
<file path=[Content_Types].xml><?xml version="1.0" encoding="utf-8"?>
<Types xmlns="http://schemas.openxmlformats.org/package/2006/content-types">
  <Default ContentType="application/vnd.openxmlformats-officedocument.oleObject" Extension="bin"/>
  <Default ContentType="application/x-fontdata" Extension="fntdata"/>
  <Default ContentType="image/jpeg" Extension="jpeg"/>
  <Default ContentType="image/png" Extension="png"/>
  <Default ContentType="application/vnd.openxmlformats-package.relationships+xml" Extension="rels"/>
  <Default ContentType="image/svg+xml" Extension="svg"/>
  <Default ContentType="application/xml" Extension="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tableStyles+xml" PartName="/ppt/tableStyles.xml"/>
  <Override ContentType="application/vnd.openxmlformats-officedocument.theme+xml" PartName="/ppt/theme/theme1.xml"/>
  <Override ContentType="application/vnd.openxmlformats-officedocument.presentationml.viewProps+xml" PartName="/ppt/viewProps.xml"/>
</Types>
</file>

<file path=_rels/.rels><?xml version="1.0" encoding="UTF-8" standalone="yes"?><Relationships xmlns="http://schemas.openxmlformats.org/package/2006/relationships"><Relationship Id="rId1" Target="ppt/presentation.xml" Type="http://schemas.openxmlformats.org/officeDocument/2006/relationships/officeDocument"/><Relationship Id="rId2" Target="docProps/thumbnail.jpeg" Type="http://schemas.openxmlformats.org/package/2006/relationships/metadata/thumbnail"/><Relationship Id="rId3" Target="docProps/core.xml" Type="http://schemas.openxmlformats.org/package/2006/relationships/metadata/core-properties"/><Relationship Id="rId4" Target="docProps/app.xml" Type="http://schemas.openxmlformats.org/officeDocument/2006/relationships/extended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embedTrueTypeFonts="true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</p:sldIdLst>
  <p:sldSz cx="18288000" cy="10287000"/>
  <p:notesSz cx="6858000" cy="9144000"/>
  <p:embeddedFontLst>
    <p:embeddedFont>
      <p:font typeface="Aileron Ultra-Bold" charset="1" panose="00000A00000000000000"/>
      <p:regular r:id="rId12"/>
    </p:embeddedFont>
    <p:embeddedFont>
      <p:font typeface="Aileron Bold" charset="1" panose="00000800000000000000"/>
      <p:regular r:id="rId13"/>
    </p:embeddedFont>
    <p:embeddedFont>
      <p:font typeface="Aileron" charset="1" panose="00000500000000000000"/>
      <p:regular r:id="rId14"/>
    </p:embeddedFont>
    <p:embeddedFont>
      <p:font typeface="Aileron Italics" charset="1" panose="00000500000000000000"/>
      <p:regular r:id="rId15"/>
    </p:embeddedFont>
    <p:embeddedFont>
      <p:font typeface="Nunito Sans Bold" charset="1" panose="00000800000000000000"/>
      <p:regular r:id="rId16"/>
    </p:embeddedFont>
    <p:embeddedFont>
      <p:font typeface="Nunito Sans" charset="1" panose="00000500000000000000"/>
      <p:regular r:id="rId17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4" d="100"/>
          <a:sy n="74" d="100"/>
        </p:scale>
        <p:origin x="-109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<Relationships xmlns="http://schemas.openxmlformats.org/package/2006/relationships"><Relationship Id="rId1" Target="slideMasters/slideMaster1.xml" Type="http://schemas.openxmlformats.org/officeDocument/2006/relationships/slideMaster"/><Relationship Id="rId10" Target="slides/slide5.xml" Type="http://schemas.openxmlformats.org/officeDocument/2006/relationships/slide"/><Relationship Id="rId11" Target="slides/slide6.xml" Type="http://schemas.openxmlformats.org/officeDocument/2006/relationships/slide"/><Relationship Id="rId12" Target="fonts/font12.fntdata" Type="http://schemas.openxmlformats.org/officeDocument/2006/relationships/font"/><Relationship Id="rId13" Target="fonts/font13.fntdata" Type="http://schemas.openxmlformats.org/officeDocument/2006/relationships/font"/><Relationship Id="rId14" Target="fonts/font14.fntdata" Type="http://schemas.openxmlformats.org/officeDocument/2006/relationships/font"/><Relationship Id="rId15" Target="fonts/font15.fntdata" Type="http://schemas.openxmlformats.org/officeDocument/2006/relationships/font"/><Relationship Id="rId16" Target="fonts/font16.fntdata" Type="http://schemas.openxmlformats.org/officeDocument/2006/relationships/font"/><Relationship Id="rId17" Target="fonts/font17.fntdata" Type="http://schemas.openxmlformats.org/officeDocument/2006/relationships/font"/><Relationship Id="rId2" Target="presProps.xml" Type="http://schemas.openxmlformats.org/officeDocument/2006/relationships/presProps"/><Relationship Id="rId3" Target="viewProps.xml" Type="http://schemas.openxmlformats.org/officeDocument/2006/relationships/viewProps"/><Relationship Id="rId4" Target="theme/theme1.xml" Type="http://schemas.openxmlformats.org/officeDocument/2006/relationships/theme"/><Relationship Id="rId5" Target="tableStyles.xml" Type="http://schemas.openxmlformats.org/officeDocument/2006/relationships/tableStyles"/><Relationship Id="rId6" Target="slides/slide1.xml" Type="http://schemas.openxmlformats.org/officeDocument/2006/relationships/slide"/><Relationship Id="rId7" Target="slides/slide2.xml" Type="http://schemas.openxmlformats.org/officeDocument/2006/relationships/slide"/><Relationship Id="rId8" Target="slides/slide3.xml" Type="http://schemas.openxmlformats.org/officeDocument/2006/relationships/slide"/><Relationship Id="rId9" Target="slides/slide4.xml" Type="http://schemas.openxmlformats.org/officeDocument/2006/relationships/slide"/></Relationships>
</file>

<file path=ppt/slideLayouts/_rels/slideLayout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3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4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5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6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7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8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9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10" Target="../slideLayouts/slideLayout10.xml" Type="http://schemas.openxmlformats.org/officeDocument/2006/relationships/slideLayout"/><Relationship Id="rId11" Target="../slideLayouts/slideLayout11.xml" Type="http://schemas.openxmlformats.org/officeDocument/2006/relationships/slideLayout"/><Relationship Id="rId12" Target="../theme/theme1.xml" Type="http://schemas.openxmlformats.org/officeDocument/2006/relationships/theme"/><Relationship Id="rId2" Target="../slideLayouts/slideLayout2.xml" Type="http://schemas.openxmlformats.org/officeDocument/2006/relationships/slideLayout"/><Relationship Id="rId3" Target="../slideLayouts/slideLayout3.xml" Type="http://schemas.openxmlformats.org/officeDocument/2006/relationships/slideLayout"/><Relationship Id="rId4" Target="../slideLayouts/slideLayout4.xml" Type="http://schemas.openxmlformats.org/officeDocument/2006/relationships/slideLayout"/><Relationship Id="rId5" Target="../slideLayouts/slideLayout5.xml" Type="http://schemas.openxmlformats.org/officeDocument/2006/relationships/slideLayout"/><Relationship Id="rId6" Target="../slideLayouts/slideLayout6.xml" Type="http://schemas.openxmlformats.org/officeDocument/2006/relationships/slideLayout"/><Relationship Id="rId7" Target="../slideLayouts/slideLayout7.xml" Type="http://schemas.openxmlformats.org/officeDocument/2006/relationships/slideLayout"/><Relationship Id="rId8" Target="../slideLayouts/slideLayout8.xml" Type="http://schemas.openxmlformats.org/officeDocument/2006/relationships/slideLayout"/><Relationship Id="rId9" Target="../slideLayouts/slideLayout9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2.svg" Type="http://schemas.openxmlformats.org/officeDocument/2006/relationships/image"/><Relationship Id="rId4" Target="../media/image3.png" Type="http://schemas.openxmlformats.org/officeDocument/2006/relationships/image"/></Relationships>
</file>

<file path=ppt/slides/_rels/slide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3.png" Type="http://schemas.openxmlformats.org/officeDocument/2006/relationships/image"/><Relationship Id="rId2" Target="../media/image4.png" Type="http://schemas.openxmlformats.org/officeDocument/2006/relationships/image"/><Relationship Id="rId3" Target="../media/image5.svg" Type="http://schemas.openxmlformats.org/officeDocument/2006/relationships/image"/><Relationship Id="rId4" Target="../media/image6.png" Type="http://schemas.openxmlformats.org/officeDocument/2006/relationships/image"/><Relationship Id="rId5" Target="../media/image7.svg" Type="http://schemas.openxmlformats.org/officeDocument/2006/relationships/image"/><Relationship Id="rId6" Target="../media/image8.png" Type="http://schemas.openxmlformats.org/officeDocument/2006/relationships/image"/><Relationship Id="rId7" Target="../media/image9.svg" Type="http://schemas.openxmlformats.org/officeDocument/2006/relationships/image"/><Relationship Id="rId8" Target="../media/image10.png" Type="http://schemas.openxmlformats.org/officeDocument/2006/relationships/image"/><Relationship Id="rId9" Target="../media/image11.svg" Type="http://schemas.openxmlformats.org/officeDocument/2006/relationships/image"/></Relationships>
</file>

<file path=ppt/slides/_rels/slide3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3.png" Type="http://schemas.openxmlformats.org/officeDocument/2006/relationships/image"/><Relationship Id="rId2" Target="../media/image12.png" Type="http://schemas.openxmlformats.org/officeDocument/2006/relationships/image"/><Relationship Id="rId3" Target="../media/image13.svg" Type="http://schemas.openxmlformats.org/officeDocument/2006/relationships/image"/><Relationship Id="rId4" Target="../media/image14.png" Type="http://schemas.openxmlformats.org/officeDocument/2006/relationships/image"/><Relationship Id="rId5" Target="../media/image15.svg" Type="http://schemas.openxmlformats.org/officeDocument/2006/relationships/image"/><Relationship Id="rId6" Target="../media/image4.png" Type="http://schemas.openxmlformats.org/officeDocument/2006/relationships/image"/><Relationship Id="rId7" Target="../media/image5.svg" Type="http://schemas.openxmlformats.org/officeDocument/2006/relationships/image"/><Relationship Id="rId8" Target="../media/image6.png" Type="http://schemas.openxmlformats.org/officeDocument/2006/relationships/image"/><Relationship Id="rId9" Target="../media/image7.svg" Type="http://schemas.openxmlformats.org/officeDocument/2006/relationships/image"/></Relationships>
</file>

<file path=ppt/slides/_rels/slide4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3.png" Type="http://schemas.openxmlformats.org/officeDocument/2006/relationships/image"/></Relationships>
</file>

<file path=ppt/slides/_rels/slide5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6.png" Type="http://schemas.openxmlformats.org/officeDocument/2006/relationships/image"/><Relationship Id="rId3" Target="../embeddings/oleObject1.bin" Type="http://schemas.openxmlformats.org/officeDocument/2006/relationships/oleObject"/><Relationship Id="rId4" Target="../media/image3.png" Type="http://schemas.openxmlformats.org/officeDocument/2006/relationships/image"/></Relationships>
</file>

<file path=ppt/slides/_rels/slide6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3.png" Type="http://schemas.openxmlformats.org/officeDocument/2006/relationships/image"/><Relationship Id="rId3" Target="../media/image17.png" Type="http://schemas.openxmlformats.org/officeDocument/2006/relationships/image"/></Relationships>
</file>

<file path=ppt/slides/slide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6000750" y="2000250"/>
            <a:ext cx="3143250" cy="3143250"/>
            <a:chOff x="0" y="0"/>
            <a:chExt cx="827852" cy="827852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827852" cy="827852"/>
            </a:xfrm>
            <a:custGeom>
              <a:avLst/>
              <a:gdLst/>
              <a:ahLst/>
              <a:cxnLst/>
              <a:rect r="r" b="b" t="t" l="l"/>
              <a:pathLst>
                <a:path h="827852" w="827852">
                  <a:moveTo>
                    <a:pt x="0" y="0"/>
                  </a:moveTo>
                  <a:lnTo>
                    <a:pt x="827852" y="0"/>
                  </a:lnTo>
                  <a:lnTo>
                    <a:pt x="827852" y="827852"/>
                  </a:lnTo>
                  <a:lnTo>
                    <a:pt x="0" y="827852"/>
                  </a:lnTo>
                  <a:close/>
                </a:path>
              </a:pathLst>
            </a:custGeom>
            <a:solidFill>
              <a:srgbClr val="2C92D5"/>
            </a:solidFill>
          </p:spPr>
        </p:sp>
        <p:sp>
          <p:nvSpPr>
            <p:cNvPr name="TextBox 4" id="4"/>
            <p:cNvSpPr txBox="true"/>
            <p:nvPr/>
          </p:nvSpPr>
          <p:spPr>
            <a:xfrm>
              <a:off x="0" y="-171450"/>
              <a:ext cx="827852" cy="999302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12319"/>
                </a:lnSpc>
              </a:pPr>
              <a:r>
                <a:rPr lang="en-US" b="true" sz="8799">
                  <a:solidFill>
                    <a:srgbClr val="FFFFFF"/>
                  </a:solidFill>
                  <a:latin typeface="Aileron Ultra-Bold"/>
                  <a:ea typeface="Aileron Ultra-Bold"/>
                  <a:cs typeface="Aileron Ultra-Bold"/>
                  <a:sym typeface="Aileron Ultra-Bold"/>
                </a:rPr>
                <a:t>L</a:t>
              </a:r>
            </a:p>
          </p:txBody>
        </p:sp>
      </p:grpSp>
      <p:sp>
        <p:nvSpPr>
          <p:cNvPr name="Freeform 5" id="5"/>
          <p:cNvSpPr/>
          <p:nvPr/>
        </p:nvSpPr>
        <p:spPr>
          <a:xfrm flipH="false" flipV="false" rot="-5400000">
            <a:off x="6039693" y="4480190"/>
            <a:ext cx="624367" cy="702253"/>
          </a:xfrm>
          <a:custGeom>
            <a:avLst/>
            <a:gdLst/>
            <a:ahLst/>
            <a:cxnLst/>
            <a:rect r="r" b="b" t="t" l="l"/>
            <a:pathLst>
              <a:path h="702253" w="624367">
                <a:moveTo>
                  <a:pt x="0" y="0"/>
                </a:moveTo>
                <a:lnTo>
                  <a:pt x="624367" y="0"/>
                </a:lnTo>
                <a:lnTo>
                  <a:pt x="624367" y="702253"/>
                </a:lnTo>
                <a:lnTo>
                  <a:pt x="0" y="70225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6" id="6"/>
          <p:cNvGrpSpPr/>
          <p:nvPr/>
        </p:nvGrpSpPr>
        <p:grpSpPr>
          <a:xfrm rot="0">
            <a:off x="6000750" y="5143500"/>
            <a:ext cx="3143250" cy="3143250"/>
            <a:chOff x="0" y="0"/>
            <a:chExt cx="827852" cy="827852"/>
          </a:xfrm>
        </p:grpSpPr>
        <p:sp>
          <p:nvSpPr>
            <p:cNvPr name="Freeform 7" id="7"/>
            <p:cNvSpPr/>
            <p:nvPr/>
          </p:nvSpPr>
          <p:spPr>
            <a:xfrm flipH="false" flipV="false" rot="0">
              <a:off x="0" y="0"/>
              <a:ext cx="827852" cy="827852"/>
            </a:xfrm>
            <a:custGeom>
              <a:avLst/>
              <a:gdLst/>
              <a:ahLst/>
              <a:cxnLst/>
              <a:rect r="r" b="b" t="t" l="l"/>
              <a:pathLst>
                <a:path h="827852" w="827852">
                  <a:moveTo>
                    <a:pt x="0" y="0"/>
                  </a:moveTo>
                  <a:lnTo>
                    <a:pt x="827852" y="0"/>
                  </a:lnTo>
                  <a:lnTo>
                    <a:pt x="827852" y="827852"/>
                  </a:lnTo>
                  <a:lnTo>
                    <a:pt x="0" y="827852"/>
                  </a:lnTo>
                  <a:close/>
                </a:path>
              </a:pathLst>
            </a:custGeom>
            <a:solidFill>
              <a:srgbClr val="37C9EF"/>
            </a:solidFill>
          </p:spPr>
        </p:sp>
        <p:sp>
          <p:nvSpPr>
            <p:cNvPr name="TextBox 8" id="8"/>
            <p:cNvSpPr txBox="true"/>
            <p:nvPr/>
          </p:nvSpPr>
          <p:spPr>
            <a:xfrm>
              <a:off x="0" y="-171450"/>
              <a:ext cx="827852" cy="999302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12319"/>
                </a:lnSpc>
              </a:pPr>
              <a:r>
                <a:rPr lang="en-US" b="true" sz="8799">
                  <a:solidFill>
                    <a:srgbClr val="FFFFFF"/>
                  </a:solidFill>
                  <a:latin typeface="Aileron Ultra-Bold"/>
                  <a:ea typeface="Aileron Ultra-Bold"/>
                  <a:cs typeface="Aileron Ultra-Bold"/>
                  <a:sym typeface="Aileron Ultra-Bold"/>
                </a:rPr>
                <a:t>E</a:t>
              </a:r>
            </a:p>
          </p:txBody>
        </p:sp>
      </p:grpSp>
      <p:sp>
        <p:nvSpPr>
          <p:cNvPr name="Freeform 9" id="9"/>
          <p:cNvSpPr/>
          <p:nvPr/>
        </p:nvSpPr>
        <p:spPr>
          <a:xfrm flipH="false" flipV="false" rot="-10800000">
            <a:off x="8519633" y="7584497"/>
            <a:ext cx="624367" cy="702253"/>
          </a:xfrm>
          <a:custGeom>
            <a:avLst/>
            <a:gdLst/>
            <a:ahLst/>
            <a:cxnLst/>
            <a:rect r="r" b="b" t="t" l="l"/>
            <a:pathLst>
              <a:path h="702253" w="624367">
                <a:moveTo>
                  <a:pt x="0" y="0"/>
                </a:moveTo>
                <a:lnTo>
                  <a:pt x="624367" y="0"/>
                </a:lnTo>
                <a:lnTo>
                  <a:pt x="624367" y="702253"/>
                </a:lnTo>
                <a:lnTo>
                  <a:pt x="0" y="70225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10" id="10"/>
          <p:cNvGrpSpPr/>
          <p:nvPr/>
        </p:nvGrpSpPr>
        <p:grpSpPr>
          <a:xfrm rot="0">
            <a:off x="9144000" y="2000250"/>
            <a:ext cx="3143250" cy="3143250"/>
            <a:chOff x="0" y="0"/>
            <a:chExt cx="827852" cy="827852"/>
          </a:xfrm>
        </p:grpSpPr>
        <p:sp>
          <p:nvSpPr>
            <p:cNvPr name="Freeform 11" id="11"/>
            <p:cNvSpPr/>
            <p:nvPr/>
          </p:nvSpPr>
          <p:spPr>
            <a:xfrm flipH="false" flipV="false" rot="0">
              <a:off x="0" y="0"/>
              <a:ext cx="827852" cy="827852"/>
            </a:xfrm>
            <a:custGeom>
              <a:avLst/>
              <a:gdLst/>
              <a:ahLst/>
              <a:cxnLst/>
              <a:rect r="r" b="b" t="t" l="l"/>
              <a:pathLst>
                <a:path h="827852" w="827852">
                  <a:moveTo>
                    <a:pt x="0" y="0"/>
                  </a:moveTo>
                  <a:lnTo>
                    <a:pt x="827852" y="0"/>
                  </a:lnTo>
                  <a:lnTo>
                    <a:pt x="827852" y="827852"/>
                  </a:lnTo>
                  <a:lnTo>
                    <a:pt x="0" y="827852"/>
                  </a:lnTo>
                  <a:close/>
                </a:path>
              </a:pathLst>
            </a:custGeom>
            <a:solidFill>
              <a:srgbClr val="37C9EF"/>
            </a:solidFill>
          </p:spPr>
        </p:sp>
        <p:sp>
          <p:nvSpPr>
            <p:cNvPr name="TextBox 12" id="12"/>
            <p:cNvSpPr txBox="true"/>
            <p:nvPr/>
          </p:nvSpPr>
          <p:spPr>
            <a:xfrm>
              <a:off x="0" y="-171450"/>
              <a:ext cx="827852" cy="999302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12319"/>
                </a:lnSpc>
              </a:pPr>
              <a:r>
                <a:rPr lang="en-US" b="true" sz="8799">
                  <a:solidFill>
                    <a:srgbClr val="FFFFFF"/>
                  </a:solidFill>
                  <a:latin typeface="Aileron Ultra-Bold"/>
                  <a:ea typeface="Aileron Ultra-Bold"/>
                  <a:cs typeface="Aileron Ultra-Bold"/>
                  <a:sym typeface="Aileron Ultra-Bold"/>
                </a:rPr>
                <a:t>S</a:t>
              </a:r>
            </a:p>
          </p:txBody>
        </p:sp>
      </p:grpSp>
      <p:sp>
        <p:nvSpPr>
          <p:cNvPr name="Freeform 13" id="13"/>
          <p:cNvSpPr/>
          <p:nvPr/>
        </p:nvSpPr>
        <p:spPr>
          <a:xfrm flipH="false" flipV="false" rot="0">
            <a:off x="9144000" y="2000250"/>
            <a:ext cx="624367" cy="702253"/>
          </a:xfrm>
          <a:custGeom>
            <a:avLst/>
            <a:gdLst/>
            <a:ahLst/>
            <a:cxnLst/>
            <a:rect r="r" b="b" t="t" l="l"/>
            <a:pathLst>
              <a:path h="702253" w="624367">
                <a:moveTo>
                  <a:pt x="0" y="0"/>
                </a:moveTo>
                <a:lnTo>
                  <a:pt x="624367" y="0"/>
                </a:lnTo>
                <a:lnTo>
                  <a:pt x="624367" y="702253"/>
                </a:lnTo>
                <a:lnTo>
                  <a:pt x="0" y="70225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14" id="14"/>
          <p:cNvGrpSpPr/>
          <p:nvPr/>
        </p:nvGrpSpPr>
        <p:grpSpPr>
          <a:xfrm rot="0">
            <a:off x="9144000" y="5143500"/>
            <a:ext cx="3143250" cy="3143250"/>
            <a:chOff x="0" y="0"/>
            <a:chExt cx="827852" cy="827852"/>
          </a:xfrm>
        </p:grpSpPr>
        <p:sp>
          <p:nvSpPr>
            <p:cNvPr name="Freeform 15" id="15"/>
            <p:cNvSpPr/>
            <p:nvPr/>
          </p:nvSpPr>
          <p:spPr>
            <a:xfrm flipH="false" flipV="false" rot="0">
              <a:off x="0" y="0"/>
              <a:ext cx="827852" cy="827852"/>
            </a:xfrm>
            <a:custGeom>
              <a:avLst/>
              <a:gdLst/>
              <a:ahLst/>
              <a:cxnLst/>
              <a:rect r="r" b="b" t="t" l="l"/>
              <a:pathLst>
                <a:path h="827852" w="827852">
                  <a:moveTo>
                    <a:pt x="0" y="0"/>
                  </a:moveTo>
                  <a:lnTo>
                    <a:pt x="827852" y="0"/>
                  </a:lnTo>
                  <a:lnTo>
                    <a:pt x="827852" y="827852"/>
                  </a:lnTo>
                  <a:lnTo>
                    <a:pt x="0" y="827852"/>
                  </a:lnTo>
                  <a:close/>
                </a:path>
              </a:pathLst>
            </a:custGeom>
            <a:solidFill>
              <a:srgbClr val="2C92D5"/>
            </a:solidFill>
          </p:spPr>
        </p:sp>
        <p:sp>
          <p:nvSpPr>
            <p:cNvPr name="TextBox 16" id="16"/>
            <p:cNvSpPr txBox="true"/>
            <p:nvPr/>
          </p:nvSpPr>
          <p:spPr>
            <a:xfrm>
              <a:off x="0" y="-171450"/>
              <a:ext cx="827852" cy="999302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12319"/>
                </a:lnSpc>
              </a:pPr>
              <a:r>
                <a:rPr lang="en-US" b="true" sz="8799">
                  <a:solidFill>
                    <a:srgbClr val="FFFFFF"/>
                  </a:solidFill>
                  <a:latin typeface="Aileron Ultra-Bold"/>
                  <a:ea typeface="Aileron Ultra-Bold"/>
                  <a:cs typeface="Aileron Ultra-Bold"/>
                  <a:sym typeface="Aileron Ultra-Bold"/>
                </a:rPr>
                <a:t>C</a:t>
              </a:r>
            </a:p>
          </p:txBody>
        </p:sp>
      </p:grpSp>
      <p:sp>
        <p:nvSpPr>
          <p:cNvPr name="Freeform 17" id="17"/>
          <p:cNvSpPr/>
          <p:nvPr/>
        </p:nvSpPr>
        <p:spPr>
          <a:xfrm flipH="false" flipV="false" rot="5400000">
            <a:off x="11623940" y="5104557"/>
            <a:ext cx="624367" cy="702253"/>
          </a:xfrm>
          <a:custGeom>
            <a:avLst/>
            <a:gdLst/>
            <a:ahLst/>
            <a:cxnLst/>
            <a:rect r="r" b="b" t="t" l="l"/>
            <a:pathLst>
              <a:path h="702253" w="624367">
                <a:moveTo>
                  <a:pt x="0" y="0"/>
                </a:moveTo>
                <a:lnTo>
                  <a:pt x="624367" y="0"/>
                </a:lnTo>
                <a:lnTo>
                  <a:pt x="624367" y="702253"/>
                </a:lnTo>
                <a:lnTo>
                  <a:pt x="0" y="70225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8" id="18"/>
          <p:cNvSpPr/>
          <p:nvPr/>
        </p:nvSpPr>
        <p:spPr>
          <a:xfrm flipH="false" flipV="false" rot="0">
            <a:off x="9141434" y="5140934"/>
            <a:ext cx="3145816" cy="3145816"/>
          </a:xfrm>
          <a:custGeom>
            <a:avLst/>
            <a:gdLst/>
            <a:ahLst/>
            <a:cxnLst/>
            <a:rect r="r" b="b" t="t" l="l"/>
            <a:pathLst>
              <a:path h="3145816" w="3145816">
                <a:moveTo>
                  <a:pt x="0" y="0"/>
                </a:moveTo>
                <a:lnTo>
                  <a:pt x="3145816" y="0"/>
                </a:lnTo>
                <a:lnTo>
                  <a:pt x="3145816" y="3145816"/>
                </a:lnTo>
                <a:lnTo>
                  <a:pt x="0" y="3145816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0" t="0" r="0" b="0"/>
            </a:stretch>
          </a:blipFill>
        </p:spPr>
      </p:sp>
      <p:grpSp>
        <p:nvGrpSpPr>
          <p:cNvPr name="Group 19" id="19"/>
          <p:cNvGrpSpPr/>
          <p:nvPr/>
        </p:nvGrpSpPr>
        <p:grpSpPr>
          <a:xfrm rot="0">
            <a:off x="121018" y="2637182"/>
            <a:ext cx="5098682" cy="1532572"/>
            <a:chOff x="0" y="0"/>
            <a:chExt cx="6798243" cy="2043430"/>
          </a:xfrm>
        </p:grpSpPr>
        <p:sp>
          <p:nvSpPr>
            <p:cNvPr name="TextBox 20" id="20"/>
            <p:cNvSpPr txBox="true"/>
            <p:nvPr/>
          </p:nvSpPr>
          <p:spPr>
            <a:xfrm rot="0">
              <a:off x="1210243" y="-28575"/>
              <a:ext cx="5588000" cy="590762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r">
                <a:lnSpc>
                  <a:spcPts val="3640"/>
                </a:lnSpc>
              </a:pPr>
              <a:r>
                <a:rPr lang="en-US" b="true" sz="2800" spc="84">
                  <a:solidFill>
                    <a:srgbClr val="2C92D5"/>
                  </a:solidFill>
                  <a:latin typeface="Aileron Bold"/>
                  <a:ea typeface="Aileron Bold"/>
                  <a:cs typeface="Aileron Bold"/>
                  <a:sym typeface="Aileron Bold"/>
                </a:rPr>
                <a:t>LUOGHI COMUNI</a:t>
              </a:r>
            </a:p>
          </p:txBody>
        </p:sp>
        <p:sp>
          <p:nvSpPr>
            <p:cNvPr name="TextBox 21" id="21"/>
            <p:cNvSpPr txBox="true"/>
            <p:nvPr/>
          </p:nvSpPr>
          <p:spPr>
            <a:xfrm rot="0">
              <a:off x="0" y="1038437"/>
              <a:ext cx="6798243" cy="1004993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r">
                <a:lnSpc>
                  <a:spcPts val="3080"/>
                </a:lnSpc>
              </a:pPr>
              <a:r>
                <a:rPr lang="en-US" sz="2200" spc="33">
                  <a:solidFill>
                    <a:srgbClr val="191919"/>
                  </a:solidFill>
                  <a:latin typeface="Aileron"/>
                  <a:ea typeface="Aileron"/>
                  <a:cs typeface="Aileron"/>
                  <a:sym typeface="Aileron"/>
                </a:rPr>
                <a:t>Il GDPR è diventato per specialisti, e</a:t>
              </a:r>
            </a:p>
            <a:p>
              <a:pPr algn="r">
                <a:lnSpc>
                  <a:spcPts val="3080"/>
                </a:lnSpc>
              </a:pPr>
              <a:r>
                <a:rPr lang="en-US" sz="2200" spc="33">
                  <a:solidFill>
                    <a:srgbClr val="191919"/>
                  </a:solidFill>
                  <a:latin typeface="Aileron"/>
                  <a:ea typeface="Aileron"/>
                  <a:cs typeface="Aileron"/>
                  <a:sym typeface="Aileron"/>
                </a:rPr>
                <a:t> i luoghi comuni sono rimasti</a:t>
              </a:r>
            </a:p>
          </p:txBody>
        </p:sp>
      </p:grpSp>
      <p:grpSp>
        <p:nvGrpSpPr>
          <p:cNvPr name="Group 22" id="22"/>
          <p:cNvGrpSpPr/>
          <p:nvPr/>
        </p:nvGrpSpPr>
        <p:grpSpPr>
          <a:xfrm rot="0">
            <a:off x="13068300" y="2832444"/>
            <a:ext cx="4191000" cy="1337310"/>
            <a:chOff x="0" y="0"/>
            <a:chExt cx="5588000" cy="1783080"/>
          </a:xfrm>
        </p:grpSpPr>
        <p:sp>
          <p:nvSpPr>
            <p:cNvPr name="TextBox 23" id="23"/>
            <p:cNvSpPr txBox="true"/>
            <p:nvPr/>
          </p:nvSpPr>
          <p:spPr>
            <a:xfrm rot="0">
              <a:off x="0" y="-28575"/>
              <a:ext cx="5588000" cy="590762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>
                <a:lnSpc>
                  <a:spcPts val="3640"/>
                </a:lnSpc>
              </a:pPr>
              <a:r>
                <a:rPr lang="en-US" b="true" sz="2800" spc="84">
                  <a:solidFill>
                    <a:srgbClr val="2C92D5"/>
                  </a:solidFill>
                  <a:latin typeface="Aileron Bold"/>
                  <a:ea typeface="Aileron Bold"/>
                  <a:cs typeface="Aileron Bold"/>
                  <a:sym typeface="Aileron Bold"/>
                </a:rPr>
                <a:t>SOLUZIONI</a:t>
              </a:r>
            </a:p>
          </p:txBody>
        </p:sp>
        <p:sp>
          <p:nvSpPr>
            <p:cNvPr name="TextBox 24" id="24"/>
            <p:cNvSpPr txBox="true"/>
            <p:nvPr/>
          </p:nvSpPr>
          <p:spPr>
            <a:xfrm rot="0">
              <a:off x="0" y="778087"/>
              <a:ext cx="5588000" cy="1004993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>
                <a:lnSpc>
                  <a:spcPts val="3080"/>
                </a:lnSpc>
              </a:pPr>
              <a:r>
                <a:rPr lang="en-US" sz="2200" spc="33">
                  <a:solidFill>
                    <a:srgbClr val="191919"/>
                  </a:solidFill>
                  <a:latin typeface="Aileron"/>
                  <a:ea typeface="Aileron"/>
                  <a:cs typeface="Aileron"/>
                  <a:sym typeface="Aileron"/>
                </a:rPr>
                <a:t>Gestire i dati significa ordine ed efficienza. Semplicemente.</a:t>
              </a:r>
            </a:p>
          </p:txBody>
        </p:sp>
      </p:grpSp>
      <p:grpSp>
        <p:nvGrpSpPr>
          <p:cNvPr name="Group 25" id="25"/>
          <p:cNvGrpSpPr/>
          <p:nvPr/>
        </p:nvGrpSpPr>
        <p:grpSpPr>
          <a:xfrm rot="0">
            <a:off x="1028700" y="5921984"/>
            <a:ext cx="4191000" cy="1727835"/>
            <a:chOff x="0" y="0"/>
            <a:chExt cx="5588000" cy="2303780"/>
          </a:xfrm>
        </p:grpSpPr>
        <p:sp>
          <p:nvSpPr>
            <p:cNvPr name="TextBox 26" id="26"/>
            <p:cNvSpPr txBox="true"/>
            <p:nvPr/>
          </p:nvSpPr>
          <p:spPr>
            <a:xfrm rot="0">
              <a:off x="0" y="-28575"/>
              <a:ext cx="5588000" cy="590762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r">
                <a:lnSpc>
                  <a:spcPts val="3640"/>
                </a:lnSpc>
              </a:pPr>
              <a:r>
                <a:rPr lang="en-US" b="true" sz="2800" spc="84">
                  <a:solidFill>
                    <a:srgbClr val="2C92D5"/>
                  </a:solidFill>
                  <a:latin typeface="Aileron Bold"/>
                  <a:ea typeface="Aileron Bold"/>
                  <a:cs typeface="Aileron Bold"/>
                  <a:sym typeface="Aileron Bold"/>
                </a:rPr>
                <a:t>ESEMPI</a:t>
              </a:r>
            </a:p>
          </p:txBody>
        </p:sp>
        <p:sp>
          <p:nvSpPr>
            <p:cNvPr name="TextBox 27" id="27"/>
            <p:cNvSpPr txBox="true"/>
            <p:nvPr/>
          </p:nvSpPr>
          <p:spPr>
            <a:xfrm rot="0">
              <a:off x="0" y="778087"/>
              <a:ext cx="5588000" cy="1525693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r">
                <a:lnSpc>
                  <a:spcPts val="3080"/>
                </a:lnSpc>
              </a:pPr>
              <a:r>
                <a:rPr lang="en-US" sz="2200" spc="33">
                  <a:solidFill>
                    <a:srgbClr val="191919"/>
                  </a:solidFill>
                  <a:latin typeface="Aileron"/>
                  <a:ea typeface="Aileron"/>
                  <a:cs typeface="Aileron"/>
                  <a:sym typeface="Aileron"/>
                </a:rPr>
                <a:t>Dati pubblici e banche dati:</a:t>
              </a:r>
            </a:p>
            <a:p>
              <a:pPr algn="r">
                <a:lnSpc>
                  <a:spcPts val="3080"/>
                </a:lnSpc>
              </a:pPr>
              <a:r>
                <a:rPr lang="en-US" sz="2200" spc="33">
                  <a:solidFill>
                    <a:srgbClr val="191919"/>
                  </a:solidFill>
                  <a:latin typeface="Aileron"/>
                  <a:ea typeface="Aileron"/>
                  <a:cs typeface="Aileron"/>
                  <a:sym typeface="Aileron"/>
                </a:rPr>
                <a:t>Ti aiuto io ...</a:t>
              </a:r>
            </a:p>
            <a:p>
              <a:pPr algn="r">
                <a:lnSpc>
                  <a:spcPts val="3080"/>
                </a:lnSpc>
              </a:pPr>
              <a:r>
                <a:rPr lang="en-US" sz="2200" spc="33">
                  <a:solidFill>
                    <a:srgbClr val="191919"/>
                  </a:solidFill>
                  <a:latin typeface="Aileron"/>
                  <a:ea typeface="Aileron"/>
                  <a:cs typeface="Aileron"/>
                  <a:sym typeface="Aileron"/>
                </a:rPr>
                <a:t>Raccolgo tutto</a:t>
              </a:r>
            </a:p>
          </p:txBody>
        </p:sp>
      </p:grpSp>
      <p:grpSp>
        <p:nvGrpSpPr>
          <p:cNvPr name="Group 28" id="28"/>
          <p:cNvGrpSpPr/>
          <p:nvPr/>
        </p:nvGrpSpPr>
        <p:grpSpPr>
          <a:xfrm rot="0">
            <a:off x="13068300" y="5140934"/>
            <a:ext cx="4525409" cy="3094672"/>
            <a:chOff x="0" y="0"/>
            <a:chExt cx="6033879" cy="4126230"/>
          </a:xfrm>
        </p:grpSpPr>
        <p:sp>
          <p:nvSpPr>
            <p:cNvPr name="TextBox 29" id="29"/>
            <p:cNvSpPr txBox="true"/>
            <p:nvPr/>
          </p:nvSpPr>
          <p:spPr>
            <a:xfrm rot="0">
              <a:off x="0" y="-28575"/>
              <a:ext cx="5588000" cy="590762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>
                <a:lnSpc>
                  <a:spcPts val="3640"/>
                </a:lnSpc>
              </a:pPr>
              <a:r>
                <a:rPr lang="en-US" b="true" sz="2800" spc="84">
                  <a:solidFill>
                    <a:srgbClr val="2C92D5"/>
                  </a:solidFill>
                  <a:latin typeface="Aileron Bold"/>
                  <a:ea typeface="Aileron Bold"/>
                  <a:cs typeface="Aileron Bold"/>
                  <a:sym typeface="Aileron Bold"/>
                </a:rPr>
                <a:t>CHI SONO</a:t>
              </a:r>
            </a:p>
          </p:txBody>
        </p:sp>
        <p:sp>
          <p:nvSpPr>
            <p:cNvPr name="TextBox 30" id="30"/>
            <p:cNvSpPr txBox="true"/>
            <p:nvPr/>
          </p:nvSpPr>
          <p:spPr>
            <a:xfrm rot="0">
              <a:off x="0" y="1038437"/>
              <a:ext cx="6033879" cy="3087793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>
                <a:lnSpc>
                  <a:spcPts val="3080"/>
                </a:lnSpc>
              </a:pPr>
              <a:r>
                <a:rPr lang="en-US" sz="2200" spc="33">
                  <a:solidFill>
                    <a:srgbClr val="191919"/>
                  </a:solidFill>
                  <a:latin typeface="Aileron"/>
                  <a:ea typeface="Aileron"/>
                  <a:cs typeface="Aileron"/>
                  <a:sym typeface="Aileron"/>
                </a:rPr>
                <a:t>Dott. V. Spataro, </a:t>
              </a:r>
            </a:p>
            <a:p>
              <a:pPr algn="l">
                <a:lnSpc>
                  <a:spcPts val="3080"/>
                </a:lnSpc>
              </a:pPr>
              <a:r>
                <a:rPr lang="en-US" sz="2200" spc="33" b="true">
                  <a:solidFill>
                    <a:srgbClr val="191919"/>
                  </a:solidFill>
                  <a:latin typeface="Aileron Bold"/>
                  <a:ea typeface="Aileron Bold"/>
                  <a:cs typeface="Aileron Bold"/>
                  <a:sym typeface="Aileron Bold"/>
                </a:rPr>
                <a:t>sono la figura ponte tra aziende, legali e informatici.</a:t>
              </a:r>
            </a:p>
            <a:p>
              <a:pPr algn="l">
                <a:lnSpc>
                  <a:spcPts val="3080"/>
                </a:lnSpc>
              </a:pPr>
              <a:r>
                <a:rPr lang="en-US" sz="2200" spc="33">
                  <a:solidFill>
                    <a:srgbClr val="191919"/>
                  </a:solidFill>
                  <a:latin typeface="Aileron"/>
                  <a:ea typeface="Aileron"/>
                  <a:cs typeface="Aileron"/>
                  <a:sym typeface="Aileron"/>
                </a:rPr>
                <a:t>Mi occupo di privacy dal 1995 e di software dal 1986. </a:t>
              </a:r>
            </a:p>
            <a:p>
              <a:pPr algn="l">
                <a:lnSpc>
                  <a:spcPts val="3080"/>
                </a:lnSpc>
              </a:pPr>
              <a:r>
                <a:rPr lang="en-US" sz="2200" spc="33">
                  <a:solidFill>
                    <a:srgbClr val="191919"/>
                  </a:solidFill>
                  <a:latin typeface="Aileron"/>
                  <a:ea typeface="Aileron"/>
                  <a:cs typeface="Aileron"/>
                  <a:sym typeface="Aileron"/>
                </a:rPr>
                <a:t>Dal 2019 il podcast Privacypod.it</a:t>
              </a:r>
            </a:p>
          </p:txBody>
        </p:sp>
      </p:grpSp>
      <p:sp>
        <p:nvSpPr>
          <p:cNvPr name="TextBox 31" id="31"/>
          <p:cNvSpPr txBox="true"/>
          <p:nvPr/>
        </p:nvSpPr>
        <p:spPr>
          <a:xfrm rot="0">
            <a:off x="4221584" y="405764"/>
            <a:ext cx="9844832" cy="62293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039"/>
              </a:lnSpc>
              <a:spcBef>
                <a:spcPct val="0"/>
              </a:spcBef>
            </a:pPr>
            <a:r>
              <a:rPr lang="en-US" b="true" sz="3599" spc="53">
                <a:solidFill>
                  <a:srgbClr val="000000"/>
                </a:solidFill>
                <a:latin typeface="Aileron Bold"/>
                <a:ea typeface="Aileron Bold"/>
                <a:cs typeface="Aileron Bold"/>
                <a:sym typeface="Aileron Bold"/>
              </a:rPr>
              <a:t># La privacy e le interpretazioni non intuitive</a:t>
            </a:r>
          </a:p>
        </p:txBody>
      </p:sp>
      <p:sp>
        <p:nvSpPr>
          <p:cNvPr name="TextBox 32" id="32"/>
          <p:cNvSpPr txBox="true"/>
          <p:nvPr/>
        </p:nvSpPr>
        <p:spPr>
          <a:xfrm rot="0">
            <a:off x="0" y="9592538"/>
            <a:ext cx="18288000" cy="32370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632"/>
              </a:lnSpc>
              <a:spcBef>
                <a:spcPct val="0"/>
              </a:spcBef>
            </a:pPr>
            <a:r>
              <a:rPr lang="en-US" sz="1880" i="true" spc="28">
                <a:solidFill>
                  <a:srgbClr val="000000"/>
                </a:solidFill>
                <a:latin typeface="Aileron Italics"/>
                <a:ea typeface="Aileron Italics"/>
                <a:cs typeface="Aileron Italics"/>
                <a:sym typeface="Aileron Italics"/>
              </a:rPr>
              <a:t>La privacy e le interpretazioni non intuitive - 2026 @ cc nc </a:t>
            </a:r>
            <a:r>
              <a:rPr lang="en-US" sz="1880" i="true" spc="28">
                <a:solidFill>
                  <a:srgbClr val="000000"/>
                </a:solidFill>
                <a:latin typeface="Aileron Italics"/>
                <a:ea typeface="Aileron Italics"/>
                <a:cs typeface="Aileron Italics"/>
                <a:sym typeface="Aileron Italics"/>
              </a:rPr>
              <a:t>Dott. V. Spataro</a:t>
            </a:r>
            <a:r>
              <a:rPr lang="en-US" sz="1880" i="true" spc="28">
                <a:solidFill>
                  <a:srgbClr val="000000"/>
                </a:solidFill>
                <a:latin typeface="Aileron Italics"/>
                <a:ea typeface="Aileron Italics"/>
                <a:cs typeface="Aileron Italics"/>
                <a:sym typeface="Aileron Italics"/>
              </a:rPr>
              <a:t> - </a:t>
            </a:r>
            <a:r>
              <a:rPr lang="en-US" sz="1880" i="true" spc="28">
                <a:solidFill>
                  <a:srgbClr val="000000"/>
                </a:solidFill>
                <a:latin typeface="Aileron Italics"/>
                <a:ea typeface="Aileron Italics"/>
                <a:cs typeface="Aileron Italics"/>
                <a:sym typeface="Aileron Italics"/>
              </a:rPr>
              <a:t>Privacypod.it - info@privacykit.it</a:t>
            </a:r>
          </a:p>
        </p:txBody>
      </p:sp>
      <p:grpSp>
        <p:nvGrpSpPr>
          <p:cNvPr name="Group 33" id="33"/>
          <p:cNvGrpSpPr/>
          <p:nvPr/>
        </p:nvGrpSpPr>
        <p:grpSpPr>
          <a:xfrm rot="0">
            <a:off x="0" y="0"/>
            <a:ext cx="18288000" cy="238795"/>
            <a:chOff x="0" y="0"/>
            <a:chExt cx="4816593" cy="62892"/>
          </a:xfrm>
        </p:grpSpPr>
        <p:sp>
          <p:nvSpPr>
            <p:cNvPr name="Freeform 34" id="34"/>
            <p:cNvSpPr/>
            <p:nvPr/>
          </p:nvSpPr>
          <p:spPr>
            <a:xfrm flipH="false" flipV="false" rot="0">
              <a:off x="0" y="0"/>
              <a:ext cx="4816592" cy="62892"/>
            </a:xfrm>
            <a:custGeom>
              <a:avLst/>
              <a:gdLst/>
              <a:ahLst/>
              <a:cxnLst/>
              <a:rect r="r" b="b" t="t" l="l"/>
              <a:pathLst>
                <a:path h="62892" w="4816592">
                  <a:moveTo>
                    <a:pt x="0" y="0"/>
                  </a:moveTo>
                  <a:lnTo>
                    <a:pt x="4816592" y="0"/>
                  </a:lnTo>
                  <a:lnTo>
                    <a:pt x="4816592" y="62892"/>
                  </a:lnTo>
                  <a:lnTo>
                    <a:pt x="0" y="62892"/>
                  </a:lnTo>
                  <a:close/>
                </a:path>
              </a:pathLst>
            </a:custGeom>
            <a:solidFill>
              <a:srgbClr val="2C92D5"/>
            </a:solidFill>
          </p:spPr>
        </p:sp>
        <p:sp>
          <p:nvSpPr>
            <p:cNvPr name="TextBox 35" id="35"/>
            <p:cNvSpPr txBox="true"/>
            <p:nvPr/>
          </p:nvSpPr>
          <p:spPr>
            <a:xfrm>
              <a:off x="0" y="-171450"/>
              <a:ext cx="4816593" cy="234342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12319"/>
                </a:lnSpc>
              </a:pPr>
            </a:p>
          </p:txBody>
        </p:sp>
      </p:grpSp>
    </p:spTree>
  </p:cSld>
  <p:clrMapOvr>
    <a:masterClrMapping/>
  </p:clrMapOvr>
</p:sld>
</file>

<file path=ppt/slides/slide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5474408" y="3407882"/>
            <a:ext cx="3471236" cy="3471236"/>
            <a:chOff x="0" y="0"/>
            <a:chExt cx="1015101" cy="1015101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1015101" cy="1015101"/>
            </a:xfrm>
            <a:custGeom>
              <a:avLst/>
              <a:gdLst/>
              <a:ahLst/>
              <a:cxnLst/>
              <a:rect r="r" b="b" t="t" l="l"/>
              <a:pathLst>
                <a:path h="1015101" w="1015101">
                  <a:moveTo>
                    <a:pt x="507551" y="0"/>
                  </a:moveTo>
                  <a:lnTo>
                    <a:pt x="1015101" y="507551"/>
                  </a:lnTo>
                  <a:lnTo>
                    <a:pt x="507551" y="1015101"/>
                  </a:lnTo>
                  <a:lnTo>
                    <a:pt x="0" y="507551"/>
                  </a:lnTo>
                  <a:lnTo>
                    <a:pt x="507551" y="0"/>
                  </a:lnTo>
                  <a:close/>
                </a:path>
              </a:pathLst>
            </a:custGeom>
            <a:solidFill>
              <a:srgbClr val="FFFFFF"/>
            </a:solidFill>
            <a:ln w="57150" cap="sq">
              <a:solidFill>
                <a:srgbClr val="2C92D5"/>
              </a:solidFill>
              <a:prstDash val="solid"/>
              <a:miter/>
            </a:ln>
          </p:spPr>
        </p:sp>
        <p:sp>
          <p:nvSpPr>
            <p:cNvPr name="TextBox 4" id="4"/>
            <p:cNvSpPr txBox="true"/>
            <p:nvPr/>
          </p:nvSpPr>
          <p:spPr>
            <a:xfrm>
              <a:off x="174470" y="136370"/>
              <a:ext cx="666160" cy="70426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100"/>
                </a:lnSpc>
              </a:pPr>
            </a:p>
          </p:txBody>
        </p:sp>
      </p:grpSp>
      <p:grpSp>
        <p:nvGrpSpPr>
          <p:cNvPr name="Group 5" id="5"/>
          <p:cNvGrpSpPr/>
          <p:nvPr/>
        </p:nvGrpSpPr>
        <p:grpSpPr>
          <a:xfrm rot="0">
            <a:off x="9342356" y="3407882"/>
            <a:ext cx="3471236" cy="3471236"/>
            <a:chOff x="0" y="0"/>
            <a:chExt cx="1015101" cy="1015101"/>
          </a:xfrm>
        </p:grpSpPr>
        <p:sp>
          <p:nvSpPr>
            <p:cNvPr name="Freeform 6" id="6"/>
            <p:cNvSpPr/>
            <p:nvPr/>
          </p:nvSpPr>
          <p:spPr>
            <a:xfrm flipH="false" flipV="false" rot="0">
              <a:off x="0" y="0"/>
              <a:ext cx="1015101" cy="1015101"/>
            </a:xfrm>
            <a:custGeom>
              <a:avLst/>
              <a:gdLst/>
              <a:ahLst/>
              <a:cxnLst/>
              <a:rect r="r" b="b" t="t" l="l"/>
              <a:pathLst>
                <a:path h="1015101" w="1015101">
                  <a:moveTo>
                    <a:pt x="507551" y="0"/>
                  </a:moveTo>
                  <a:lnTo>
                    <a:pt x="1015101" y="507551"/>
                  </a:lnTo>
                  <a:lnTo>
                    <a:pt x="507551" y="1015101"/>
                  </a:lnTo>
                  <a:lnTo>
                    <a:pt x="0" y="507551"/>
                  </a:lnTo>
                  <a:lnTo>
                    <a:pt x="507551" y="0"/>
                  </a:lnTo>
                  <a:close/>
                </a:path>
              </a:pathLst>
            </a:custGeom>
            <a:solidFill>
              <a:srgbClr val="FFFFFF"/>
            </a:solidFill>
            <a:ln w="57150" cap="sq">
              <a:solidFill>
                <a:srgbClr val="2C92D5"/>
              </a:solidFill>
              <a:prstDash val="solid"/>
              <a:miter/>
            </a:ln>
          </p:spPr>
        </p:sp>
        <p:sp>
          <p:nvSpPr>
            <p:cNvPr name="TextBox 7" id="7"/>
            <p:cNvSpPr txBox="true"/>
            <p:nvPr/>
          </p:nvSpPr>
          <p:spPr>
            <a:xfrm>
              <a:off x="174470" y="136370"/>
              <a:ext cx="666160" cy="70426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100"/>
                </a:lnSpc>
              </a:pPr>
            </a:p>
          </p:txBody>
        </p:sp>
      </p:grpSp>
      <p:grpSp>
        <p:nvGrpSpPr>
          <p:cNvPr name="Group 8" id="8"/>
          <p:cNvGrpSpPr/>
          <p:nvPr/>
        </p:nvGrpSpPr>
        <p:grpSpPr>
          <a:xfrm rot="0">
            <a:off x="7408382" y="1473908"/>
            <a:ext cx="3471236" cy="3471236"/>
            <a:chOff x="0" y="0"/>
            <a:chExt cx="1015101" cy="1015101"/>
          </a:xfrm>
        </p:grpSpPr>
        <p:sp>
          <p:nvSpPr>
            <p:cNvPr name="Freeform 9" id="9"/>
            <p:cNvSpPr/>
            <p:nvPr/>
          </p:nvSpPr>
          <p:spPr>
            <a:xfrm flipH="false" flipV="false" rot="0">
              <a:off x="0" y="0"/>
              <a:ext cx="1015101" cy="1015101"/>
            </a:xfrm>
            <a:custGeom>
              <a:avLst/>
              <a:gdLst/>
              <a:ahLst/>
              <a:cxnLst/>
              <a:rect r="r" b="b" t="t" l="l"/>
              <a:pathLst>
                <a:path h="1015101" w="1015101">
                  <a:moveTo>
                    <a:pt x="507551" y="0"/>
                  </a:moveTo>
                  <a:lnTo>
                    <a:pt x="1015101" y="507551"/>
                  </a:lnTo>
                  <a:lnTo>
                    <a:pt x="507551" y="1015101"/>
                  </a:lnTo>
                  <a:lnTo>
                    <a:pt x="0" y="507551"/>
                  </a:lnTo>
                  <a:lnTo>
                    <a:pt x="507551" y="0"/>
                  </a:lnTo>
                  <a:close/>
                </a:path>
              </a:pathLst>
            </a:custGeom>
            <a:solidFill>
              <a:srgbClr val="FFFFFF"/>
            </a:solidFill>
            <a:ln w="57150" cap="sq">
              <a:solidFill>
                <a:srgbClr val="37C9EF"/>
              </a:solidFill>
              <a:prstDash val="solid"/>
              <a:miter/>
            </a:ln>
          </p:spPr>
        </p:sp>
        <p:sp>
          <p:nvSpPr>
            <p:cNvPr name="TextBox 10" id="10"/>
            <p:cNvSpPr txBox="true"/>
            <p:nvPr/>
          </p:nvSpPr>
          <p:spPr>
            <a:xfrm>
              <a:off x="174470" y="136370"/>
              <a:ext cx="666160" cy="70426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100"/>
                </a:lnSpc>
              </a:pPr>
            </a:p>
          </p:txBody>
        </p:sp>
      </p:grpSp>
      <p:grpSp>
        <p:nvGrpSpPr>
          <p:cNvPr name="Group 11" id="11"/>
          <p:cNvGrpSpPr/>
          <p:nvPr/>
        </p:nvGrpSpPr>
        <p:grpSpPr>
          <a:xfrm rot="0">
            <a:off x="7410287" y="5341856"/>
            <a:ext cx="3471236" cy="3471236"/>
            <a:chOff x="0" y="0"/>
            <a:chExt cx="1015101" cy="1015101"/>
          </a:xfrm>
        </p:grpSpPr>
        <p:sp>
          <p:nvSpPr>
            <p:cNvPr name="Freeform 12" id="12"/>
            <p:cNvSpPr/>
            <p:nvPr/>
          </p:nvSpPr>
          <p:spPr>
            <a:xfrm flipH="false" flipV="false" rot="0">
              <a:off x="0" y="0"/>
              <a:ext cx="1015101" cy="1015101"/>
            </a:xfrm>
            <a:custGeom>
              <a:avLst/>
              <a:gdLst/>
              <a:ahLst/>
              <a:cxnLst/>
              <a:rect r="r" b="b" t="t" l="l"/>
              <a:pathLst>
                <a:path h="1015101" w="1015101">
                  <a:moveTo>
                    <a:pt x="507551" y="0"/>
                  </a:moveTo>
                  <a:lnTo>
                    <a:pt x="1015101" y="507551"/>
                  </a:lnTo>
                  <a:lnTo>
                    <a:pt x="507551" y="1015101"/>
                  </a:lnTo>
                  <a:lnTo>
                    <a:pt x="0" y="507551"/>
                  </a:lnTo>
                  <a:lnTo>
                    <a:pt x="507551" y="0"/>
                  </a:lnTo>
                  <a:close/>
                </a:path>
              </a:pathLst>
            </a:custGeom>
            <a:solidFill>
              <a:srgbClr val="FFFFFF"/>
            </a:solidFill>
            <a:ln w="57150" cap="sq">
              <a:solidFill>
                <a:srgbClr val="37C9EF"/>
              </a:solidFill>
              <a:prstDash val="solid"/>
              <a:miter/>
            </a:ln>
          </p:spPr>
        </p:sp>
        <p:sp>
          <p:nvSpPr>
            <p:cNvPr name="TextBox 13" id="13"/>
            <p:cNvSpPr txBox="true"/>
            <p:nvPr/>
          </p:nvSpPr>
          <p:spPr>
            <a:xfrm>
              <a:off x="174470" y="136370"/>
              <a:ext cx="666160" cy="70426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100"/>
                </a:lnSpc>
              </a:pPr>
            </a:p>
          </p:txBody>
        </p:sp>
      </p:grpSp>
      <p:sp>
        <p:nvSpPr>
          <p:cNvPr name="Freeform 14" id="14"/>
          <p:cNvSpPr/>
          <p:nvPr/>
        </p:nvSpPr>
        <p:spPr>
          <a:xfrm flipH="false" flipV="false" rot="0">
            <a:off x="6666778" y="4663466"/>
            <a:ext cx="1086496" cy="960068"/>
          </a:xfrm>
          <a:custGeom>
            <a:avLst/>
            <a:gdLst/>
            <a:ahLst/>
            <a:cxnLst/>
            <a:rect r="r" b="b" t="t" l="l"/>
            <a:pathLst>
              <a:path h="960068" w="1086496">
                <a:moveTo>
                  <a:pt x="0" y="0"/>
                </a:moveTo>
                <a:lnTo>
                  <a:pt x="1086496" y="0"/>
                </a:lnTo>
                <a:lnTo>
                  <a:pt x="1086496" y="960068"/>
                </a:lnTo>
                <a:lnTo>
                  <a:pt x="0" y="96006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5" id="15"/>
          <p:cNvSpPr/>
          <p:nvPr/>
        </p:nvSpPr>
        <p:spPr>
          <a:xfrm flipH="false" flipV="true" rot="0">
            <a:off x="8600752" y="2729492"/>
            <a:ext cx="1086496" cy="960068"/>
          </a:xfrm>
          <a:custGeom>
            <a:avLst/>
            <a:gdLst/>
            <a:ahLst/>
            <a:cxnLst/>
            <a:rect r="r" b="b" t="t" l="l"/>
            <a:pathLst>
              <a:path h="960068" w="1086496">
                <a:moveTo>
                  <a:pt x="0" y="960068"/>
                </a:moveTo>
                <a:lnTo>
                  <a:pt x="1086496" y="960068"/>
                </a:lnTo>
                <a:lnTo>
                  <a:pt x="1086496" y="0"/>
                </a:lnTo>
                <a:lnTo>
                  <a:pt x="0" y="0"/>
                </a:lnTo>
                <a:lnTo>
                  <a:pt x="0" y="960068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6" id="16"/>
          <p:cNvSpPr/>
          <p:nvPr/>
        </p:nvSpPr>
        <p:spPr>
          <a:xfrm flipH="false" flipV="false" rot="0">
            <a:off x="8558153" y="6489722"/>
            <a:ext cx="1175504" cy="1175504"/>
          </a:xfrm>
          <a:custGeom>
            <a:avLst/>
            <a:gdLst/>
            <a:ahLst/>
            <a:cxnLst/>
            <a:rect r="r" b="b" t="t" l="l"/>
            <a:pathLst>
              <a:path h="1175504" w="1175504">
                <a:moveTo>
                  <a:pt x="0" y="0"/>
                </a:moveTo>
                <a:lnTo>
                  <a:pt x="1175504" y="0"/>
                </a:lnTo>
                <a:lnTo>
                  <a:pt x="1175504" y="1175504"/>
                </a:lnTo>
                <a:lnTo>
                  <a:pt x="0" y="1175504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7" id="17"/>
          <p:cNvSpPr/>
          <p:nvPr/>
        </p:nvSpPr>
        <p:spPr>
          <a:xfrm flipH="false" flipV="false" rot="0">
            <a:off x="10605796" y="4663466"/>
            <a:ext cx="944357" cy="960068"/>
          </a:xfrm>
          <a:custGeom>
            <a:avLst/>
            <a:gdLst/>
            <a:ahLst/>
            <a:cxnLst/>
            <a:rect r="r" b="b" t="t" l="l"/>
            <a:pathLst>
              <a:path h="960068" w="944357">
                <a:moveTo>
                  <a:pt x="0" y="0"/>
                </a:moveTo>
                <a:lnTo>
                  <a:pt x="944357" y="0"/>
                </a:lnTo>
                <a:lnTo>
                  <a:pt x="944357" y="960068"/>
                </a:lnTo>
                <a:lnTo>
                  <a:pt x="0" y="960068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18" id="18"/>
          <p:cNvGrpSpPr/>
          <p:nvPr/>
        </p:nvGrpSpPr>
        <p:grpSpPr>
          <a:xfrm rot="0">
            <a:off x="566897" y="1207150"/>
            <a:ext cx="6195682" cy="7834601"/>
            <a:chOff x="0" y="0"/>
            <a:chExt cx="8260909" cy="10446134"/>
          </a:xfrm>
        </p:grpSpPr>
        <p:sp>
          <p:nvSpPr>
            <p:cNvPr name="TextBox 19" id="19"/>
            <p:cNvSpPr txBox="true"/>
            <p:nvPr/>
          </p:nvSpPr>
          <p:spPr>
            <a:xfrm rot="0">
              <a:off x="0" y="-28575"/>
              <a:ext cx="8260909" cy="590762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>
                <a:lnSpc>
                  <a:spcPts val="3640"/>
                </a:lnSpc>
              </a:pPr>
              <a:r>
                <a:rPr lang="en-US" b="true" sz="2800" spc="84">
                  <a:solidFill>
                    <a:srgbClr val="2C92D5"/>
                  </a:solidFill>
                  <a:latin typeface="Aileron Bold"/>
                  <a:ea typeface="Aileron Bold"/>
                  <a:cs typeface="Aileron Bold"/>
                  <a:sym typeface="Aileron Bold"/>
                </a:rPr>
                <a:t>LA RACCOLTA DELLE PROVE</a:t>
              </a:r>
            </a:p>
          </p:txBody>
        </p:sp>
        <p:sp>
          <p:nvSpPr>
            <p:cNvPr name="TextBox 20" id="20"/>
            <p:cNvSpPr txBox="true"/>
            <p:nvPr/>
          </p:nvSpPr>
          <p:spPr>
            <a:xfrm rot="0">
              <a:off x="0" y="1109941"/>
              <a:ext cx="6861425" cy="9336193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 marL="474981" indent="-237491" lvl="1">
                <a:lnSpc>
                  <a:spcPts val="3080"/>
                </a:lnSpc>
                <a:buFont typeface="Arial"/>
                <a:buChar char="•"/>
              </a:pPr>
              <a:r>
                <a:rPr lang="en-US" sz="2200" spc="33">
                  <a:solidFill>
                    <a:srgbClr val="191919"/>
                  </a:solidFill>
                  <a:latin typeface="Aileron"/>
                  <a:ea typeface="Aileron"/>
                  <a:cs typeface="Aileron"/>
                  <a:sym typeface="Aileron"/>
                </a:rPr>
                <a:t>la </a:t>
              </a:r>
              <a:r>
                <a:rPr lang="en-US" b="true" sz="2200" spc="33">
                  <a:solidFill>
                    <a:srgbClr val="191919"/>
                  </a:solidFill>
                  <a:latin typeface="Aileron Bold"/>
                  <a:ea typeface="Aileron Bold"/>
                  <a:cs typeface="Aileron Bold"/>
                  <a:sym typeface="Aileron Bold"/>
                </a:rPr>
                <a:t>videocamera </a:t>
              </a:r>
              <a:r>
                <a:rPr lang="en-US" sz="2200" spc="33">
                  <a:solidFill>
                    <a:srgbClr val="191919"/>
                  </a:solidFill>
                  <a:latin typeface="Aileron"/>
                  <a:ea typeface="Aileron"/>
                  <a:cs typeface="Aileron"/>
                  <a:sym typeface="Aileron"/>
                </a:rPr>
                <a:t>del negozio non documenti sinistri stradali: non deve inquadrare la strada;</a:t>
              </a:r>
            </a:p>
            <a:p>
              <a:pPr algn="l">
                <a:lnSpc>
                  <a:spcPts val="3080"/>
                </a:lnSpc>
              </a:pPr>
            </a:p>
            <a:p>
              <a:pPr algn="l" marL="474981" indent="-237491" lvl="1">
                <a:lnSpc>
                  <a:spcPts val="3080"/>
                </a:lnSpc>
                <a:buFont typeface="Arial"/>
                <a:buChar char="•"/>
              </a:pPr>
              <a:r>
                <a:rPr lang="en-US" sz="2200" spc="33">
                  <a:solidFill>
                    <a:srgbClr val="191919"/>
                  </a:solidFill>
                  <a:latin typeface="Aileron"/>
                  <a:ea typeface="Aileron"/>
                  <a:cs typeface="Aileron"/>
                  <a:sym typeface="Aileron"/>
                </a:rPr>
                <a:t>in causa con i </a:t>
              </a:r>
              <a:r>
                <a:rPr lang="en-US" b="true" sz="2200" spc="33">
                  <a:solidFill>
                    <a:srgbClr val="191919"/>
                  </a:solidFill>
                  <a:latin typeface="Aileron Bold"/>
                  <a:ea typeface="Aileron Bold"/>
                  <a:cs typeface="Aileron Bold"/>
                  <a:sym typeface="Aileron Bold"/>
                </a:rPr>
                <a:t>vicini</a:t>
              </a:r>
              <a:r>
                <a:rPr lang="en-US" sz="2200" spc="33">
                  <a:solidFill>
                    <a:srgbClr val="191919"/>
                  </a:solidFill>
                  <a:latin typeface="Aileron"/>
                  <a:ea typeface="Aileron"/>
                  <a:cs typeface="Aileron"/>
                  <a:sym typeface="Aileron"/>
                </a:rPr>
                <a:t>, gli levano l'informativa della videocamera: ammonito;</a:t>
              </a:r>
            </a:p>
            <a:p>
              <a:pPr algn="l">
                <a:lnSpc>
                  <a:spcPts val="3080"/>
                </a:lnSpc>
              </a:pPr>
            </a:p>
            <a:p>
              <a:pPr algn="l" marL="474981" indent="-237491" lvl="1">
                <a:lnSpc>
                  <a:spcPts val="3080"/>
                </a:lnSpc>
                <a:buFont typeface="Arial"/>
                <a:buChar char="•"/>
              </a:pPr>
              <a:r>
                <a:rPr lang="en-US" b="true" sz="2200" spc="33">
                  <a:solidFill>
                    <a:srgbClr val="191919"/>
                  </a:solidFill>
                  <a:latin typeface="Aileron Bold"/>
                  <a:ea typeface="Aileron Bold"/>
                  <a:cs typeface="Aileron Bold"/>
                  <a:sym typeface="Aileron Bold"/>
                </a:rPr>
                <a:t>controlli difensivi</a:t>
              </a:r>
              <a:r>
                <a:rPr lang="en-US" sz="2200" spc="33">
                  <a:solidFill>
                    <a:srgbClr val="191919"/>
                  </a:solidFill>
                  <a:latin typeface="Aileron"/>
                  <a:ea typeface="Aileron"/>
                  <a:cs typeface="Aileron"/>
                  <a:sym typeface="Aileron"/>
                </a:rPr>
                <a:t>: solo con informativa preventiva, dettagliatissima; poi solo dopo fondati sospetti;</a:t>
              </a:r>
            </a:p>
            <a:p>
              <a:pPr algn="l">
                <a:lnSpc>
                  <a:spcPts val="3080"/>
                </a:lnSpc>
              </a:pPr>
            </a:p>
            <a:p>
              <a:pPr algn="l" marL="474981" indent="-237491" lvl="1">
                <a:lnSpc>
                  <a:spcPts val="3080"/>
                </a:lnSpc>
                <a:buFont typeface="Arial"/>
                <a:buChar char="•"/>
              </a:pPr>
              <a:r>
                <a:rPr lang="en-US" sz="2200" spc="33">
                  <a:solidFill>
                    <a:srgbClr val="191919"/>
                  </a:solidFill>
                  <a:latin typeface="Aileron"/>
                  <a:ea typeface="Aileron"/>
                  <a:cs typeface="Aileron"/>
                  <a:sym typeface="Aileron"/>
                </a:rPr>
                <a:t>i </a:t>
              </a:r>
              <a:r>
                <a:rPr lang="en-US" b="true" sz="2200" spc="33">
                  <a:solidFill>
                    <a:srgbClr val="191919"/>
                  </a:solidFill>
                  <a:latin typeface="Aileron Bold"/>
                  <a:ea typeface="Aileron Bold"/>
                  <a:cs typeface="Aileron Bold"/>
                  <a:sym typeface="Aileron Bold"/>
                </a:rPr>
                <a:t>pazienti </a:t>
              </a:r>
              <a:r>
                <a:rPr lang="en-US" sz="2200" spc="33">
                  <a:solidFill>
                    <a:srgbClr val="191919"/>
                  </a:solidFill>
                  <a:latin typeface="Aileron"/>
                  <a:ea typeface="Aileron"/>
                  <a:cs typeface="Aileron"/>
                  <a:sym typeface="Aileron"/>
                </a:rPr>
                <a:t>la minacciano: non registri l'audio per difendersi ipoteticamente, e senza informativa accettata e documentabile.</a:t>
              </a:r>
            </a:p>
            <a:p>
              <a:pPr algn="l">
                <a:lnSpc>
                  <a:spcPts val="3080"/>
                </a:lnSpc>
              </a:pPr>
            </a:p>
          </p:txBody>
        </p:sp>
      </p:grpSp>
      <p:grpSp>
        <p:nvGrpSpPr>
          <p:cNvPr name="Group 21" id="21"/>
          <p:cNvGrpSpPr/>
          <p:nvPr/>
        </p:nvGrpSpPr>
        <p:grpSpPr>
          <a:xfrm rot="0">
            <a:off x="12271295" y="4796790"/>
            <a:ext cx="6016705" cy="4461510"/>
            <a:chOff x="0" y="0"/>
            <a:chExt cx="8022274" cy="5948680"/>
          </a:xfrm>
        </p:grpSpPr>
        <p:sp>
          <p:nvSpPr>
            <p:cNvPr name="TextBox 22" id="22"/>
            <p:cNvSpPr txBox="true"/>
            <p:nvPr/>
          </p:nvSpPr>
          <p:spPr>
            <a:xfrm rot="0">
              <a:off x="573273" y="-28575"/>
              <a:ext cx="6344920" cy="590762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r">
                <a:lnSpc>
                  <a:spcPts val="3640"/>
                </a:lnSpc>
              </a:pPr>
              <a:r>
                <a:rPr lang="en-US" b="true" sz="2800" spc="84">
                  <a:solidFill>
                    <a:srgbClr val="2C92D5"/>
                  </a:solidFill>
                  <a:latin typeface="Aileron Bold"/>
                  <a:ea typeface="Aileron Bold"/>
                  <a:cs typeface="Aileron Bold"/>
                  <a:sym typeface="Aileron Bold"/>
                </a:rPr>
                <a:t>FORNITORI</a:t>
              </a:r>
            </a:p>
          </p:txBody>
        </p:sp>
        <p:sp>
          <p:nvSpPr>
            <p:cNvPr name="TextBox 23" id="23"/>
            <p:cNvSpPr txBox="true"/>
            <p:nvPr/>
          </p:nvSpPr>
          <p:spPr>
            <a:xfrm rot="0">
              <a:off x="0" y="1819487"/>
              <a:ext cx="8022274" cy="4129193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 marL="474981" indent="-237491" lvl="1">
                <a:lnSpc>
                  <a:spcPts val="3080"/>
                </a:lnSpc>
                <a:buFont typeface="Arial"/>
                <a:buChar char="•"/>
              </a:pPr>
              <a:r>
                <a:rPr lang="en-US" b="true" sz="2200" spc="33">
                  <a:solidFill>
                    <a:srgbClr val="191919"/>
                  </a:solidFill>
                  <a:latin typeface="Aileron Bold"/>
                  <a:ea typeface="Aileron Bold"/>
                  <a:cs typeface="Aileron Bold"/>
                  <a:sym typeface="Aileron Bold"/>
                </a:rPr>
                <a:t>Software </a:t>
              </a:r>
              <a:r>
                <a:rPr lang="en-US" sz="2200" spc="33">
                  <a:solidFill>
                    <a:srgbClr val="191919"/>
                  </a:solidFill>
                  <a:latin typeface="Aileron"/>
                  <a:ea typeface="Aileron"/>
                  <a:cs typeface="Aileron"/>
                  <a:sym typeface="Aileron"/>
                </a:rPr>
                <a:t>e rete di distribuzione: risponde il titolare o il fornitore ?</a:t>
              </a:r>
            </a:p>
            <a:p>
              <a:pPr algn="l">
                <a:lnSpc>
                  <a:spcPts val="3080"/>
                </a:lnSpc>
              </a:pPr>
            </a:p>
            <a:p>
              <a:pPr algn="l" marL="474981" indent="-237491" lvl="1">
                <a:lnSpc>
                  <a:spcPts val="3080"/>
                </a:lnSpc>
                <a:buFont typeface="Arial"/>
                <a:buChar char="•"/>
              </a:pPr>
              <a:r>
                <a:rPr lang="en-US" b="true" sz="2200" spc="33">
                  <a:solidFill>
                    <a:srgbClr val="191919"/>
                  </a:solidFill>
                  <a:latin typeface="Aileron Bold"/>
                  <a:ea typeface="Aileron Bold"/>
                  <a:cs typeface="Aileron Bold"/>
                  <a:sym typeface="Aileron Bold"/>
                </a:rPr>
                <a:t>Banche dati</a:t>
              </a:r>
              <a:r>
                <a:rPr lang="en-US" sz="2200" spc="33">
                  <a:solidFill>
                    <a:srgbClr val="191919"/>
                  </a:solidFill>
                  <a:latin typeface="Aileron"/>
                  <a:ea typeface="Aileron"/>
                  <a:cs typeface="Aileron"/>
                  <a:sym typeface="Aileron"/>
                </a:rPr>
                <a:t>: la verifica tracciabile dei consensi e il legittimo interesse</a:t>
              </a:r>
            </a:p>
            <a:p>
              <a:pPr algn="l">
                <a:lnSpc>
                  <a:spcPts val="3080"/>
                </a:lnSpc>
              </a:pPr>
            </a:p>
            <a:p>
              <a:pPr algn="l" marL="474981" indent="-237491" lvl="1">
                <a:lnSpc>
                  <a:spcPts val="3080"/>
                </a:lnSpc>
                <a:buFont typeface="Arial"/>
                <a:buChar char="•"/>
              </a:pPr>
              <a:r>
                <a:rPr lang="en-US" b="true" sz="2200" spc="33">
                  <a:solidFill>
                    <a:srgbClr val="191919"/>
                  </a:solidFill>
                  <a:latin typeface="Aileron Bold"/>
                  <a:ea typeface="Aileron Bold"/>
                  <a:cs typeface="Aileron Bold"/>
                  <a:sym typeface="Aileron Bold"/>
                </a:rPr>
                <a:t>Omessa segmentazione</a:t>
              </a:r>
              <a:r>
                <a:rPr lang="en-US" sz="2200" spc="33">
                  <a:solidFill>
                    <a:srgbClr val="191919"/>
                  </a:solidFill>
                  <a:latin typeface="Aileron"/>
                  <a:ea typeface="Aileron"/>
                  <a:cs typeface="Aileron"/>
                  <a:sym typeface="Aileron"/>
                </a:rPr>
                <a:t> della cloud / Nas</a:t>
              </a:r>
            </a:p>
            <a:p>
              <a:pPr algn="l">
                <a:lnSpc>
                  <a:spcPts val="3080"/>
                </a:lnSpc>
              </a:pPr>
            </a:p>
          </p:txBody>
        </p:sp>
      </p:grpSp>
      <p:grpSp>
        <p:nvGrpSpPr>
          <p:cNvPr name="Group 24" id="24"/>
          <p:cNvGrpSpPr/>
          <p:nvPr/>
        </p:nvGrpSpPr>
        <p:grpSpPr>
          <a:xfrm rot="0">
            <a:off x="12500610" y="1016708"/>
            <a:ext cx="5363811" cy="2966085"/>
            <a:chOff x="0" y="0"/>
            <a:chExt cx="7151748" cy="3954780"/>
          </a:xfrm>
        </p:grpSpPr>
        <p:sp>
          <p:nvSpPr>
            <p:cNvPr name="TextBox 25" id="25"/>
            <p:cNvSpPr txBox="true"/>
            <p:nvPr/>
          </p:nvSpPr>
          <p:spPr>
            <a:xfrm rot="0">
              <a:off x="0" y="-28575"/>
              <a:ext cx="6344920" cy="1200362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r">
                <a:lnSpc>
                  <a:spcPts val="3640"/>
                </a:lnSpc>
              </a:pPr>
              <a:r>
                <a:rPr lang="en-US" b="true" sz="2800" spc="84">
                  <a:solidFill>
                    <a:srgbClr val="2C92D5"/>
                  </a:solidFill>
                  <a:latin typeface="Aileron Bold"/>
                  <a:ea typeface="Aileron Bold"/>
                  <a:cs typeface="Aileron Bold"/>
                  <a:sym typeface="Aileron Bold"/>
                </a:rPr>
                <a:t>LOG</a:t>
              </a:r>
            </a:p>
            <a:p>
              <a:pPr algn="r">
                <a:lnSpc>
                  <a:spcPts val="3640"/>
                </a:lnSpc>
              </a:pPr>
            </a:p>
          </p:txBody>
        </p:sp>
        <p:sp>
          <p:nvSpPr>
            <p:cNvPr name="TextBox 26" id="26"/>
            <p:cNvSpPr txBox="true"/>
            <p:nvPr/>
          </p:nvSpPr>
          <p:spPr>
            <a:xfrm rot="0">
              <a:off x="0" y="1387687"/>
              <a:ext cx="7151748" cy="2567093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 marL="474981" indent="-237491" lvl="1">
                <a:lnSpc>
                  <a:spcPts val="3080"/>
                </a:lnSpc>
                <a:buFont typeface="Arial"/>
                <a:buChar char="•"/>
              </a:pPr>
              <a:r>
                <a:rPr lang="en-US" sz="2200" spc="33">
                  <a:solidFill>
                    <a:srgbClr val="191919"/>
                  </a:solidFill>
                  <a:latin typeface="Aileron"/>
                  <a:ea typeface="Aileron"/>
                  <a:cs typeface="Aileron"/>
                  <a:sym typeface="Aileron"/>
                </a:rPr>
                <a:t>Log d</a:t>
              </a:r>
              <a:r>
                <a:rPr lang="en-US" sz="2200" spc="33">
                  <a:solidFill>
                    <a:srgbClr val="191919"/>
                  </a:solidFill>
                  <a:latin typeface="Aileron"/>
                  <a:ea typeface="Aileron"/>
                  <a:cs typeface="Aileron"/>
                  <a:sym typeface="Aileron"/>
                </a:rPr>
                <a:t>elle email e della navigazione: </a:t>
              </a:r>
              <a:r>
                <a:rPr lang="en-US" b="true" sz="2200" spc="33">
                  <a:solidFill>
                    <a:srgbClr val="191919"/>
                  </a:solidFill>
                  <a:latin typeface="Aileron Bold"/>
                  <a:ea typeface="Aileron Bold"/>
                  <a:cs typeface="Aileron Bold"/>
                  <a:sym typeface="Aileron Bold"/>
                </a:rPr>
                <a:t>mai illimitata</a:t>
              </a:r>
            </a:p>
            <a:p>
              <a:pPr algn="l">
                <a:lnSpc>
                  <a:spcPts val="3080"/>
                </a:lnSpc>
              </a:pPr>
            </a:p>
            <a:p>
              <a:pPr algn="l" marL="474981" indent="-237491" lvl="1">
                <a:lnSpc>
                  <a:spcPts val="3080"/>
                </a:lnSpc>
                <a:buFont typeface="Arial"/>
                <a:buChar char="•"/>
              </a:pPr>
              <a:r>
                <a:rPr lang="en-US" b="true" sz="2200" spc="33">
                  <a:solidFill>
                    <a:srgbClr val="191919"/>
                  </a:solidFill>
                  <a:latin typeface="Aileron Bold"/>
                  <a:ea typeface="Aileron Bold"/>
                  <a:cs typeface="Aileron Bold"/>
                  <a:sym typeface="Aileron Bold"/>
                </a:rPr>
                <a:t>Geolocalizzazione </a:t>
              </a:r>
              <a:r>
                <a:rPr lang="en-US" sz="2200" spc="33">
                  <a:solidFill>
                    <a:srgbClr val="191919"/>
                  </a:solidFill>
                  <a:latin typeface="Aileron"/>
                  <a:ea typeface="Aileron"/>
                  <a:cs typeface="Aileron"/>
                  <a:sym typeface="Aileron"/>
                </a:rPr>
                <a:t>e cancellazione dei percorsi</a:t>
              </a:r>
            </a:p>
          </p:txBody>
        </p:sp>
      </p:grpSp>
      <p:sp>
        <p:nvSpPr>
          <p:cNvPr name="TextBox 27" id="27"/>
          <p:cNvSpPr txBox="true"/>
          <p:nvPr/>
        </p:nvSpPr>
        <p:spPr>
          <a:xfrm rot="0">
            <a:off x="0" y="9592538"/>
            <a:ext cx="18288000" cy="32370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632"/>
              </a:lnSpc>
              <a:spcBef>
                <a:spcPct val="0"/>
              </a:spcBef>
            </a:pPr>
            <a:r>
              <a:rPr lang="en-US" sz="1880" i="true" spc="28">
                <a:solidFill>
                  <a:srgbClr val="000000"/>
                </a:solidFill>
                <a:latin typeface="Aileron Italics"/>
                <a:ea typeface="Aileron Italics"/>
                <a:cs typeface="Aileron Italics"/>
                <a:sym typeface="Aileron Italics"/>
              </a:rPr>
              <a:t>La privacy e le interpretazioni non intuitive - 2026 @ cc nc </a:t>
            </a:r>
            <a:r>
              <a:rPr lang="en-US" sz="1880" i="true" spc="28">
                <a:solidFill>
                  <a:srgbClr val="000000"/>
                </a:solidFill>
                <a:latin typeface="Aileron Italics"/>
                <a:ea typeface="Aileron Italics"/>
                <a:cs typeface="Aileron Italics"/>
                <a:sym typeface="Aileron Italics"/>
              </a:rPr>
              <a:t>Dott. V. Spataro</a:t>
            </a:r>
            <a:r>
              <a:rPr lang="en-US" sz="1880" i="true" spc="28">
                <a:solidFill>
                  <a:srgbClr val="000000"/>
                </a:solidFill>
                <a:latin typeface="Aileron Italics"/>
                <a:ea typeface="Aileron Italics"/>
                <a:cs typeface="Aileron Italics"/>
                <a:sym typeface="Aileron Italics"/>
              </a:rPr>
              <a:t> - </a:t>
            </a:r>
            <a:r>
              <a:rPr lang="en-US" sz="1880" i="true" spc="28">
                <a:solidFill>
                  <a:srgbClr val="000000"/>
                </a:solidFill>
                <a:latin typeface="Aileron Italics"/>
                <a:ea typeface="Aileron Italics"/>
                <a:cs typeface="Aileron Italics"/>
                <a:sym typeface="Aileron Italics"/>
              </a:rPr>
              <a:t>Privacypod.it - info@privacykit.it</a:t>
            </a:r>
          </a:p>
        </p:txBody>
      </p:sp>
      <p:sp>
        <p:nvSpPr>
          <p:cNvPr name="Freeform 28" id="28"/>
          <p:cNvSpPr/>
          <p:nvPr/>
        </p:nvSpPr>
        <p:spPr>
          <a:xfrm flipH="false" flipV="false" rot="0">
            <a:off x="15279647" y="9462679"/>
            <a:ext cx="621524" cy="621524"/>
          </a:xfrm>
          <a:custGeom>
            <a:avLst/>
            <a:gdLst/>
            <a:ahLst/>
            <a:cxnLst/>
            <a:rect r="r" b="b" t="t" l="l"/>
            <a:pathLst>
              <a:path h="621524" w="621524">
                <a:moveTo>
                  <a:pt x="0" y="0"/>
                </a:moveTo>
                <a:lnTo>
                  <a:pt x="621524" y="0"/>
                </a:lnTo>
                <a:lnTo>
                  <a:pt x="621524" y="621524"/>
                </a:lnTo>
                <a:lnTo>
                  <a:pt x="0" y="621524"/>
                </a:lnTo>
                <a:lnTo>
                  <a:pt x="0" y="0"/>
                </a:lnTo>
                <a:close/>
              </a:path>
            </a:pathLst>
          </a:custGeom>
          <a:blipFill>
            <a:blip r:embed="rId10"/>
            <a:stretch>
              <a:fillRect l="0" t="0" r="0" b="0"/>
            </a:stretch>
          </a:blipFill>
        </p:spPr>
      </p:sp>
      <p:grpSp>
        <p:nvGrpSpPr>
          <p:cNvPr name="Group 29" id="29"/>
          <p:cNvGrpSpPr/>
          <p:nvPr/>
        </p:nvGrpSpPr>
        <p:grpSpPr>
          <a:xfrm rot="0">
            <a:off x="0" y="0"/>
            <a:ext cx="18288000" cy="238795"/>
            <a:chOff x="0" y="0"/>
            <a:chExt cx="4816593" cy="62892"/>
          </a:xfrm>
        </p:grpSpPr>
        <p:sp>
          <p:nvSpPr>
            <p:cNvPr name="Freeform 30" id="30"/>
            <p:cNvSpPr/>
            <p:nvPr/>
          </p:nvSpPr>
          <p:spPr>
            <a:xfrm flipH="false" flipV="false" rot="0">
              <a:off x="0" y="0"/>
              <a:ext cx="4816592" cy="62892"/>
            </a:xfrm>
            <a:custGeom>
              <a:avLst/>
              <a:gdLst/>
              <a:ahLst/>
              <a:cxnLst/>
              <a:rect r="r" b="b" t="t" l="l"/>
              <a:pathLst>
                <a:path h="62892" w="4816592">
                  <a:moveTo>
                    <a:pt x="0" y="0"/>
                  </a:moveTo>
                  <a:lnTo>
                    <a:pt x="4816592" y="0"/>
                  </a:lnTo>
                  <a:lnTo>
                    <a:pt x="4816592" y="62892"/>
                  </a:lnTo>
                  <a:lnTo>
                    <a:pt x="0" y="62892"/>
                  </a:lnTo>
                  <a:close/>
                </a:path>
              </a:pathLst>
            </a:custGeom>
            <a:solidFill>
              <a:srgbClr val="2C92D5"/>
            </a:solidFill>
          </p:spPr>
        </p:sp>
        <p:sp>
          <p:nvSpPr>
            <p:cNvPr name="TextBox 31" id="31"/>
            <p:cNvSpPr txBox="true"/>
            <p:nvPr/>
          </p:nvSpPr>
          <p:spPr>
            <a:xfrm>
              <a:off x="0" y="-171450"/>
              <a:ext cx="4816593" cy="234342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12319"/>
                </a:lnSpc>
              </a:pPr>
            </a:p>
          </p:txBody>
        </p:sp>
      </p:grpSp>
    </p:spTree>
  </p:cSld>
  <p:clrMapOvr>
    <a:masterClrMapping/>
  </p:clrMapOvr>
</p:sld>
</file>

<file path=ppt/slides/slide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9396677" y="2111375"/>
            <a:ext cx="2779448" cy="2779448"/>
            <a:chOff x="0" y="0"/>
            <a:chExt cx="812800" cy="812800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FFFF"/>
            </a:solidFill>
            <a:ln w="95250" cap="sq">
              <a:solidFill>
                <a:srgbClr val="37C9EF"/>
              </a:solidFill>
              <a:prstDash val="solid"/>
              <a:miter/>
            </a:ln>
          </p:spPr>
        </p:sp>
        <p:sp>
          <p:nvSpPr>
            <p:cNvPr name="TextBox 4" id="4"/>
            <p:cNvSpPr txBox="true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100"/>
                </a:lnSpc>
              </a:pPr>
            </a:p>
          </p:txBody>
        </p:sp>
      </p:grpSp>
      <p:grpSp>
        <p:nvGrpSpPr>
          <p:cNvPr name="Group 5" id="5"/>
          <p:cNvGrpSpPr/>
          <p:nvPr/>
        </p:nvGrpSpPr>
        <p:grpSpPr>
          <a:xfrm rot="0">
            <a:off x="6111875" y="5396177"/>
            <a:ext cx="2779448" cy="2779448"/>
            <a:chOff x="0" y="0"/>
            <a:chExt cx="812800" cy="812800"/>
          </a:xfrm>
        </p:grpSpPr>
        <p:sp>
          <p:nvSpPr>
            <p:cNvPr name="Freeform 6" id="6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FFFF"/>
            </a:solidFill>
            <a:ln w="95250" cap="sq">
              <a:solidFill>
                <a:srgbClr val="37C9EF"/>
              </a:solidFill>
              <a:prstDash val="solid"/>
              <a:miter/>
            </a:ln>
          </p:spPr>
        </p:sp>
        <p:sp>
          <p:nvSpPr>
            <p:cNvPr name="TextBox 7" id="7"/>
            <p:cNvSpPr txBox="true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100"/>
                </a:lnSpc>
              </a:pPr>
            </a:p>
          </p:txBody>
        </p:sp>
      </p:grpSp>
      <p:grpSp>
        <p:nvGrpSpPr>
          <p:cNvPr name="Group 8" id="8"/>
          <p:cNvGrpSpPr/>
          <p:nvPr/>
        </p:nvGrpSpPr>
        <p:grpSpPr>
          <a:xfrm rot="0">
            <a:off x="9396677" y="5396177"/>
            <a:ext cx="2779448" cy="2779448"/>
            <a:chOff x="0" y="0"/>
            <a:chExt cx="812800" cy="812800"/>
          </a:xfrm>
        </p:grpSpPr>
        <p:sp>
          <p:nvSpPr>
            <p:cNvPr name="Freeform 9" id="9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FFFF"/>
            </a:solidFill>
            <a:ln w="95250" cap="sq">
              <a:solidFill>
                <a:srgbClr val="2C92D5"/>
              </a:solidFill>
              <a:prstDash val="solid"/>
              <a:miter/>
            </a:ln>
          </p:spPr>
        </p:sp>
        <p:sp>
          <p:nvSpPr>
            <p:cNvPr name="TextBox 10" id="10"/>
            <p:cNvSpPr txBox="true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100"/>
                </a:lnSpc>
              </a:pPr>
            </a:p>
          </p:txBody>
        </p:sp>
      </p:grpSp>
      <p:grpSp>
        <p:nvGrpSpPr>
          <p:cNvPr name="Group 11" id="11"/>
          <p:cNvGrpSpPr/>
          <p:nvPr/>
        </p:nvGrpSpPr>
        <p:grpSpPr>
          <a:xfrm rot="0">
            <a:off x="6111875" y="2111375"/>
            <a:ext cx="2779448" cy="2779448"/>
            <a:chOff x="0" y="0"/>
            <a:chExt cx="812800" cy="812800"/>
          </a:xfrm>
        </p:grpSpPr>
        <p:sp>
          <p:nvSpPr>
            <p:cNvPr name="Freeform 12" id="12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FFFF"/>
            </a:solidFill>
            <a:ln w="95250" cap="sq">
              <a:solidFill>
                <a:srgbClr val="2C92D5"/>
              </a:solidFill>
              <a:prstDash val="solid"/>
              <a:miter/>
            </a:ln>
          </p:spPr>
        </p:sp>
        <p:sp>
          <p:nvSpPr>
            <p:cNvPr name="TextBox 13" id="13"/>
            <p:cNvSpPr txBox="true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100"/>
                </a:lnSpc>
              </a:pPr>
            </a:p>
          </p:txBody>
        </p:sp>
      </p:grpSp>
      <p:grpSp>
        <p:nvGrpSpPr>
          <p:cNvPr name="Group 14" id="14"/>
          <p:cNvGrpSpPr/>
          <p:nvPr/>
        </p:nvGrpSpPr>
        <p:grpSpPr>
          <a:xfrm rot="0">
            <a:off x="407654" y="957554"/>
            <a:ext cx="5111431" cy="5242560"/>
            <a:chOff x="0" y="0"/>
            <a:chExt cx="6815242" cy="6990080"/>
          </a:xfrm>
        </p:grpSpPr>
        <p:sp>
          <p:nvSpPr>
            <p:cNvPr name="TextBox 15" id="15"/>
            <p:cNvSpPr txBox="true"/>
            <p:nvPr/>
          </p:nvSpPr>
          <p:spPr>
            <a:xfrm rot="0">
              <a:off x="201707" y="-28575"/>
              <a:ext cx="6411827" cy="590762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>
                <a:lnSpc>
                  <a:spcPts val="3640"/>
                </a:lnSpc>
              </a:pPr>
              <a:r>
                <a:rPr lang="en-US" b="true" sz="2800" spc="84">
                  <a:solidFill>
                    <a:srgbClr val="2C92D5"/>
                  </a:solidFill>
                  <a:latin typeface="Aileron Bold"/>
                  <a:ea typeface="Aileron Bold"/>
                  <a:cs typeface="Aileron Bold"/>
                  <a:sym typeface="Aileron Bold"/>
                </a:rPr>
                <a:t>EMAIL AZIENDALE</a:t>
              </a:r>
            </a:p>
          </p:txBody>
        </p:sp>
        <p:sp>
          <p:nvSpPr>
            <p:cNvPr name="TextBox 16" id="16"/>
            <p:cNvSpPr txBox="true"/>
            <p:nvPr/>
          </p:nvSpPr>
          <p:spPr>
            <a:xfrm rot="0">
              <a:off x="0" y="1298787"/>
              <a:ext cx="6815242" cy="5691293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 marL="474981" indent="-237491" lvl="1">
                <a:lnSpc>
                  <a:spcPts val="3080"/>
                </a:lnSpc>
                <a:buFont typeface="Arial"/>
                <a:buChar char="•"/>
              </a:pPr>
              <a:r>
                <a:rPr lang="en-US" sz="2200" spc="33">
                  <a:solidFill>
                    <a:srgbClr val="191919"/>
                  </a:solidFill>
                  <a:latin typeface="Aileron"/>
                  <a:ea typeface="Aileron"/>
                  <a:cs typeface="Aileron"/>
                  <a:sym typeface="Aileron"/>
                </a:rPr>
                <a:t>Inizia </a:t>
              </a:r>
              <a:r>
                <a:rPr lang="en-US" b="true" sz="2200" spc="33">
                  <a:solidFill>
                    <a:srgbClr val="191919"/>
                  </a:solidFill>
                  <a:latin typeface="Aileron Bold"/>
                  <a:ea typeface="Aileron Bold"/>
                  <a:cs typeface="Aileron Bold"/>
                  <a:sym typeface="Aileron Bold"/>
                </a:rPr>
                <a:t>email </a:t>
              </a:r>
              <a:r>
                <a:rPr lang="en-US" b="true" sz="2200" spc="33">
                  <a:solidFill>
                    <a:srgbClr val="191919"/>
                  </a:solidFill>
                  <a:latin typeface="Aileron Bold"/>
                  <a:ea typeface="Aileron Bold"/>
                  <a:cs typeface="Aileron Bold"/>
                  <a:sym typeface="Aileron Bold"/>
                </a:rPr>
                <a:t>a tre</a:t>
              </a:r>
              <a:r>
                <a:rPr lang="en-US" sz="2200" spc="33">
                  <a:solidFill>
                    <a:srgbClr val="191919"/>
                  </a:solidFill>
                  <a:latin typeface="Aileron"/>
                  <a:ea typeface="Aileron"/>
                  <a:cs typeface="Aileron"/>
                  <a:sym typeface="Aileron"/>
                </a:rPr>
                <a:t>, non deve rispondere a tutti e tre</a:t>
              </a:r>
            </a:p>
            <a:p>
              <a:pPr algn="l" marL="474981" indent="-237491" lvl="1">
                <a:lnSpc>
                  <a:spcPts val="3080"/>
                </a:lnSpc>
                <a:buFont typeface="Arial"/>
                <a:buChar char="•"/>
              </a:pPr>
              <a:r>
                <a:rPr lang="en-US" sz="2200" spc="33">
                  <a:solidFill>
                    <a:srgbClr val="191919"/>
                  </a:solidFill>
                  <a:latin typeface="Aileron"/>
                  <a:ea typeface="Aileron"/>
                  <a:cs typeface="Aileron"/>
                  <a:sym typeface="Aileron"/>
                </a:rPr>
                <a:t>Risponde per </a:t>
              </a:r>
              <a:r>
                <a:rPr lang="en-US" b="true" sz="2200" spc="33">
                  <a:solidFill>
                    <a:srgbClr val="191919"/>
                  </a:solidFill>
                  <a:latin typeface="Aileron Bold"/>
                  <a:ea typeface="Aileron Bold"/>
                  <a:cs typeface="Aileron Bold"/>
                  <a:sym typeface="Aileron Bold"/>
                </a:rPr>
                <a:t>sostituire </a:t>
              </a:r>
              <a:r>
                <a:rPr lang="en-US" sz="2200" spc="33">
                  <a:solidFill>
                    <a:srgbClr val="191919"/>
                  </a:solidFill>
                  <a:latin typeface="Aileron"/>
                  <a:ea typeface="Aileron"/>
                  <a:cs typeface="Aileron"/>
                  <a:sym typeface="Aileron"/>
                </a:rPr>
                <a:t>il collega assente, ma non ne ha le mansioni</a:t>
              </a:r>
            </a:p>
            <a:p>
              <a:pPr algn="l" marL="474981" indent="-237491" lvl="1">
                <a:lnSpc>
                  <a:spcPts val="3080"/>
                </a:lnSpc>
                <a:buFont typeface="Arial"/>
                <a:buChar char="•"/>
              </a:pPr>
              <a:r>
                <a:rPr lang="en-US" sz="2200" spc="33">
                  <a:solidFill>
                    <a:srgbClr val="191919"/>
                  </a:solidFill>
                  <a:latin typeface="Aileron"/>
                  <a:ea typeface="Aileron"/>
                  <a:cs typeface="Aileron"/>
                  <a:sym typeface="Aileron"/>
                </a:rPr>
                <a:t>Comunica usando </a:t>
              </a:r>
              <a:r>
                <a:rPr lang="en-US" b="true" sz="2200" spc="33">
                  <a:solidFill>
                    <a:srgbClr val="191919"/>
                  </a:solidFill>
                  <a:latin typeface="Aileron Bold"/>
                  <a:ea typeface="Aileron Bold"/>
                  <a:cs typeface="Aileron Bold"/>
                  <a:sym typeface="Aileron Bold"/>
                </a:rPr>
                <a:t>uno strumento non adatto</a:t>
              </a:r>
              <a:r>
                <a:rPr lang="en-US" sz="2200" spc="33">
                  <a:solidFill>
                    <a:srgbClr val="191919"/>
                  </a:solidFill>
                  <a:latin typeface="Aileron"/>
                  <a:ea typeface="Aileron"/>
                  <a:cs typeface="Aileron"/>
                  <a:sym typeface="Aileron"/>
                </a:rPr>
                <a:t>: il registro scolastico</a:t>
              </a:r>
            </a:p>
            <a:p>
              <a:pPr algn="l" marL="474981" indent="-237491" lvl="1">
                <a:lnSpc>
                  <a:spcPts val="3080"/>
                </a:lnSpc>
                <a:buFont typeface="Arial"/>
                <a:buChar char="•"/>
              </a:pPr>
              <a:r>
                <a:rPr lang="en-US" sz="2200" spc="33">
                  <a:solidFill>
                    <a:srgbClr val="191919"/>
                  </a:solidFill>
                  <a:latin typeface="Aileron"/>
                  <a:ea typeface="Aileron"/>
                  <a:cs typeface="Aileron"/>
                  <a:sym typeface="Aileron"/>
                </a:rPr>
                <a:t>L'email e' personale ma </a:t>
              </a:r>
              <a:r>
                <a:rPr lang="en-US" b="true" sz="2200" spc="33">
                  <a:solidFill>
                    <a:srgbClr val="191919"/>
                  </a:solidFill>
                  <a:latin typeface="Aileron Bold"/>
                  <a:ea typeface="Aileron Bold"/>
                  <a:cs typeface="Aileron Bold"/>
                  <a:sym typeface="Aileron Bold"/>
                </a:rPr>
                <a:t>usata da piu'</a:t>
              </a:r>
              <a:r>
                <a:rPr lang="en-US" sz="2200" spc="33">
                  <a:solidFill>
                    <a:srgbClr val="191919"/>
                  </a:solidFill>
                  <a:latin typeface="Aileron"/>
                  <a:ea typeface="Aileron"/>
                  <a:cs typeface="Aileron"/>
                  <a:sym typeface="Aileron"/>
                </a:rPr>
                <a:t> lavoratori</a:t>
              </a:r>
            </a:p>
            <a:p>
              <a:pPr algn="l" marL="474981" indent="-237491" lvl="1">
                <a:lnSpc>
                  <a:spcPts val="3080"/>
                </a:lnSpc>
                <a:buFont typeface="Arial"/>
                <a:buChar char="•"/>
              </a:pPr>
              <a:r>
                <a:rPr lang="en-US" sz="2200" spc="33">
                  <a:solidFill>
                    <a:srgbClr val="191919"/>
                  </a:solidFill>
                  <a:latin typeface="Aileron"/>
                  <a:ea typeface="Aileron"/>
                  <a:cs typeface="Aileron"/>
                  <a:sym typeface="Aileron"/>
                </a:rPr>
                <a:t>La </a:t>
              </a:r>
              <a:r>
                <a:rPr lang="en-US" b="true" sz="2200" spc="33">
                  <a:solidFill>
                    <a:srgbClr val="191919"/>
                  </a:solidFill>
                  <a:latin typeface="Aileron Bold"/>
                  <a:ea typeface="Aileron Bold"/>
                  <a:cs typeface="Aileron Bold"/>
                  <a:sym typeface="Aileron Bold"/>
                </a:rPr>
                <a:t>pec viene dimenticata</a:t>
              </a:r>
              <a:r>
                <a:rPr lang="en-US" sz="2200" spc="33">
                  <a:solidFill>
                    <a:srgbClr val="191919"/>
                  </a:solidFill>
                  <a:latin typeface="Aileron"/>
                  <a:ea typeface="Aileron"/>
                  <a:cs typeface="Aileron"/>
                  <a:sym typeface="Aileron"/>
                </a:rPr>
                <a:t> durante il passaggio di consegne</a:t>
              </a:r>
            </a:p>
            <a:p>
              <a:pPr algn="l">
                <a:lnSpc>
                  <a:spcPts val="3080"/>
                </a:lnSpc>
              </a:pPr>
            </a:p>
          </p:txBody>
        </p:sp>
      </p:grpSp>
      <p:grpSp>
        <p:nvGrpSpPr>
          <p:cNvPr name="Group 17" id="17"/>
          <p:cNvGrpSpPr/>
          <p:nvPr/>
        </p:nvGrpSpPr>
        <p:grpSpPr>
          <a:xfrm rot="0">
            <a:off x="13068300" y="1075082"/>
            <a:ext cx="4191000" cy="4852035"/>
            <a:chOff x="0" y="0"/>
            <a:chExt cx="5588000" cy="6469380"/>
          </a:xfrm>
        </p:grpSpPr>
        <p:sp>
          <p:nvSpPr>
            <p:cNvPr name="TextBox 18" id="18"/>
            <p:cNvSpPr txBox="true"/>
            <p:nvPr/>
          </p:nvSpPr>
          <p:spPr>
            <a:xfrm rot="0">
              <a:off x="0" y="-28575"/>
              <a:ext cx="5588000" cy="590762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>
                <a:lnSpc>
                  <a:spcPts val="3640"/>
                </a:lnSpc>
              </a:pPr>
              <a:r>
                <a:rPr lang="en-US" b="true" sz="2800" spc="84">
                  <a:solidFill>
                    <a:srgbClr val="37C9EF"/>
                  </a:solidFill>
                  <a:latin typeface="Aileron Bold"/>
                  <a:ea typeface="Aileron Bold"/>
                  <a:cs typeface="Aileron Bold"/>
                  <a:sym typeface="Aileron Bold"/>
                </a:rPr>
                <a:t>LAVORO</a:t>
              </a:r>
            </a:p>
          </p:txBody>
        </p:sp>
        <p:sp>
          <p:nvSpPr>
            <p:cNvPr name="TextBox 19" id="19"/>
            <p:cNvSpPr txBox="true"/>
            <p:nvPr/>
          </p:nvSpPr>
          <p:spPr>
            <a:xfrm rot="0">
              <a:off x="0" y="778087"/>
              <a:ext cx="5588000" cy="5691293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 marL="474981" indent="-237491" lvl="1">
                <a:lnSpc>
                  <a:spcPts val="3080"/>
                </a:lnSpc>
                <a:buFont typeface="Arial"/>
                <a:buChar char="•"/>
              </a:pPr>
              <a:r>
                <a:rPr lang="en-US" b="true" sz="2200" spc="33">
                  <a:solidFill>
                    <a:srgbClr val="191919"/>
                  </a:solidFill>
                  <a:latin typeface="Aileron Bold"/>
                  <a:ea typeface="Aileron Bold"/>
                  <a:cs typeface="Aileron Bold"/>
                  <a:sym typeface="Aileron Bold"/>
                </a:rPr>
                <a:t>Ecommerce</a:t>
              </a:r>
              <a:r>
                <a:rPr lang="en-US" sz="2200" spc="33">
                  <a:solidFill>
                    <a:srgbClr val="191919"/>
                  </a:solidFill>
                  <a:latin typeface="Aileron"/>
                  <a:ea typeface="Aileron"/>
                  <a:cs typeface="Aileron"/>
                  <a:sym typeface="Aileron"/>
                </a:rPr>
                <a:t>: vietato registrare il cliente per un acquisto una tantum</a:t>
              </a:r>
            </a:p>
            <a:p>
              <a:pPr algn="l" marL="474981" indent="-237491" lvl="1">
                <a:lnSpc>
                  <a:spcPts val="3080"/>
                </a:lnSpc>
                <a:buFont typeface="Arial"/>
                <a:buChar char="•"/>
              </a:pPr>
              <a:r>
                <a:rPr lang="en-US" b="true" sz="2200" spc="33">
                  <a:solidFill>
                    <a:srgbClr val="191919"/>
                  </a:solidFill>
                  <a:latin typeface="Aileron Bold"/>
                  <a:ea typeface="Aileron Bold"/>
                  <a:cs typeface="Aileron Bold"/>
                  <a:sym typeface="Aileron Bold"/>
                </a:rPr>
                <a:t>Annunci</a:t>
              </a:r>
              <a:r>
                <a:rPr lang="en-US" sz="2200" spc="33">
                  <a:solidFill>
                    <a:srgbClr val="191919"/>
                  </a:solidFill>
                  <a:latin typeface="Aileron"/>
                  <a:ea typeface="Aileron"/>
                  <a:cs typeface="Aileron"/>
                  <a:sym typeface="Aileron"/>
                </a:rPr>
                <a:t>: vanno controllati i dati (avevano inserito terzi come massaggiatrici)</a:t>
              </a:r>
            </a:p>
            <a:p>
              <a:pPr algn="l" marL="474981" indent="-237491" lvl="1">
                <a:lnSpc>
                  <a:spcPts val="3080"/>
                </a:lnSpc>
                <a:buFont typeface="Arial"/>
                <a:buChar char="•"/>
              </a:pPr>
              <a:r>
                <a:rPr lang="en-US" b="true" sz="2200" spc="33">
                  <a:solidFill>
                    <a:srgbClr val="191919"/>
                  </a:solidFill>
                  <a:latin typeface="Aileron Bold"/>
                  <a:ea typeface="Aileron Bold"/>
                  <a:cs typeface="Aileron Bold"/>
                  <a:sym typeface="Aileron Bold"/>
                </a:rPr>
                <a:t>Phishing</a:t>
              </a:r>
              <a:r>
                <a:rPr lang="en-US" sz="2200" spc="33">
                  <a:solidFill>
                    <a:srgbClr val="191919"/>
                  </a:solidFill>
                  <a:latin typeface="Aileron"/>
                  <a:ea typeface="Aileron"/>
                  <a:cs typeface="Aileron"/>
                  <a:sym typeface="Aileron"/>
                </a:rPr>
                <a:t>: bonifico palesemente falso, licenziabile anche senza procedure</a:t>
              </a:r>
            </a:p>
            <a:p>
              <a:pPr algn="l">
                <a:lnSpc>
                  <a:spcPts val="3080"/>
                </a:lnSpc>
              </a:pPr>
            </a:p>
          </p:txBody>
        </p:sp>
      </p:grpSp>
      <p:grpSp>
        <p:nvGrpSpPr>
          <p:cNvPr name="Group 20" id="20"/>
          <p:cNvGrpSpPr/>
          <p:nvPr/>
        </p:nvGrpSpPr>
        <p:grpSpPr>
          <a:xfrm rot="0">
            <a:off x="152867" y="7070672"/>
            <a:ext cx="5034985" cy="1923097"/>
            <a:chOff x="0" y="0"/>
            <a:chExt cx="6713313" cy="2564130"/>
          </a:xfrm>
        </p:grpSpPr>
        <p:sp>
          <p:nvSpPr>
            <p:cNvPr name="TextBox 21" id="21"/>
            <p:cNvSpPr txBox="true"/>
            <p:nvPr/>
          </p:nvSpPr>
          <p:spPr>
            <a:xfrm rot="0">
              <a:off x="1125313" y="-28575"/>
              <a:ext cx="5588000" cy="590762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r">
                <a:lnSpc>
                  <a:spcPts val="3640"/>
                </a:lnSpc>
              </a:pPr>
              <a:r>
                <a:rPr lang="en-US" b="true" sz="2800" spc="84">
                  <a:solidFill>
                    <a:srgbClr val="37C9EF"/>
                  </a:solidFill>
                  <a:latin typeface="Aileron Bold"/>
                  <a:ea typeface="Aileron Bold"/>
                  <a:cs typeface="Aileron Bold"/>
                  <a:sym typeface="Aileron Bold"/>
                </a:rPr>
                <a:t>IL BUG</a:t>
              </a:r>
            </a:p>
          </p:txBody>
        </p:sp>
        <p:sp>
          <p:nvSpPr>
            <p:cNvPr name="TextBox 22" id="22"/>
            <p:cNvSpPr txBox="true"/>
            <p:nvPr/>
          </p:nvSpPr>
          <p:spPr>
            <a:xfrm rot="0">
              <a:off x="0" y="1038437"/>
              <a:ext cx="6713313" cy="1525693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r">
                <a:lnSpc>
                  <a:spcPts val="3080"/>
                </a:lnSpc>
              </a:pPr>
              <a:r>
                <a:rPr lang="en-US" sz="2200" spc="33">
                  <a:solidFill>
                    <a:srgbClr val="191919"/>
                  </a:solidFill>
                  <a:latin typeface="Aileron"/>
                  <a:ea typeface="Aileron"/>
                  <a:cs typeface="Aileron"/>
                  <a:sym typeface="Aileron"/>
                </a:rPr>
                <a:t>Risolvere senza averne le competenze documentate. Se poi segue un errore la sanzione è inevitabile</a:t>
              </a:r>
            </a:p>
          </p:txBody>
        </p:sp>
      </p:grpSp>
      <p:grpSp>
        <p:nvGrpSpPr>
          <p:cNvPr name="Group 23" id="23"/>
          <p:cNvGrpSpPr/>
          <p:nvPr/>
        </p:nvGrpSpPr>
        <p:grpSpPr>
          <a:xfrm rot="0">
            <a:off x="13068300" y="7070672"/>
            <a:ext cx="4525409" cy="1923097"/>
            <a:chOff x="0" y="0"/>
            <a:chExt cx="6033879" cy="2564130"/>
          </a:xfrm>
        </p:grpSpPr>
        <p:sp>
          <p:nvSpPr>
            <p:cNvPr name="TextBox 24" id="24"/>
            <p:cNvSpPr txBox="true"/>
            <p:nvPr/>
          </p:nvSpPr>
          <p:spPr>
            <a:xfrm rot="0">
              <a:off x="0" y="-28575"/>
              <a:ext cx="5588000" cy="590762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>
                <a:lnSpc>
                  <a:spcPts val="3640"/>
                </a:lnSpc>
              </a:pPr>
              <a:r>
                <a:rPr lang="en-US" b="true" sz="2800" spc="84">
                  <a:solidFill>
                    <a:srgbClr val="2C92D5"/>
                  </a:solidFill>
                  <a:latin typeface="Aileron Bold"/>
                  <a:ea typeface="Aileron Bold"/>
                  <a:cs typeface="Aileron Bold"/>
                  <a:sym typeface="Aileron Bold"/>
                </a:rPr>
                <a:t>NOVITÀ</a:t>
              </a:r>
            </a:p>
          </p:txBody>
        </p:sp>
        <p:sp>
          <p:nvSpPr>
            <p:cNvPr name="TextBox 25" id="25"/>
            <p:cNvSpPr txBox="true"/>
            <p:nvPr/>
          </p:nvSpPr>
          <p:spPr>
            <a:xfrm rot="0">
              <a:off x="0" y="1038437"/>
              <a:ext cx="6033879" cy="1525693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>
                <a:lnSpc>
                  <a:spcPts val="3080"/>
                </a:lnSpc>
              </a:pPr>
              <a:r>
                <a:rPr lang="en-US" sz="2200" spc="33">
                  <a:solidFill>
                    <a:srgbClr val="191919"/>
                  </a:solidFill>
                  <a:latin typeface="Aileron"/>
                  <a:ea typeface="Aileron"/>
                  <a:cs typeface="Aileron"/>
                  <a:sym typeface="Aileron"/>
                </a:rPr>
                <a:t>Ogni autorità si sforza di chiarire. Il continuo intervento sorprende chi non resta aggiornato</a:t>
              </a:r>
            </a:p>
          </p:txBody>
        </p:sp>
      </p:grpSp>
      <p:sp>
        <p:nvSpPr>
          <p:cNvPr name="Freeform 26" id="26"/>
          <p:cNvSpPr/>
          <p:nvPr/>
        </p:nvSpPr>
        <p:spPr>
          <a:xfrm flipH="false" flipV="false" rot="0">
            <a:off x="7029420" y="6305867"/>
            <a:ext cx="944357" cy="960068"/>
          </a:xfrm>
          <a:custGeom>
            <a:avLst/>
            <a:gdLst/>
            <a:ahLst/>
            <a:cxnLst/>
            <a:rect r="r" b="b" t="t" l="l"/>
            <a:pathLst>
              <a:path h="960068" w="944357">
                <a:moveTo>
                  <a:pt x="0" y="0"/>
                </a:moveTo>
                <a:lnTo>
                  <a:pt x="944358" y="0"/>
                </a:lnTo>
                <a:lnTo>
                  <a:pt x="944358" y="960068"/>
                </a:lnTo>
                <a:lnTo>
                  <a:pt x="0" y="96006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27" id="27"/>
          <p:cNvSpPr/>
          <p:nvPr/>
        </p:nvSpPr>
        <p:spPr>
          <a:xfrm flipH="false" flipV="false" rot="0">
            <a:off x="10198649" y="6198149"/>
            <a:ext cx="1175504" cy="1175504"/>
          </a:xfrm>
          <a:custGeom>
            <a:avLst/>
            <a:gdLst/>
            <a:ahLst/>
            <a:cxnLst/>
            <a:rect r="r" b="b" t="t" l="l"/>
            <a:pathLst>
              <a:path h="1175504" w="1175504">
                <a:moveTo>
                  <a:pt x="0" y="0"/>
                </a:moveTo>
                <a:lnTo>
                  <a:pt x="1175504" y="0"/>
                </a:lnTo>
                <a:lnTo>
                  <a:pt x="1175504" y="1175504"/>
                </a:lnTo>
                <a:lnTo>
                  <a:pt x="0" y="1175504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28" id="28"/>
          <p:cNvSpPr/>
          <p:nvPr/>
        </p:nvSpPr>
        <p:spPr>
          <a:xfrm flipH="false" flipV="false" rot="0">
            <a:off x="6958351" y="3021065"/>
            <a:ext cx="1086496" cy="960068"/>
          </a:xfrm>
          <a:custGeom>
            <a:avLst/>
            <a:gdLst/>
            <a:ahLst/>
            <a:cxnLst/>
            <a:rect r="r" b="b" t="t" l="l"/>
            <a:pathLst>
              <a:path h="960068" w="1086496">
                <a:moveTo>
                  <a:pt x="0" y="0"/>
                </a:moveTo>
                <a:lnTo>
                  <a:pt x="1086496" y="0"/>
                </a:lnTo>
                <a:lnTo>
                  <a:pt x="1086496" y="960068"/>
                </a:lnTo>
                <a:lnTo>
                  <a:pt x="0" y="960068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29" id="29"/>
          <p:cNvSpPr/>
          <p:nvPr/>
        </p:nvSpPr>
        <p:spPr>
          <a:xfrm flipH="false" flipV="true" rot="0">
            <a:off x="10243153" y="3021065"/>
            <a:ext cx="1086496" cy="960068"/>
          </a:xfrm>
          <a:custGeom>
            <a:avLst/>
            <a:gdLst/>
            <a:ahLst/>
            <a:cxnLst/>
            <a:rect r="r" b="b" t="t" l="l"/>
            <a:pathLst>
              <a:path h="960068" w="1086496">
                <a:moveTo>
                  <a:pt x="0" y="960068"/>
                </a:moveTo>
                <a:lnTo>
                  <a:pt x="1086496" y="960068"/>
                </a:lnTo>
                <a:lnTo>
                  <a:pt x="1086496" y="0"/>
                </a:lnTo>
                <a:lnTo>
                  <a:pt x="0" y="0"/>
                </a:lnTo>
                <a:lnTo>
                  <a:pt x="0" y="960068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30" id="30"/>
          <p:cNvSpPr txBox="true"/>
          <p:nvPr/>
        </p:nvSpPr>
        <p:spPr>
          <a:xfrm rot="0">
            <a:off x="0" y="9592538"/>
            <a:ext cx="18288000" cy="32370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632"/>
              </a:lnSpc>
              <a:spcBef>
                <a:spcPct val="0"/>
              </a:spcBef>
            </a:pPr>
            <a:r>
              <a:rPr lang="en-US" sz="1880" i="true" spc="28">
                <a:solidFill>
                  <a:srgbClr val="000000"/>
                </a:solidFill>
                <a:latin typeface="Aileron Italics"/>
                <a:ea typeface="Aileron Italics"/>
                <a:cs typeface="Aileron Italics"/>
                <a:sym typeface="Aileron Italics"/>
              </a:rPr>
              <a:t>La privacy e le interpretazioni non intuitive - 2026 @ cc nc </a:t>
            </a:r>
            <a:r>
              <a:rPr lang="en-US" sz="1880" i="true" spc="28">
                <a:solidFill>
                  <a:srgbClr val="000000"/>
                </a:solidFill>
                <a:latin typeface="Aileron Italics"/>
                <a:ea typeface="Aileron Italics"/>
                <a:cs typeface="Aileron Italics"/>
                <a:sym typeface="Aileron Italics"/>
              </a:rPr>
              <a:t>Dott. V. Spataro</a:t>
            </a:r>
            <a:r>
              <a:rPr lang="en-US" sz="1880" i="true" spc="28">
                <a:solidFill>
                  <a:srgbClr val="000000"/>
                </a:solidFill>
                <a:latin typeface="Aileron Italics"/>
                <a:ea typeface="Aileron Italics"/>
                <a:cs typeface="Aileron Italics"/>
                <a:sym typeface="Aileron Italics"/>
              </a:rPr>
              <a:t> - </a:t>
            </a:r>
            <a:r>
              <a:rPr lang="en-US" sz="1880" i="true" spc="28">
                <a:solidFill>
                  <a:srgbClr val="000000"/>
                </a:solidFill>
                <a:latin typeface="Aileron Italics"/>
                <a:ea typeface="Aileron Italics"/>
                <a:cs typeface="Aileron Italics"/>
                <a:sym typeface="Aileron Italics"/>
              </a:rPr>
              <a:t>Privacypod.it - info@privacykit.it</a:t>
            </a:r>
          </a:p>
        </p:txBody>
      </p:sp>
      <p:sp>
        <p:nvSpPr>
          <p:cNvPr name="Freeform 31" id="31"/>
          <p:cNvSpPr/>
          <p:nvPr/>
        </p:nvSpPr>
        <p:spPr>
          <a:xfrm flipH="false" flipV="false" rot="0">
            <a:off x="15279647" y="9462679"/>
            <a:ext cx="621524" cy="621524"/>
          </a:xfrm>
          <a:custGeom>
            <a:avLst/>
            <a:gdLst/>
            <a:ahLst/>
            <a:cxnLst/>
            <a:rect r="r" b="b" t="t" l="l"/>
            <a:pathLst>
              <a:path h="621524" w="621524">
                <a:moveTo>
                  <a:pt x="0" y="0"/>
                </a:moveTo>
                <a:lnTo>
                  <a:pt x="621524" y="0"/>
                </a:lnTo>
                <a:lnTo>
                  <a:pt x="621524" y="621524"/>
                </a:lnTo>
                <a:lnTo>
                  <a:pt x="0" y="621524"/>
                </a:lnTo>
                <a:lnTo>
                  <a:pt x="0" y="0"/>
                </a:lnTo>
                <a:close/>
              </a:path>
            </a:pathLst>
          </a:custGeom>
          <a:blipFill>
            <a:blip r:embed="rId10"/>
            <a:stretch>
              <a:fillRect l="0" t="0" r="0" b="0"/>
            </a:stretch>
          </a:blipFill>
        </p:spPr>
      </p:sp>
      <p:grpSp>
        <p:nvGrpSpPr>
          <p:cNvPr name="Group 32" id="32"/>
          <p:cNvGrpSpPr/>
          <p:nvPr/>
        </p:nvGrpSpPr>
        <p:grpSpPr>
          <a:xfrm rot="0">
            <a:off x="0" y="0"/>
            <a:ext cx="18288000" cy="238795"/>
            <a:chOff x="0" y="0"/>
            <a:chExt cx="4816593" cy="62892"/>
          </a:xfrm>
        </p:grpSpPr>
        <p:sp>
          <p:nvSpPr>
            <p:cNvPr name="Freeform 33" id="33"/>
            <p:cNvSpPr/>
            <p:nvPr/>
          </p:nvSpPr>
          <p:spPr>
            <a:xfrm flipH="false" flipV="false" rot="0">
              <a:off x="0" y="0"/>
              <a:ext cx="4816592" cy="62892"/>
            </a:xfrm>
            <a:custGeom>
              <a:avLst/>
              <a:gdLst/>
              <a:ahLst/>
              <a:cxnLst/>
              <a:rect r="r" b="b" t="t" l="l"/>
              <a:pathLst>
                <a:path h="62892" w="4816592">
                  <a:moveTo>
                    <a:pt x="0" y="0"/>
                  </a:moveTo>
                  <a:lnTo>
                    <a:pt x="4816592" y="0"/>
                  </a:lnTo>
                  <a:lnTo>
                    <a:pt x="4816592" y="62892"/>
                  </a:lnTo>
                  <a:lnTo>
                    <a:pt x="0" y="62892"/>
                  </a:lnTo>
                  <a:close/>
                </a:path>
              </a:pathLst>
            </a:custGeom>
            <a:solidFill>
              <a:srgbClr val="2C92D5"/>
            </a:solidFill>
          </p:spPr>
        </p:sp>
        <p:sp>
          <p:nvSpPr>
            <p:cNvPr name="TextBox 34" id="34"/>
            <p:cNvSpPr txBox="true"/>
            <p:nvPr/>
          </p:nvSpPr>
          <p:spPr>
            <a:xfrm>
              <a:off x="0" y="-171450"/>
              <a:ext cx="4816593" cy="234342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12319"/>
                </a:lnSpc>
              </a:pPr>
            </a:p>
          </p:txBody>
        </p:sp>
      </p:grpSp>
    </p:spTree>
  </p:cSld>
  <p:clrMapOvr>
    <a:masterClrMapping/>
  </p:clrMapOvr>
</p:sld>
</file>

<file path=ppt/slides/slide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6694912" y="2647315"/>
            <a:ext cx="5087513" cy="5087513"/>
            <a:chOff x="0" y="0"/>
            <a:chExt cx="812800" cy="812800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FFFF"/>
            </a:solidFill>
            <a:ln w="952500" cap="sq">
              <a:solidFill>
                <a:srgbClr val="37C9EF"/>
              </a:solidFill>
              <a:prstDash val="solid"/>
              <a:miter/>
            </a:ln>
          </p:spPr>
        </p:sp>
        <p:sp>
          <p:nvSpPr>
            <p:cNvPr name="TextBox 4" id="4"/>
            <p:cNvSpPr txBox="true"/>
            <p:nvPr/>
          </p:nvSpPr>
          <p:spPr>
            <a:xfrm>
              <a:off x="76200" y="28575"/>
              <a:ext cx="660400" cy="70802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3359"/>
                </a:lnSpc>
              </a:pPr>
            </a:p>
          </p:txBody>
        </p:sp>
      </p:grpSp>
      <p:grpSp>
        <p:nvGrpSpPr>
          <p:cNvPr name="Group 5" id="5"/>
          <p:cNvGrpSpPr/>
          <p:nvPr/>
        </p:nvGrpSpPr>
        <p:grpSpPr>
          <a:xfrm rot="0">
            <a:off x="5822906" y="2561245"/>
            <a:ext cx="2098258" cy="2098258"/>
            <a:chOff x="0" y="0"/>
            <a:chExt cx="812800" cy="812800"/>
          </a:xfrm>
        </p:grpSpPr>
        <p:sp>
          <p:nvSpPr>
            <p:cNvPr name="Freeform 6" id="6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FFFF"/>
            </a:solidFill>
            <a:ln w="95250" cap="sq">
              <a:solidFill>
                <a:srgbClr val="37C9EF"/>
              </a:solidFill>
              <a:prstDash val="solid"/>
              <a:miter/>
            </a:ln>
          </p:spPr>
        </p:sp>
        <p:sp>
          <p:nvSpPr>
            <p:cNvPr name="TextBox 7" id="7"/>
            <p:cNvSpPr txBox="true"/>
            <p:nvPr/>
          </p:nvSpPr>
          <p:spPr>
            <a:xfrm>
              <a:off x="76200" y="190500"/>
              <a:ext cx="660400" cy="546100"/>
            </a:xfrm>
            <a:prstGeom prst="rect">
              <a:avLst/>
            </a:prstGeom>
          </p:spPr>
          <p:txBody>
            <a:bodyPr anchor="ctr" rtlCol="false" tIns="0" lIns="0" bIns="0" rIns="0"/>
            <a:lstStyle/>
            <a:p>
              <a:pPr algn="ctr">
                <a:lnSpc>
                  <a:spcPts val="5799"/>
                </a:lnSpc>
              </a:pPr>
              <a:r>
                <a:rPr lang="en-US" b="true" sz="5799">
                  <a:solidFill>
                    <a:srgbClr val="2C92D5"/>
                  </a:solidFill>
                  <a:latin typeface="Aileron Ultra-Bold"/>
                  <a:ea typeface="Aileron Ultra-Bold"/>
                  <a:cs typeface="Aileron Ultra-Bold"/>
                  <a:sym typeface="Aileron Ultra-Bold"/>
                </a:rPr>
                <a:t>M</a:t>
              </a:r>
            </a:p>
          </p:txBody>
        </p:sp>
      </p:grpSp>
      <p:grpSp>
        <p:nvGrpSpPr>
          <p:cNvPr name="Group 8" id="8"/>
          <p:cNvGrpSpPr/>
          <p:nvPr/>
        </p:nvGrpSpPr>
        <p:grpSpPr>
          <a:xfrm rot="0">
            <a:off x="10366836" y="2561245"/>
            <a:ext cx="2098258" cy="2098258"/>
            <a:chOff x="0" y="0"/>
            <a:chExt cx="812800" cy="812800"/>
          </a:xfrm>
        </p:grpSpPr>
        <p:sp>
          <p:nvSpPr>
            <p:cNvPr name="Freeform 9" id="9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FFFF"/>
            </a:solidFill>
            <a:ln w="95250" cap="sq">
              <a:solidFill>
                <a:srgbClr val="37C9EF"/>
              </a:solidFill>
              <a:prstDash val="solid"/>
              <a:miter/>
            </a:ln>
          </p:spPr>
        </p:sp>
        <p:sp>
          <p:nvSpPr>
            <p:cNvPr name="TextBox 10" id="10"/>
            <p:cNvSpPr txBox="true"/>
            <p:nvPr/>
          </p:nvSpPr>
          <p:spPr>
            <a:xfrm>
              <a:off x="76200" y="190500"/>
              <a:ext cx="660400" cy="546100"/>
            </a:xfrm>
            <a:prstGeom prst="rect">
              <a:avLst/>
            </a:prstGeom>
          </p:spPr>
          <p:txBody>
            <a:bodyPr anchor="ctr" rtlCol="false" tIns="0" lIns="0" bIns="0" rIns="0"/>
            <a:lstStyle/>
            <a:p>
              <a:pPr algn="ctr">
                <a:lnSpc>
                  <a:spcPts val="5799"/>
                </a:lnSpc>
              </a:pPr>
              <a:r>
                <a:rPr lang="en-US" b="true" sz="5799">
                  <a:solidFill>
                    <a:srgbClr val="2C92D5"/>
                  </a:solidFill>
                  <a:latin typeface="Aileron Ultra-Bold"/>
                  <a:ea typeface="Aileron Ultra-Bold"/>
                  <a:cs typeface="Aileron Ultra-Bold"/>
                  <a:sym typeface="Aileron Ultra-Bold"/>
                </a:rPr>
                <a:t>V</a:t>
              </a:r>
            </a:p>
          </p:txBody>
        </p:sp>
      </p:grpSp>
      <p:grpSp>
        <p:nvGrpSpPr>
          <p:cNvPr name="Group 11" id="11"/>
          <p:cNvGrpSpPr/>
          <p:nvPr/>
        </p:nvGrpSpPr>
        <p:grpSpPr>
          <a:xfrm rot="0">
            <a:off x="5822906" y="5627497"/>
            <a:ext cx="2098258" cy="2098258"/>
            <a:chOff x="0" y="0"/>
            <a:chExt cx="812800" cy="812800"/>
          </a:xfrm>
        </p:grpSpPr>
        <p:sp>
          <p:nvSpPr>
            <p:cNvPr name="Freeform 12" id="12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FFFF"/>
            </a:solidFill>
            <a:ln w="95250" cap="sq">
              <a:solidFill>
                <a:srgbClr val="37C9EF"/>
              </a:solidFill>
              <a:prstDash val="solid"/>
              <a:miter/>
            </a:ln>
          </p:spPr>
        </p:sp>
        <p:sp>
          <p:nvSpPr>
            <p:cNvPr name="TextBox 13" id="13"/>
            <p:cNvSpPr txBox="true"/>
            <p:nvPr/>
          </p:nvSpPr>
          <p:spPr>
            <a:xfrm>
              <a:off x="76200" y="190500"/>
              <a:ext cx="660400" cy="546100"/>
            </a:xfrm>
            <a:prstGeom prst="rect">
              <a:avLst/>
            </a:prstGeom>
          </p:spPr>
          <p:txBody>
            <a:bodyPr anchor="ctr" rtlCol="false" tIns="0" lIns="0" bIns="0" rIns="0"/>
            <a:lstStyle/>
            <a:p>
              <a:pPr algn="ctr">
                <a:lnSpc>
                  <a:spcPts val="5799"/>
                </a:lnSpc>
              </a:pPr>
              <a:r>
                <a:rPr lang="en-US" b="true" sz="5799">
                  <a:solidFill>
                    <a:srgbClr val="2C92D5"/>
                  </a:solidFill>
                  <a:latin typeface="Aileron Ultra-Bold"/>
                  <a:ea typeface="Aileron Ultra-Bold"/>
                  <a:cs typeface="Aileron Ultra-Bold"/>
                  <a:sym typeface="Aileron Ultra-Bold"/>
                </a:rPr>
                <a:t>P</a:t>
              </a:r>
            </a:p>
          </p:txBody>
        </p:sp>
      </p:grpSp>
      <p:grpSp>
        <p:nvGrpSpPr>
          <p:cNvPr name="Group 14" id="14"/>
          <p:cNvGrpSpPr/>
          <p:nvPr/>
        </p:nvGrpSpPr>
        <p:grpSpPr>
          <a:xfrm rot="0">
            <a:off x="10366836" y="5627497"/>
            <a:ext cx="2098258" cy="2098258"/>
            <a:chOff x="0" y="0"/>
            <a:chExt cx="812800" cy="812800"/>
          </a:xfrm>
        </p:grpSpPr>
        <p:sp>
          <p:nvSpPr>
            <p:cNvPr name="Freeform 15" id="15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FFFF"/>
            </a:solidFill>
            <a:ln w="95250" cap="sq">
              <a:solidFill>
                <a:srgbClr val="37C9EF"/>
              </a:solidFill>
              <a:prstDash val="solid"/>
              <a:miter/>
            </a:ln>
          </p:spPr>
        </p:sp>
        <p:sp>
          <p:nvSpPr>
            <p:cNvPr name="TextBox 16" id="16"/>
            <p:cNvSpPr txBox="true"/>
            <p:nvPr/>
          </p:nvSpPr>
          <p:spPr>
            <a:xfrm>
              <a:off x="76200" y="190500"/>
              <a:ext cx="660400" cy="546100"/>
            </a:xfrm>
            <a:prstGeom prst="rect">
              <a:avLst/>
            </a:prstGeom>
          </p:spPr>
          <p:txBody>
            <a:bodyPr anchor="ctr" rtlCol="false" tIns="0" lIns="0" bIns="0" rIns="0"/>
            <a:lstStyle/>
            <a:p>
              <a:pPr algn="ctr">
                <a:lnSpc>
                  <a:spcPts val="5799"/>
                </a:lnSpc>
              </a:pPr>
              <a:r>
                <a:rPr lang="en-US" b="true" sz="5799">
                  <a:solidFill>
                    <a:srgbClr val="2C92D5"/>
                  </a:solidFill>
                  <a:latin typeface="Aileron Ultra-Bold"/>
                  <a:ea typeface="Aileron Ultra-Bold"/>
                  <a:cs typeface="Aileron Ultra-Bold"/>
                  <a:sym typeface="Aileron Ultra-Bold"/>
                </a:rPr>
                <a:t>B</a:t>
              </a:r>
            </a:p>
          </p:txBody>
        </p:sp>
      </p:grpSp>
      <p:grpSp>
        <p:nvGrpSpPr>
          <p:cNvPr name="Group 17" id="17"/>
          <p:cNvGrpSpPr/>
          <p:nvPr/>
        </p:nvGrpSpPr>
        <p:grpSpPr>
          <a:xfrm rot="0">
            <a:off x="1028700" y="2422208"/>
            <a:ext cx="4322943" cy="1727835"/>
            <a:chOff x="0" y="0"/>
            <a:chExt cx="5763925" cy="2303780"/>
          </a:xfrm>
        </p:grpSpPr>
        <p:sp>
          <p:nvSpPr>
            <p:cNvPr name="TextBox 18" id="18"/>
            <p:cNvSpPr txBox="true"/>
            <p:nvPr/>
          </p:nvSpPr>
          <p:spPr>
            <a:xfrm rot="0">
              <a:off x="0" y="-28575"/>
              <a:ext cx="5763925" cy="590762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r">
                <a:lnSpc>
                  <a:spcPts val="3640"/>
                </a:lnSpc>
              </a:pPr>
              <a:r>
                <a:rPr lang="en-US" b="true" sz="2800" spc="84">
                  <a:solidFill>
                    <a:srgbClr val="2C92D5"/>
                  </a:solidFill>
                  <a:latin typeface="Aileron Bold"/>
                  <a:ea typeface="Aileron Bold"/>
                  <a:cs typeface="Aileron Bold"/>
                  <a:sym typeface="Aileron Bold"/>
                </a:rPr>
                <a:t>MANCATA RISPOSTA</a:t>
              </a:r>
            </a:p>
          </p:txBody>
        </p:sp>
        <p:sp>
          <p:nvSpPr>
            <p:cNvPr name="TextBox 19" id="19"/>
            <p:cNvSpPr txBox="true"/>
            <p:nvPr/>
          </p:nvSpPr>
          <p:spPr>
            <a:xfrm rot="0">
              <a:off x="0" y="778087"/>
              <a:ext cx="5763925" cy="1525693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>
                <a:lnSpc>
                  <a:spcPts val="3080"/>
                </a:lnSpc>
              </a:pPr>
              <a:r>
                <a:rPr lang="en-US" sz="2200" spc="33">
                  <a:solidFill>
                    <a:srgbClr val="191919"/>
                  </a:solidFill>
                  <a:latin typeface="Aileron"/>
                  <a:ea typeface="Aileron"/>
                  <a:cs typeface="Aileron"/>
                  <a:sym typeface="Aileron"/>
                </a:rPr>
                <a:t>Rimuove i dati ma non risponde: sanzionata la mancata risposta.</a:t>
              </a:r>
            </a:p>
            <a:p>
              <a:pPr algn="l">
                <a:lnSpc>
                  <a:spcPts val="3080"/>
                </a:lnSpc>
              </a:pPr>
            </a:p>
          </p:txBody>
        </p:sp>
      </p:grpSp>
      <p:grpSp>
        <p:nvGrpSpPr>
          <p:cNvPr name="Group 20" id="20"/>
          <p:cNvGrpSpPr/>
          <p:nvPr/>
        </p:nvGrpSpPr>
        <p:grpSpPr>
          <a:xfrm rot="0">
            <a:off x="13068300" y="2422208"/>
            <a:ext cx="4191000" cy="1727835"/>
            <a:chOff x="0" y="0"/>
            <a:chExt cx="5588000" cy="2303780"/>
          </a:xfrm>
        </p:grpSpPr>
        <p:sp>
          <p:nvSpPr>
            <p:cNvPr name="TextBox 21" id="21"/>
            <p:cNvSpPr txBox="true"/>
            <p:nvPr/>
          </p:nvSpPr>
          <p:spPr>
            <a:xfrm rot="0">
              <a:off x="0" y="-28575"/>
              <a:ext cx="5588000" cy="590762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>
                <a:lnSpc>
                  <a:spcPts val="3640"/>
                </a:lnSpc>
              </a:pPr>
              <a:r>
                <a:rPr lang="en-US" b="true" sz="2800" spc="84">
                  <a:solidFill>
                    <a:srgbClr val="2C92D5"/>
                  </a:solidFill>
                  <a:latin typeface="Aileron Bold"/>
                  <a:ea typeface="Aileron Bold"/>
                  <a:cs typeface="Aileron Bold"/>
                  <a:sym typeface="Aileron Bold"/>
                </a:rPr>
                <a:t>VESTITI</a:t>
              </a:r>
            </a:p>
          </p:txBody>
        </p:sp>
        <p:sp>
          <p:nvSpPr>
            <p:cNvPr name="TextBox 22" id="22"/>
            <p:cNvSpPr txBox="true"/>
            <p:nvPr/>
          </p:nvSpPr>
          <p:spPr>
            <a:xfrm rot="0">
              <a:off x="0" y="778087"/>
              <a:ext cx="5588000" cy="1525693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>
                <a:lnSpc>
                  <a:spcPts val="3080"/>
                </a:lnSpc>
              </a:pPr>
              <a:r>
                <a:rPr lang="en-US" sz="2200" spc="33">
                  <a:solidFill>
                    <a:srgbClr val="191919"/>
                  </a:solidFill>
                  <a:latin typeface="Aileron"/>
                  <a:ea typeface="Aileron"/>
                  <a:cs typeface="Aileron"/>
                  <a:sym typeface="Aileron"/>
                </a:rPr>
                <a:t>Trento: no alla videocamera: i soggetti identificabili dai vestiti</a:t>
              </a:r>
            </a:p>
            <a:p>
              <a:pPr algn="l">
                <a:lnSpc>
                  <a:spcPts val="3080"/>
                </a:lnSpc>
              </a:pPr>
            </a:p>
          </p:txBody>
        </p:sp>
      </p:grpSp>
      <p:grpSp>
        <p:nvGrpSpPr>
          <p:cNvPr name="Group 23" id="23"/>
          <p:cNvGrpSpPr/>
          <p:nvPr/>
        </p:nvGrpSpPr>
        <p:grpSpPr>
          <a:xfrm rot="0">
            <a:off x="598745" y="5551170"/>
            <a:ext cx="4752898" cy="2704147"/>
            <a:chOff x="0" y="0"/>
            <a:chExt cx="6337197" cy="3605530"/>
          </a:xfrm>
        </p:grpSpPr>
        <p:sp>
          <p:nvSpPr>
            <p:cNvPr name="TextBox 24" id="24"/>
            <p:cNvSpPr txBox="true"/>
            <p:nvPr/>
          </p:nvSpPr>
          <p:spPr>
            <a:xfrm rot="0">
              <a:off x="573273" y="-28575"/>
              <a:ext cx="5763925" cy="590762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r">
                <a:lnSpc>
                  <a:spcPts val="3640"/>
                </a:lnSpc>
              </a:pPr>
              <a:r>
                <a:rPr lang="en-US" b="true" sz="2800" spc="84">
                  <a:solidFill>
                    <a:srgbClr val="2C92D5"/>
                  </a:solidFill>
                  <a:latin typeface="Aileron Bold"/>
                  <a:ea typeface="Aileron Bold"/>
                  <a:cs typeface="Aileron Bold"/>
                  <a:sym typeface="Aileron Bold"/>
                </a:rPr>
                <a:t>ERANO GIÀ PUBBLICI</a:t>
              </a:r>
            </a:p>
          </p:txBody>
        </p:sp>
        <p:sp>
          <p:nvSpPr>
            <p:cNvPr name="TextBox 25" id="25"/>
            <p:cNvSpPr txBox="true"/>
            <p:nvPr/>
          </p:nvSpPr>
          <p:spPr>
            <a:xfrm rot="0">
              <a:off x="0" y="1038437"/>
              <a:ext cx="6337197" cy="2567093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>
                <a:lnSpc>
                  <a:spcPts val="3080"/>
                </a:lnSpc>
              </a:pPr>
              <a:r>
                <a:rPr lang="en-US" sz="2200" spc="33">
                  <a:solidFill>
                    <a:srgbClr val="191919"/>
                  </a:solidFill>
                  <a:latin typeface="Aileron"/>
                  <a:ea typeface="Aileron"/>
                  <a:cs typeface="Aileron"/>
                  <a:sym typeface="Aileron"/>
                </a:rPr>
                <a:t>Eni vs Greenpeace: sanzione in assenza di contestazione per dati già pubblicati, la difesa dell’immagine non esclude la minimizzazione</a:t>
              </a:r>
            </a:p>
            <a:p>
              <a:pPr algn="l">
                <a:lnSpc>
                  <a:spcPts val="3080"/>
                </a:lnSpc>
              </a:pPr>
            </a:p>
          </p:txBody>
        </p:sp>
      </p:grpSp>
      <p:grpSp>
        <p:nvGrpSpPr>
          <p:cNvPr name="Group 26" id="26"/>
          <p:cNvGrpSpPr/>
          <p:nvPr/>
        </p:nvGrpSpPr>
        <p:grpSpPr>
          <a:xfrm rot="0">
            <a:off x="13068300" y="6136958"/>
            <a:ext cx="4191000" cy="1727835"/>
            <a:chOff x="0" y="0"/>
            <a:chExt cx="5588000" cy="2303780"/>
          </a:xfrm>
        </p:grpSpPr>
        <p:sp>
          <p:nvSpPr>
            <p:cNvPr name="TextBox 27" id="27"/>
            <p:cNvSpPr txBox="true"/>
            <p:nvPr/>
          </p:nvSpPr>
          <p:spPr>
            <a:xfrm rot="0">
              <a:off x="0" y="-28575"/>
              <a:ext cx="5588000" cy="590762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>
                <a:lnSpc>
                  <a:spcPts val="3640"/>
                </a:lnSpc>
              </a:pPr>
              <a:r>
                <a:rPr lang="en-US" b="true" sz="2800" spc="84">
                  <a:solidFill>
                    <a:srgbClr val="2C92D5"/>
                  </a:solidFill>
                  <a:latin typeface="Aileron Bold"/>
                  <a:ea typeface="Aileron Bold"/>
                  <a:cs typeface="Aileron Bold"/>
                  <a:sym typeface="Aileron Bold"/>
                </a:rPr>
                <a:t>BADGE</a:t>
              </a:r>
            </a:p>
          </p:txBody>
        </p:sp>
        <p:sp>
          <p:nvSpPr>
            <p:cNvPr name="TextBox 28" id="28"/>
            <p:cNvSpPr txBox="true"/>
            <p:nvPr/>
          </p:nvSpPr>
          <p:spPr>
            <a:xfrm rot="0">
              <a:off x="0" y="778087"/>
              <a:ext cx="5588000" cy="1525693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>
                <a:lnSpc>
                  <a:spcPts val="3080"/>
                </a:lnSpc>
              </a:pPr>
              <a:r>
                <a:rPr lang="en-US" sz="2200" spc="33">
                  <a:solidFill>
                    <a:srgbClr val="191919"/>
                  </a:solidFill>
                  <a:latin typeface="Aileron"/>
                  <a:ea typeface="Aileron"/>
                  <a:cs typeface="Aileron"/>
                  <a:sym typeface="Aileron"/>
                </a:rPr>
                <a:t>Badge biometrici: sempre vietati (di fatto)</a:t>
              </a:r>
            </a:p>
            <a:p>
              <a:pPr algn="l">
                <a:lnSpc>
                  <a:spcPts val="3080"/>
                </a:lnSpc>
              </a:pPr>
            </a:p>
          </p:txBody>
        </p:sp>
      </p:grpSp>
      <p:sp>
        <p:nvSpPr>
          <p:cNvPr name="TextBox 29" id="29"/>
          <p:cNvSpPr txBox="true"/>
          <p:nvPr/>
        </p:nvSpPr>
        <p:spPr>
          <a:xfrm rot="0">
            <a:off x="0" y="9592538"/>
            <a:ext cx="18288000" cy="32370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632"/>
              </a:lnSpc>
              <a:spcBef>
                <a:spcPct val="0"/>
              </a:spcBef>
            </a:pPr>
            <a:r>
              <a:rPr lang="en-US" sz="1880" i="true" spc="28">
                <a:solidFill>
                  <a:srgbClr val="000000"/>
                </a:solidFill>
                <a:latin typeface="Aileron Italics"/>
                <a:ea typeface="Aileron Italics"/>
                <a:cs typeface="Aileron Italics"/>
                <a:sym typeface="Aileron Italics"/>
              </a:rPr>
              <a:t>La privacy e le interpretazioni non intuitive - 2026 @ cc nc </a:t>
            </a:r>
            <a:r>
              <a:rPr lang="en-US" sz="1880" i="true" spc="28">
                <a:solidFill>
                  <a:srgbClr val="000000"/>
                </a:solidFill>
                <a:latin typeface="Aileron Italics"/>
                <a:ea typeface="Aileron Italics"/>
                <a:cs typeface="Aileron Italics"/>
                <a:sym typeface="Aileron Italics"/>
              </a:rPr>
              <a:t>Dott. V. Spataro</a:t>
            </a:r>
            <a:r>
              <a:rPr lang="en-US" sz="1880" i="true" spc="28">
                <a:solidFill>
                  <a:srgbClr val="000000"/>
                </a:solidFill>
                <a:latin typeface="Aileron Italics"/>
                <a:ea typeface="Aileron Italics"/>
                <a:cs typeface="Aileron Italics"/>
                <a:sym typeface="Aileron Italics"/>
              </a:rPr>
              <a:t> - </a:t>
            </a:r>
            <a:r>
              <a:rPr lang="en-US" sz="1880" i="true" spc="28">
                <a:solidFill>
                  <a:srgbClr val="000000"/>
                </a:solidFill>
                <a:latin typeface="Aileron Italics"/>
                <a:ea typeface="Aileron Italics"/>
                <a:cs typeface="Aileron Italics"/>
                <a:sym typeface="Aileron Italics"/>
              </a:rPr>
              <a:t>Privacypod.it - info@privacykit.it</a:t>
            </a:r>
          </a:p>
        </p:txBody>
      </p:sp>
      <p:sp>
        <p:nvSpPr>
          <p:cNvPr name="Freeform 30" id="30"/>
          <p:cNvSpPr/>
          <p:nvPr/>
        </p:nvSpPr>
        <p:spPr>
          <a:xfrm flipH="false" flipV="false" rot="0">
            <a:off x="15279647" y="9462679"/>
            <a:ext cx="621524" cy="621524"/>
          </a:xfrm>
          <a:custGeom>
            <a:avLst/>
            <a:gdLst/>
            <a:ahLst/>
            <a:cxnLst/>
            <a:rect r="r" b="b" t="t" l="l"/>
            <a:pathLst>
              <a:path h="621524" w="621524">
                <a:moveTo>
                  <a:pt x="0" y="0"/>
                </a:moveTo>
                <a:lnTo>
                  <a:pt x="621524" y="0"/>
                </a:lnTo>
                <a:lnTo>
                  <a:pt x="621524" y="621524"/>
                </a:lnTo>
                <a:lnTo>
                  <a:pt x="0" y="621524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grpSp>
        <p:nvGrpSpPr>
          <p:cNvPr name="Group 31" id="31"/>
          <p:cNvGrpSpPr/>
          <p:nvPr/>
        </p:nvGrpSpPr>
        <p:grpSpPr>
          <a:xfrm rot="0">
            <a:off x="0" y="0"/>
            <a:ext cx="18288000" cy="238795"/>
            <a:chOff x="0" y="0"/>
            <a:chExt cx="4816593" cy="62892"/>
          </a:xfrm>
        </p:grpSpPr>
        <p:sp>
          <p:nvSpPr>
            <p:cNvPr name="Freeform 32" id="32"/>
            <p:cNvSpPr/>
            <p:nvPr/>
          </p:nvSpPr>
          <p:spPr>
            <a:xfrm flipH="false" flipV="false" rot="0">
              <a:off x="0" y="0"/>
              <a:ext cx="4816592" cy="62892"/>
            </a:xfrm>
            <a:custGeom>
              <a:avLst/>
              <a:gdLst/>
              <a:ahLst/>
              <a:cxnLst/>
              <a:rect r="r" b="b" t="t" l="l"/>
              <a:pathLst>
                <a:path h="62892" w="4816592">
                  <a:moveTo>
                    <a:pt x="0" y="0"/>
                  </a:moveTo>
                  <a:lnTo>
                    <a:pt x="4816592" y="0"/>
                  </a:lnTo>
                  <a:lnTo>
                    <a:pt x="4816592" y="62892"/>
                  </a:lnTo>
                  <a:lnTo>
                    <a:pt x="0" y="62892"/>
                  </a:lnTo>
                  <a:close/>
                </a:path>
              </a:pathLst>
            </a:custGeom>
            <a:solidFill>
              <a:srgbClr val="2C92D5"/>
            </a:solidFill>
          </p:spPr>
        </p:sp>
        <p:sp>
          <p:nvSpPr>
            <p:cNvPr name="TextBox 33" id="33"/>
            <p:cNvSpPr txBox="true"/>
            <p:nvPr/>
          </p:nvSpPr>
          <p:spPr>
            <a:xfrm>
              <a:off x="0" y="-171450"/>
              <a:ext cx="4816593" cy="234342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12319"/>
                </a:lnSpc>
              </a:pPr>
            </a:p>
          </p:txBody>
        </p:sp>
      </p:grpSp>
    </p:spTree>
  </p:cSld>
  <p:clrMapOvr>
    <a:masterClrMapping/>
  </p:clrMapOvr>
</p:sld>
</file>

<file path=ppt/slides/slide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156638" y="1280946"/>
            <a:ext cx="2836335" cy="2912829"/>
            <a:chOff x="0" y="0"/>
            <a:chExt cx="791455" cy="812800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791455" cy="812800"/>
            </a:xfrm>
            <a:custGeom>
              <a:avLst/>
              <a:gdLst/>
              <a:ahLst/>
              <a:cxnLst/>
              <a:rect r="r" b="b" t="t" l="l"/>
              <a:pathLst>
                <a:path h="812800" w="791455">
                  <a:moveTo>
                    <a:pt x="395728" y="0"/>
                  </a:moveTo>
                  <a:cubicBezTo>
                    <a:pt x="177173" y="0"/>
                    <a:pt x="0" y="181951"/>
                    <a:pt x="0" y="406400"/>
                  </a:cubicBezTo>
                  <a:cubicBezTo>
                    <a:pt x="0" y="630849"/>
                    <a:pt x="177173" y="812800"/>
                    <a:pt x="395728" y="812800"/>
                  </a:cubicBezTo>
                  <a:cubicBezTo>
                    <a:pt x="614282" y="812800"/>
                    <a:pt x="791455" y="630849"/>
                    <a:pt x="791455" y="406400"/>
                  </a:cubicBezTo>
                  <a:cubicBezTo>
                    <a:pt x="791455" y="181951"/>
                    <a:pt x="614282" y="0"/>
                    <a:pt x="395728" y="0"/>
                  </a:cubicBezTo>
                  <a:close/>
                </a:path>
              </a:pathLst>
            </a:custGeom>
            <a:solidFill>
              <a:srgbClr val="FFFFFF"/>
            </a:solidFill>
            <a:ln w="66675" cap="sq">
              <a:solidFill>
                <a:srgbClr val="37C9EF"/>
              </a:solidFill>
              <a:prstDash val="solid"/>
              <a:miter/>
            </a:ln>
          </p:spPr>
        </p:sp>
        <p:sp>
          <p:nvSpPr>
            <p:cNvPr name="TextBox 4" id="4"/>
            <p:cNvSpPr txBox="true"/>
            <p:nvPr/>
          </p:nvSpPr>
          <p:spPr>
            <a:xfrm>
              <a:off x="74199" y="200025"/>
              <a:ext cx="643057" cy="536575"/>
            </a:xfrm>
            <a:prstGeom prst="rect">
              <a:avLst/>
            </a:prstGeom>
          </p:spPr>
          <p:txBody>
            <a:bodyPr anchor="ctr" rtlCol="false" tIns="0" lIns="0" bIns="0" rIns="0"/>
            <a:lstStyle/>
            <a:p>
              <a:pPr algn="ctr">
                <a:lnSpc>
                  <a:spcPts val="6699"/>
                </a:lnSpc>
              </a:pPr>
              <a:r>
                <a:rPr lang="en-US" b="true" sz="6699">
                  <a:solidFill>
                    <a:srgbClr val="37C9EF"/>
                  </a:solidFill>
                  <a:latin typeface="Aileron Ultra-Bold"/>
                  <a:ea typeface="Aileron Ultra-Bold"/>
                  <a:cs typeface="Aileron Ultra-Bold"/>
                  <a:sym typeface="Aileron Ultra-Bold"/>
                </a:rPr>
                <a:t>T</a:t>
              </a:r>
            </a:p>
          </p:txBody>
        </p:sp>
      </p:grpSp>
      <p:graphicFrame>
        <p:nvGraphicFramePr>
          <p:cNvPr name="Object 5" id="5"/>
          <p:cNvGraphicFramePr/>
          <p:nvPr/>
        </p:nvGraphicFramePr>
        <p:xfrm>
          <a:off x="3241735" y="1280946"/>
          <a:ext cx="2743200" cy="8229600"/>
        </p:xfrm>
        <a:graphic>
          <a:graphicData uri="http://schemas.openxmlformats.org/presentationml/2006/ole">
            <p:oleObj imgW="4381500" imgH="9867900" r:id="rId3" progId="Excel.Sheet.12" name="Worksheet">
              <p:embed/>
              <p:pic>
                <p:nvPicPr>
                  <p:cNvPr name="" id="0"/>
                  <p:cNvPicPr/>
                  <p:nvPr/>
                </p:nvPicPr>
                <p:blipFill>
                  <a:blip r:embed="rId2"/>
                  <a:stretch>
                    <a:fillRect/>
                  </a:stretch>
                </p:blipFill>
                <p:spPr>
                  <a:xfrm>
                    <a:off x="1270000" y="1270000"/>
                    <a:ext cx="1270000" cy="1270000"/>
                  </a:xfrm>
                  <a:prstGeom prst="rect"/>
                </p:spPr>
              </p:pic>
            </p:oleObj>
          </a:graphicData>
        </a:graphic>
      </p:graphicFrame>
      <p:grpSp>
        <p:nvGrpSpPr>
          <p:cNvPr name="Group 6" id="6"/>
          <p:cNvGrpSpPr/>
          <p:nvPr/>
        </p:nvGrpSpPr>
        <p:grpSpPr>
          <a:xfrm rot="0">
            <a:off x="4978394" y="437341"/>
            <a:ext cx="10020776" cy="1182718"/>
            <a:chOff x="0" y="0"/>
            <a:chExt cx="13361035" cy="1576958"/>
          </a:xfrm>
        </p:grpSpPr>
        <p:sp>
          <p:nvSpPr>
            <p:cNvPr name="TextBox 7" id="7"/>
            <p:cNvSpPr txBox="true"/>
            <p:nvPr/>
          </p:nvSpPr>
          <p:spPr>
            <a:xfrm rot="0">
              <a:off x="0" y="-38100"/>
              <a:ext cx="13361035" cy="740380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4547"/>
                </a:lnSpc>
              </a:pPr>
              <a:r>
                <a:rPr lang="en-US" b="true" sz="3497" spc="104">
                  <a:solidFill>
                    <a:srgbClr val="37C9EF"/>
                  </a:solidFill>
                  <a:latin typeface="Aileron Bold"/>
                  <a:ea typeface="Aileron Bold"/>
                  <a:cs typeface="Aileron Bold"/>
                  <a:sym typeface="Aileron Bold"/>
                </a:rPr>
                <a:t>TABELLA</a:t>
              </a:r>
            </a:p>
          </p:txBody>
        </p:sp>
        <p:sp>
          <p:nvSpPr>
            <p:cNvPr name="TextBox 8" id="8"/>
            <p:cNvSpPr txBox="true"/>
            <p:nvPr/>
          </p:nvSpPr>
          <p:spPr>
            <a:xfrm rot="0">
              <a:off x="0" y="962426"/>
              <a:ext cx="13361035" cy="614532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3847"/>
                </a:lnSpc>
              </a:pPr>
            </a:p>
          </p:txBody>
        </p:sp>
      </p:grpSp>
      <p:sp>
        <p:nvSpPr>
          <p:cNvPr name="TextBox 9" id="9"/>
          <p:cNvSpPr txBox="true"/>
          <p:nvPr/>
        </p:nvSpPr>
        <p:spPr>
          <a:xfrm rot="0">
            <a:off x="12544829" y="7254603"/>
            <a:ext cx="4191000" cy="37274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080"/>
              </a:lnSpc>
            </a:pPr>
          </a:p>
        </p:txBody>
      </p:sp>
      <p:sp>
        <p:nvSpPr>
          <p:cNvPr name="Freeform 10" id="10"/>
          <p:cNvSpPr/>
          <p:nvPr/>
        </p:nvSpPr>
        <p:spPr>
          <a:xfrm flipH="false" flipV="false" rot="0">
            <a:off x="15279647" y="9462679"/>
            <a:ext cx="621524" cy="621524"/>
          </a:xfrm>
          <a:custGeom>
            <a:avLst/>
            <a:gdLst/>
            <a:ahLst/>
            <a:cxnLst/>
            <a:rect r="r" b="b" t="t" l="l"/>
            <a:pathLst>
              <a:path h="621524" w="621524">
                <a:moveTo>
                  <a:pt x="0" y="0"/>
                </a:moveTo>
                <a:lnTo>
                  <a:pt x="621524" y="0"/>
                </a:lnTo>
                <a:lnTo>
                  <a:pt x="621524" y="621524"/>
                </a:lnTo>
                <a:lnTo>
                  <a:pt x="0" y="621524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0" t="0" r="0" b="0"/>
            </a:stretch>
          </a:blipFill>
        </p:spPr>
      </p:sp>
      <p:sp>
        <p:nvSpPr>
          <p:cNvPr name="TextBox 11" id="11"/>
          <p:cNvSpPr txBox="true"/>
          <p:nvPr/>
        </p:nvSpPr>
        <p:spPr>
          <a:xfrm rot="0">
            <a:off x="0" y="9592538"/>
            <a:ext cx="18288000" cy="32370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632"/>
              </a:lnSpc>
              <a:spcBef>
                <a:spcPct val="0"/>
              </a:spcBef>
            </a:pPr>
            <a:r>
              <a:rPr lang="en-US" sz="1880" i="true" spc="28">
                <a:solidFill>
                  <a:srgbClr val="000000"/>
                </a:solidFill>
                <a:latin typeface="Aileron Italics"/>
                <a:ea typeface="Aileron Italics"/>
                <a:cs typeface="Aileron Italics"/>
                <a:sym typeface="Aileron Italics"/>
              </a:rPr>
              <a:t>La privacy e le interpretazioni non intuitive - 2026 @ cc nc </a:t>
            </a:r>
            <a:r>
              <a:rPr lang="en-US" sz="1880" i="true" spc="28">
                <a:solidFill>
                  <a:srgbClr val="000000"/>
                </a:solidFill>
                <a:latin typeface="Aileron Italics"/>
                <a:ea typeface="Aileron Italics"/>
                <a:cs typeface="Aileron Italics"/>
                <a:sym typeface="Aileron Italics"/>
              </a:rPr>
              <a:t>Dott. V. Spataro</a:t>
            </a:r>
            <a:r>
              <a:rPr lang="en-US" sz="1880" i="true" spc="28">
                <a:solidFill>
                  <a:srgbClr val="000000"/>
                </a:solidFill>
                <a:latin typeface="Aileron Italics"/>
                <a:ea typeface="Aileron Italics"/>
                <a:cs typeface="Aileron Italics"/>
                <a:sym typeface="Aileron Italics"/>
              </a:rPr>
              <a:t> - </a:t>
            </a:r>
            <a:r>
              <a:rPr lang="en-US" sz="1880" i="true" spc="28">
                <a:solidFill>
                  <a:srgbClr val="000000"/>
                </a:solidFill>
                <a:latin typeface="Aileron Italics"/>
                <a:ea typeface="Aileron Italics"/>
                <a:cs typeface="Aileron Italics"/>
                <a:sym typeface="Aileron Italics"/>
              </a:rPr>
              <a:t>Privacypod.it - info@privacykit.it</a:t>
            </a:r>
          </a:p>
        </p:txBody>
      </p:sp>
      <p:grpSp>
        <p:nvGrpSpPr>
          <p:cNvPr name="Group 12" id="12"/>
          <p:cNvGrpSpPr/>
          <p:nvPr/>
        </p:nvGrpSpPr>
        <p:grpSpPr>
          <a:xfrm rot="0">
            <a:off x="0" y="0"/>
            <a:ext cx="18288000" cy="238795"/>
            <a:chOff x="0" y="0"/>
            <a:chExt cx="4816593" cy="62892"/>
          </a:xfrm>
        </p:grpSpPr>
        <p:sp>
          <p:nvSpPr>
            <p:cNvPr name="Freeform 13" id="13"/>
            <p:cNvSpPr/>
            <p:nvPr/>
          </p:nvSpPr>
          <p:spPr>
            <a:xfrm flipH="false" flipV="false" rot="0">
              <a:off x="0" y="0"/>
              <a:ext cx="4816592" cy="62892"/>
            </a:xfrm>
            <a:custGeom>
              <a:avLst/>
              <a:gdLst/>
              <a:ahLst/>
              <a:cxnLst/>
              <a:rect r="r" b="b" t="t" l="l"/>
              <a:pathLst>
                <a:path h="62892" w="4816592">
                  <a:moveTo>
                    <a:pt x="0" y="0"/>
                  </a:moveTo>
                  <a:lnTo>
                    <a:pt x="4816592" y="0"/>
                  </a:lnTo>
                  <a:lnTo>
                    <a:pt x="4816592" y="62892"/>
                  </a:lnTo>
                  <a:lnTo>
                    <a:pt x="0" y="62892"/>
                  </a:lnTo>
                  <a:close/>
                </a:path>
              </a:pathLst>
            </a:custGeom>
            <a:solidFill>
              <a:srgbClr val="2C92D5"/>
            </a:solidFill>
          </p:spPr>
        </p:sp>
        <p:sp>
          <p:nvSpPr>
            <p:cNvPr name="TextBox 14" id="14"/>
            <p:cNvSpPr txBox="true"/>
            <p:nvPr/>
          </p:nvSpPr>
          <p:spPr>
            <a:xfrm>
              <a:off x="0" y="-171450"/>
              <a:ext cx="4816593" cy="234342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12319"/>
                </a:lnSpc>
              </a:pPr>
            </a:p>
          </p:txBody>
        </p:sp>
      </p:grpSp>
    </p:spTree>
  </p:cSld>
  <p:clrMapOvr>
    <a:masterClrMapping/>
  </p:clrMapOvr>
</p:sld>
</file>

<file path=ppt/slides/slide6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13538A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AutoShape 2" id="2"/>
          <p:cNvSpPr/>
          <p:nvPr/>
        </p:nvSpPr>
        <p:spPr>
          <a:xfrm rot="0">
            <a:off x="1028700" y="1028700"/>
            <a:ext cx="15640050" cy="8229600"/>
          </a:xfrm>
          <a:prstGeom prst="rect">
            <a:avLst/>
          </a:prstGeom>
          <a:solidFill>
            <a:srgbClr val="2C92D5">
              <a:alpha val="29804"/>
            </a:srgbClr>
          </a:solidFill>
        </p:spPr>
      </p:sp>
      <p:sp>
        <p:nvSpPr>
          <p:cNvPr name="AutoShape 3" id="3"/>
          <p:cNvSpPr/>
          <p:nvPr/>
        </p:nvSpPr>
        <p:spPr>
          <a:xfrm rot="0">
            <a:off x="15049500" y="0"/>
            <a:ext cx="3238500" cy="10287000"/>
          </a:xfrm>
          <a:prstGeom prst="rect">
            <a:avLst/>
          </a:prstGeom>
          <a:solidFill>
            <a:srgbClr val="FFFFFF"/>
          </a:solidFill>
        </p:spPr>
      </p:sp>
      <p:sp>
        <p:nvSpPr>
          <p:cNvPr name="Freeform 4" id="4"/>
          <p:cNvSpPr/>
          <p:nvPr/>
        </p:nvSpPr>
        <p:spPr>
          <a:xfrm flipH="false" flipV="false" rot="0">
            <a:off x="15049500" y="35682"/>
            <a:ext cx="3238500" cy="3238500"/>
          </a:xfrm>
          <a:custGeom>
            <a:avLst/>
            <a:gdLst/>
            <a:ahLst/>
            <a:cxnLst/>
            <a:rect r="r" b="b" t="t" l="l"/>
            <a:pathLst>
              <a:path h="3238500" w="3238500">
                <a:moveTo>
                  <a:pt x="0" y="0"/>
                </a:moveTo>
                <a:lnTo>
                  <a:pt x="3238500" y="0"/>
                </a:lnTo>
                <a:lnTo>
                  <a:pt x="3238500" y="3238500"/>
                </a:lnTo>
                <a:lnTo>
                  <a:pt x="0" y="32385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Freeform 5" id="5"/>
          <p:cNvSpPr/>
          <p:nvPr/>
        </p:nvSpPr>
        <p:spPr>
          <a:xfrm flipH="false" flipV="false" rot="0">
            <a:off x="11931042" y="2041221"/>
            <a:ext cx="6356958" cy="6356958"/>
          </a:xfrm>
          <a:custGeom>
            <a:avLst/>
            <a:gdLst/>
            <a:ahLst/>
            <a:cxnLst/>
            <a:rect r="r" b="b" t="t" l="l"/>
            <a:pathLst>
              <a:path h="6356958" w="6356958">
                <a:moveTo>
                  <a:pt x="0" y="0"/>
                </a:moveTo>
                <a:lnTo>
                  <a:pt x="6356958" y="0"/>
                </a:lnTo>
                <a:lnTo>
                  <a:pt x="6356958" y="6356958"/>
                </a:lnTo>
                <a:lnTo>
                  <a:pt x="0" y="6356958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0" b="0"/>
            </a:stretch>
          </a:blipFill>
        </p:spPr>
      </p:sp>
      <p:grpSp>
        <p:nvGrpSpPr>
          <p:cNvPr name="Group 6" id="6"/>
          <p:cNvGrpSpPr/>
          <p:nvPr/>
        </p:nvGrpSpPr>
        <p:grpSpPr>
          <a:xfrm rot="0">
            <a:off x="11931042" y="8328380"/>
            <a:ext cx="6356958" cy="1958620"/>
            <a:chOff x="0" y="0"/>
            <a:chExt cx="1674261" cy="515851"/>
          </a:xfrm>
        </p:grpSpPr>
        <p:sp>
          <p:nvSpPr>
            <p:cNvPr name="Freeform 7" id="7"/>
            <p:cNvSpPr/>
            <p:nvPr/>
          </p:nvSpPr>
          <p:spPr>
            <a:xfrm flipH="false" flipV="false" rot="0">
              <a:off x="0" y="0"/>
              <a:ext cx="1674261" cy="515850"/>
            </a:xfrm>
            <a:custGeom>
              <a:avLst/>
              <a:gdLst/>
              <a:ahLst/>
              <a:cxnLst/>
              <a:rect r="r" b="b" t="t" l="l"/>
              <a:pathLst>
                <a:path h="515850" w="1674261">
                  <a:moveTo>
                    <a:pt x="0" y="0"/>
                  </a:moveTo>
                  <a:lnTo>
                    <a:pt x="1674261" y="0"/>
                  </a:lnTo>
                  <a:lnTo>
                    <a:pt x="1674261" y="515850"/>
                  </a:lnTo>
                  <a:lnTo>
                    <a:pt x="0" y="515850"/>
                  </a:lnTo>
                  <a:close/>
                </a:path>
              </a:pathLst>
            </a:custGeom>
            <a:solidFill>
              <a:srgbClr val="13538A"/>
            </a:solidFill>
          </p:spPr>
        </p:sp>
        <p:sp>
          <p:nvSpPr>
            <p:cNvPr name="TextBox 8" id="8"/>
            <p:cNvSpPr txBox="true"/>
            <p:nvPr/>
          </p:nvSpPr>
          <p:spPr>
            <a:xfrm>
              <a:off x="0" y="-38100"/>
              <a:ext cx="1674261" cy="553951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3080"/>
                </a:lnSpc>
              </a:pPr>
            </a:p>
          </p:txBody>
        </p:sp>
      </p:grpSp>
      <p:sp>
        <p:nvSpPr>
          <p:cNvPr name="TextBox 9" id="9"/>
          <p:cNvSpPr txBox="true"/>
          <p:nvPr/>
        </p:nvSpPr>
        <p:spPr>
          <a:xfrm rot="0">
            <a:off x="5918215" y="1675017"/>
            <a:ext cx="2413267" cy="70401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>
              <a:lnSpc>
                <a:spcPts val="5821"/>
              </a:lnSpc>
            </a:pPr>
            <a:r>
              <a:rPr lang="en-US" b="true" sz="4157">
                <a:solidFill>
                  <a:srgbClr val="FFFFFF"/>
                </a:solidFill>
                <a:latin typeface="Nunito Sans Bold"/>
                <a:ea typeface="Nunito Sans Bold"/>
                <a:cs typeface="Nunito Sans Bold"/>
                <a:sym typeface="Nunito Sans Bold"/>
              </a:rPr>
              <a:t>sono</a:t>
            </a:r>
          </a:p>
        </p:txBody>
      </p:sp>
      <p:sp>
        <p:nvSpPr>
          <p:cNvPr name="TextBox 10" id="10"/>
          <p:cNvSpPr txBox="true"/>
          <p:nvPr/>
        </p:nvSpPr>
        <p:spPr>
          <a:xfrm rot="0">
            <a:off x="4363425" y="2825472"/>
            <a:ext cx="7454198" cy="361800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>
              <a:lnSpc>
                <a:spcPts val="3646"/>
              </a:lnSpc>
            </a:pPr>
            <a:r>
              <a:rPr lang="en-US" sz="2279">
                <a:solidFill>
                  <a:srgbClr val="FFFFFF"/>
                </a:solidFill>
                <a:latin typeface="Nunito Sans"/>
                <a:ea typeface="Nunito Sans"/>
                <a:cs typeface="Nunito Sans"/>
                <a:sym typeface="Nunito Sans"/>
              </a:rPr>
              <a:t>Dott. Valentino </a:t>
            </a:r>
            <a:r>
              <a:rPr lang="en-US" b="true" sz="2279">
                <a:solidFill>
                  <a:srgbClr val="FFFFFF"/>
                </a:solidFill>
                <a:latin typeface="Nunito Sans Bold"/>
                <a:ea typeface="Nunito Sans Bold"/>
                <a:cs typeface="Nunito Sans Bold"/>
                <a:sym typeface="Nunito Sans Bold"/>
              </a:rPr>
              <a:t>Spataro</a:t>
            </a:r>
            <a:r>
              <a:rPr lang="en-US" sz="2279">
                <a:solidFill>
                  <a:srgbClr val="FFFFFF"/>
                </a:solidFill>
                <a:latin typeface="Nunito Sans"/>
                <a:ea typeface="Nunito Sans"/>
                <a:cs typeface="Nunito Sans"/>
                <a:sym typeface="Nunito Sans"/>
              </a:rPr>
              <a:t>, </a:t>
            </a:r>
            <a:r>
              <a:rPr lang="en-US" b="true" sz="2279">
                <a:solidFill>
                  <a:srgbClr val="FFFFFF"/>
                </a:solidFill>
                <a:latin typeface="Nunito Sans Bold"/>
                <a:ea typeface="Nunito Sans Bold"/>
                <a:cs typeface="Nunito Sans Bold"/>
                <a:sym typeface="Nunito Sans Bold"/>
              </a:rPr>
              <a:t>laureato in giurisprudenza</a:t>
            </a:r>
            <a:r>
              <a:rPr lang="en-US" sz="2279">
                <a:solidFill>
                  <a:srgbClr val="FFFFFF"/>
                </a:solidFill>
                <a:latin typeface="Nunito Sans"/>
                <a:ea typeface="Nunito Sans"/>
                <a:cs typeface="Nunito Sans"/>
                <a:sym typeface="Nunito Sans"/>
              </a:rPr>
              <a:t>.</a:t>
            </a:r>
          </a:p>
          <a:p>
            <a:pPr algn="just">
              <a:lnSpc>
                <a:spcPts val="3646"/>
              </a:lnSpc>
            </a:pPr>
            <a:r>
              <a:rPr lang="en-US" sz="2279">
                <a:solidFill>
                  <a:srgbClr val="FFFFFF"/>
                </a:solidFill>
                <a:latin typeface="Nunito Sans"/>
                <a:ea typeface="Nunito Sans"/>
                <a:cs typeface="Nunito Sans"/>
                <a:sym typeface="Nunito Sans"/>
              </a:rPr>
              <a:t>Mi  occupo di </a:t>
            </a:r>
            <a:r>
              <a:rPr lang="en-US" b="true" sz="2279">
                <a:solidFill>
                  <a:srgbClr val="FFFFFF"/>
                </a:solidFill>
                <a:latin typeface="Nunito Sans Bold"/>
                <a:ea typeface="Nunito Sans Bold"/>
                <a:cs typeface="Nunito Sans Bold"/>
                <a:sym typeface="Nunito Sans Bold"/>
              </a:rPr>
              <a:t>privacy </a:t>
            </a:r>
            <a:r>
              <a:rPr lang="en-US" sz="2279">
                <a:solidFill>
                  <a:srgbClr val="FFFFFF"/>
                </a:solidFill>
                <a:latin typeface="Nunito Sans"/>
                <a:ea typeface="Nunito Sans"/>
                <a:cs typeface="Nunito Sans"/>
                <a:sym typeface="Nunito Sans"/>
              </a:rPr>
              <a:t>dal 1995, </a:t>
            </a:r>
            <a:r>
              <a:rPr lang="en-US" b="true" sz="2279">
                <a:solidFill>
                  <a:srgbClr val="FFFFFF"/>
                </a:solidFill>
                <a:latin typeface="Nunito Sans Bold"/>
                <a:ea typeface="Nunito Sans Bold"/>
                <a:cs typeface="Nunito Sans Bold"/>
                <a:sym typeface="Nunito Sans Bold"/>
              </a:rPr>
              <a:t>software </a:t>
            </a:r>
            <a:r>
              <a:rPr lang="en-US" sz="2279">
                <a:solidFill>
                  <a:srgbClr val="FFFFFF"/>
                </a:solidFill>
                <a:latin typeface="Nunito Sans"/>
                <a:ea typeface="Nunito Sans"/>
                <a:cs typeface="Nunito Sans"/>
                <a:sym typeface="Nunito Sans"/>
              </a:rPr>
              <a:t>dal 1986.</a:t>
            </a:r>
          </a:p>
          <a:p>
            <a:pPr algn="just">
              <a:lnSpc>
                <a:spcPts val="3646"/>
              </a:lnSpc>
            </a:pPr>
          </a:p>
          <a:p>
            <a:pPr algn="l" marL="492111" indent="-246056" lvl="1">
              <a:lnSpc>
                <a:spcPts val="3646"/>
              </a:lnSpc>
              <a:buFont typeface="Arial"/>
              <a:buChar char="•"/>
            </a:pPr>
            <a:r>
              <a:rPr lang="en-US" sz="2279">
                <a:solidFill>
                  <a:srgbClr val="FFFFFF"/>
                </a:solidFill>
                <a:latin typeface="Nunito Sans"/>
                <a:ea typeface="Nunito Sans"/>
                <a:cs typeface="Nunito Sans"/>
                <a:sym typeface="Nunito Sans"/>
              </a:rPr>
              <a:t>Ho r</a:t>
            </a:r>
            <a:r>
              <a:rPr lang="en-US" sz="2279">
                <a:solidFill>
                  <a:srgbClr val="FFFFFF"/>
                </a:solidFill>
                <a:latin typeface="Nunito Sans"/>
                <a:ea typeface="Nunito Sans"/>
                <a:cs typeface="Nunito Sans"/>
                <a:sym typeface="Nunito Sans"/>
              </a:rPr>
              <a:t>accolto &gt; 4100 decisioni e linee guida</a:t>
            </a:r>
          </a:p>
          <a:p>
            <a:pPr algn="l" marL="492111" indent="-246056" lvl="1">
              <a:lnSpc>
                <a:spcPts val="3646"/>
              </a:lnSpc>
              <a:buFont typeface="Arial"/>
              <a:buChar char="•"/>
            </a:pPr>
            <a:r>
              <a:rPr lang="en-US" sz="2279">
                <a:solidFill>
                  <a:srgbClr val="FFFFFF"/>
                </a:solidFill>
                <a:latin typeface="Nunito Sans"/>
                <a:ea typeface="Nunito Sans"/>
                <a:cs typeface="Nunito Sans"/>
                <a:sym typeface="Nunito Sans"/>
              </a:rPr>
              <a:t>Ascolta il podcast </a:t>
            </a:r>
            <a:r>
              <a:rPr lang="en-US" b="true" sz="2279">
                <a:solidFill>
                  <a:srgbClr val="FFFFFF"/>
                </a:solidFill>
                <a:latin typeface="Nunito Sans Bold"/>
                <a:ea typeface="Nunito Sans Bold"/>
                <a:cs typeface="Nunito Sans Bold"/>
                <a:sym typeface="Nunito Sans Bold"/>
              </a:rPr>
              <a:t>Privacypod.it</a:t>
            </a:r>
          </a:p>
          <a:p>
            <a:pPr algn="l" marL="492111" indent="-246056" lvl="1">
              <a:lnSpc>
                <a:spcPts val="3646"/>
              </a:lnSpc>
              <a:buFont typeface="Arial"/>
              <a:buChar char="•"/>
            </a:pPr>
            <a:r>
              <a:rPr lang="en-US" b="true" sz="2279">
                <a:solidFill>
                  <a:srgbClr val="FFFFFF"/>
                </a:solidFill>
                <a:latin typeface="Nunito Sans Bold"/>
                <a:ea typeface="Nunito Sans Bold"/>
                <a:cs typeface="Nunito Sans Bold"/>
                <a:sym typeface="Nunito Sans Bold"/>
              </a:rPr>
              <a:t>PrivacyKIT.it</a:t>
            </a:r>
            <a:r>
              <a:rPr lang="en-US" sz="2279">
                <a:solidFill>
                  <a:srgbClr val="FFFFFF"/>
                </a:solidFill>
                <a:latin typeface="Nunito Sans"/>
                <a:ea typeface="Nunito Sans"/>
                <a:cs typeface="Nunito Sans"/>
                <a:sym typeface="Nunito Sans"/>
              </a:rPr>
              <a:t> è il notiziario AI Generated</a:t>
            </a:r>
          </a:p>
          <a:p>
            <a:pPr algn="l" marL="492111" indent="-246056" lvl="1">
              <a:lnSpc>
                <a:spcPts val="3646"/>
              </a:lnSpc>
              <a:buFont typeface="Arial"/>
              <a:buChar char="•"/>
            </a:pPr>
            <a:r>
              <a:rPr lang="en-US" sz="2279">
                <a:solidFill>
                  <a:srgbClr val="FFFFFF"/>
                </a:solidFill>
                <a:latin typeface="Nunito Sans"/>
                <a:ea typeface="Nunito Sans"/>
                <a:cs typeface="Nunito Sans"/>
                <a:sym typeface="Nunito Sans"/>
              </a:rPr>
              <a:t>PrivacyReport.it il tool per mappare la tua azienda.</a:t>
            </a:r>
          </a:p>
          <a:p>
            <a:pPr algn="just">
              <a:lnSpc>
                <a:spcPts val="3646"/>
              </a:lnSpc>
            </a:pPr>
          </a:p>
        </p:txBody>
      </p:sp>
      <p:sp>
        <p:nvSpPr>
          <p:cNvPr name="TextBox 11" id="11"/>
          <p:cNvSpPr txBox="true"/>
          <p:nvPr/>
        </p:nvSpPr>
        <p:spPr>
          <a:xfrm rot="0">
            <a:off x="4363425" y="6386331"/>
            <a:ext cx="5537272" cy="158791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>
              <a:lnSpc>
                <a:spcPts val="4286"/>
              </a:lnSpc>
            </a:pPr>
            <a:r>
              <a:rPr lang="en-US" sz="2679" b="true">
                <a:solidFill>
                  <a:srgbClr val="FFFFFF"/>
                </a:solidFill>
                <a:latin typeface="Nunito Sans Bold"/>
                <a:ea typeface="Nunito Sans Bold"/>
                <a:cs typeface="Nunito Sans Bold"/>
                <a:sym typeface="Nunito Sans Bold"/>
              </a:rPr>
              <a:t>Nella privacy s</a:t>
            </a:r>
            <a:r>
              <a:rPr lang="en-US" b="true" sz="2679">
                <a:solidFill>
                  <a:srgbClr val="FFFFFF"/>
                </a:solidFill>
                <a:latin typeface="Nunito Sans Bold"/>
                <a:ea typeface="Nunito Sans Bold"/>
                <a:cs typeface="Nunito Sans Bold"/>
                <a:sym typeface="Nunito Sans Bold"/>
              </a:rPr>
              <a:t>ono la figura ponte </a:t>
            </a:r>
          </a:p>
          <a:p>
            <a:pPr algn="just">
              <a:lnSpc>
                <a:spcPts val="4286"/>
              </a:lnSpc>
            </a:pPr>
            <a:r>
              <a:rPr lang="en-US" b="true" sz="2679">
                <a:solidFill>
                  <a:srgbClr val="FFFFFF"/>
                </a:solidFill>
                <a:latin typeface="Nunito Sans Bold"/>
                <a:ea typeface="Nunito Sans Bold"/>
                <a:cs typeface="Nunito Sans Bold"/>
                <a:sym typeface="Nunito Sans Bold"/>
              </a:rPr>
              <a:t>tra aziende, legali e informatici</a:t>
            </a:r>
          </a:p>
          <a:p>
            <a:pPr algn="just">
              <a:lnSpc>
                <a:spcPts val="4286"/>
              </a:lnSpc>
            </a:pPr>
          </a:p>
        </p:txBody>
      </p:sp>
      <p:sp>
        <p:nvSpPr>
          <p:cNvPr name="TextBox 12" id="12"/>
          <p:cNvSpPr txBox="true"/>
          <p:nvPr/>
        </p:nvSpPr>
        <p:spPr>
          <a:xfrm rot="0">
            <a:off x="4363425" y="1675017"/>
            <a:ext cx="1554790" cy="70401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r">
              <a:lnSpc>
                <a:spcPts val="5821"/>
              </a:lnSpc>
            </a:pPr>
            <a:r>
              <a:rPr lang="en-US" sz="4157">
                <a:solidFill>
                  <a:srgbClr val="FFFFFF"/>
                </a:solidFill>
                <a:latin typeface="Nunito Sans"/>
                <a:ea typeface="Nunito Sans"/>
                <a:cs typeface="Nunito Sans"/>
                <a:sym typeface="Nunito Sans"/>
              </a:rPr>
              <a:t>Chi </a:t>
            </a:r>
          </a:p>
        </p:txBody>
      </p:sp>
      <p:grpSp>
        <p:nvGrpSpPr>
          <p:cNvPr name="Group 13" id="13"/>
          <p:cNvGrpSpPr/>
          <p:nvPr/>
        </p:nvGrpSpPr>
        <p:grpSpPr>
          <a:xfrm rot="0">
            <a:off x="-387462" y="9307690"/>
            <a:ext cx="18675462" cy="1131710"/>
            <a:chOff x="0" y="0"/>
            <a:chExt cx="4918640" cy="298064"/>
          </a:xfrm>
        </p:grpSpPr>
        <p:sp>
          <p:nvSpPr>
            <p:cNvPr name="Freeform 14" id="14"/>
            <p:cNvSpPr/>
            <p:nvPr/>
          </p:nvSpPr>
          <p:spPr>
            <a:xfrm flipH="false" flipV="false" rot="0">
              <a:off x="0" y="0"/>
              <a:ext cx="4918640" cy="298064"/>
            </a:xfrm>
            <a:custGeom>
              <a:avLst/>
              <a:gdLst/>
              <a:ahLst/>
              <a:cxnLst/>
              <a:rect r="r" b="b" t="t" l="l"/>
              <a:pathLst>
                <a:path h="298064" w="4918640">
                  <a:moveTo>
                    <a:pt x="0" y="0"/>
                  </a:moveTo>
                  <a:lnTo>
                    <a:pt x="4918640" y="0"/>
                  </a:lnTo>
                  <a:lnTo>
                    <a:pt x="4918640" y="298064"/>
                  </a:lnTo>
                  <a:lnTo>
                    <a:pt x="0" y="298064"/>
                  </a:lnTo>
                  <a:close/>
                </a:path>
              </a:pathLst>
            </a:custGeom>
            <a:solidFill>
              <a:srgbClr val="13538A"/>
            </a:solidFill>
          </p:spPr>
        </p:sp>
        <p:sp>
          <p:nvSpPr>
            <p:cNvPr name="TextBox 15" id="15"/>
            <p:cNvSpPr txBox="true"/>
            <p:nvPr/>
          </p:nvSpPr>
          <p:spPr>
            <a:xfrm>
              <a:off x="0" y="-38100"/>
              <a:ext cx="4918640" cy="336164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3080"/>
                </a:lnSpc>
              </a:pPr>
            </a:p>
          </p:txBody>
        </p:sp>
      </p:grpSp>
      <p:sp>
        <p:nvSpPr>
          <p:cNvPr name="TextBox 16" id="16"/>
          <p:cNvSpPr txBox="true"/>
          <p:nvPr/>
        </p:nvSpPr>
        <p:spPr>
          <a:xfrm rot="0">
            <a:off x="-936344" y="9592538"/>
            <a:ext cx="18288000" cy="32370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632"/>
              </a:lnSpc>
              <a:spcBef>
                <a:spcPct val="0"/>
              </a:spcBef>
            </a:pPr>
            <a:r>
              <a:rPr lang="en-US" sz="1880" i="true" spc="28">
                <a:solidFill>
                  <a:srgbClr val="FFFFFF"/>
                </a:solidFill>
                <a:latin typeface="Aileron Italics"/>
                <a:ea typeface="Aileron Italics"/>
                <a:cs typeface="Aileron Italics"/>
                <a:sym typeface="Aileron Italics"/>
              </a:rPr>
              <a:t>La privacy e le interpretazioni non intuitive - 2026 @ cc nc </a:t>
            </a:r>
            <a:r>
              <a:rPr lang="en-US" sz="1880" i="true" spc="28">
                <a:solidFill>
                  <a:srgbClr val="FFFFFF"/>
                </a:solidFill>
                <a:latin typeface="Aileron Italics"/>
                <a:ea typeface="Aileron Italics"/>
                <a:cs typeface="Aileron Italics"/>
                <a:sym typeface="Aileron Italics"/>
              </a:rPr>
              <a:t>Dott. V. Spataro</a:t>
            </a:r>
            <a:r>
              <a:rPr lang="en-US" sz="1880" i="true" spc="28">
                <a:solidFill>
                  <a:srgbClr val="FFFFFF"/>
                </a:solidFill>
                <a:latin typeface="Aileron Italics"/>
                <a:ea typeface="Aileron Italics"/>
                <a:cs typeface="Aileron Italics"/>
                <a:sym typeface="Aileron Italics"/>
              </a:rPr>
              <a:t> - </a:t>
            </a:r>
            <a:r>
              <a:rPr lang="en-US" sz="1880" i="true" spc="28">
                <a:solidFill>
                  <a:srgbClr val="FFFFFF"/>
                </a:solidFill>
                <a:latin typeface="Aileron Italics"/>
                <a:ea typeface="Aileron Italics"/>
                <a:cs typeface="Aileron Italics"/>
                <a:sym typeface="Aileron Italics"/>
              </a:rPr>
              <a:t>Privacypod.it - info@privacykit.it</a:t>
            </a:r>
          </a:p>
        </p:txBody>
      </p:sp>
      <p:sp>
        <p:nvSpPr>
          <p:cNvPr name="TextBox 17" id="17"/>
          <p:cNvSpPr txBox="true"/>
          <p:nvPr/>
        </p:nvSpPr>
        <p:spPr>
          <a:xfrm rot="0">
            <a:off x="14744498" y="8360079"/>
            <a:ext cx="2217986" cy="37274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r">
              <a:lnSpc>
                <a:spcPts val="3080"/>
              </a:lnSpc>
              <a:spcBef>
                <a:spcPct val="0"/>
              </a:spcBef>
            </a:pPr>
            <a:r>
              <a:rPr lang="en-US" sz="2200" spc="33">
                <a:solidFill>
                  <a:srgbClr val="FFFFFF"/>
                </a:solidFill>
                <a:latin typeface="Aileron"/>
                <a:ea typeface="Aileron"/>
                <a:cs typeface="Aileron"/>
                <a:sym typeface="Aileron"/>
              </a:rPr>
              <a:t>info@privacykit.it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2006-08-16T00:00:00Z</dcterms:created>
  <dc:identifier>DAHHCi0oeL8</dc:identifier>
  <dcterms:modified xsi:type="dcterms:W3CDTF">2011-08-01T06:04:30Z</dcterms:modified>
  <cp:revision>1</cp:revision>
  <dc:title>le non intuitive</dc:title>
</cp:coreProperties>
</file>