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37"/>
  </p:notesMasterIdLst>
  <p:handoutMasterIdLst>
    <p:handoutMasterId r:id="rId38"/>
  </p:handoutMasterIdLst>
  <p:sldIdLst>
    <p:sldId id="646" r:id="rId3"/>
    <p:sldId id="655" r:id="rId4"/>
    <p:sldId id="656" r:id="rId5"/>
    <p:sldId id="602" r:id="rId6"/>
    <p:sldId id="380" r:id="rId7"/>
    <p:sldId id="649" r:id="rId8"/>
    <p:sldId id="650" r:id="rId9"/>
    <p:sldId id="651" r:id="rId10"/>
    <p:sldId id="652" r:id="rId11"/>
    <p:sldId id="653" r:id="rId12"/>
    <p:sldId id="654" r:id="rId13"/>
    <p:sldId id="608" r:id="rId14"/>
    <p:sldId id="657" r:id="rId15"/>
    <p:sldId id="658" r:id="rId16"/>
    <p:sldId id="659" r:id="rId17"/>
    <p:sldId id="624" r:id="rId18"/>
    <p:sldId id="625" r:id="rId19"/>
    <p:sldId id="667" r:id="rId20"/>
    <p:sldId id="668" r:id="rId21"/>
    <p:sldId id="669" r:id="rId22"/>
    <p:sldId id="620" r:id="rId23"/>
    <p:sldId id="670" r:id="rId24"/>
    <p:sldId id="672" r:id="rId25"/>
    <p:sldId id="671" r:id="rId26"/>
    <p:sldId id="673" r:id="rId27"/>
    <p:sldId id="674" r:id="rId28"/>
    <p:sldId id="675" r:id="rId29"/>
    <p:sldId id="615" r:id="rId30"/>
    <p:sldId id="398" r:id="rId31"/>
    <p:sldId id="660" r:id="rId32"/>
    <p:sldId id="616" r:id="rId33"/>
    <p:sldId id="617" r:id="rId34"/>
    <p:sldId id="666" r:id="rId35"/>
    <p:sldId id="447" r:id="rId36"/>
  </p:sldIdLst>
  <p:sldSz cx="12192000" cy="6858000"/>
  <p:notesSz cx="6858000" cy="9144000"/>
  <p:custDataLst>
    <p:tags r:id="rId39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’Europa alla prova del Chat Control: la cifratura end-to-end come fondamento della libertà digitale" id="{15F5706C-7505-4CB2-92FB-194EF13F8D1E}">
          <p14:sldIdLst>
            <p14:sldId id="646"/>
          </p14:sldIdLst>
        </p14:section>
        <p14:section name="Europol vs E2EE – 21/04/2024" id="{B2C28887-23EA-4B56-942A-59A61BEE1BFD}">
          <p14:sldIdLst>
            <p14:sldId id="655"/>
            <p14:sldId id="656"/>
          </p14:sldIdLst>
        </p14:section>
        <p14:section name="What is E2EE?" id="{737517B4-17FD-423C-AA92-CAD18FA33D10}">
          <p14:sldIdLst>
            <p14:sldId id="602"/>
            <p14:sldId id="380"/>
            <p14:sldId id="649"/>
            <p14:sldId id="650"/>
            <p14:sldId id="651"/>
            <p14:sldId id="652"/>
            <p14:sldId id="653"/>
            <p14:sldId id="654"/>
          </p14:sldIdLst>
        </p14:section>
        <p14:section name="End-to-End Encryption and Lawful Access: A Structural Conflict" id="{63AE6261-6A68-4648-A172-F464F160F49D}">
          <p14:sldIdLst>
            <p14:sldId id="608"/>
            <p14:sldId id="657"/>
            <p14:sldId id="658"/>
            <p14:sldId id="659"/>
          </p14:sldIdLst>
        </p14:section>
        <p14:section name="Apple - UK (February 2025)" id="{752D7E76-0B41-4499-B398-C30B8C650F7A}">
          <p14:sldIdLst>
            <p14:sldId id="624"/>
            <p14:sldId id="625"/>
          </p14:sldIdLst>
        </p14:section>
        <p14:section name="CSA Regulation" id="{BC7A0A36-FF9C-4423-AFF8-7F4AEEC366C9}">
          <p14:sldIdLst>
            <p14:sldId id="667"/>
            <p14:sldId id="668"/>
          </p14:sldIdLst>
        </p14:section>
        <p14:section name="CSA Regulation - Detection Orders (Art. 7)" id="{45548A12-089D-4C33-A520-682282DED84B}">
          <p14:sldIdLst>
            <p14:sldId id="669"/>
          </p14:sldIdLst>
        </p14:section>
        <p14:section name="CSA Regulation - National Coordinating Authorities" id="{6DD05DC1-CAB2-4D9A-81AB-8C842D50EEDF}">
          <p14:sldIdLst>
            <p14:sldId id="620"/>
          </p14:sldIdLst>
        </p14:section>
        <p14:section name="CSA Regulation - EU Centre to Prevent and Counter Child Sexual Abuse (Art. 40)" id="{822F7031-E0F3-4655-A557-49A3E7A012A6}">
          <p14:sldIdLst>
            <p14:sldId id="670"/>
          </p14:sldIdLst>
        </p14:section>
        <p14:section name="CSA Regulation - Indicator Databases (Art. 44)" id="{99A68D47-340B-47B3-9708-E75CDD67F018}">
          <p14:sldIdLst>
            <p14:sldId id="672"/>
          </p14:sldIdLst>
        </p14:section>
        <p14:section name="CSA Regulation - Technologies, information and expertise (Art. 50)" id="{E561CF9E-CE19-4A07-99F3-9DF6A951FC2D}">
          <p14:sldIdLst>
            <p14:sldId id="671"/>
          </p14:sldIdLst>
        </p14:section>
        <p14:section name="CSA Regulation - Main risks and concerns" id="{83287A59-1F43-4581-A6D3-42C17F8D9D9A}">
          <p14:sldIdLst>
            <p14:sldId id="673"/>
            <p14:sldId id="674"/>
          </p14:sldIdLst>
        </p14:section>
        <p14:section name="CSA Regulation - Client-side Scanning" id="{F4F62685-E3B2-40CC-A30A-37C254AE0E70}">
          <p14:sldIdLst>
            <p14:sldId id="675"/>
          </p14:sldIdLst>
        </p14:section>
        <p14:section name="ECHR: Weakening Encryption Violates Fundamental Rights (March 2024)" id="{2DBA1CD9-B1EA-40A5-B6BE-9B54E9A77982}">
          <p14:sldIdLst>
            <p14:sldId id="615"/>
            <p14:sldId id="398"/>
            <p14:sldId id="660"/>
            <p14:sldId id="616"/>
            <p14:sldId id="617"/>
          </p14:sldIdLst>
        </p14:section>
        <p14:section name="Thanks" id="{955CDC95-0199-44D8-A64D-6F5DD3A3106D}">
          <p14:sldIdLst>
            <p14:sldId id="666"/>
          </p14:sldIdLst>
        </p14:section>
        <p14:section name="References" id="{66BCEA45-B8FC-4370-856F-E2DCD6217640}">
          <p14:sldIdLst>
            <p14:sldId id="4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00"/>
    <a:srgbClr val="3F5481"/>
    <a:srgbClr val="28A4D9"/>
    <a:srgbClr val="FF9900"/>
    <a:srgbClr val="94D1EC"/>
    <a:srgbClr val="4E5E8A"/>
    <a:srgbClr val="16263F"/>
    <a:srgbClr val="2E3D6B"/>
    <a:srgbClr val="2D3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5444" autoAdjust="0"/>
  </p:normalViewPr>
  <p:slideViewPr>
    <p:cSldViewPr snapToGrid="0">
      <p:cViewPr varScale="1">
        <p:scale>
          <a:sx n="94" d="100"/>
          <a:sy n="94" d="100"/>
        </p:scale>
        <p:origin x="90" y="3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A7051-4344-42FA-AAB0-208ED5B1E0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251ED3B-1428-49A3-80FB-CD32009E09EA}">
      <dgm:prSet/>
      <dgm:spPr/>
      <dgm:t>
        <a:bodyPr/>
        <a:lstStyle/>
        <a:p>
          <a:r>
            <a:rPr lang="en-US"/>
            <a:t>Preconditions:</a:t>
          </a:r>
        </a:p>
      </dgm:t>
    </dgm:pt>
    <dgm:pt modelId="{F7C2FE54-CA56-46BF-8B9E-9D6DF3AC30C4}" type="parTrans" cxnId="{2ADB5FED-D2D8-4F41-99AB-FD0581B5374B}">
      <dgm:prSet/>
      <dgm:spPr/>
      <dgm:t>
        <a:bodyPr/>
        <a:lstStyle/>
        <a:p>
          <a:endParaRPr lang="en-US"/>
        </a:p>
      </dgm:t>
    </dgm:pt>
    <dgm:pt modelId="{D562EA0C-DB25-4E7F-9DF9-FF2391760B86}" type="sibTrans" cxnId="{2ADB5FED-D2D8-4F41-99AB-FD0581B5374B}">
      <dgm:prSet/>
      <dgm:spPr/>
      <dgm:t>
        <a:bodyPr/>
        <a:lstStyle/>
        <a:p>
          <a:endParaRPr lang="en-US"/>
        </a:p>
      </dgm:t>
    </dgm:pt>
    <dgm:pt modelId="{5BC13F66-565A-4103-AAAB-6B0F7F326AEF}">
      <dgm:prSet/>
      <dgm:spPr/>
      <dgm:t>
        <a:bodyPr/>
        <a:lstStyle/>
        <a:p>
          <a:pPr>
            <a:buNone/>
          </a:pPr>
          <a:r>
            <a:rPr lang="en-US" dirty="0"/>
            <a:t>• Coordinating Authority conducts investigations and risk assessments.</a:t>
          </a:r>
        </a:p>
      </dgm:t>
    </dgm:pt>
    <dgm:pt modelId="{2F851BA9-F67D-459B-AD7C-64B57010DFA0}" type="parTrans" cxnId="{8968D3B5-66C8-40FB-9073-3FB9A8EEACD5}">
      <dgm:prSet/>
      <dgm:spPr/>
      <dgm:t>
        <a:bodyPr/>
        <a:lstStyle/>
        <a:p>
          <a:endParaRPr lang="en-US"/>
        </a:p>
      </dgm:t>
    </dgm:pt>
    <dgm:pt modelId="{23920442-9509-4214-BEE8-90361EDABAC4}" type="sibTrans" cxnId="{8968D3B5-66C8-40FB-9073-3FB9A8EEACD5}">
      <dgm:prSet/>
      <dgm:spPr/>
      <dgm:t>
        <a:bodyPr/>
        <a:lstStyle/>
        <a:p>
          <a:endParaRPr lang="en-US"/>
        </a:p>
      </dgm:t>
    </dgm:pt>
    <dgm:pt modelId="{168FA897-8051-4216-98BC-C17F81FC9821}">
      <dgm:prSet/>
      <dgm:spPr/>
      <dgm:t>
        <a:bodyPr/>
        <a:lstStyle/>
        <a:p>
          <a:pPr>
            <a:buNone/>
          </a:pPr>
          <a:r>
            <a:rPr lang="en-US" dirty="0"/>
            <a:t>• Provider and the EU Centre are consulted before issuance.</a:t>
          </a:r>
        </a:p>
      </dgm:t>
    </dgm:pt>
    <dgm:pt modelId="{CB3BAF45-1D9C-4AA2-A0D8-F6A4DEB6E47F}" type="parTrans" cxnId="{180A7700-242B-4012-BEC4-9BACA54C6BC6}">
      <dgm:prSet/>
      <dgm:spPr/>
      <dgm:t>
        <a:bodyPr/>
        <a:lstStyle/>
        <a:p>
          <a:endParaRPr lang="en-US"/>
        </a:p>
      </dgm:t>
    </dgm:pt>
    <dgm:pt modelId="{2508C2A8-85FB-443C-ABB8-D2AAE128D4C8}" type="sibTrans" cxnId="{180A7700-242B-4012-BEC4-9BACA54C6BC6}">
      <dgm:prSet/>
      <dgm:spPr/>
      <dgm:t>
        <a:bodyPr/>
        <a:lstStyle/>
        <a:p>
          <a:endParaRPr lang="en-US"/>
        </a:p>
      </dgm:t>
    </dgm:pt>
    <dgm:pt modelId="{013EF4DB-D1A3-4C0D-92F6-CB7BCC3A2433}">
      <dgm:prSet/>
      <dgm:spPr/>
      <dgm:t>
        <a:bodyPr/>
        <a:lstStyle/>
        <a:p>
          <a:pPr>
            <a:buNone/>
          </a:pPr>
          <a:r>
            <a:rPr lang="en-US" dirty="0"/>
            <a:t>• Provider submits an implementation plan including technologies and safeguards.</a:t>
          </a:r>
        </a:p>
      </dgm:t>
    </dgm:pt>
    <dgm:pt modelId="{3E67A902-ED26-497C-91C8-291F9D3669D1}" type="parTrans" cxnId="{6B80B45B-20C5-43E6-920C-DC833FA5487A}">
      <dgm:prSet/>
      <dgm:spPr/>
      <dgm:t>
        <a:bodyPr/>
        <a:lstStyle/>
        <a:p>
          <a:endParaRPr lang="en-US"/>
        </a:p>
      </dgm:t>
    </dgm:pt>
    <dgm:pt modelId="{2BD8647C-E46A-43CC-942D-0272F3C40BD6}" type="sibTrans" cxnId="{6B80B45B-20C5-43E6-920C-DC833FA5487A}">
      <dgm:prSet/>
      <dgm:spPr/>
      <dgm:t>
        <a:bodyPr/>
        <a:lstStyle/>
        <a:p>
          <a:endParaRPr lang="en-US"/>
        </a:p>
      </dgm:t>
    </dgm:pt>
    <dgm:pt modelId="{B5976651-CBB1-499E-9C91-4647A22EFF62}">
      <dgm:prSet/>
      <dgm:spPr/>
      <dgm:t>
        <a:bodyPr/>
        <a:lstStyle/>
        <a:p>
          <a:r>
            <a:rPr lang="en-US"/>
            <a:t>Issuance criteria:</a:t>
          </a:r>
        </a:p>
      </dgm:t>
    </dgm:pt>
    <dgm:pt modelId="{8EEE5275-283F-430B-84F6-12900FE39AA5}" type="parTrans" cxnId="{0F24E949-6324-4796-B026-BB63F2E7F81D}">
      <dgm:prSet/>
      <dgm:spPr/>
      <dgm:t>
        <a:bodyPr/>
        <a:lstStyle/>
        <a:p>
          <a:endParaRPr lang="en-US"/>
        </a:p>
      </dgm:t>
    </dgm:pt>
    <dgm:pt modelId="{3EEF33D5-F1AD-490A-B6A8-5DAE347F756F}" type="sibTrans" cxnId="{0F24E949-6324-4796-B026-BB63F2E7F81D}">
      <dgm:prSet/>
      <dgm:spPr/>
      <dgm:t>
        <a:bodyPr/>
        <a:lstStyle/>
        <a:p>
          <a:endParaRPr lang="en-US"/>
        </a:p>
      </dgm:t>
    </dgm:pt>
    <dgm:pt modelId="{E289EB8D-0651-45A2-B3D8-3271BD4C3B65}">
      <dgm:prSet/>
      <dgm:spPr/>
      <dgm:t>
        <a:bodyPr/>
        <a:lstStyle/>
        <a:p>
          <a:pPr>
            <a:buNone/>
          </a:pPr>
          <a:r>
            <a:rPr lang="en-US" dirty="0"/>
            <a:t>• Significant risk that the service is used to disseminate known or new CSAM, or for child solicitation.</a:t>
          </a:r>
        </a:p>
      </dgm:t>
    </dgm:pt>
    <dgm:pt modelId="{500108D4-90CD-4110-BEA1-1FD03DEE21DB}" type="parTrans" cxnId="{C72F9ABA-0A7E-440B-BFB3-294242CF0FF5}">
      <dgm:prSet/>
      <dgm:spPr/>
      <dgm:t>
        <a:bodyPr/>
        <a:lstStyle/>
        <a:p>
          <a:endParaRPr lang="en-US"/>
        </a:p>
      </dgm:t>
    </dgm:pt>
    <dgm:pt modelId="{69686915-7866-4B44-B76F-EC42493CC70B}" type="sibTrans" cxnId="{C72F9ABA-0A7E-440B-BFB3-294242CF0FF5}">
      <dgm:prSet/>
      <dgm:spPr/>
      <dgm:t>
        <a:bodyPr/>
        <a:lstStyle/>
        <a:p>
          <a:endParaRPr lang="en-US"/>
        </a:p>
      </dgm:t>
    </dgm:pt>
    <dgm:pt modelId="{84CE010F-890B-4141-93CF-123CE854AB97}">
      <dgm:prSet/>
      <dgm:spPr/>
      <dgm:t>
        <a:bodyPr/>
        <a:lstStyle/>
        <a:p>
          <a:pPr>
            <a:buNone/>
          </a:pPr>
          <a:r>
            <a:rPr lang="en-US" dirty="0"/>
            <a:t>• Proportionality: benefits outweigh negative impacts on rights and interests.</a:t>
          </a:r>
        </a:p>
      </dgm:t>
    </dgm:pt>
    <dgm:pt modelId="{4AF891B2-1184-4D2F-BBF8-EFFD7075703E}" type="parTrans" cxnId="{B41F2A46-D66A-49AF-9A13-CBF4A44AF1D7}">
      <dgm:prSet/>
      <dgm:spPr/>
      <dgm:t>
        <a:bodyPr/>
        <a:lstStyle/>
        <a:p>
          <a:endParaRPr lang="en-US"/>
        </a:p>
      </dgm:t>
    </dgm:pt>
    <dgm:pt modelId="{E36CBE87-D315-4215-A1A9-44245D58BC75}" type="sibTrans" cxnId="{B41F2A46-D66A-49AF-9A13-CBF4A44AF1D7}">
      <dgm:prSet/>
      <dgm:spPr/>
      <dgm:t>
        <a:bodyPr/>
        <a:lstStyle/>
        <a:p>
          <a:endParaRPr lang="en-US"/>
        </a:p>
      </dgm:t>
    </dgm:pt>
    <dgm:pt modelId="{01DFAC7A-0AE9-4647-845D-CB085AB86662}">
      <dgm:prSet/>
      <dgm:spPr/>
      <dgm:t>
        <a:bodyPr/>
        <a:lstStyle/>
        <a:p>
          <a:r>
            <a:rPr lang="en-US"/>
            <a:t>Evidence base: </a:t>
          </a:r>
        </a:p>
      </dgm:t>
    </dgm:pt>
    <dgm:pt modelId="{3945E209-1CED-492B-A8E1-C05C1FAD49B3}" type="parTrans" cxnId="{94FEE766-E7F4-409B-A24A-0831F547ADB7}">
      <dgm:prSet/>
      <dgm:spPr/>
      <dgm:t>
        <a:bodyPr/>
        <a:lstStyle/>
        <a:p>
          <a:endParaRPr lang="en-US"/>
        </a:p>
      </dgm:t>
    </dgm:pt>
    <dgm:pt modelId="{C0FE74AB-C1A9-4166-A622-45DD8B4364BE}" type="sibTrans" cxnId="{94FEE766-E7F4-409B-A24A-0831F547ADB7}">
      <dgm:prSet/>
      <dgm:spPr/>
      <dgm:t>
        <a:bodyPr/>
        <a:lstStyle/>
        <a:p>
          <a:endParaRPr lang="en-US"/>
        </a:p>
      </dgm:t>
    </dgm:pt>
    <dgm:pt modelId="{50BB9286-76E4-48EF-81EE-8879AA0B0B5F}">
      <dgm:prSet/>
      <dgm:spPr/>
      <dgm:t>
        <a:bodyPr/>
        <a:lstStyle/>
        <a:p>
          <a:r>
            <a:rPr lang="en-US"/>
            <a:t>risk assessments</a:t>
          </a:r>
        </a:p>
      </dgm:t>
    </dgm:pt>
    <dgm:pt modelId="{B9991E74-EA6B-4940-A73F-B80E61ABBC7E}" type="parTrans" cxnId="{B24A8797-7D6F-443C-971A-CFB6767FF180}">
      <dgm:prSet/>
      <dgm:spPr/>
      <dgm:t>
        <a:bodyPr/>
        <a:lstStyle/>
        <a:p>
          <a:endParaRPr lang="en-US"/>
        </a:p>
      </dgm:t>
    </dgm:pt>
    <dgm:pt modelId="{7C579489-68C1-4847-AC0C-90F5DC0FA9E8}" type="sibTrans" cxnId="{B24A8797-7D6F-443C-971A-CFB6767FF180}">
      <dgm:prSet/>
      <dgm:spPr/>
      <dgm:t>
        <a:bodyPr/>
        <a:lstStyle/>
        <a:p>
          <a:endParaRPr lang="en-US"/>
        </a:p>
      </dgm:t>
    </dgm:pt>
    <dgm:pt modelId="{12D0ACE1-2EAF-48ED-9A2E-935FCF622602}">
      <dgm:prSet/>
      <dgm:spPr/>
      <dgm:t>
        <a:bodyPr/>
        <a:lstStyle/>
        <a:p>
          <a:r>
            <a:rPr lang="en-US"/>
            <a:t>mitigation measures</a:t>
          </a:r>
        </a:p>
      </dgm:t>
    </dgm:pt>
    <dgm:pt modelId="{30CD01B7-C996-472B-8237-E1FAB04CC212}" type="parTrans" cxnId="{2C223D5A-1F5F-476A-B64A-E645963A661C}">
      <dgm:prSet/>
      <dgm:spPr/>
      <dgm:t>
        <a:bodyPr/>
        <a:lstStyle/>
        <a:p>
          <a:endParaRPr lang="en-US"/>
        </a:p>
      </dgm:t>
    </dgm:pt>
    <dgm:pt modelId="{12AEC35D-F203-44C3-86BB-F591681EAE2B}" type="sibTrans" cxnId="{2C223D5A-1F5F-476A-B64A-E645963A661C}">
      <dgm:prSet/>
      <dgm:spPr/>
      <dgm:t>
        <a:bodyPr/>
        <a:lstStyle/>
        <a:p>
          <a:endParaRPr lang="en-US"/>
        </a:p>
      </dgm:t>
    </dgm:pt>
    <dgm:pt modelId="{C5E64C2F-6B6C-4B3A-9CE5-A15495510FDF}">
      <dgm:prSet/>
      <dgm:spPr/>
      <dgm:t>
        <a:bodyPr/>
        <a:lstStyle/>
        <a:p>
          <a:r>
            <a:rPr lang="en-US"/>
            <a:t>provider’s implementation plan and opinions of the EU Centre and data protection authority.</a:t>
          </a:r>
        </a:p>
      </dgm:t>
    </dgm:pt>
    <dgm:pt modelId="{67131CAC-47F1-4A3D-A45F-627A4BF32A92}" type="parTrans" cxnId="{8AE53EFB-2B12-4DC4-B473-DA5DB9D02FF1}">
      <dgm:prSet/>
      <dgm:spPr/>
      <dgm:t>
        <a:bodyPr/>
        <a:lstStyle/>
        <a:p>
          <a:endParaRPr lang="en-US"/>
        </a:p>
      </dgm:t>
    </dgm:pt>
    <dgm:pt modelId="{8CCB4966-01FE-4295-8B0D-EF2E0872F6B9}" type="sibTrans" cxnId="{8AE53EFB-2B12-4DC4-B473-DA5DB9D02FF1}">
      <dgm:prSet/>
      <dgm:spPr/>
      <dgm:t>
        <a:bodyPr/>
        <a:lstStyle/>
        <a:p>
          <a:endParaRPr lang="en-US"/>
        </a:p>
      </dgm:t>
    </dgm:pt>
    <dgm:pt modelId="{B6F94B04-E419-4E5B-9711-21B056D594EE}">
      <dgm:prSet/>
      <dgm:spPr/>
      <dgm:t>
        <a:bodyPr/>
        <a:lstStyle/>
        <a:p>
          <a:r>
            <a:rPr lang="en-US"/>
            <a:t>Types of orders:</a:t>
          </a:r>
        </a:p>
      </dgm:t>
    </dgm:pt>
    <dgm:pt modelId="{3BA9A50C-1A1D-4A18-9DA1-8C4BA275B04C}" type="parTrans" cxnId="{43FF97DE-E47A-496F-A5A5-06F99B23AB67}">
      <dgm:prSet/>
      <dgm:spPr/>
      <dgm:t>
        <a:bodyPr/>
        <a:lstStyle/>
        <a:p>
          <a:endParaRPr lang="en-US"/>
        </a:p>
      </dgm:t>
    </dgm:pt>
    <dgm:pt modelId="{397A3041-828B-4F7F-B504-9FDEF9536DB4}" type="sibTrans" cxnId="{43FF97DE-E47A-496F-A5A5-06F99B23AB67}">
      <dgm:prSet/>
      <dgm:spPr/>
      <dgm:t>
        <a:bodyPr/>
        <a:lstStyle/>
        <a:p>
          <a:endParaRPr lang="en-US"/>
        </a:p>
      </dgm:t>
    </dgm:pt>
    <dgm:pt modelId="{1F66A59F-E977-4575-8B9E-384BCEFD7399}">
      <dgm:prSet/>
      <dgm:spPr/>
      <dgm:t>
        <a:bodyPr/>
        <a:lstStyle/>
        <a:p>
          <a:pPr>
            <a:buNone/>
          </a:pPr>
          <a:r>
            <a:rPr lang="en-US" dirty="0"/>
            <a:t>• Known CSAM → evidence of past or ongoing dissemination.</a:t>
          </a:r>
        </a:p>
      </dgm:t>
    </dgm:pt>
    <dgm:pt modelId="{025494E9-879D-4A24-8ECB-5F2F42B77131}" type="parTrans" cxnId="{B3F255E5-BDB1-49B3-A371-8806E4A4057A}">
      <dgm:prSet/>
      <dgm:spPr/>
      <dgm:t>
        <a:bodyPr/>
        <a:lstStyle/>
        <a:p>
          <a:endParaRPr lang="en-US"/>
        </a:p>
      </dgm:t>
    </dgm:pt>
    <dgm:pt modelId="{A9353231-F434-47DC-A860-C233CD43D149}" type="sibTrans" cxnId="{B3F255E5-BDB1-49B3-A371-8806E4A4057A}">
      <dgm:prSet/>
      <dgm:spPr/>
      <dgm:t>
        <a:bodyPr/>
        <a:lstStyle/>
        <a:p>
          <a:endParaRPr lang="en-US"/>
        </a:p>
      </dgm:t>
    </dgm:pt>
    <dgm:pt modelId="{0070EC72-C7F8-448A-A7AF-1418A9D11E87}">
      <dgm:prSet/>
      <dgm:spPr/>
      <dgm:t>
        <a:bodyPr/>
        <a:lstStyle/>
        <a:p>
          <a:pPr>
            <a:buNone/>
          </a:pPr>
          <a:r>
            <a:rPr lang="en-US" dirty="0"/>
            <a:t>• New CSAM → risk and evidence within the past 12 months.</a:t>
          </a:r>
        </a:p>
      </dgm:t>
    </dgm:pt>
    <dgm:pt modelId="{9EE716B6-5173-4B95-8BD1-D77268FB939D}" type="parTrans" cxnId="{AD59E206-82B5-4952-8BD4-E8874F3FB012}">
      <dgm:prSet/>
      <dgm:spPr/>
      <dgm:t>
        <a:bodyPr/>
        <a:lstStyle/>
        <a:p>
          <a:endParaRPr lang="en-US"/>
        </a:p>
      </dgm:t>
    </dgm:pt>
    <dgm:pt modelId="{F1019399-94B3-4C31-BE49-42AF445E9787}" type="sibTrans" cxnId="{AD59E206-82B5-4952-8BD4-E8874F3FB012}">
      <dgm:prSet/>
      <dgm:spPr/>
      <dgm:t>
        <a:bodyPr/>
        <a:lstStyle/>
        <a:p>
          <a:endParaRPr lang="en-US"/>
        </a:p>
      </dgm:t>
    </dgm:pt>
    <dgm:pt modelId="{808AE96B-3D31-4B79-ADBE-D0F79338B3E8}">
      <dgm:prSet/>
      <dgm:spPr/>
      <dgm:t>
        <a:bodyPr/>
        <a:lstStyle/>
        <a:p>
          <a:pPr>
            <a:buNone/>
          </a:pPr>
          <a:r>
            <a:rPr lang="en-US" dirty="0"/>
            <a:t>• Child solicitation → applies to interpersonal communication services with demonstrated risk.</a:t>
          </a:r>
        </a:p>
      </dgm:t>
    </dgm:pt>
    <dgm:pt modelId="{44C74513-7AE9-4573-B4A2-E942173819DB}" type="parTrans" cxnId="{735B464E-44EF-4BE3-A43E-2F14E127F310}">
      <dgm:prSet/>
      <dgm:spPr/>
      <dgm:t>
        <a:bodyPr/>
        <a:lstStyle/>
        <a:p>
          <a:endParaRPr lang="en-US"/>
        </a:p>
      </dgm:t>
    </dgm:pt>
    <dgm:pt modelId="{97A4F5C1-057D-4B5A-BD82-9715998B3AEE}" type="sibTrans" cxnId="{735B464E-44EF-4BE3-A43E-2F14E127F310}">
      <dgm:prSet/>
      <dgm:spPr/>
      <dgm:t>
        <a:bodyPr/>
        <a:lstStyle/>
        <a:p>
          <a:endParaRPr lang="en-US"/>
        </a:p>
      </dgm:t>
    </dgm:pt>
    <dgm:pt modelId="{1B4FEFD1-FC09-4B04-94DF-A406E9E4B96D}" type="pres">
      <dgm:prSet presAssocID="{DEAA7051-4344-42FA-AAB0-208ED5B1E0B1}" presName="linear" presStyleCnt="0">
        <dgm:presLayoutVars>
          <dgm:animLvl val="lvl"/>
          <dgm:resizeHandles val="exact"/>
        </dgm:presLayoutVars>
      </dgm:prSet>
      <dgm:spPr/>
    </dgm:pt>
    <dgm:pt modelId="{097EDFA6-9A8D-4FF1-8EE1-FDC3BE03A4FD}" type="pres">
      <dgm:prSet presAssocID="{0251ED3B-1428-49A3-80FB-CD32009E09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C62F4BA-280C-4DB4-948C-117AC6010125}" type="pres">
      <dgm:prSet presAssocID="{0251ED3B-1428-49A3-80FB-CD32009E09EA}" presName="childText" presStyleLbl="revTx" presStyleIdx="0" presStyleCnt="4">
        <dgm:presLayoutVars>
          <dgm:bulletEnabled val="1"/>
        </dgm:presLayoutVars>
      </dgm:prSet>
      <dgm:spPr/>
    </dgm:pt>
    <dgm:pt modelId="{D3EAEF9C-BB33-4642-BF87-9C1D0CB4C262}" type="pres">
      <dgm:prSet presAssocID="{B5976651-CBB1-499E-9C91-4647A22EFF6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4821CD-E049-4424-B75C-A0F4CBB00FCD}" type="pres">
      <dgm:prSet presAssocID="{B5976651-CBB1-499E-9C91-4647A22EFF62}" presName="childText" presStyleLbl="revTx" presStyleIdx="1" presStyleCnt="4">
        <dgm:presLayoutVars>
          <dgm:bulletEnabled val="1"/>
        </dgm:presLayoutVars>
      </dgm:prSet>
      <dgm:spPr/>
    </dgm:pt>
    <dgm:pt modelId="{4E1AC4F7-D502-4046-BE9E-4D185BBF2C48}" type="pres">
      <dgm:prSet presAssocID="{01DFAC7A-0AE9-4647-845D-CB085AB8666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25D548-3CF1-493E-9D48-02CF59940F34}" type="pres">
      <dgm:prSet presAssocID="{01DFAC7A-0AE9-4647-845D-CB085AB86662}" presName="childText" presStyleLbl="revTx" presStyleIdx="2" presStyleCnt="4">
        <dgm:presLayoutVars>
          <dgm:bulletEnabled val="1"/>
        </dgm:presLayoutVars>
      </dgm:prSet>
      <dgm:spPr/>
    </dgm:pt>
    <dgm:pt modelId="{6B126BA5-7376-43A1-8CBD-ABA9E0DC023C}" type="pres">
      <dgm:prSet presAssocID="{B6F94B04-E419-4E5B-9711-21B056D594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FF240C1-8A20-4AF7-BC24-FDA9563613A0}" type="pres">
      <dgm:prSet presAssocID="{B6F94B04-E419-4E5B-9711-21B056D594E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80A7700-242B-4012-BEC4-9BACA54C6BC6}" srcId="{0251ED3B-1428-49A3-80FB-CD32009E09EA}" destId="{168FA897-8051-4216-98BC-C17F81FC9821}" srcOrd="1" destOrd="0" parTransId="{CB3BAF45-1D9C-4AA2-A0D8-F6A4DEB6E47F}" sibTransId="{2508C2A8-85FB-443C-ABB8-D2AAE128D4C8}"/>
    <dgm:cxn modelId="{AD59E206-82B5-4952-8BD4-E8874F3FB012}" srcId="{B6F94B04-E419-4E5B-9711-21B056D594EE}" destId="{0070EC72-C7F8-448A-A7AF-1418A9D11E87}" srcOrd="1" destOrd="0" parTransId="{9EE716B6-5173-4B95-8BD1-D77268FB939D}" sibTransId="{F1019399-94B3-4C31-BE49-42AF445E9787}"/>
    <dgm:cxn modelId="{B2500524-97D1-4B28-8265-501A211853F0}" type="presOf" srcId="{0070EC72-C7F8-448A-A7AF-1418A9D11E87}" destId="{7FF240C1-8A20-4AF7-BC24-FDA9563613A0}" srcOrd="0" destOrd="1" presId="urn:microsoft.com/office/officeart/2005/8/layout/vList2"/>
    <dgm:cxn modelId="{8AC5C728-980A-4FE8-8294-9A737EE96AB1}" type="presOf" srcId="{C5E64C2F-6B6C-4B3A-9CE5-A15495510FDF}" destId="{7725D548-3CF1-493E-9D48-02CF59940F34}" srcOrd="0" destOrd="2" presId="urn:microsoft.com/office/officeart/2005/8/layout/vList2"/>
    <dgm:cxn modelId="{6B80B45B-20C5-43E6-920C-DC833FA5487A}" srcId="{0251ED3B-1428-49A3-80FB-CD32009E09EA}" destId="{013EF4DB-D1A3-4C0D-92F6-CB7BCC3A2433}" srcOrd="2" destOrd="0" parTransId="{3E67A902-ED26-497C-91C8-291F9D3669D1}" sibTransId="{2BD8647C-E46A-43CC-942D-0272F3C40BD6}"/>
    <dgm:cxn modelId="{68A5E85F-5ECB-4F46-AFDB-27DBEBFE7C63}" type="presOf" srcId="{013EF4DB-D1A3-4C0D-92F6-CB7BCC3A2433}" destId="{0C62F4BA-280C-4DB4-948C-117AC6010125}" srcOrd="0" destOrd="2" presId="urn:microsoft.com/office/officeart/2005/8/layout/vList2"/>
    <dgm:cxn modelId="{D0C87743-C456-4FB8-BBDA-F0C1DC14205F}" type="presOf" srcId="{B6F94B04-E419-4E5B-9711-21B056D594EE}" destId="{6B126BA5-7376-43A1-8CBD-ABA9E0DC023C}" srcOrd="0" destOrd="0" presId="urn:microsoft.com/office/officeart/2005/8/layout/vList2"/>
    <dgm:cxn modelId="{B41F2A46-D66A-49AF-9A13-CBF4A44AF1D7}" srcId="{B5976651-CBB1-499E-9C91-4647A22EFF62}" destId="{84CE010F-890B-4141-93CF-123CE854AB97}" srcOrd="1" destOrd="0" parTransId="{4AF891B2-1184-4D2F-BBF8-EFFD7075703E}" sibTransId="{E36CBE87-D315-4215-A1A9-44245D58BC75}"/>
    <dgm:cxn modelId="{94FEE766-E7F4-409B-A24A-0831F547ADB7}" srcId="{DEAA7051-4344-42FA-AAB0-208ED5B1E0B1}" destId="{01DFAC7A-0AE9-4647-845D-CB085AB86662}" srcOrd="2" destOrd="0" parTransId="{3945E209-1CED-492B-A8E1-C05C1FAD49B3}" sibTransId="{C0FE74AB-C1A9-4166-A622-45DD8B4364BE}"/>
    <dgm:cxn modelId="{0F24E949-6324-4796-B026-BB63F2E7F81D}" srcId="{DEAA7051-4344-42FA-AAB0-208ED5B1E0B1}" destId="{B5976651-CBB1-499E-9C91-4647A22EFF62}" srcOrd="1" destOrd="0" parTransId="{8EEE5275-283F-430B-84F6-12900FE39AA5}" sibTransId="{3EEF33D5-F1AD-490A-B6A8-5DAE347F756F}"/>
    <dgm:cxn modelId="{F8CEFB49-5C95-452D-B9FE-57726DB43E7E}" type="presOf" srcId="{168FA897-8051-4216-98BC-C17F81FC9821}" destId="{0C62F4BA-280C-4DB4-948C-117AC6010125}" srcOrd="0" destOrd="1" presId="urn:microsoft.com/office/officeart/2005/8/layout/vList2"/>
    <dgm:cxn modelId="{735B464E-44EF-4BE3-A43E-2F14E127F310}" srcId="{B6F94B04-E419-4E5B-9711-21B056D594EE}" destId="{808AE96B-3D31-4B79-ADBE-D0F79338B3E8}" srcOrd="2" destOrd="0" parTransId="{44C74513-7AE9-4573-B4A2-E942173819DB}" sibTransId="{97A4F5C1-057D-4B5A-BD82-9715998B3AEE}"/>
    <dgm:cxn modelId="{C0D8D159-6B21-45D6-849B-5C9A72FE4C3C}" type="presOf" srcId="{84CE010F-890B-4141-93CF-123CE854AB97}" destId="{A64821CD-E049-4424-B75C-A0F4CBB00FCD}" srcOrd="0" destOrd="1" presId="urn:microsoft.com/office/officeart/2005/8/layout/vList2"/>
    <dgm:cxn modelId="{1E36225A-3B22-4BB1-9DA7-B77467056F7D}" type="presOf" srcId="{B5976651-CBB1-499E-9C91-4647A22EFF62}" destId="{D3EAEF9C-BB33-4642-BF87-9C1D0CB4C262}" srcOrd="0" destOrd="0" presId="urn:microsoft.com/office/officeart/2005/8/layout/vList2"/>
    <dgm:cxn modelId="{2C223D5A-1F5F-476A-B64A-E645963A661C}" srcId="{01DFAC7A-0AE9-4647-845D-CB085AB86662}" destId="{12D0ACE1-2EAF-48ED-9A2E-935FCF622602}" srcOrd="1" destOrd="0" parTransId="{30CD01B7-C996-472B-8237-E1FAB04CC212}" sibTransId="{12AEC35D-F203-44C3-86BB-F591681EAE2B}"/>
    <dgm:cxn modelId="{4970AA7B-89DA-402A-8818-D9ED56B9DBA6}" type="presOf" srcId="{E289EB8D-0651-45A2-B3D8-3271BD4C3B65}" destId="{A64821CD-E049-4424-B75C-A0F4CBB00FCD}" srcOrd="0" destOrd="0" presId="urn:microsoft.com/office/officeart/2005/8/layout/vList2"/>
    <dgm:cxn modelId="{6B312184-E408-4E86-8302-B07E0A2EFDDB}" type="presOf" srcId="{5BC13F66-565A-4103-AAAB-6B0F7F326AEF}" destId="{0C62F4BA-280C-4DB4-948C-117AC6010125}" srcOrd="0" destOrd="0" presId="urn:microsoft.com/office/officeart/2005/8/layout/vList2"/>
    <dgm:cxn modelId="{D250D186-76F1-4AE0-9A11-5AB6215EE952}" type="presOf" srcId="{50BB9286-76E4-48EF-81EE-8879AA0B0B5F}" destId="{7725D548-3CF1-493E-9D48-02CF59940F34}" srcOrd="0" destOrd="0" presId="urn:microsoft.com/office/officeart/2005/8/layout/vList2"/>
    <dgm:cxn modelId="{44073488-B956-4A18-BA9D-42F7312414D4}" type="presOf" srcId="{12D0ACE1-2EAF-48ED-9A2E-935FCF622602}" destId="{7725D548-3CF1-493E-9D48-02CF59940F34}" srcOrd="0" destOrd="1" presId="urn:microsoft.com/office/officeart/2005/8/layout/vList2"/>
    <dgm:cxn modelId="{101C5889-A68B-4DB6-B021-F7AE3E69B199}" type="presOf" srcId="{1F66A59F-E977-4575-8B9E-384BCEFD7399}" destId="{7FF240C1-8A20-4AF7-BC24-FDA9563613A0}" srcOrd="0" destOrd="0" presId="urn:microsoft.com/office/officeart/2005/8/layout/vList2"/>
    <dgm:cxn modelId="{B24A8797-7D6F-443C-971A-CFB6767FF180}" srcId="{01DFAC7A-0AE9-4647-845D-CB085AB86662}" destId="{50BB9286-76E4-48EF-81EE-8879AA0B0B5F}" srcOrd="0" destOrd="0" parTransId="{B9991E74-EA6B-4940-A73F-B80E61ABBC7E}" sibTransId="{7C579489-68C1-4847-AC0C-90F5DC0FA9E8}"/>
    <dgm:cxn modelId="{4F098EA4-5179-4EBD-AE12-245497710E7D}" type="presOf" srcId="{0251ED3B-1428-49A3-80FB-CD32009E09EA}" destId="{097EDFA6-9A8D-4FF1-8EE1-FDC3BE03A4FD}" srcOrd="0" destOrd="0" presId="urn:microsoft.com/office/officeart/2005/8/layout/vList2"/>
    <dgm:cxn modelId="{1E3FD7AF-A811-4E2E-8283-7C758ABD501A}" type="presOf" srcId="{808AE96B-3D31-4B79-ADBE-D0F79338B3E8}" destId="{7FF240C1-8A20-4AF7-BC24-FDA9563613A0}" srcOrd="0" destOrd="2" presId="urn:microsoft.com/office/officeart/2005/8/layout/vList2"/>
    <dgm:cxn modelId="{8968D3B5-66C8-40FB-9073-3FB9A8EEACD5}" srcId="{0251ED3B-1428-49A3-80FB-CD32009E09EA}" destId="{5BC13F66-565A-4103-AAAB-6B0F7F326AEF}" srcOrd="0" destOrd="0" parTransId="{2F851BA9-F67D-459B-AD7C-64B57010DFA0}" sibTransId="{23920442-9509-4214-BEE8-90361EDABAC4}"/>
    <dgm:cxn modelId="{C72F9ABA-0A7E-440B-BFB3-294242CF0FF5}" srcId="{B5976651-CBB1-499E-9C91-4647A22EFF62}" destId="{E289EB8D-0651-45A2-B3D8-3271BD4C3B65}" srcOrd="0" destOrd="0" parTransId="{500108D4-90CD-4110-BEA1-1FD03DEE21DB}" sibTransId="{69686915-7866-4B44-B76F-EC42493CC70B}"/>
    <dgm:cxn modelId="{C76826BE-63C8-40E3-A449-4DB010E7E0A3}" type="presOf" srcId="{DEAA7051-4344-42FA-AAB0-208ED5B1E0B1}" destId="{1B4FEFD1-FC09-4B04-94DF-A406E9E4B96D}" srcOrd="0" destOrd="0" presId="urn:microsoft.com/office/officeart/2005/8/layout/vList2"/>
    <dgm:cxn modelId="{43FF97DE-E47A-496F-A5A5-06F99B23AB67}" srcId="{DEAA7051-4344-42FA-AAB0-208ED5B1E0B1}" destId="{B6F94B04-E419-4E5B-9711-21B056D594EE}" srcOrd="3" destOrd="0" parTransId="{3BA9A50C-1A1D-4A18-9DA1-8C4BA275B04C}" sibTransId="{397A3041-828B-4F7F-B504-9FDEF9536DB4}"/>
    <dgm:cxn modelId="{B3F255E5-BDB1-49B3-A371-8806E4A4057A}" srcId="{B6F94B04-E419-4E5B-9711-21B056D594EE}" destId="{1F66A59F-E977-4575-8B9E-384BCEFD7399}" srcOrd="0" destOrd="0" parTransId="{025494E9-879D-4A24-8ECB-5F2F42B77131}" sibTransId="{A9353231-F434-47DC-A860-C233CD43D149}"/>
    <dgm:cxn modelId="{2ADB5FED-D2D8-4F41-99AB-FD0581B5374B}" srcId="{DEAA7051-4344-42FA-AAB0-208ED5B1E0B1}" destId="{0251ED3B-1428-49A3-80FB-CD32009E09EA}" srcOrd="0" destOrd="0" parTransId="{F7C2FE54-CA56-46BF-8B9E-9D6DF3AC30C4}" sibTransId="{D562EA0C-DB25-4E7F-9DF9-FF2391760B86}"/>
    <dgm:cxn modelId="{8AE53EFB-2B12-4DC4-B473-DA5DB9D02FF1}" srcId="{01DFAC7A-0AE9-4647-845D-CB085AB86662}" destId="{C5E64C2F-6B6C-4B3A-9CE5-A15495510FDF}" srcOrd="2" destOrd="0" parTransId="{67131CAC-47F1-4A3D-A45F-627A4BF32A92}" sibTransId="{8CCB4966-01FE-4295-8B0D-EF2E0872F6B9}"/>
    <dgm:cxn modelId="{FF6FDCFE-7487-40FD-9358-5BA877163AB9}" type="presOf" srcId="{01DFAC7A-0AE9-4647-845D-CB085AB86662}" destId="{4E1AC4F7-D502-4046-BE9E-4D185BBF2C48}" srcOrd="0" destOrd="0" presId="urn:microsoft.com/office/officeart/2005/8/layout/vList2"/>
    <dgm:cxn modelId="{31443DE7-48D5-4A2A-A54D-39DF5C34726C}" type="presParOf" srcId="{1B4FEFD1-FC09-4B04-94DF-A406E9E4B96D}" destId="{097EDFA6-9A8D-4FF1-8EE1-FDC3BE03A4FD}" srcOrd="0" destOrd="0" presId="urn:microsoft.com/office/officeart/2005/8/layout/vList2"/>
    <dgm:cxn modelId="{2BA74353-1559-46EB-80A7-58E0BE5A34D0}" type="presParOf" srcId="{1B4FEFD1-FC09-4B04-94DF-A406E9E4B96D}" destId="{0C62F4BA-280C-4DB4-948C-117AC6010125}" srcOrd="1" destOrd="0" presId="urn:microsoft.com/office/officeart/2005/8/layout/vList2"/>
    <dgm:cxn modelId="{7153E834-91D8-4811-A29A-6659B18CA353}" type="presParOf" srcId="{1B4FEFD1-FC09-4B04-94DF-A406E9E4B96D}" destId="{D3EAEF9C-BB33-4642-BF87-9C1D0CB4C262}" srcOrd="2" destOrd="0" presId="urn:microsoft.com/office/officeart/2005/8/layout/vList2"/>
    <dgm:cxn modelId="{7E12AC8D-3416-4CB7-BFFC-75B5C3025C17}" type="presParOf" srcId="{1B4FEFD1-FC09-4B04-94DF-A406E9E4B96D}" destId="{A64821CD-E049-4424-B75C-A0F4CBB00FCD}" srcOrd="3" destOrd="0" presId="urn:microsoft.com/office/officeart/2005/8/layout/vList2"/>
    <dgm:cxn modelId="{50918E22-8963-4E4E-BA00-EA3B379FC3FC}" type="presParOf" srcId="{1B4FEFD1-FC09-4B04-94DF-A406E9E4B96D}" destId="{4E1AC4F7-D502-4046-BE9E-4D185BBF2C48}" srcOrd="4" destOrd="0" presId="urn:microsoft.com/office/officeart/2005/8/layout/vList2"/>
    <dgm:cxn modelId="{238C5DA9-15DB-41EE-99C4-3011BDD07AA1}" type="presParOf" srcId="{1B4FEFD1-FC09-4B04-94DF-A406E9E4B96D}" destId="{7725D548-3CF1-493E-9D48-02CF59940F34}" srcOrd="5" destOrd="0" presId="urn:microsoft.com/office/officeart/2005/8/layout/vList2"/>
    <dgm:cxn modelId="{58F9363C-1BFC-44C3-A204-956008B6DD5F}" type="presParOf" srcId="{1B4FEFD1-FC09-4B04-94DF-A406E9E4B96D}" destId="{6B126BA5-7376-43A1-8CBD-ABA9E0DC023C}" srcOrd="6" destOrd="0" presId="urn:microsoft.com/office/officeart/2005/8/layout/vList2"/>
    <dgm:cxn modelId="{55365554-10BA-4B53-8BAD-515E5168D40D}" type="presParOf" srcId="{1B4FEFD1-FC09-4B04-94DF-A406E9E4B96D}" destId="{7FF240C1-8A20-4AF7-BC24-FDA9563613A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DD2B12-F731-487A-8E08-9DA0CAED648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ADFAB6-4E7D-4DE7-8B4D-8279E089A9C2}">
      <dgm:prSet/>
      <dgm:spPr/>
      <dgm:t>
        <a:bodyPr/>
        <a:lstStyle/>
        <a:p>
          <a:r>
            <a:rPr lang="en-US" b="1"/>
            <a:t>Central Hub</a:t>
          </a:r>
          <a:r>
            <a:rPr lang="en-US"/>
            <a:t>: Coordinates cooperation between </a:t>
          </a:r>
          <a:r>
            <a:rPr lang="en-US" b="1"/>
            <a:t>National Coordinating Authorities</a:t>
          </a:r>
          <a:r>
            <a:rPr lang="en-US"/>
            <a:t>, </a:t>
          </a:r>
          <a:r>
            <a:rPr lang="en-US" b="1"/>
            <a:t>service providers</a:t>
          </a:r>
          <a:r>
            <a:rPr lang="en-US"/>
            <a:t>, and EU institutions. </a:t>
          </a:r>
        </a:p>
      </dgm:t>
    </dgm:pt>
    <dgm:pt modelId="{D38D5BE6-4162-4071-AC86-16EF843BBD39}" type="parTrans" cxnId="{2E38EC76-03FE-4F3F-A0D4-1ABA465E2F4A}">
      <dgm:prSet/>
      <dgm:spPr/>
      <dgm:t>
        <a:bodyPr/>
        <a:lstStyle/>
        <a:p>
          <a:endParaRPr lang="en-US"/>
        </a:p>
      </dgm:t>
    </dgm:pt>
    <dgm:pt modelId="{988F1E0C-4869-4A09-B4B8-3EEDB98EABAB}" type="sibTrans" cxnId="{2E38EC76-03FE-4F3F-A0D4-1ABA465E2F4A}">
      <dgm:prSet/>
      <dgm:spPr/>
      <dgm:t>
        <a:bodyPr/>
        <a:lstStyle/>
        <a:p>
          <a:endParaRPr lang="en-US"/>
        </a:p>
      </dgm:t>
    </dgm:pt>
    <dgm:pt modelId="{ADF49BCF-F1DC-4746-95F9-2EB6133C8D60}">
      <dgm:prSet/>
      <dgm:spPr/>
      <dgm:t>
        <a:bodyPr/>
        <a:lstStyle/>
        <a:p>
          <a:r>
            <a:rPr lang="en-US" b="1" dirty="0"/>
            <a:t>Data Collection &amp; Analysis</a:t>
          </a:r>
          <a:r>
            <a:rPr lang="en-US" dirty="0"/>
            <a:t>: Maintains </a:t>
          </a:r>
          <a:r>
            <a:rPr lang="en-US" b="1" dirty="0"/>
            <a:t>secure databases </a:t>
          </a:r>
          <a:r>
            <a:rPr lang="en-US" dirty="0"/>
            <a:t>of </a:t>
          </a:r>
          <a:r>
            <a:rPr lang="en-US" b="1" dirty="0"/>
            <a:t>indicators</a:t>
          </a:r>
          <a:r>
            <a:rPr lang="en-US" dirty="0"/>
            <a:t> of </a:t>
          </a:r>
          <a:r>
            <a:rPr lang="en-US" b="1" dirty="0"/>
            <a:t>CSAM</a:t>
          </a:r>
          <a:r>
            <a:rPr lang="en-US" dirty="0"/>
            <a:t> and </a:t>
          </a:r>
          <a:r>
            <a:rPr lang="en-US" b="1" dirty="0"/>
            <a:t>grooming patterns </a:t>
          </a:r>
          <a:r>
            <a:rPr lang="en-US" dirty="0"/>
            <a:t>to assist investigations. </a:t>
          </a:r>
        </a:p>
      </dgm:t>
    </dgm:pt>
    <dgm:pt modelId="{B58AC86F-B7AA-4AFA-B5F0-CA9C825407C4}" type="parTrans" cxnId="{38233F4F-6F9B-40AA-B24A-A336782E4CB6}">
      <dgm:prSet/>
      <dgm:spPr/>
      <dgm:t>
        <a:bodyPr/>
        <a:lstStyle/>
        <a:p>
          <a:endParaRPr lang="en-US"/>
        </a:p>
      </dgm:t>
    </dgm:pt>
    <dgm:pt modelId="{CA45BC16-E9EA-468C-B622-74CABE70F2BE}" type="sibTrans" cxnId="{38233F4F-6F9B-40AA-B24A-A336782E4CB6}">
      <dgm:prSet/>
      <dgm:spPr/>
      <dgm:t>
        <a:bodyPr/>
        <a:lstStyle/>
        <a:p>
          <a:endParaRPr lang="en-US"/>
        </a:p>
      </dgm:t>
    </dgm:pt>
    <dgm:pt modelId="{18BD19C0-52EF-4422-9767-4EAF2087800C}">
      <dgm:prSet/>
      <dgm:spPr/>
      <dgm:t>
        <a:bodyPr/>
        <a:lstStyle/>
        <a:p>
          <a:r>
            <a:rPr lang="en-US" b="1"/>
            <a:t>Operational Coordination</a:t>
          </a:r>
          <a:r>
            <a:rPr lang="en-US"/>
            <a:t>: Provides a platform for information exchange, best practices, and technical training. </a:t>
          </a:r>
        </a:p>
      </dgm:t>
    </dgm:pt>
    <dgm:pt modelId="{161EFADA-38D9-4F1A-9D72-8C35E340315B}" type="parTrans" cxnId="{95716C51-15E1-4955-B702-356ACBDCDAA5}">
      <dgm:prSet/>
      <dgm:spPr/>
      <dgm:t>
        <a:bodyPr/>
        <a:lstStyle/>
        <a:p>
          <a:endParaRPr lang="en-US"/>
        </a:p>
      </dgm:t>
    </dgm:pt>
    <dgm:pt modelId="{57B6209B-76E3-4F57-8E1B-E4088D23B17F}" type="sibTrans" cxnId="{95716C51-15E1-4955-B702-356ACBDCDAA5}">
      <dgm:prSet/>
      <dgm:spPr/>
      <dgm:t>
        <a:bodyPr/>
        <a:lstStyle/>
        <a:p>
          <a:endParaRPr lang="en-US"/>
        </a:p>
      </dgm:t>
    </dgm:pt>
    <dgm:pt modelId="{EE299760-C330-4F5D-8694-662CE501E711}">
      <dgm:prSet/>
      <dgm:spPr/>
      <dgm:t>
        <a:bodyPr/>
        <a:lstStyle/>
        <a:p>
          <a:r>
            <a:rPr lang="en-US" b="1" dirty="0"/>
            <a:t>Support to Enforcement</a:t>
          </a:r>
          <a:r>
            <a:rPr lang="en-US" dirty="0"/>
            <a:t>: Assists national authorities in executing </a:t>
          </a:r>
          <a:r>
            <a:rPr lang="en-US" b="1" dirty="0"/>
            <a:t>Detection Orders</a:t>
          </a:r>
          <a:endParaRPr lang="en-US" dirty="0"/>
        </a:p>
      </dgm:t>
    </dgm:pt>
    <dgm:pt modelId="{074EDF2D-9A17-410A-AC36-A0DA503D0F4F}" type="parTrans" cxnId="{21F9705F-4623-4E9D-B982-9189D0F3B284}">
      <dgm:prSet/>
      <dgm:spPr/>
      <dgm:t>
        <a:bodyPr/>
        <a:lstStyle/>
        <a:p>
          <a:endParaRPr lang="en-US"/>
        </a:p>
      </dgm:t>
    </dgm:pt>
    <dgm:pt modelId="{C4FDAA7A-387F-499C-8DB2-49C1AD5120D5}" type="sibTrans" cxnId="{21F9705F-4623-4E9D-B982-9189D0F3B284}">
      <dgm:prSet/>
      <dgm:spPr/>
      <dgm:t>
        <a:bodyPr/>
        <a:lstStyle/>
        <a:p>
          <a:endParaRPr lang="en-US"/>
        </a:p>
      </dgm:t>
    </dgm:pt>
    <dgm:pt modelId="{41D456F5-EF4E-4366-8F99-665240D05D11}" type="pres">
      <dgm:prSet presAssocID="{16DD2B12-F731-487A-8E08-9DA0CAED64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B7D4257-0994-4EFC-8B41-D6A405B01018}" type="pres">
      <dgm:prSet presAssocID="{00ADFAB6-4E7D-4DE7-8B4D-8279E089A9C2}" presName="hierRoot1" presStyleCnt="0"/>
      <dgm:spPr/>
    </dgm:pt>
    <dgm:pt modelId="{BA5F625E-0B10-42E2-AF5B-AA731B9561BE}" type="pres">
      <dgm:prSet presAssocID="{00ADFAB6-4E7D-4DE7-8B4D-8279E089A9C2}" presName="composite" presStyleCnt="0"/>
      <dgm:spPr/>
    </dgm:pt>
    <dgm:pt modelId="{6F0E5C2B-9B22-409E-AD32-702CE55A9EAD}" type="pres">
      <dgm:prSet presAssocID="{00ADFAB6-4E7D-4DE7-8B4D-8279E089A9C2}" presName="background" presStyleLbl="node0" presStyleIdx="0" presStyleCnt="4"/>
      <dgm:spPr/>
    </dgm:pt>
    <dgm:pt modelId="{EAF81B56-1DF5-4E2E-A497-AFA925C49363}" type="pres">
      <dgm:prSet presAssocID="{00ADFAB6-4E7D-4DE7-8B4D-8279E089A9C2}" presName="text" presStyleLbl="fgAcc0" presStyleIdx="0" presStyleCnt="4">
        <dgm:presLayoutVars>
          <dgm:chPref val="3"/>
        </dgm:presLayoutVars>
      </dgm:prSet>
      <dgm:spPr/>
    </dgm:pt>
    <dgm:pt modelId="{BF319BAB-EE12-4D1F-A396-CD2E7D85A7D9}" type="pres">
      <dgm:prSet presAssocID="{00ADFAB6-4E7D-4DE7-8B4D-8279E089A9C2}" presName="hierChild2" presStyleCnt="0"/>
      <dgm:spPr/>
    </dgm:pt>
    <dgm:pt modelId="{1A2ADDC9-35D3-4BDC-992F-5D2B98621E50}" type="pres">
      <dgm:prSet presAssocID="{ADF49BCF-F1DC-4746-95F9-2EB6133C8D60}" presName="hierRoot1" presStyleCnt="0"/>
      <dgm:spPr/>
    </dgm:pt>
    <dgm:pt modelId="{3B26730C-4F47-40AF-AFBE-02CD240C6E74}" type="pres">
      <dgm:prSet presAssocID="{ADF49BCF-F1DC-4746-95F9-2EB6133C8D60}" presName="composite" presStyleCnt="0"/>
      <dgm:spPr/>
    </dgm:pt>
    <dgm:pt modelId="{63164C83-C49E-49CB-A412-CDF0FD05BB97}" type="pres">
      <dgm:prSet presAssocID="{ADF49BCF-F1DC-4746-95F9-2EB6133C8D60}" presName="background" presStyleLbl="node0" presStyleIdx="1" presStyleCnt="4"/>
      <dgm:spPr/>
    </dgm:pt>
    <dgm:pt modelId="{8AF062B0-AF9A-42F9-95C3-B977075BE868}" type="pres">
      <dgm:prSet presAssocID="{ADF49BCF-F1DC-4746-95F9-2EB6133C8D60}" presName="text" presStyleLbl="fgAcc0" presStyleIdx="1" presStyleCnt="4" custLinFactX="100000" custLinFactNeighborX="136720" custLinFactNeighborY="619">
        <dgm:presLayoutVars>
          <dgm:chPref val="3"/>
        </dgm:presLayoutVars>
      </dgm:prSet>
      <dgm:spPr/>
    </dgm:pt>
    <dgm:pt modelId="{1F7C7461-7E09-408B-93D8-A92BC9A1DE2D}" type="pres">
      <dgm:prSet presAssocID="{ADF49BCF-F1DC-4746-95F9-2EB6133C8D60}" presName="hierChild2" presStyleCnt="0"/>
      <dgm:spPr/>
    </dgm:pt>
    <dgm:pt modelId="{90AEC6D3-0B3B-4872-8FB7-EB8351908C5A}" type="pres">
      <dgm:prSet presAssocID="{18BD19C0-52EF-4422-9767-4EAF2087800C}" presName="hierRoot1" presStyleCnt="0"/>
      <dgm:spPr/>
    </dgm:pt>
    <dgm:pt modelId="{3730854B-5BAA-4018-8A11-3A312287B44D}" type="pres">
      <dgm:prSet presAssocID="{18BD19C0-52EF-4422-9767-4EAF2087800C}" presName="composite" presStyleCnt="0"/>
      <dgm:spPr/>
    </dgm:pt>
    <dgm:pt modelId="{2569E59D-5677-43A0-9ADE-AD56F6940AFD}" type="pres">
      <dgm:prSet presAssocID="{18BD19C0-52EF-4422-9767-4EAF2087800C}" presName="background" presStyleLbl="node0" presStyleIdx="2" presStyleCnt="4"/>
      <dgm:spPr/>
    </dgm:pt>
    <dgm:pt modelId="{BA01B3EE-85D8-4311-8B70-B7888ED05A53}" type="pres">
      <dgm:prSet presAssocID="{18BD19C0-52EF-4422-9767-4EAF2087800C}" presName="text" presStyleLbl="fgAcc0" presStyleIdx="2" presStyleCnt="4">
        <dgm:presLayoutVars>
          <dgm:chPref val="3"/>
        </dgm:presLayoutVars>
      </dgm:prSet>
      <dgm:spPr/>
    </dgm:pt>
    <dgm:pt modelId="{87D38A38-718E-4514-92E5-8FCCC99AB261}" type="pres">
      <dgm:prSet presAssocID="{18BD19C0-52EF-4422-9767-4EAF2087800C}" presName="hierChild2" presStyleCnt="0"/>
      <dgm:spPr/>
    </dgm:pt>
    <dgm:pt modelId="{3A060FA5-9A1F-42C1-92DE-6BD38031274F}" type="pres">
      <dgm:prSet presAssocID="{EE299760-C330-4F5D-8694-662CE501E711}" presName="hierRoot1" presStyleCnt="0"/>
      <dgm:spPr/>
    </dgm:pt>
    <dgm:pt modelId="{9151749A-FFEC-4B17-910A-F05CE426938C}" type="pres">
      <dgm:prSet presAssocID="{EE299760-C330-4F5D-8694-662CE501E711}" presName="composite" presStyleCnt="0"/>
      <dgm:spPr/>
    </dgm:pt>
    <dgm:pt modelId="{B8E5D9E1-FF7E-4DFF-B4D3-C49319D261F9}" type="pres">
      <dgm:prSet presAssocID="{EE299760-C330-4F5D-8694-662CE501E711}" presName="background" presStyleLbl="node0" presStyleIdx="3" presStyleCnt="4"/>
      <dgm:spPr/>
    </dgm:pt>
    <dgm:pt modelId="{1B289EA2-763C-41CE-9D58-71F6A8E5741E}" type="pres">
      <dgm:prSet presAssocID="{EE299760-C330-4F5D-8694-662CE501E711}" presName="text" presStyleLbl="fgAcc0" presStyleIdx="3" presStyleCnt="4" custLinFactX="-100000" custLinFactNeighborX="-140653" custLinFactNeighborY="363">
        <dgm:presLayoutVars>
          <dgm:chPref val="3"/>
        </dgm:presLayoutVars>
      </dgm:prSet>
      <dgm:spPr/>
    </dgm:pt>
    <dgm:pt modelId="{145E48EB-A0A2-44D4-99C5-307FDC54EFDC}" type="pres">
      <dgm:prSet presAssocID="{EE299760-C330-4F5D-8694-662CE501E711}" presName="hierChild2" presStyleCnt="0"/>
      <dgm:spPr/>
    </dgm:pt>
  </dgm:ptLst>
  <dgm:cxnLst>
    <dgm:cxn modelId="{21F9705F-4623-4E9D-B982-9189D0F3B284}" srcId="{16DD2B12-F731-487A-8E08-9DA0CAED6486}" destId="{EE299760-C330-4F5D-8694-662CE501E711}" srcOrd="3" destOrd="0" parTransId="{074EDF2D-9A17-410A-AC36-A0DA503D0F4F}" sibTransId="{C4FDAA7A-387F-499C-8DB2-49C1AD5120D5}"/>
    <dgm:cxn modelId="{38233F4F-6F9B-40AA-B24A-A336782E4CB6}" srcId="{16DD2B12-F731-487A-8E08-9DA0CAED6486}" destId="{ADF49BCF-F1DC-4746-95F9-2EB6133C8D60}" srcOrd="1" destOrd="0" parTransId="{B58AC86F-B7AA-4AFA-B5F0-CA9C825407C4}" sibTransId="{CA45BC16-E9EA-468C-B622-74CABE70F2BE}"/>
    <dgm:cxn modelId="{95716C51-15E1-4955-B702-356ACBDCDAA5}" srcId="{16DD2B12-F731-487A-8E08-9DA0CAED6486}" destId="{18BD19C0-52EF-4422-9767-4EAF2087800C}" srcOrd="2" destOrd="0" parTransId="{161EFADA-38D9-4F1A-9D72-8C35E340315B}" sibTransId="{57B6209B-76E3-4F57-8E1B-E4088D23B17F}"/>
    <dgm:cxn modelId="{2E38EC76-03FE-4F3F-A0D4-1ABA465E2F4A}" srcId="{16DD2B12-F731-487A-8E08-9DA0CAED6486}" destId="{00ADFAB6-4E7D-4DE7-8B4D-8279E089A9C2}" srcOrd="0" destOrd="0" parTransId="{D38D5BE6-4162-4071-AC86-16EF843BBD39}" sibTransId="{988F1E0C-4869-4A09-B4B8-3EEDB98EABAB}"/>
    <dgm:cxn modelId="{377B7C82-256B-4969-9000-79993CE215A7}" type="presOf" srcId="{16DD2B12-F731-487A-8E08-9DA0CAED6486}" destId="{41D456F5-EF4E-4366-8F99-665240D05D11}" srcOrd="0" destOrd="0" presId="urn:microsoft.com/office/officeart/2005/8/layout/hierarchy1"/>
    <dgm:cxn modelId="{C53DBDA2-0A4F-4E45-BE9E-7AC2E0A64BE1}" type="presOf" srcId="{ADF49BCF-F1DC-4746-95F9-2EB6133C8D60}" destId="{8AF062B0-AF9A-42F9-95C3-B977075BE868}" srcOrd="0" destOrd="0" presId="urn:microsoft.com/office/officeart/2005/8/layout/hierarchy1"/>
    <dgm:cxn modelId="{8D493BB4-3226-42E2-BAA9-42CC5C7CD298}" type="presOf" srcId="{18BD19C0-52EF-4422-9767-4EAF2087800C}" destId="{BA01B3EE-85D8-4311-8B70-B7888ED05A53}" srcOrd="0" destOrd="0" presId="urn:microsoft.com/office/officeart/2005/8/layout/hierarchy1"/>
    <dgm:cxn modelId="{790959C3-AE5F-4C75-AD43-5B1098243C23}" type="presOf" srcId="{00ADFAB6-4E7D-4DE7-8B4D-8279E089A9C2}" destId="{EAF81B56-1DF5-4E2E-A497-AFA925C49363}" srcOrd="0" destOrd="0" presId="urn:microsoft.com/office/officeart/2005/8/layout/hierarchy1"/>
    <dgm:cxn modelId="{B0443FD7-2D36-4590-AB00-F32F4FB30F15}" type="presOf" srcId="{EE299760-C330-4F5D-8694-662CE501E711}" destId="{1B289EA2-763C-41CE-9D58-71F6A8E5741E}" srcOrd="0" destOrd="0" presId="urn:microsoft.com/office/officeart/2005/8/layout/hierarchy1"/>
    <dgm:cxn modelId="{2C9196A4-53EB-4CFF-82E4-9F5D89EAC729}" type="presParOf" srcId="{41D456F5-EF4E-4366-8F99-665240D05D11}" destId="{5B7D4257-0994-4EFC-8B41-D6A405B01018}" srcOrd="0" destOrd="0" presId="urn:microsoft.com/office/officeart/2005/8/layout/hierarchy1"/>
    <dgm:cxn modelId="{8FDE22B8-B79B-475D-888A-727D109F392D}" type="presParOf" srcId="{5B7D4257-0994-4EFC-8B41-D6A405B01018}" destId="{BA5F625E-0B10-42E2-AF5B-AA731B9561BE}" srcOrd="0" destOrd="0" presId="urn:microsoft.com/office/officeart/2005/8/layout/hierarchy1"/>
    <dgm:cxn modelId="{0F158181-4CBB-40C9-A09F-D6E0A50C9FFD}" type="presParOf" srcId="{BA5F625E-0B10-42E2-AF5B-AA731B9561BE}" destId="{6F0E5C2B-9B22-409E-AD32-702CE55A9EAD}" srcOrd="0" destOrd="0" presId="urn:microsoft.com/office/officeart/2005/8/layout/hierarchy1"/>
    <dgm:cxn modelId="{10701F09-1C60-4323-8DB2-EAA8B4DE5D86}" type="presParOf" srcId="{BA5F625E-0B10-42E2-AF5B-AA731B9561BE}" destId="{EAF81B56-1DF5-4E2E-A497-AFA925C49363}" srcOrd="1" destOrd="0" presId="urn:microsoft.com/office/officeart/2005/8/layout/hierarchy1"/>
    <dgm:cxn modelId="{DB768E58-3D36-4B6E-AA28-B22E4E3F8ADA}" type="presParOf" srcId="{5B7D4257-0994-4EFC-8B41-D6A405B01018}" destId="{BF319BAB-EE12-4D1F-A396-CD2E7D85A7D9}" srcOrd="1" destOrd="0" presId="urn:microsoft.com/office/officeart/2005/8/layout/hierarchy1"/>
    <dgm:cxn modelId="{2495C480-A789-46D6-94A2-23AA16078B1C}" type="presParOf" srcId="{41D456F5-EF4E-4366-8F99-665240D05D11}" destId="{1A2ADDC9-35D3-4BDC-992F-5D2B98621E50}" srcOrd="1" destOrd="0" presId="urn:microsoft.com/office/officeart/2005/8/layout/hierarchy1"/>
    <dgm:cxn modelId="{92187587-2A57-443D-9F55-FDD93880EB59}" type="presParOf" srcId="{1A2ADDC9-35D3-4BDC-992F-5D2B98621E50}" destId="{3B26730C-4F47-40AF-AFBE-02CD240C6E74}" srcOrd="0" destOrd="0" presId="urn:microsoft.com/office/officeart/2005/8/layout/hierarchy1"/>
    <dgm:cxn modelId="{AF64378B-8625-490F-A1F7-EFFE9F879F39}" type="presParOf" srcId="{3B26730C-4F47-40AF-AFBE-02CD240C6E74}" destId="{63164C83-C49E-49CB-A412-CDF0FD05BB97}" srcOrd="0" destOrd="0" presId="urn:microsoft.com/office/officeart/2005/8/layout/hierarchy1"/>
    <dgm:cxn modelId="{7684C3E6-2CC4-4521-9EBE-B0447159F079}" type="presParOf" srcId="{3B26730C-4F47-40AF-AFBE-02CD240C6E74}" destId="{8AF062B0-AF9A-42F9-95C3-B977075BE868}" srcOrd="1" destOrd="0" presId="urn:microsoft.com/office/officeart/2005/8/layout/hierarchy1"/>
    <dgm:cxn modelId="{52D5F7AF-A8B7-4339-AB4E-E2DDC6D66329}" type="presParOf" srcId="{1A2ADDC9-35D3-4BDC-992F-5D2B98621E50}" destId="{1F7C7461-7E09-408B-93D8-A92BC9A1DE2D}" srcOrd="1" destOrd="0" presId="urn:microsoft.com/office/officeart/2005/8/layout/hierarchy1"/>
    <dgm:cxn modelId="{35C41472-5962-4272-9271-81154E7C1145}" type="presParOf" srcId="{41D456F5-EF4E-4366-8F99-665240D05D11}" destId="{90AEC6D3-0B3B-4872-8FB7-EB8351908C5A}" srcOrd="2" destOrd="0" presId="urn:microsoft.com/office/officeart/2005/8/layout/hierarchy1"/>
    <dgm:cxn modelId="{A2B021C8-E656-4614-8083-7DED7388AE97}" type="presParOf" srcId="{90AEC6D3-0B3B-4872-8FB7-EB8351908C5A}" destId="{3730854B-5BAA-4018-8A11-3A312287B44D}" srcOrd="0" destOrd="0" presId="urn:microsoft.com/office/officeart/2005/8/layout/hierarchy1"/>
    <dgm:cxn modelId="{13F82643-D5DC-423E-9C0E-61138CF0AEF6}" type="presParOf" srcId="{3730854B-5BAA-4018-8A11-3A312287B44D}" destId="{2569E59D-5677-43A0-9ADE-AD56F6940AFD}" srcOrd="0" destOrd="0" presId="urn:microsoft.com/office/officeart/2005/8/layout/hierarchy1"/>
    <dgm:cxn modelId="{152917A7-2D8C-4E60-9D30-2C8F8A4314BC}" type="presParOf" srcId="{3730854B-5BAA-4018-8A11-3A312287B44D}" destId="{BA01B3EE-85D8-4311-8B70-B7888ED05A53}" srcOrd="1" destOrd="0" presId="urn:microsoft.com/office/officeart/2005/8/layout/hierarchy1"/>
    <dgm:cxn modelId="{1F20F6A9-CA74-42B9-BAB6-1D45ABFC3C8E}" type="presParOf" srcId="{90AEC6D3-0B3B-4872-8FB7-EB8351908C5A}" destId="{87D38A38-718E-4514-92E5-8FCCC99AB261}" srcOrd="1" destOrd="0" presId="urn:microsoft.com/office/officeart/2005/8/layout/hierarchy1"/>
    <dgm:cxn modelId="{3F78AF4F-7A95-417F-AB4F-B059C7911BBD}" type="presParOf" srcId="{41D456F5-EF4E-4366-8F99-665240D05D11}" destId="{3A060FA5-9A1F-42C1-92DE-6BD38031274F}" srcOrd="3" destOrd="0" presId="urn:microsoft.com/office/officeart/2005/8/layout/hierarchy1"/>
    <dgm:cxn modelId="{FCAABEAD-6842-48E2-9699-D51DAE2CD676}" type="presParOf" srcId="{3A060FA5-9A1F-42C1-92DE-6BD38031274F}" destId="{9151749A-FFEC-4B17-910A-F05CE426938C}" srcOrd="0" destOrd="0" presId="urn:microsoft.com/office/officeart/2005/8/layout/hierarchy1"/>
    <dgm:cxn modelId="{BA4052A6-157D-4FE1-90B3-FD7B0929578D}" type="presParOf" srcId="{9151749A-FFEC-4B17-910A-F05CE426938C}" destId="{B8E5D9E1-FF7E-4DFF-B4D3-C49319D261F9}" srcOrd="0" destOrd="0" presId="urn:microsoft.com/office/officeart/2005/8/layout/hierarchy1"/>
    <dgm:cxn modelId="{805408E7-EEC0-4054-B33B-1804C6088AA5}" type="presParOf" srcId="{9151749A-FFEC-4B17-910A-F05CE426938C}" destId="{1B289EA2-763C-41CE-9D58-71F6A8E5741E}" srcOrd="1" destOrd="0" presId="urn:microsoft.com/office/officeart/2005/8/layout/hierarchy1"/>
    <dgm:cxn modelId="{579C276F-449F-4CE3-923A-402B5B4F0186}" type="presParOf" srcId="{3A060FA5-9A1F-42C1-92DE-6BD38031274F}" destId="{145E48EB-A0A2-44D4-99C5-307FDC54EFD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592F9-8769-4AF8-AD87-AF48AE6746D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8AD0D2-E57F-4874-8D82-B6B7A9368352}">
      <dgm:prSet/>
      <dgm:spPr/>
      <dgm:t>
        <a:bodyPr/>
        <a:lstStyle/>
        <a:p>
          <a:r>
            <a:rPr lang="en-US" b="1" dirty="0"/>
            <a:t>Providers of hosting and communication services</a:t>
          </a:r>
          <a:r>
            <a:rPr lang="en-US" dirty="0"/>
            <a:t> must execute </a:t>
          </a:r>
          <a:r>
            <a:rPr lang="en-US" b="1" dirty="0"/>
            <a:t>detection orders </a:t>
          </a:r>
          <a:r>
            <a:rPr lang="en-US" dirty="0"/>
            <a:t>by installing and operating technologies to identify known or new </a:t>
          </a:r>
          <a:r>
            <a:rPr lang="en-US" b="1" dirty="0"/>
            <a:t>CSAM</a:t>
          </a:r>
          <a:r>
            <a:rPr lang="en-US" dirty="0"/>
            <a:t> or child solicitation, using indicators from the EU Centre.</a:t>
          </a:r>
        </a:p>
      </dgm:t>
    </dgm:pt>
    <dgm:pt modelId="{CEDF52B0-F601-4C6E-96B8-120D37C988DA}" type="parTrans" cxnId="{0955AA86-29F5-4414-A20F-6416F8DB2001}">
      <dgm:prSet/>
      <dgm:spPr/>
      <dgm:t>
        <a:bodyPr/>
        <a:lstStyle/>
        <a:p>
          <a:endParaRPr lang="en-US"/>
        </a:p>
      </dgm:t>
    </dgm:pt>
    <dgm:pt modelId="{319FCE9D-039F-43C0-B591-E2D79DE1ADD6}" type="sibTrans" cxnId="{0955AA86-29F5-4414-A20F-6416F8DB2001}">
      <dgm:prSet/>
      <dgm:spPr/>
      <dgm:t>
        <a:bodyPr/>
        <a:lstStyle/>
        <a:p>
          <a:endParaRPr lang="en-US"/>
        </a:p>
      </dgm:t>
    </dgm:pt>
    <dgm:pt modelId="{61377A20-CD89-4585-970E-BF7991672588}">
      <dgm:prSet/>
      <dgm:spPr/>
      <dgm:t>
        <a:bodyPr/>
        <a:lstStyle/>
        <a:p>
          <a:r>
            <a:rPr lang="en-US" dirty="0"/>
            <a:t>Providers may </a:t>
          </a:r>
          <a:r>
            <a:rPr lang="en-US" b="1" dirty="0"/>
            <a:t>use EU Centre technologies free of charge but</a:t>
          </a:r>
          <a:r>
            <a:rPr lang="en-US" dirty="0"/>
            <a:t> are </a:t>
          </a:r>
          <a:r>
            <a:rPr lang="en-US" b="1" dirty="0"/>
            <a:t>not obliged</a:t>
          </a:r>
          <a:r>
            <a:rPr lang="en-US" dirty="0"/>
            <a:t> to adopt specific tools as long as regulatory requirements are met.</a:t>
          </a:r>
        </a:p>
      </dgm:t>
    </dgm:pt>
    <dgm:pt modelId="{6FB77816-0D94-47BA-93B5-32D683CB12BB}" type="parTrans" cxnId="{AD9407E9-B459-4E5E-AADF-37406F330A82}">
      <dgm:prSet/>
      <dgm:spPr/>
      <dgm:t>
        <a:bodyPr/>
        <a:lstStyle/>
        <a:p>
          <a:endParaRPr lang="en-US"/>
        </a:p>
      </dgm:t>
    </dgm:pt>
    <dgm:pt modelId="{904FF6EC-46DB-436A-BBB6-C4F4848B4C0B}" type="sibTrans" cxnId="{AD9407E9-B459-4E5E-AADF-37406F330A82}">
      <dgm:prSet/>
      <dgm:spPr/>
      <dgm:t>
        <a:bodyPr/>
        <a:lstStyle/>
        <a:p>
          <a:endParaRPr lang="en-US"/>
        </a:p>
      </dgm:t>
    </dgm:pt>
    <dgm:pt modelId="{8FD2A0CD-45F0-4D19-911B-46E91D945081}">
      <dgm:prSet/>
      <dgm:spPr/>
      <dgm:t>
        <a:bodyPr/>
        <a:lstStyle/>
        <a:p>
          <a:r>
            <a:rPr lang="en-US"/>
            <a:t>Technologies must be:</a:t>
          </a:r>
          <a:br>
            <a:rPr lang="en-US"/>
          </a:br>
          <a:r>
            <a:rPr lang="en-US"/>
            <a:t>• </a:t>
          </a:r>
          <a:r>
            <a:rPr lang="en-US" b="1"/>
            <a:t>Effective</a:t>
          </a:r>
          <a:r>
            <a:rPr lang="en-US"/>
            <a:t> in detecting CSAM or solicitation</a:t>
          </a:r>
          <a:br>
            <a:rPr lang="en-US"/>
          </a:br>
          <a:r>
            <a:rPr lang="en-US"/>
            <a:t>• </a:t>
          </a:r>
          <a:r>
            <a:rPr lang="en-US" b="1"/>
            <a:t>Minimally intrusive</a:t>
          </a:r>
          <a:r>
            <a:rPr lang="en-US"/>
            <a:t> and privacy-preserving</a:t>
          </a:r>
          <a:br>
            <a:rPr lang="en-US"/>
          </a:br>
          <a:r>
            <a:rPr lang="en-US"/>
            <a:t>• </a:t>
          </a:r>
          <a:r>
            <a:rPr lang="en-US" b="1"/>
            <a:t>Accurate and reliable</a:t>
          </a:r>
          <a:r>
            <a:rPr lang="en-US"/>
            <a:t>, minimizing false detections</a:t>
          </a:r>
        </a:p>
      </dgm:t>
    </dgm:pt>
    <dgm:pt modelId="{7B541B35-1F2D-491C-BBFC-7CCE97654D27}" type="parTrans" cxnId="{228A866D-DE78-460F-BB45-2BEDEE692B57}">
      <dgm:prSet/>
      <dgm:spPr/>
      <dgm:t>
        <a:bodyPr/>
        <a:lstStyle/>
        <a:p>
          <a:endParaRPr lang="en-US"/>
        </a:p>
      </dgm:t>
    </dgm:pt>
    <dgm:pt modelId="{40B850D1-AE8D-4606-9D84-74A8EAD27FEE}" type="sibTrans" cxnId="{228A866D-DE78-460F-BB45-2BEDEE692B57}">
      <dgm:prSet/>
      <dgm:spPr/>
      <dgm:t>
        <a:bodyPr/>
        <a:lstStyle/>
        <a:p>
          <a:endParaRPr lang="en-US"/>
        </a:p>
      </dgm:t>
    </dgm:pt>
    <dgm:pt modelId="{44A69F6C-044D-440E-88B9-56403248007D}">
      <dgm:prSet/>
      <dgm:spPr/>
      <dgm:t>
        <a:bodyPr/>
        <a:lstStyle/>
        <a:p>
          <a:r>
            <a:rPr lang="en-US" dirty="0"/>
            <a:t>Providers must:</a:t>
          </a:r>
          <a:br>
            <a:rPr lang="en-US" dirty="0"/>
          </a:br>
          <a:r>
            <a:rPr lang="en-US" dirty="0"/>
            <a:t>• Use technologies </a:t>
          </a:r>
          <a:r>
            <a:rPr lang="en-US" b="1" dirty="0"/>
            <a:t>only for detection purposes</a:t>
          </a:r>
          <a:br>
            <a:rPr lang="en-US" dirty="0"/>
          </a:br>
          <a:r>
            <a:rPr lang="en-US" dirty="0"/>
            <a:t>• Ensure </a:t>
          </a:r>
          <a:r>
            <a:rPr lang="en-US" b="1" dirty="0"/>
            <a:t>data protection and internal safeguards</a:t>
          </a:r>
          <a:r>
            <a:rPr lang="en-US" dirty="0"/>
            <a:t> against misuse</a:t>
          </a:r>
          <a:br>
            <a:rPr lang="en-US" dirty="0"/>
          </a:br>
          <a:r>
            <a:rPr lang="en-US" dirty="0"/>
            <a:t>• Maintain </a:t>
          </a:r>
          <a:r>
            <a:rPr lang="en-US" b="1" dirty="0"/>
            <a:t>human oversight</a:t>
          </a:r>
          <a:r>
            <a:rPr lang="en-US" dirty="0"/>
            <a:t> and error handling</a:t>
          </a:r>
          <a:br>
            <a:rPr lang="en-US" dirty="0"/>
          </a:br>
          <a:r>
            <a:rPr lang="en-US" dirty="0"/>
            <a:t>• Offer a </a:t>
          </a:r>
          <a:r>
            <a:rPr lang="en-US" b="1" dirty="0"/>
            <a:t>user complaint mechanism</a:t>
          </a:r>
          <a:r>
            <a:rPr lang="en-US" dirty="0"/>
            <a:t> and inform users transparently</a:t>
          </a:r>
          <a:br>
            <a:rPr lang="en-US" dirty="0"/>
          </a:br>
          <a:r>
            <a:rPr lang="en-US" dirty="0"/>
            <a:t>• Notify the </a:t>
          </a:r>
          <a:r>
            <a:rPr lang="en-US" b="1" dirty="0"/>
            <a:t>Coordinating Authority</a:t>
          </a:r>
          <a:r>
            <a:rPr lang="en-US" dirty="0"/>
            <a:t> before implementation and include findings in periodic reports</a:t>
          </a:r>
        </a:p>
      </dgm:t>
    </dgm:pt>
    <dgm:pt modelId="{699DBF1C-5430-4C05-A967-C78892E7CB3A}" type="parTrans" cxnId="{1DAA8A73-6B18-48C2-9019-06135DDD924C}">
      <dgm:prSet/>
      <dgm:spPr/>
      <dgm:t>
        <a:bodyPr/>
        <a:lstStyle/>
        <a:p>
          <a:endParaRPr lang="en-US"/>
        </a:p>
      </dgm:t>
    </dgm:pt>
    <dgm:pt modelId="{23448BB4-611E-4D9D-A3DA-1E907332883A}" type="sibTrans" cxnId="{1DAA8A73-6B18-48C2-9019-06135DDD924C}">
      <dgm:prSet/>
      <dgm:spPr/>
      <dgm:t>
        <a:bodyPr/>
        <a:lstStyle/>
        <a:p>
          <a:endParaRPr lang="en-US"/>
        </a:p>
      </dgm:t>
    </dgm:pt>
    <dgm:pt modelId="{65FDFA54-F32D-429A-A6FB-52800C48F7E0}">
      <dgm:prSet/>
      <dgm:spPr/>
      <dgm:t>
        <a:bodyPr/>
        <a:lstStyle/>
        <a:p>
          <a:r>
            <a:rPr lang="en-US" b="1"/>
            <a:t>User notification</a:t>
          </a:r>
          <a:r>
            <a:rPr lang="en-US"/>
            <a:t> is allowed only when law enforcement confirms it won’t interfere with investigations.</a:t>
          </a:r>
        </a:p>
      </dgm:t>
    </dgm:pt>
    <dgm:pt modelId="{8092978D-882B-4ABA-B0BA-FA2454C27F7B}" type="parTrans" cxnId="{EE248E22-484C-445F-A375-A88CB20FBA57}">
      <dgm:prSet/>
      <dgm:spPr/>
      <dgm:t>
        <a:bodyPr/>
        <a:lstStyle/>
        <a:p>
          <a:endParaRPr lang="en-US"/>
        </a:p>
      </dgm:t>
    </dgm:pt>
    <dgm:pt modelId="{DEFF9B9B-6A78-40D8-9D72-16DC7D711CC9}" type="sibTrans" cxnId="{EE248E22-484C-445F-A375-A88CB20FBA57}">
      <dgm:prSet/>
      <dgm:spPr/>
      <dgm:t>
        <a:bodyPr/>
        <a:lstStyle/>
        <a:p>
          <a:endParaRPr lang="en-US"/>
        </a:p>
      </dgm:t>
    </dgm:pt>
    <dgm:pt modelId="{FFB7E821-C740-4831-8E46-75E9EDCDBE5A}" type="pres">
      <dgm:prSet presAssocID="{80F592F9-8769-4AF8-AD87-AF48AE6746DD}" presName="diagram" presStyleCnt="0">
        <dgm:presLayoutVars>
          <dgm:dir/>
          <dgm:resizeHandles val="exact"/>
        </dgm:presLayoutVars>
      </dgm:prSet>
      <dgm:spPr/>
    </dgm:pt>
    <dgm:pt modelId="{E79EB876-0639-4208-9B14-1256F8895EF8}" type="pres">
      <dgm:prSet presAssocID="{1E8AD0D2-E57F-4874-8D82-B6B7A9368352}" presName="node" presStyleLbl="node1" presStyleIdx="0" presStyleCnt="5">
        <dgm:presLayoutVars>
          <dgm:bulletEnabled val="1"/>
        </dgm:presLayoutVars>
      </dgm:prSet>
      <dgm:spPr/>
    </dgm:pt>
    <dgm:pt modelId="{F77A7189-8057-4A07-9F43-8FB5500E34EF}" type="pres">
      <dgm:prSet presAssocID="{319FCE9D-039F-43C0-B591-E2D79DE1ADD6}" presName="sibTrans" presStyleCnt="0"/>
      <dgm:spPr/>
    </dgm:pt>
    <dgm:pt modelId="{79E66DDD-8F56-480F-A0E2-288B7B9B1C79}" type="pres">
      <dgm:prSet presAssocID="{61377A20-CD89-4585-970E-BF7991672588}" presName="node" presStyleLbl="node1" presStyleIdx="1" presStyleCnt="5">
        <dgm:presLayoutVars>
          <dgm:bulletEnabled val="1"/>
        </dgm:presLayoutVars>
      </dgm:prSet>
      <dgm:spPr/>
    </dgm:pt>
    <dgm:pt modelId="{1D6128DC-1CDB-4C18-927F-0F9C5BD365F6}" type="pres">
      <dgm:prSet presAssocID="{904FF6EC-46DB-436A-BBB6-C4F4848B4C0B}" presName="sibTrans" presStyleCnt="0"/>
      <dgm:spPr/>
    </dgm:pt>
    <dgm:pt modelId="{52BEB671-131F-4696-9B1D-7EB7D53300A8}" type="pres">
      <dgm:prSet presAssocID="{8FD2A0CD-45F0-4D19-911B-46E91D945081}" presName="node" presStyleLbl="node1" presStyleIdx="2" presStyleCnt="5">
        <dgm:presLayoutVars>
          <dgm:bulletEnabled val="1"/>
        </dgm:presLayoutVars>
      </dgm:prSet>
      <dgm:spPr/>
    </dgm:pt>
    <dgm:pt modelId="{94551BEE-8A6D-4C81-A6FC-D6C1747CDA5A}" type="pres">
      <dgm:prSet presAssocID="{40B850D1-AE8D-4606-9D84-74A8EAD27FEE}" presName="sibTrans" presStyleCnt="0"/>
      <dgm:spPr/>
    </dgm:pt>
    <dgm:pt modelId="{B75D1448-BFE9-4231-A64F-F18920FFB438}" type="pres">
      <dgm:prSet presAssocID="{44A69F6C-044D-440E-88B9-56403248007D}" presName="node" presStyleLbl="node1" presStyleIdx="3" presStyleCnt="5" custScaleX="143653" custLinFactNeighborX="-4715" custLinFactNeighborY="-8289">
        <dgm:presLayoutVars>
          <dgm:bulletEnabled val="1"/>
        </dgm:presLayoutVars>
      </dgm:prSet>
      <dgm:spPr/>
    </dgm:pt>
    <dgm:pt modelId="{CF19DAD5-AD86-4A50-A3B1-D3F39CFEF9EA}" type="pres">
      <dgm:prSet presAssocID="{23448BB4-611E-4D9D-A3DA-1E907332883A}" presName="sibTrans" presStyleCnt="0"/>
      <dgm:spPr/>
    </dgm:pt>
    <dgm:pt modelId="{CE9CD628-C9C9-4D38-B5EA-C612353B4245}" type="pres">
      <dgm:prSet presAssocID="{65FDFA54-F32D-429A-A6FB-52800C48F7E0}" presName="node" presStyleLbl="node1" presStyleIdx="4" presStyleCnt="5" custLinFactNeighborX="12953" custLinFactNeighborY="-8289">
        <dgm:presLayoutVars>
          <dgm:bulletEnabled val="1"/>
        </dgm:presLayoutVars>
      </dgm:prSet>
      <dgm:spPr/>
    </dgm:pt>
  </dgm:ptLst>
  <dgm:cxnLst>
    <dgm:cxn modelId="{EE248E22-484C-445F-A375-A88CB20FBA57}" srcId="{80F592F9-8769-4AF8-AD87-AF48AE6746DD}" destId="{65FDFA54-F32D-429A-A6FB-52800C48F7E0}" srcOrd="4" destOrd="0" parTransId="{8092978D-882B-4ABA-B0BA-FA2454C27F7B}" sibTransId="{DEFF9B9B-6A78-40D8-9D72-16DC7D711CC9}"/>
    <dgm:cxn modelId="{1D280342-3DB4-4D16-A5CA-D6C413E8E756}" type="presOf" srcId="{61377A20-CD89-4585-970E-BF7991672588}" destId="{79E66DDD-8F56-480F-A0E2-288B7B9B1C79}" srcOrd="0" destOrd="0" presId="urn:microsoft.com/office/officeart/2005/8/layout/default"/>
    <dgm:cxn modelId="{00658966-E813-47A8-8A6A-D7FB77803750}" type="presOf" srcId="{8FD2A0CD-45F0-4D19-911B-46E91D945081}" destId="{52BEB671-131F-4696-9B1D-7EB7D53300A8}" srcOrd="0" destOrd="0" presId="urn:microsoft.com/office/officeart/2005/8/layout/default"/>
    <dgm:cxn modelId="{246AE54B-D492-4650-9FFD-2E082EDFDA26}" type="presOf" srcId="{44A69F6C-044D-440E-88B9-56403248007D}" destId="{B75D1448-BFE9-4231-A64F-F18920FFB438}" srcOrd="0" destOrd="0" presId="urn:microsoft.com/office/officeart/2005/8/layout/default"/>
    <dgm:cxn modelId="{228A866D-DE78-460F-BB45-2BEDEE692B57}" srcId="{80F592F9-8769-4AF8-AD87-AF48AE6746DD}" destId="{8FD2A0CD-45F0-4D19-911B-46E91D945081}" srcOrd="2" destOrd="0" parTransId="{7B541B35-1F2D-491C-BBFC-7CCE97654D27}" sibTransId="{40B850D1-AE8D-4606-9D84-74A8EAD27FEE}"/>
    <dgm:cxn modelId="{1DAA8A73-6B18-48C2-9019-06135DDD924C}" srcId="{80F592F9-8769-4AF8-AD87-AF48AE6746DD}" destId="{44A69F6C-044D-440E-88B9-56403248007D}" srcOrd="3" destOrd="0" parTransId="{699DBF1C-5430-4C05-A967-C78892E7CB3A}" sibTransId="{23448BB4-611E-4D9D-A3DA-1E907332883A}"/>
    <dgm:cxn modelId="{0955AA86-29F5-4414-A20F-6416F8DB2001}" srcId="{80F592F9-8769-4AF8-AD87-AF48AE6746DD}" destId="{1E8AD0D2-E57F-4874-8D82-B6B7A9368352}" srcOrd="0" destOrd="0" parTransId="{CEDF52B0-F601-4C6E-96B8-120D37C988DA}" sibTransId="{319FCE9D-039F-43C0-B591-E2D79DE1ADD6}"/>
    <dgm:cxn modelId="{86F04FB8-9DE6-4CA7-9133-FEB0F8BF5685}" type="presOf" srcId="{80F592F9-8769-4AF8-AD87-AF48AE6746DD}" destId="{FFB7E821-C740-4831-8E46-75E9EDCDBE5A}" srcOrd="0" destOrd="0" presId="urn:microsoft.com/office/officeart/2005/8/layout/default"/>
    <dgm:cxn modelId="{9C7766D8-2951-4BC8-9D3B-11ED0AB919A9}" type="presOf" srcId="{65FDFA54-F32D-429A-A6FB-52800C48F7E0}" destId="{CE9CD628-C9C9-4D38-B5EA-C612353B4245}" srcOrd="0" destOrd="0" presId="urn:microsoft.com/office/officeart/2005/8/layout/default"/>
    <dgm:cxn modelId="{AD9407E9-B459-4E5E-AADF-37406F330A82}" srcId="{80F592F9-8769-4AF8-AD87-AF48AE6746DD}" destId="{61377A20-CD89-4585-970E-BF7991672588}" srcOrd="1" destOrd="0" parTransId="{6FB77816-0D94-47BA-93B5-32D683CB12BB}" sibTransId="{904FF6EC-46DB-436A-BBB6-C4F4848B4C0B}"/>
    <dgm:cxn modelId="{39E665F2-1E71-49EC-B88A-BE876C6FBF81}" type="presOf" srcId="{1E8AD0D2-E57F-4874-8D82-B6B7A9368352}" destId="{E79EB876-0639-4208-9B14-1256F8895EF8}" srcOrd="0" destOrd="0" presId="urn:microsoft.com/office/officeart/2005/8/layout/default"/>
    <dgm:cxn modelId="{CE6E9072-DBFB-4F1F-855E-D856DCC90E97}" type="presParOf" srcId="{FFB7E821-C740-4831-8E46-75E9EDCDBE5A}" destId="{E79EB876-0639-4208-9B14-1256F8895EF8}" srcOrd="0" destOrd="0" presId="urn:microsoft.com/office/officeart/2005/8/layout/default"/>
    <dgm:cxn modelId="{B3038928-A7A6-4719-AE85-9A34AFCAD85D}" type="presParOf" srcId="{FFB7E821-C740-4831-8E46-75E9EDCDBE5A}" destId="{F77A7189-8057-4A07-9F43-8FB5500E34EF}" srcOrd="1" destOrd="0" presId="urn:microsoft.com/office/officeart/2005/8/layout/default"/>
    <dgm:cxn modelId="{EBB0052A-5F47-4B90-9403-757F2C17A7C9}" type="presParOf" srcId="{FFB7E821-C740-4831-8E46-75E9EDCDBE5A}" destId="{79E66DDD-8F56-480F-A0E2-288B7B9B1C79}" srcOrd="2" destOrd="0" presId="urn:microsoft.com/office/officeart/2005/8/layout/default"/>
    <dgm:cxn modelId="{F04EFD79-EC74-460C-9373-D0792D09CDAC}" type="presParOf" srcId="{FFB7E821-C740-4831-8E46-75E9EDCDBE5A}" destId="{1D6128DC-1CDB-4C18-927F-0F9C5BD365F6}" srcOrd="3" destOrd="0" presId="urn:microsoft.com/office/officeart/2005/8/layout/default"/>
    <dgm:cxn modelId="{6BAF8FDF-D7CF-4057-9D3F-2FC056EAD81E}" type="presParOf" srcId="{FFB7E821-C740-4831-8E46-75E9EDCDBE5A}" destId="{52BEB671-131F-4696-9B1D-7EB7D53300A8}" srcOrd="4" destOrd="0" presId="urn:microsoft.com/office/officeart/2005/8/layout/default"/>
    <dgm:cxn modelId="{D0B7275D-9D52-4ADA-98B1-F6D9F62FEC2D}" type="presParOf" srcId="{FFB7E821-C740-4831-8E46-75E9EDCDBE5A}" destId="{94551BEE-8A6D-4C81-A6FC-D6C1747CDA5A}" srcOrd="5" destOrd="0" presId="urn:microsoft.com/office/officeart/2005/8/layout/default"/>
    <dgm:cxn modelId="{B9D60C78-8186-49FE-8463-FD7FC3E95E05}" type="presParOf" srcId="{FFB7E821-C740-4831-8E46-75E9EDCDBE5A}" destId="{B75D1448-BFE9-4231-A64F-F18920FFB438}" srcOrd="6" destOrd="0" presId="urn:microsoft.com/office/officeart/2005/8/layout/default"/>
    <dgm:cxn modelId="{66B5C5BA-C11C-4268-B1A9-89E81E0F61E1}" type="presParOf" srcId="{FFB7E821-C740-4831-8E46-75E9EDCDBE5A}" destId="{CF19DAD5-AD86-4A50-A3B1-D3F39CFEF9EA}" srcOrd="7" destOrd="0" presId="urn:microsoft.com/office/officeart/2005/8/layout/default"/>
    <dgm:cxn modelId="{ADD3735F-91D0-473D-9D41-016ACCCAF458}" type="presParOf" srcId="{FFB7E821-C740-4831-8E46-75E9EDCDBE5A}" destId="{CE9CD628-C9C9-4D38-B5EA-C612353B424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CE3EF7-6AED-4122-BB06-272B9ED7722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93DC21-9C00-48C9-9F01-7437C50D4E7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End-to-end encryption at risk</a:t>
          </a:r>
          <a:r>
            <a:rPr lang="en-US"/>
            <a:t>: enforcing content detection would require </a:t>
          </a:r>
          <a:r>
            <a:rPr lang="en-US" b="1"/>
            <a:t>access to data before encryption</a:t>
          </a:r>
          <a:r>
            <a:rPr lang="en-US"/>
            <a:t>, undermining one of the core pillars of </a:t>
          </a:r>
          <a:r>
            <a:rPr lang="en-US" b="1"/>
            <a:t>digital security</a:t>
          </a:r>
          <a:r>
            <a:rPr lang="en-US"/>
            <a:t>.</a:t>
          </a:r>
        </a:p>
      </dgm:t>
    </dgm:pt>
    <dgm:pt modelId="{10AF4E0D-A81C-422C-9913-A03B9D37757F}" type="parTrans" cxnId="{F3AD6511-CCBA-403C-AD3B-9705E524EDE1}">
      <dgm:prSet/>
      <dgm:spPr/>
      <dgm:t>
        <a:bodyPr/>
        <a:lstStyle/>
        <a:p>
          <a:endParaRPr lang="en-US"/>
        </a:p>
      </dgm:t>
    </dgm:pt>
    <dgm:pt modelId="{72B6C501-E3E8-421B-9D0E-557FD9322C99}" type="sibTrans" cxnId="{F3AD6511-CCBA-403C-AD3B-9705E524EDE1}">
      <dgm:prSet/>
      <dgm:spPr/>
      <dgm:t>
        <a:bodyPr/>
        <a:lstStyle/>
        <a:p>
          <a:endParaRPr lang="en-US"/>
        </a:p>
      </dgm:t>
    </dgm:pt>
    <dgm:pt modelId="{D1885E73-3338-4E05-955D-A3504C90AF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Mass surveillance potential</a:t>
          </a:r>
          <a:r>
            <a:rPr lang="en-US"/>
            <a:t>: systematic </a:t>
          </a:r>
          <a:r>
            <a:rPr lang="en-US" b="1"/>
            <a:t>scanning of private communications </a:t>
          </a:r>
          <a:r>
            <a:rPr lang="en-US"/>
            <a:t>could lead to generalized monitoring of all users.</a:t>
          </a:r>
        </a:p>
      </dgm:t>
    </dgm:pt>
    <dgm:pt modelId="{54A06E69-D1BD-47DB-B26F-5EE6E3EAFFAE}" type="parTrans" cxnId="{24231D16-DFA0-4157-83BC-552DE737BE37}">
      <dgm:prSet/>
      <dgm:spPr/>
      <dgm:t>
        <a:bodyPr/>
        <a:lstStyle/>
        <a:p>
          <a:endParaRPr lang="en-US"/>
        </a:p>
      </dgm:t>
    </dgm:pt>
    <dgm:pt modelId="{8B58290D-4BDB-4725-9387-FA0C469E1989}" type="sibTrans" cxnId="{24231D16-DFA0-4157-83BC-552DE737BE37}">
      <dgm:prSet/>
      <dgm:spPr/>
      <dgm:t>
        <a:bodyPr/>
        <a:lstStyle/>
        <a:p>
          <a:endParaRPr lang="en-US"/>
        </a:p>
      </dgm:t>
    </dgm:pt>
    <dgm:pt modelId="{A65AC553-EA99-49E4-85DA-8C405CF6073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False positives and errors</a:t>
          </a:r>
          <a:r>
            <a:rPr lang="en-US"/>
            <a:t>: detection tools such as hashing, fingerprinting, and AI models inevitably generate mistakes when applied to </a:t>
          </a:r>
          <a:r>
            <a:rPr lang="en-US" b="1"/>
            <a:t>billions</a:t>
          </a:r>
          <a:r>
            <a:rPr lang="en-US"/>
            <a:t> of messages.</a:t>
          </a:r>
        </a:p>
      </dgm:t>
    </dgm:pt>
    <dgm:pt modelId="{FE00A07D-FB94-4770-975A-61BD3DA62AC1}" type="parTrans" cxnId="{02216C53-EA21-416C-99A6-446AD35FE78D}">
      <dgm:prSet/>
      <dgm:spPr/>
      <dgm:t>
        <a:bodyPr/>
        <a:lstStyle/>
        <a:p>
          <a:endParaRPr lang="en-US"/>
        </a:p>
      </dgm:t>
    </dgm:pt>
    <dgm:pt modelId="{2A7512FE-2D03-4EF3-ABAE-ADBE9B668326}" type="sibTrans" cxnId="{02216C53-EA21-416C-99A6-446AD35FE78D}">
      <dgm:prSet/>
      <dgm:spPr/>
      <dgm:t>
        <a:bodyPr/>
        <a:lstStyle/>
        <a:p>
          <a:endParaRPr lang="en-US"/>
        </a:p>
      </dgm:t>
    </dgm:pt>
    <dgm:pt modelId="{7735FAB3-44A9-4CD6-A736-D80722C359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Scope expansion</a:t>
          </a:r>
          <a:r>
            <a:rPr lang="en-US"/>
            <a:t>: once implemented, scanning technologies could be repurposed for other forms of content </a:t>
          </a:r>
          <a:r>
            <a:rPr lang="en-US" b="1"/>
            <a:t>monitoring</a:t>
          </a:r>
          <a:r>
            <a:rPr lang="en-US"/>
            <a:t> or </a:t>
          </a:r>
          <a:r>
            <a:rPr lang="en-US" b="1"/>
            <a:t>censorship</a:t>
          </a:r>
          <a:r>
            <a:rPr lang="en-US"/>
            <a:t>.</a:t>
          </a:r>
        </a:p>
      </dgm:t>
    </dgm:pt>
    <dgm:pt modelId="{3EDF3C08-DEA1-4255-B20A-DC65E9E1E4CB}" type="parTrans" cxnId="{1CE8D3E2-6305-44AE-A76F-084FB5920E2F}">
      <dgm:prSet/>
      <dgm:spPr/>
      <dgm:t>
        <a:bodyPr/>
        <a:lstStyle/>
        <a:p>
          <a:endParaRPr lang="en-US"/>
        </a:p>
      </dgm:t>
    </dgm:pt>
    <dgm:pt modelId="{118242EB-FA6F-43C7-9C62-917FAC39E088}" type="sibTrans" cxnId="{1CE8D3E2-6305-44AE-A76F-084FB5920E2F}">
      <dgm:prSet/>
      <dgm:spPr/>
      <dgm:t>
        <a:bodyPr/>
        <a:lstStyle/>
        <a:p>
          <a:endParaRPr lang="en-US"/>
        </a:p>
      </dgm:t>
    </dgm:pt>
    <dgm:pt modelId="{B234A48B-FE20-46B9-988A-B5B7438886D2}" type="pres">
      <dgm:prSet presAssocID="{FACE3EF7-6AED-4122-BB06-272B9ED77222}" presName="root" presStyleCnt="0">
        <dgm:presLayoutVars>
          <dgm:dir/>
          <dgm:resizeHandles val="exact"/>
        </dgm:presLayoutVars>
      </dgm:prSet>
      <dgm:spPr/>
    </dgm:pt>
    <dgm:pt modelId="{24681E5E-A272-427E-85EA-9A5D1E14D1A7}" type="pres">
      <dgm:prSet presAssocID="{E993DC21-9C00-48C9-9F01-7437C50D4E79}" presName="compNode" presStyleCnt="0"/>
      <dgm:spPr/>
    </dgm:pt>
    <dgm:pt modelId="{739102A1-1469-48AD-912A-2F17E8B858A6}" type="pres">
      <dgm:prSet presAssocID="{E993DC21-9C00-48C9-9F01-7437C50D4E79}" presName="iconBgRect" presStyleLbl="bgShp" presStyleIdx="0" presStyleCnt="4"/>
      <dgm:spPr/>
    </dgm:pt>
    <dgm:pt modelId="{0CD329A5-D6FE-4551-BB95-211F7EDE26E7}" type="pres">
      <dgm:prSet presAssocID="{E993DC21-9C00-48C9-9F01-7437C50D4E7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blocca"/>
        </a:ext>
      </dgm:extLst>
    </dgm:pt>
    <dgm:pt modelId="{E58697EC-3139-4464-B068-C54D91891AEF}" type="pres">
      <dgm:prSet presAssocID="{E993DC21-9C00-48C9-9F01-7437C50D4E79}" presName="spaceRect" presStyleCnt="0"/>
      <dgm:spPr/>
    </dgm:pt>
    <dgm:pt modelId="{9519AF08-4D22-4220-86BB-4FFC6F2F0B25}" type="pres">
      <dgm:prSet presAssocID="{E993DC21-9C00-48C9-9F01-7437C50D4E79}" presName="textRect" presStyleLbl="revTx" presStyleIdx="0" presStyleCnt="4">
        <dgm:presLayoutVars>
          <dgm:chMax val="1"/>
          <dgm:chPref val="1"/>
        </dgm:presLayoutVars>
      </dgm:prSet>
      <dgm:spPr/>
    </dgm:pt>
    <dgm:pt modelId="{94440A76-B397-425D-9F8D-39F769749D26}" type="pres">
      <dgm:prSet presAssocID="{72B6C501-E3E8-421B-9D0E-557FD9322C99}" presName="sibTrans" presStyleCnt="0"/>
      <dgm:spPr/>
    </dgm:pt>
    <dgm:pt modelId="{4D47EB57-33BB-4A50-9C33-CAB1033AC2DF}" type="pres">
      <dgm:prSet presAssocID="{D1885E73-3338-4E05-955D-A3504C90AF92}" presName="compNode" presStyleCnt="0"/>
      <dgm:spPr/>
    </dgm:pt>
    <dgm:pt modelId="{94193C8C-B9E2-42D5-99BD-DECC88CE45E7}" type="pres">
      <dgm:prSet presAssocID="{D1885E73-3338-4E05-955D-A3504C90AF92}" presName="iconBgRect" presStyleLbl="bgShp" presStyleIdx="1" presStyleCnt="4"/>
      <dgm:spPr/>
    </dgm:pt>
    <dgm:pt modelId="{0A4C40AB-FADC-408B-BD81-9D7E495E8C38}" type="pres">
      <dgm:prSet presAssocID="{D1885E73-3338-4E05-955D-A3504C90AF9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E0D7F973-623C-42DC-A20F-5001312E20C6}" type="pres">
      <dgm:prSet presAssocID="{D1885E73-3338-4E05-955D-A3504C90AF92}" presName="spaceRect" presStyleCnt="0"/>
      <dgm:spPr/>
    </dgm:pt>
    <dgm:pt modelId="{322E19B6-324F-4F24-8B85-1163EF333D7E}" type="pres">
      <dgm:prSet presAssocID="{D1885E73-3338-4E05-955D-A3504C90AF92}" presName="textRect" presStyleLbl="revTx" presStyleIdx="1" presStyleCnt="4">
        <dgm:presLayoutVars>
          <dgm:chMax val="1"/>
          <dgm:chPref val="1"/>
        </dgm:presLayoutVars>
      </dgm:prSet>
      <dgm:spPr/>
    </dgm:pt>
    <dgm:pt modelId="{9FB5F60C-8A77-4119-9A00-2CA19843F735}" type="pres">
      <dgm:prSet presAssocID="{8B58290D-4BDB-4725-9387-FA0C469E1989}" presName="sibTrans" presStyleCnt="0"/>
      <dgm:spPr/>
    </dgm:pt>
    <dgm:pt modelId="{57525DE7-F1C5-495C-A445-8079950C4941}" type="pres">
      <dgm:prSet presAssocID="{A65AC553-EA99-49E4-85DA-8C405CF60737}" presName="compNode" presStyleCnt="0"/>
      <dgm:spPr/>
    </dgm:pt>
    <dgm:pt modelId="{CF443D79-437E-4065-ACA5-67926DE132E2}" type="pres">
      <dgm:prSet presAssocID="{A65AC553-EA99-49E4-85DA-8C405CF60737}" presName="iconBgRect" presStyleLbl="bgShp" presStyleIdx="2" presStyleCnt="4"/>
      <dgm:spPr/>
    </dgm:pt>
    <dgm:pt modelId="{248B85E9-E687-4C1F-997B-EC35A05BF246}" type="pres">
      <dgm:prSet presAssocID="{A65AC553-EA99-49E4-85DA-8C405CF6073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8F7A9F45-44C7-46D2-9D5C-81344BAF639A}" type="pres">
      <dgm:prSet presAssocID="{A65AC553-EA99-49E4-85DA-8C405CF60737}" presName="spaceRect" presStyleCnt="0"/>
      <dgm:spPr/>
    </dgm:pt>
    <dgm:pt modelId="{8EFE369A-DDAE-4F28-A956-4557FCBFD259}" type="pres">
      <dgm:prSet presAssocID="{A65AC553-EA99-49E4-85DA-8C405CF60737}" presName="textRect" presStyleLbl="revTx" presStyleIdx="2" presStyleCnt="4">
        <dgm:presLayoutVars>
          <dgm:chMax val="1"/>
          <dgm:chPref val="1"/>
        </dgm:presLayoutVars>
      </dgm:prSet>
      <dgm:spPr/>
    </dgm:pt>
    <dgm:pt modelId="{3AA73146-8A3B-4409-B559-DDF18F8B95AC}" type="pres">
      <dgm:prSet presAssocID="{2A7512FE-2D03-4EF3-ABAE-ADBE9B668326}" presName="sibTrans" presStyleCnt="0"/>
      <dgm:spPr/>
    </dgm:pt>
    <dgm:pt modelId="{CDD071A2-A679-4E9E-B58F-D998D79862AB}" type="pres">
      <dgm:prSet presAssocID="{7735FAB3-44A9-4CD6-A736-D80722C359A8}" presName="compNode" presStyleCnt="0"/>
      <dgm:spPr/>
    </dgm:pt>
    <dgm:pt modelId="{400EDE87-F9D2-43B8-9FCA-2FF6A3E8D91A}" type="pres">
      <dgm:prSet presAssocID="{7735FAB3-44A9-4CD6-A736-D80722C359A8}" presName="iconBgRect" presStyleLbl="bgShp" presStyleIdx="3" presStyleCnt="4"/>
      <dgm:spPr/>
    </dgm:pt>
    <dgm:pt modelId="{0F234B9B-397A-4420-B3F5-ED259171C851}" type="pres">
      <dgm:prSet presAssocID="{7735FAB3-44A9-4CD6-A736-D80722C359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e"/>
        </a:ext>
      </dgm:extLst>
    </dgm:pt>
    <dgm:pt modelId="{880A99BC-E01C-4F31-9C00-E70DC38D603E}" type="pres">
      <dgm:prSet presAssocID="{7735FAB3-44A9-4CD6-A736-D80722C359A8}" presName="spaceRect" presStyleCnt="0"/>
      <dgm:spPr/>
    </dgm:pt>
    <dgm:pt modelId="{311B798D-DBD7-4B08-8853-55B83F47D179}" type="pres">
      <dgm:prSet presAssocID="{7735FAB3-44A9-4CD6-A736-D80722C359A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C3E6500-D807-4931-A65F-A412CF9C8350}" type="presOf" srcId="{D1885E73-3338-4E05-955D-A3504C90AF92}" destId="{322E19B6-324F-4F24-8B85-1163EF333D7E}" srcOrd="0" destOrd="0" presId="urn:microsoft.com/office/officeart/2018/5/layout/IconCircleLabelList"/>
    <dgm:cxn modelId="{F3AD6511-CCBA-403C-AD3B-9705E524EDE1}" srcId="{FACE3EF7-6AED-4122-BB06-272B9ED77222}" destId="{E993DC21-9C00-48C9-9F01-7437C50D4E79}" srcOrd="0" destOrd="0" parTransId="{10AF4E0D-A81C-422C-9913-A03B9D37757F}" sibTransId="{72B6C501-E3E8-421B-9D0E-557FD9322C99}"/>
    <dgm:cxn modelId="{24231D16-DFA0-4157-83BC-552DE737BE37}" srcId="{FACE3EF7-6AED-4122-BB06-272B9ED77222}" destId="{D1885E73-3338-4E05-955D-A3504C90AF92}" srcOrd="1" destOrd="0" parTransId="{54A06E69-D1BD-47DB-B26F-5EE6E3EAFFAE}" sibTransId="{8B58290D-4BDB-4725-9387-FA0C469E1989}"/>
    <dgm:cxn modelId="{A2DDED5C-BB22-4D39-910D-B315EE8F036E}" type="presOf" srcId="{A65AC553-EA99-49E4-85DA-8C405CF60737}" destId="{8EFE369A-DDAE-4F28-A956-4557FCBFD259}" srcOrd="0" destOrd="0" presId="urn:microsoft.com/office/officeart/2018/5/layout/IconCircleLabelList"/>
    <dgm:cxn modelId="{6561E142-591C-4767-99BB-75F70EB5BC4B}" type="presOf" srcId="{E993DC21-9C00-48C9-9F01-7437C50D4E79}" destId="{9519AF08-4D22-4220-86BB-4FFC6F2F0B25}" srcOrd="0" destOrd="0" presId="urn:microsoft.com/office/officeart/2018/5/layout/IconCircleLabelList"/>
    <dgm:cxn modelId="{F7FBB149-59BB-4887-8EAF-5EAA54AFA5DD}" type="presOf" srcId="{FACE3EF7-6AED-4122-BB06-272B9ED77222}" destId="{B234A48B-FE20-46B9-988A-B5B7438886D2}" srcOrd="0" destOrd="0" presId="urn:microsoft.com/office/officeart/2018/5/layout/IconCircleLabelList"/>
    <dgm:cxn modelId="{02216C53-EA21-416C-99A6-446AD35FE78D}" srcId="{FACE3EF7-6AED-4122-BB06-272B9ED77222}" destId="{A65AC553-EA99-49E4-85DA-8C405CF60737}" srcOrd="2" destOrd="0" parTransId="{FE00A07D-FB94-4770-975A-61BD3DA62AC1}" sibTransId="{2A7512FE-2D03-4EF3-ABAE-ADBE9B668326}"/>
    <dgm:cxn modelId="{9FF48283-FB87-46EC-AA4D-B4056F207B00}" type="presOf" srcId="{7735FAB3-44A9-4CD6-A736-D80722C359A8}" destId="{311B798D-DBD7-4B08-8853-55B83F47D179}" srcOrd="0" destOrd="0" presId="urn:microsoft.com/office/officeart/2018/5/layout/IconCircleLabelList"/>
    <dgm:cxn modelId="{1CE8D3E2-6305-44AE-A76F-084FB5920E2F}" srcId="{FACE3EF7-6AED-4122-BB06-272B9ED77222}" destId="{7735FAB3-44A9-4CD6-A736-D80722C359A8}" srcOrd="3" destOrd="0" parTransId="{3EDF3C08-DEA1-4255-B20A-DC65E9E1E4CB}" sibTransId="{118242EB-FA6F-43C7-9C62-917FAC39E088}"/>
    <dgm:cxn modelId="{916DD02E-EB41-404A-AAF0-44C08029E879}" type="presParOf" srcId="{B234A48B-FE20-46B9-988A-B5B7438886D2}" destId="{24681E5E-A272-427E-85EA-9A5D1E14D1A7}" srcOrd="0" destOrd="0" presId="urn:microsoft.com/office/officeart/2018/5/layout/IconCircleLabelList"/>
    <dgm:cxn modelId="{ABB8F00B-F0F7-4214-8CD5-B01437285D7F}" type="presParOf" srcId="{24681E5E-A272-427E-85EA-9A5D1E14D1A7}" destId="{739102A1-1469-48AD-912A-2F17E8B858A6}" srcOrd="0" destOrd="0" presId="urn:microsoft.com/office/officeart/2018/5/layout/IconCircleLabelList"/>
    <dgm:cxn modelId="{C16F24B3-B3F8-4B2C-B89A-871F609122F5}" type="presParOf" srcId="{24681E5E-A272-427E-85EA-9A5D1E14D1A7}" destId="{0CD329A5-D6FE-4551-BB95-211F7EDE26E7}" srcOrd="1" destOrd="0" presId="urn:microsoft.com/office/officeart/2018/5/layout/IconCircleLabelList"/>
    <dgm:cxn modelId="{99D7B78C-7A91-4F07-B349-A705269ADFB0}" type="presParOf" srcId="{24681E5E-A272-427E-85EA-9A5D1E14D1A7}" destId="{E58697EC-3139-4464-B068-C54D91891AEF}" srcOrd="2" destOrd="0" presId="urn:microsoft.com/office/officeart/2018/5/layout/IconCircleLabelList"/>
    <dgm:cxn modelId="{1C05CC67-CB31-4118-A07F-488578CFBA09}" type="presParOf" srcId="{24681E5E-A272-427E-85EA-9A5D1E14D1A7}" destId="{9519AF08-4D22-4220-86BB-4FFC6F2F0B25}" srcOrd="3" destOrd="0" presId="urn:microsoft.com/office/officeart/2018/5/layout/IconCircleLabelList"/>
    <dgm:cxn modelId="{C93DC9AE-3289-4CA9-9B8E-63F82A9455A7}" type="presParOf" srcId="{B234A48B-FE20-46B9-988A-B5B7438886D2}" destId="{94440A76-B397-425D-9F8D-39F769749D26}" srcOrd="1" destOrd="0" presId="urn:microsoft.com/office/officeart/2018/5/layout/IconCircleLabelList"/>
    <dgm:cxn modelId="{88FA75BD-9C13-4694-A919-36FDE7658E73}" type="presParOf" srcId="{B234A48B-FE20-46B9-988A-B5B7438886D2}" destId="{4D47EB57-33BB-4A50-9C33-CAB1033AC2DF}" srcOrd="2" destOrd="0" presId="urn:microsoft.com/office/officeart/2018/5/layout/IconCircleLabelList"/>
    <dgm:cxn modelId="{8A545B4A-92AA-4407-84A5-F2F631953792}" type="presParOf" srcId="{4D47EB57-33BB-4A50-9C33-CAB1033AC2DF}" destId="{94193C8C-B9E2-42D5-99BD-DECC88CE45E7}" srcOrd="0" destOrd="0" presId="urn:microsoft.com/office/officeart/2018/5/layout/IconCircleLabelList"/>
    <dgm:cxn modelId="{D14E80FA-CF0A-4EFD-B2C1-032AF3778100}" type="presParOf" srcId="{4D47EB57-33BB-4A50-9C33-CAB1033AC2DF}" destId="{0A4C40AB-FADC-408B-BD81-9D7E495E8C38}" srcOrd="1" destOrd="0" presId="urn:microsoft.com/office/officeart/2018/5/layout/IconCircleLabelList"/>
    <dgm:cxn modelId="{AFCD9265-9BF5-4A32-A5DA-17A161E5DC37}" type="presParOf" srcId="{4D47EB57-33BB-4A50-9C33-CAB1033AC2DF}" destId="{E0D7F973-623C-42DC-A20F-5001312E20C6}" srcOrd="2" destOrd="0" presId="urn:microsoft.com/office/officeart/2018/5/layout/IconCircleLabelList"/>
    <dgm:cxn modelId="{638A8E60-3500-41DD-8B35-B9212F9F75C5}" type="presParOf" srcId="{4D47EB57-33BB-4A50-9C33-CAB1033AC2DF}" destId="{322E19B6-324F-4F24-8B85-1163EF333D7E}" srcOrd="3" destOrd="0" presId="urn:microsoft.com/office/officeart/2018/5/layout/IconCircleLabelList"/>
    <dgm:cxn modelId="{62E7DE96-97F2-43A2-A5D2-5A362D84554A}" type="presParOf" srcId="{B234A48B-FE20-46B9-988A-B5B7438886D2}" destId="{9FB5F60C-8A77-4119-9A00-2CA19843F735}" srcOrd="3" destOrd="0" presId="urn:microsoft.com/office/officeart/2018/5/layout/IconCircleLabelList"/>
    <dgm:cxn modelId="{3CE98112-F68F-4205-971D-918C8CAC806A}" type="presParOf" srcId="{B234A48B-FE20-46B9-988A-B5B7438886D2}" destId="{57525DE7-F1C5-495C-A445-8079950C4941}" srcOrd="4" destOrd="0" presId="urn:microsoft.com/office/officeart/2018/5/layout/IconCircleLabelList"/>
    <dgm:cxn modelId="{348CF506-A2EF-4C9C-ABDC-327D33002F31}" type="presParOf" srcId="{57525DE7-F1C5-495C-A445-8079950C4941}" destId="{CF443D79-437E-4065-ACA5-67926DE132E2}" srcOrd="0" destOrd="0" presId="urn:microsoft.com/office/officeart/2018/5/layout/IconCircleLabelList"/>
    <dgm:cxn modelId="{D6082412-778A-41EB-A77E-0C758D096514}" type="presParOf" srcId="{57525DE7-F1C5-495C-A445-8079950C4941}" destId="{248B85E9-E687-4C1F-997B-EC35A05BF246}" srcOrd="1" destOrd="0" presId="urn:microsoft.com/office/officeart/2018/5/layout/IconCircleLabelList"/>
    <dgm:cxn modelId="{1AEC16E2-9839-4B05-A992-1BAC515DA663}" type="presParOf" srcId="{57525DE7-F1C5-495C-A445-8079950C4941}" destId="{8F7A9F45-44C7-46D2-9D5C-81344BAF639A}" srcOrd="2" destOrd="0" presId="urn:microsoft.com/office/officeart/2018/5/layout/IconCircleLabelList"/>
    <dgm:cxn modelId="{2BDBD36F-4857-49E2-84EC-E5DB50C904A6}" type="presParOf" srcId="{57525DE7-F1C5-495C-A445-8079950C4941}" destId="{8EFE369A-DDAE-4F28-A956-4557FCBFD259}" srcOrd="3" destOrd="0" presId="urn:microsoft.com/office/officeart/2018/5/layout/IconCircleLabelList"/>
    <dgm:cxn modelId="{724D737C-6614-48B3-9F5C-54C314591C1C}" type="presParOf" srcId="{B234A48B-FE20-46B9-988A-B5B7438886D2}" destId="{3AA73146-8A3B-4409-B559-DDF18F8B95AC}" srcOrd="5" destOrd="0" presId="urn:microsoft.com/office/officeart/2018/5/layout/IconCircleLabelList"/>
    <dgm:cxn modelId="{F2FDB0AF-C1E0-4386-852C-3F24C6971B61}" type="presParOf" srcId="{B234A48B-FE20-46B9-988A-B5B7438886D2}" destId="{CDD071A2-A679-4E9E-B58F-D998D79862AB}" srcOrd="6" destOrd="0" presId="urn:microsoft.com/office/officeart/2018/5/layout/IconCircleLabelList"/>
    <dgm:cxn modelId="{EE6C1013-66C2-46BE-8941-C435AE13651B}" type="presParOf" srcId="{CDD071A2-A679-4E9E-B58F-D998D79862AB}" destId="{400EDE87-F9D2-43B8-9FCA-2FF6A3E8D91A}" srcOrd="0" destOrd="0" presId="urn:microsoft.com/office/officeart/2018/5/layout/IconCircleLabelList"/>
    <dgm:cxn modelId="{C6A15B23-0FBC-468F-81B9-EBC0099B1AC4}" type="presParOf" srcId="{CDD071A2-A679-4E9E-B58F-D998D79862AB}" destId="{0F234B9B-397A-4420-B3F5-ED259171C851}" srcOrd="1" destOrd="0" presId="urn:microsoft.com/office/officeart/2018/5/layout/IconCircleLabelList"/>
    <dgm:cxn modelId="{CC81885F-BB2A-4726-8B4D-8D40D770AF43}" type="presParOf" srcId="{CDD071A2-A679-4E9E-B58F-D998D79862AB}" destId="{880A99BC-E01C-4F31-9C00-E70DC38D603E}" srcOrd="2" destOrd="0" presId="urn:microsoft.com/office/officeart/2018/5/layout/IconCircleLabelList"/>
    <dgm:cxn modelId="{AD507B94-06E3-4334-9BE9-A5B718A8BBA8}" type="presParOf" srcId="{CDD071A2-A679-4E9E-B58F-D998D79862AB}" destId="{311B798D-DBD7-4B08-8853-55B83F47D17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7784A4-8C3F-4670-9C46-B7D71FE9AD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A546A-F8CF-43BD-8AC7-793B095223DA}">
      <dgm:prSet/>
      <dgm:spPr/>
      <dgm:t>
        <a:bodyPr/>
        <a:lstStyle/>
        <a:p>
          <a:r>
            <a:rPr lang="it-IT" b="1"/>
            <a:t>Podchasov v. Russia (2017–2024)</a:t>
          </a:r>
          <a:endParaRPr lang="en-US"/>
        </a:p>
      </dgm:t>
    </dgm:pt>
    <dgm:pt modelId="{FD18531A-FB72-4E81-AC17-5EE55D4D3B56}" type="parTrans" cxnId="{908EDA35-BE56-463E-A4A2-638622C43FC5}">
      <dgm:prSet/>
      <dgm:spPr/>
      <dgm:t>
        <a:bodyPr/>
        <a:lstStyle/>
        <a:p>
          <a:endParaRPr lang="en-US"/>
        </a:p>
      </dgm:t>
    </dgm:pt>
    <dgm:pt modelId="{E0FDAAC6-76AC-4436-B4C5-211865A60D27}" type="sibTrans" cxnId="{908EDA35-BE56-463E-A4A2-638622C43FC5}">
      <dgm:prSet/>
      <dgm:spPr/>
      <dgm:t>
        <a:bodyPr/>
        <a:lstStyle/>
        <a:p>
          <a:endParaRPr lang="en-US"/>
        </a:p>
      </dgm:t>
    </dgm:pt>
    <dgm:pt modelId="{4016C103-A4F2-45E0-8443-C065F8ADE0DB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/>
            <a:t>In </a:t>
          </a:r>
          <a:r>
            <a:rPr lang="it-IT" b="1" i="0" baseline="0"/>
            <a:t>2017</a:t>
          </a:r>
          <a:r>
            <a:rPr lang="it-IT" b="0" i="0" baseline="0"/>
            <a:t>, Russia mandated providers like </a:t>
          </a:r>
          <a:r>
            <a:rPr lang="it-IT" b="1" i="0" baseline="0"/>
            <a:t>Telegram</a:t>
          </a:r>
          <a:r>
            <a:rPr lang="it-IT" b="0" i="0" baseline="0"/>
            <a:t> to:</a:t>
          </a:r>
          <a:endParaRPr lang="en-US"/>
        </a:p>
      </dgm:t>
    </dgm:pt>
    <dgm:pt modelId="{FA51805E-9AA8-4F7F-BC66-3B54472C7027}" type="parTrans" cxnId="{14CCBE4D-1075-446E-8A08-74C6438668CF}">
      <dgm:prSet/>
      <dgm:spPr/>
      <dgm:t>
        <a:bodyPr/>
        <a:lstStyle/>
        <a:p>
          <a:endParaRPr lang="en-US"/>
        </a:p>
      </dgm:t>
    </dgm:pt>
    <dgm:pt modelId="{2285F453-A369-48EE-B170-E42FF02C092D}" type="sibTrans" cxnId="{14CCBE4D-1075-446E-8A08-74C6438668CF}">
      <dgm:prSet/>
      <dgm:spPr/>
      <dgm:t>
        <a:bodyPr/>
        <a:lstStyle/>
        <a:p>
          <a:endParaRPr lang="en-US"/>
        </a:p>
      </dgm:t>
    </dgm:pt>
    <dgm:pt modelId="{05F1B828-6586-4C6C-82AB-E2F2475632B0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1" i="0" baseline="0"/>
            <a:t>Store</a:t>
          </a:r>
          <a:r>
            <a:rPr lang="it-IT" b="0" i="0" baseline="0"/>
            <a:t> </a:t>
          </a:r>
          <a:r>
            <a:rPr lang="it-IT" b="1" i="0" baseline="0"/>
            <a:t>all communication data</a:t>
          </a:r>
          <a:r>
            <a:rPr lang="it-IT" b="0" i="0" baseline="0"/>
            <a:t>, including content, for </a:t>
          </a:r>
          <a:r>
            <a:rPr lang="it-IT" b="1" i="0" baseline="0"/>
            <a:t>specified periods</a:t>
          </a:r>
          <a:r>
            <a:rPr lang="it-IT" b="0" i="0" baseline="0"/>
            <a:t>.</a:t>
          </a:r>
          <a:endParaRPr lang="en-US"/>
        </a:p>
      </dgm:t>
    </dgm:pt>
    <dgm:pt modelId="{A769FB41-8DE5-4A5D-91A7-E188D931F7D4}" type="parTrans" cxnId="{78501BE1-49D7-4BAE-A54C-A9D91175B111}">
      <dgm:prSet/>
      <dgm:spPr/>
      <dgm:t>
        <a:bodyPr/>
        <a:lstStyle/>
        <a:p>
          <a:endParaRPr lang="en-US"/>
        </a:p>
      </dgm:t>
    </dgm:pt>
    <dgm:pt modelId="{9CDBE79C-7093-4ACA-AC4F-C905FD78964E}" type="sibTrans" cxnId="{78501BE1-49D7-4BAE-A54C-A9D91175B111}">
      <dgm:prSet/>
      <dgm:spPr/>
      <dgm:t>
        <a:bodyPr/>
        <a:lstStyle/>
        <a:p>
          <a:endParaRPr lang="en-US"/>
        </a:p>
      </dgm:t>
    </dgm:pt>
    <dgm:pt modelId="{E49A127E-54FC-46D4-9629-0759CD6E698C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 dirty="0" err="1"/>
            <a:t>Provide</a:t>
          </a:r>
          <a:r>
            <a:rPr lang="it-IT" b="0" i="0" baseline="0" dirty="0"/>
            <a:t> </a:t>
          </a:r>
          <a:r>
            <a:rPr lang="it-IT" b="1" i="0" baseline="0" dirty="0" err="1"/>
            <a:t>law</a:t>
          </a:r>
          <a:r>
            <a:rPr lang="it-IT" b="1" i="0" baseline="0" dirty="0"/>
            <a:t> enforcement</a:t>
          </a:r>
          <a:r>
            <a:rPr lang="it-IT" b="0" i="0" baseline="0" dirty="0"/>
            <a:t> with user data, </a:t>
          </a:r>
          <a:r>
            <a:rPr lang="it-IT" b="0" i="0" baseline="0" dirty="0" err="1"/>
            <a:t>message</a:t>
          </a:r>
          <a:r>
            <a:rPr lang="it-IT" b="0" i="0" baseline="0" dirty="0"/>
            <a:t> </a:t>
          </a:r>
          <a:r>
            <a:rPr lang="it-IT" b="0" i="0" baseline="0" dirty="0" err="1"/>
            <a:t>content</a:t>
          </a:r>
          <a:r>
            <a:rPr lang="it-IT" b="0" i="0" baseline="0" dirty="0"/>
            <a:t>, and </a:t>
          </a:r>
          <a:r>
            <a:rPr lang="it-IT" b="1" i="0" baseline="0" dirty="0" err="1"/>
            <a:t>decryption</a:t>
          </a:r>
          <a:r>
            <a:rPr lang="it-IT" b="1" i="0" baseline="0" dirty="0"/>
            <a:t> capabilities</a:t>
          </a:r>
          <a:r>
            <a:rPr lang="it-IT" b="0" i="0" baseline="0" dirty="0"/>
            <a:t>.</a:t>
          </a:r>
          <a:endParaRPr lang="en-US" dirty="0"/>
        </a:p>
      </dgm:t>
    </dgm:pt>
    <dgm:pt modelId="{0507C308-B42F-43B9-9619-ED401DA6AABE}" type="parTrans" cxnId="{546A4D6C-768E-4BAB-8FA6-923156B40068}">
      <dgm:prSet/>
      <dgm:spPr/>
      <dgm:t>
        <a:bodyPr/>
        <a:lstStyle/>
        <a:p>
          <a:endParaRPr lang="en-US"/>
        </a:p>
      </dgm:t>
    </dgm:pt>
    <dgm:pt modelId="{4BEB1113-10E1-465C-BF29-B2D2ACC97999}" type="sibTrans" cxnId="{546A4D6C-768E-4BAB-8FA6-923156B40068}">
      <dgm:prSet/>
      <dgm:spPr/>
      <dgm:t>
        <a:bodyPr/>
        <a:lstStyle/>
        <a:p>
          <a:endParaRPr lang="en-US"/>
        </a:p>
      </dgm:t>
    </dgm:pt>
    <dgm:pt modelId="{94B93E00-560B-42B9-BA51-3BD79BAB5F0A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 dirty="0"/>
            <a:t>The FSB </a:t>
          </a:r>
          <a:r>
            <a:rPr lang="it-IT" b="0" i="0" baseline="0" dirty="0" err="1"/>
            <a:t>ordered</a:t>
          </a:r>
          <a:r>
            <a:rPr lang="it-IT" b="0" i="0" baseline="0" dirty="0"/>
            <a:t> </a:t>
          </a:r>
          <a:r>
            <a:rPr lang="it-IT" b="1" i="0" baseline="0" dirty="0"/>
            <a:t>Telegram</a:t>
          </a:r>
          <a:r>
            <a:rPr lang="it-IT" b="0" i="0" baseline="0" dirty="0"/>
            <a:t> to </a:t>
          </a:r>
          <a:r>
            <a:rPr lang="it-IT" b="1" i="0" baseline="0" dirty="0"/>
            <a:t>decrypt </a:t>
          </a:r>
          <a:r>
            <a:rPr lang="it-IT" b="1" i="0" baseline="0" dirty="0" err="1"/>
            <a:t>messages</a:t>
          </a:r>
          <a:r>
            <a:rPr lang="it-IT" b="1" i="0" baseline="0" dirty="0"/>
            <a:t> </a:t>
          </a:r>
          <a:r>
            <a:rPr lang="it-IT" b="0" i="0" baseline="0" dirty="0"/>
            <a:t>of </a:t>
          </a:r>
          <a:r>
            <a:rPr lang="it-IT" b="1" i="0" baseline="0" dirty="0" err="1"/>
            <a:t>six</a:t>
          </a:r>
          <a:r>
            <a:rPr lang="it-IT" b="1" i="0" baseline="0" dirty="0"/>
            <a:t> mobile </a:t>
          </a:r>
          <a:r>
            <a:rPr lang="it-IT" b="1" i="0" baseline="0" dirty="0" err="1"/>
            <a:t>numbers</a:t>
          </a:r>
          <a:r>
            <a:rPr lang="it-IT" b="1" i="0" baseline="0" dirty="0"/>
            <a:t> </a:t>
          </a:r>
          <a:r>
            <a:rPr lang="it-IT" b="1" i="0" baseline="0" dirty="0" err="1"/>
            <a:t>using</a:t>
          </a:r>
          <a:r>
            <a:rPr lang="it-IT" b="1" i="0" baseline="0" dirty="0"/>
            <a:t> the secret chat feature on Telegram </a:t>
          </a:r>
          <a:r>
            <a:rPr lang="it-IT" b="0" i="0" baseline="0" dirty="0" err="1"/>
            <a:t>suspected</a:t>
          </a:r>
          <a:r>
            <a:rPr lang="it-IT" b="0" i="0" baseline="0" dirty="0"/>
            <a:t> of </a:t>
          </a:r>
          <a:r>
            <a:rPr lang="it-IT" b="1" i="0" baseline="0" dirty="0" err="1"/>
            <a:t>terrorism</a:t>
          </a:r>
          <a:r>
            <a:rPr lang="it-IT" b="0" i="0" baseline="0" dirty="0"/>
            <a:t>.</a:t>
          </a:r>
          <a:endParaRPr lang="en-US" dirty="0"/>
        </a:p>
      </dgm:t>
    </dgm:pt>
    <dgm:pt modelId="{DCBF48E0-BEB1-4062-A145-CB62247C2C38}" type="parTrans" cxnId="{4CFF7251-9DEA-4694-A035-6B1CB5F7C4E5}">
      <dgm:prSet/>
      <dgm:spPr/>
      <dgm:t>
        <a:bodyPr/>
        <a:lstStyle/>
        <a:p>
          <a:endParaRPr lang="en-US"/>
        </a:p>
      </dgm:t>
    </dgm:pt>
    <dgm:pt modelId="{8B8A682A-800E-441A-898B-CBE40B51985E}" type="sibTrans" cxnId="{4CFF7251-9DEA-4694-A035-6B1CB5F7C4E5}">
      <dgm:prSet/>
      <dgm:spPr/>
      <dgm:t>
        <a:bodyPr/>
        <a:lstStyle/>
        <a:p>
          <a:endParaRPr lang="en-US"/>
        </a:p>
      </dgm:t>
    </dgm:pt>
    <dgm:pt modelId="{F2B68911-EDFC-4259-91A8-EF6FF72FE7A4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1" i="0" baseline="0" dirty="0"/>
            <a:t>Telegram </a:t>
          </a:r>
          <a:r>
            <a:rPr lang="it-IT" b="1" i="0" baseline="0" dirty="0" err="1"/>
            <a:t>refused</a:t>
          </a:r>
          <a:r>
            <a:rPr lang="it-IT" b="0" i="0" baseline="0" dirty="0"/>
            <a:t>, warning </a:t>
          </a:r>
          <a:r>
            <a:rPr lang="it-IT" b="0" i="0" baseline="0" dirty="0" err="1"/>
            <a:t>that</a:t>
          </a:r>
          <a:r>
            <a:rPr lang="it-IT" b="0" i="0" baseline="0" dirty="0"/>
            <a:t> </a:t>
          </a:r>
          <a:r>
            <a:rPr lang="it-IT" b="0" i="0" baseline="0" dirty="0" err="1"/>
            <a:t>such</a:t>
          </a:r>
          <a:r>
            <a:rPr lang="it-IT" b="0" i="0" baseline="0" dirty="0"/>
            <a:t> a </a:t>
          </a:r>
          <a:r>
            <a:rPr lang="it-IT" b="1" i="0" baseline="0" dirty="0"/>
            <a:t>backdoor</a:t>
          </a:r>
          <a:r>
            <a:rPr lang="it-IT" b="0" i="0" baseline="0" dirty="0"/>
            <a:t> </a:t>
          </a:r>
          <a:r>
            <a:rPr lang="it-IT" b="0" i="0" baseline="0" dirty="0" err="1"/>
            <a:t>would</a:t>
          </a:r>
          <a:r>
            <a:rPr lang="it-IT" b="0" i="0" baseline="0" dirty="0"/>
            <a:t> compromise </a:t>
          </a:r>
          <a:r>
            <a:rPr lang="it-IT" b="0" i="0" baseline="0" dirty="0" err="1"/>
            <a:t>encryption</a:t>
          </a:r>
          <a:r>
            <a:rPr lang="it-IT" b="0" i="0" baseline="0" dirty="0"/>
            <a:t> for </a:t>
          </a:r>
          <a:r>
            <a:rPr lang="it-IT" b="0" i="0" baseline="0" dirty="0" err="1"/>
            <a:t>all</a:t>
          </a:r>
          <a:r>
            <a:rPr lang="it-IT" b="0" i="0" baseline="0" dirty="0"/>
            <a:t> users.</a:t>
          </a:r>
          <a:endParaRPr lang="en-US" dirty="0"/>
        </a:p>
      </dgm:t>
    </dgm:pt>
    <dgm:pt modelId="{F39FF82C-0502-415E-A2C5-6A940174775E}" type="parTrans" cxnId="{76E846E1-F419-49DA-A22A-09540EC14543}">
      <dgm:prSet/>
      <dgm:spPr/>
      <dgm:t>
        <a:bodyPr/>
        <a:lstStyle/>
        <a:p>
          <a:endParaRPr lang="en-US"/>
        </a:p>
      </dgm:t>
    </dgm:pt>
    <dgm:pt modelId="{908FD678-7CC8-4CD8-8A71-DF8394683404}" type="sibTrans" cxnId="{76E846E1-F419-49DA-A22A-09540EC14543}">
      <dgm:prSet/>
      <dgm:spPr/>
      <dgm:t>
        <a:bodyPr/>
        <a:lstStyle/>
        <a:p>
          <a:endParaRPr lang="en-US"/>
        </a:p>
      </dgm:t>
    </dgm:pt>
    <dgm:pt modelId="{D3B346C0-8AE5-47EE-A479-90E09DB65623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/>
            <a:t>As a consequence:</a:t>
          </a:r>
          <a:endParaRPr lang="en-US"/>
        </a:p>
      </dgm:t>
    </dgm:pt>
    <dgm:pt modelId="{2D820E76-D27B-4DAF-B723-B6F1DB945B8F}" type="parTrans" cxnId="{D6CC26B2-2128-424C-BD54-28C63A449195}">
      <dgm:prSet/>
      <dgm:spPr/>
      <dgm:t>
        <a:bodyPr/>
        <a:lstStyle/>
        <a:p>
          <a:endParaRPr lang="en-US"/>
        </a:p>
      </dgm:t>
    </dgm:pt>
    <dgm:pt modelId="{8BB2688D-8373-4F4A-82B3-ABA7D09505FC}" type="sibTrans" cxnId="{D6CC26B2-2128-424C-BD54-28C63A449195}">
      <dgm:prSet/>
      <dgm:spPr/>
      <dgm:t>
        <a:bodyPr/>
        <a:lstStyle/>
        <a:p>
          <a:endParaRPr lang="en-US"/>
        </a:p>
      </dgm:t>
    </dgm:pt>
    <dgm:pt modelId="{0750EC86-696B-41BD-97F5-8A08DA69E127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/>
            <a:t>Telegram was </a:t>
          </a:r>
          <a:r>
            <a:rPr lang="it-IT" b="1" i="0" baseline="0"/>
            <a:t>fined</a:t>
          </a:r>
          <a:r>
            <a:rPr lang="it-IT" b="0" i="0" baseline="0"/>
            <a:t> and its service was </a:t>
          </a:r>
          <a:r>
            <a:rPr lang="it-IT" b="1" i="0" baseline="0"/>
            <a:t>blocked</a:t>
          </a:r>
          <a:r>
            <a:rPr lang="it-IT" b="0" i="0" baseline="0"/>
            <a:t> in Russia.</a:t>
          </a:r>
          <a:endParaRPr lang="en-US"/>
        </a:p>
      </dgm:t>
    </dgm:pt>
    <dgm:pt modelId="{FBBB8E99-1616-4AE2-B015-AB136665B73D}" type="parTrans" cxnId="{840B2330-0E10-438F-B972-4E9725DBC399}">
      <dgm:prSet/>
      <dgm:spPr/>
      <dgm:t>
        <a:bodyPr/>
        <a:lstStyle/>
        <a:p>
          <a:endParaRPr lang="en-US"/>
        </a:p>
      </dgm:t>
    </dgm:pt>
    <dgm:pt modelId="{CAB30586-2244-4967-8FE9-ED32024C411C}" type="sibTrans" cxnId="{840B2330-0E10-438F-B972-4E9725DBC399}">
      <dgm:prSet/>
      <dgm:spPr/>
      <dgm:t>
        <a:bodyPr/>
        <a:lstStyle/>
        <a:p>
          <a:endParaRPr lang="en-US"/>
        </a:p>
      </dgm:t>
    </dgm:pt>
    <dgm:pt modelId="{0C731469-18F9-4304-A557-A989D04C857F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it-IT" b="0" i="0" baseline="0"/>
            <a:t>Many users challenged the </a:t>
          </a:r>
          <a:r>
            <a:rPr lang="it-IT" b="1" i="0" baseline="0"/>
            <a:t>disclosure orders </a:t>
          </a:r>
          <a:r>
            <a:rPr lang="it-IT" b="0" i="0" baseline="0"/>
            <a:t>in </a:t>
          </a:r>
          <a:r>
            <a:rPr lang="it-IT" b="1" i="0" baseline="0"/>
            <a:t>Russian courts</a:t>
          </a:r>
          <a:r>
            <a:rPr lang="it-IT" b="0" i="0" baseline="0"/>
            <a:t>.</a:t>
          </a:r>
          <a:endParaRPr lang="en-US"/>
        </a:p>
      </dgm:t>
    </dgm:pt>
    <dgm:pt modelId="{2047C0C0-BE5D-4DD0-B29B-D0B207C4068F}" type="parTrans" cxnId="{93D30E63-0E9B-434C-A6E3-D86C04517E64}">
      <dgm:prSet/>
      <dgm:spPr/>
      <dgm:t>
        <a:bodyPr/>
        <a:lstStyle/>
        <a:p>
          <a:endParaRPr lang="en-US"/>
        </a:p>
      </dgm:t>
    </dgm:pt>
    <dgm:pt modelId="{C65F11E8-8317-468B-B63D-8D736E4C5697}" type="sibTrans" cxnId="{93D30E63-0E9B-434C-A6E3-D86C04517E64}">
      <dgm:prSet/>
      <dgm:spPr/>
      <dgm:t>
        <a:bodyPr/>
        <a:lstStyle/>
        <a:p>
          <a:endParaRPr lang="en-US"/>
        </a:p>
      </dgm:t>
    </dgm:pt>
    <dgm:pt modelId="{FD2752E1-D507-4EC2-AC31-60AF8B8534D4}" type="pres">
      <dgm:prSet presAssocID="{E97784A4-8C3F-4670-9C46-B7D71FE9AD8D}" presName="linear" presStyleCnt="0">
        <dgm:presLayoutVars>
          <dgm:animLvl val="lvl"/>
          <dgm:resizeHandles val="exact"/>
        </dgm:presLayoutVars>
      </dgm:prSet>
      <dgm:spPr/>
    </dgm:pt>
    <dgm:pt modelId="{4E4D2306-C2D6-42DA-8307-54BBE8525C0B}" type="pres">
      <dgm:prSet presAssocID="{45DA546A-F8CF-43BD-8AC7-793B095223D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487C81B-456E-4B1C-93B7-C66E4515155B}" type="pres">
      <dgm:prSet presAssocID="{45DA546A-F8CF-43BD-8AC7-793B095223D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712B20F-4440-441C-8948-336BB2A57DA2}" type="presOf" srcId="{D3B346C0-8AE5-47EE-A479-90E09DB65623}" destId="{7487C81B-456E-4B1C-93B7-C66E4515155B}" srcOrd="0" destOrd="5" presId="urn:microsoft.com/office/officeart/2005/8/layout/vList2"/>
    <dgm:cxn modelId="{0534C911-7341-4D16-99ED-134C679D8589}" type="presOf" srcId="{F2B68911-EDFC-4259-91A8-EF6FF72FE7A4}" destId="{7487C81B-456E-4B1C-93B7-C66E4515155B}" srcOrd="0" destOrd="4" presId="urn:microsoft.com/office/officeart/2005/8/layout/vList2"/>
    <dgm:cxn modelId="{840B2330-0E10-438F-B972-4E9725DBC399}" srcId="{D3B346C0-8AE5-47EE-A479-90E09DB65623}" destId="{0750EC86-696B-41BD-97F5-8A08DA69E127}" srcOrd="0" destOrd="0" parTransId="{FBBB8E99-1616-4AE2-B015-AB136665B73D}" sibTransId="{CAB30586-2244-4967-8FE9-ED32024C411C}"/>
    <dgm:cxn modelId="{908EDA35-BE56-463E-A4A2-638622C43FC5}" srcId="{E97784A4-8C3F-4670-9C46-B7D71FE9AD8D}" destId="{45DA546A-F8CF-43BD-8AC7-793B095223DA}" srcOrd="0" destOrd="0" parTransId="{FD18531A-FB72-4E81-AC17-5EE55D4D3B56}" sibTransId="{E0FDAAC6-76AC-4436-B4C5-211865A60D27}"/>
    <dgm:cxn modelId="{3D3AAC5F-2B37-45FA-A05D-E5B008833A6A}" type="presOf" srcId="{4016C103-A4F2-45E0-8443-C065F8ADE0DB}" destId="{7487C81B-456E-4B1C-93B7-C66E4515155B}" srcOrd="0" destOrd="0" presId="urn:microsoft.com/office/officeart/2005/8/layout/vList2"/>
    <dgm:cxn modelId="{93D30E63-0E9B-434C-A6E3-D86C04517E64}" srcId="{D3B346C0-8AE5-47EE-A479-90E09DB65623}" destId="{0C731469-18F9-4304-A557-A989D04C857F}" srcOrd="1" destOrd="0" parTransId="{2047C0C0-BE5D-4DD0-B29B-D0B207C4068F}" sibTransId="{C65F11E8-8317-468B-B63D-8D736E4C5697}"/>
    <dgm:cxn modelId="{16E12764-73A4-41B7-89FB-1ECB9F975570}" type="presOf" srcId="{E97784A4-8C3F-4670-9C46-B7D71FE9AD8D}" destId="{FD2752E1-D507-4EC2-AC31-60AF8B8534D4}" srcOrd="0" destOrd="0" presId="urn:microsoft.com/office/officeart/2005/8/layout/vList2"/>
    <dgm:cxn modelId="{B5D76B64-F7CB-44AC-AD9B-BB5594F89E78}" type="presOf" srcId="{0C731469-18F9-4304-A557-A989D04C857F}" destId="{7487C81B-456E-4B1C-93B7-C66E4515155B}" srcOrd="0" destOrd="7" presId="urn:microsoft.com/office/officeart/2005/8/layout/vList2"/>
    <dgm:cxn modelId="{546A4D6C-768E-4BAB-8FA6-923156B40068}" srcId="{4016C103-A4F2-45E0-8443-C065F8ADE0DB}" destId="{E49A127E-54FC-46D4-9629-0759CD6E698C}" srcOrd="1" destOrd="0" parTransId="{0507C308-B42F-43B9-9619-ED401DA6AABE}" sibTransId="{4BEB1113-10E1-465C-BF29-B2D2ACC97999}"/>
    <dgm:cxn modelId="{14CCBE4D-1075-446E-8A08-74C6438668CF}" srcId="{45DA546A-F8CF-43BD-8AC7-793B095223DA}" destId="{4016C103-A4F2-45E0-8443-C065F8ADE0DB}" srcOrd="0" destOrd="0" parTransId="{FA51805E-9AA8-4F7F-BC66-3B54472C7027}" sibTransId="{2285F453-A369-48EE-B170-E42FF02C092D}"/>
    <dgm:cxn modelId="{4CFF7251-9DEA-4694-A035-6B1CB5F7C4E5}" srcId="{45DA546A-F8CF-43BD-8AC7-793B095223DA}" destId="{94B93E00-560B-42B9-BA51-3BD79BAB5F0A}" srcOrd="1" destOrd="0" parTransId="{DCBF48E0-BEB1-4062-A145-CB62247C2C38}" sibTransId="{8B8A682A-800E-441A-898B-CBE40B51985E}"/>
    <dgm:cxn modelId="{5790ED73-4691-45BE-8431-5D661081ED5B}" type="presOf" srcId="{94B93E00-560B-42B9-BA51-3BD79BAB5F0A}" destId="{7487C81B-456E-4B1C-93B7-C66E4515155B}" srcOrd="0" destOrd="3" presId="urn:microsoft.com/office/officeart/2005/8/layout/vList2"/>
    <dgm:cxn modelId="{D6CC26B2-2128-424C-BD54-28C63A449195}" srcId="{45DA546A-F8CF-43BD-8AC7-793B095223DA}" destId="{D3B346C0-8AE5-47EE-A479-90E09DB65623}" srcOrd="3" destOrd="0" parTransId="{2D820E76-D27B-4DAF-B723-B6F1DB945B8F}" sibTransId="{8BB2688D-8373-4F4A-82B3-ABA7D09505FC}"/>
    <dgm:cxn modelId="{5D6C9EB8-8FE9-4544-A55A-029A0E213B71}" type="presOf" srcId="{0750EC86-696B-41BD-97F5-8A08DA69E127}" destId="{7487C81B-456E-4B1C-93B7-C66E4515155B}" srcOrd="0" destOrd="6" presId="urn:microsoft.com/office/officeart/2005/8/layout/vList2"/>
    <dgm:cxn modelId="{BD9037DF-3414-4D82-A4CC-FB413874EC3F}" type="presOf" srcId="{45DA546A-F8CF-43BD-8AC7-793B095223DA}" destId="{4E4D2306-C2D6-42DA-8307-54BBE8525C0B}" srcOrd="0" destOrd="0" presId="urn:microsoft.com/office/officeart/2005/8/layout/vList2"/>
    <dgm:cxn modelId="{78501BE1-49D7-4BAE-A54C-A9D91175B111}" srcId="{4016C103-A4F2-45E0-8443-C065F8ADE0DB}" destId="{05F1B828-6586-4C6C-82AB-E2F2475632B0}" srcOrd="0" destOrd="0" parTransId="{A769FB41-8DE5-4A5D-91A7-E188D931F7D4}" sibTransId="{9CDBE79C-7093-4ACA-AC4F-C905FD78964E}"/>
    <dgm:cxn modelId="{76E846E1-F419-49DA-A22A-09540EC14543}" srcId="{45DA546A-F8CF-43BD-8AC7-793B095223DA}" destId="{F2B68911-EDFC-4259-91A8-EF6FF72FE7A4}" srcOrd="2" destOrd="0" parTransId="{F39FF82C-0502-415E-A2C5-6A940174775E}" sibTransId="{908FD678-7CC8-4CD8-8A71-DF8394683404}"/>
    <dgm:cxn modelId="{6A59C5EC-251A-4F40-B4C5-AB4C917B1A4D}" type="presOf" srcId="{05F1B828-6586-4C6C-82AB-E2F2475632B0}" destId="{7487C81B-456E-4B1C-93B7-C66E4515155B}" srcOrd="0" destOrd="1" presId="urn:microsoft.com/office/officeart/2005/8/layout/vList2"/>
    <dgm:cxn modelId="{15102AF6-7A91-4C6A-9522-0D5CD08F4DAF}" type="presOf" srcId="{E49A127E-54FC-46D4-9629-0759CD6E698C}" destId="{7487C81B-456E-4B1C-93B7-C66E4515155B}" srcOrd="0" destOrd="2" presId="urn:microsoft.com/office/officeart/2005/8/layout/vList2"/>
    <dgm:cxn modelId="{AAF3814A-CCD0-463B-9EC8-67C14D52D2B2}" type="presParOf" srcId="{FD2752E1-D507-4EC2-AC31-60AF8B8534D4}" destId="{4E4D2306-C2D6-42DA-8307-54BBE8525C0B}" srcOrd="0" destOrd="0" presId="urn:microsoft.com/office/officeart/2005/8/layout/vList2"/>
    <dgm:cxn modelId="{3CFDE4F5-D7F9-4F1C-8E59-C4D7CE23D947}" type="presParOf" srcId="{FD2752E1-D507-4EC2-AC31-60AF8B8534D4}" destId="{7487C81B-456E-4B1C-93B7-C66E4515155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F2B01B-3260-499E-AF57-A6CAFEB7493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74866E-13A2-4FC0-828B-A03849822EF2}">
      <dgm:prSet/>
      <dgm:spPr/>
      <dgm:t>
        <a:bodyPr/>
        <a:lstStyle/>
        <a:p>
          <a:r>
            <a:rPr lang="it-IT" b="1" dirty="0"/>
            <a:t>ECHR </a:t>
          </a:r>
          <a:r>
            <a:rPr lang="it-IT" b="1" dirty="0" err="1"/>
            <a:t>Conclusions</a:t>
          </a:r>
          <a:r>
            <a:rPr lang="it-IT" b="1" dirty="0"/>
            <a:t>:</a:t>
          </a:r>
          <a:endParaRPr lang="en-US" dirty="0"/>
        </a:p>
      </dgm:t>
    </dgm:pt>
    <dgm:pt modelId="{527824B5-7A2D-48AF-93BB-A5ADD5E1A813}" type="parTrans" cxnId="{0E7FEB31-9CA4-4137-9497-1A20561CB5DF}">
      <dgm:prSet/>
      <dgm:spPr/>
      <dgm:t>
        <a:bodyPr/>
        <a:lstStyle/>
        <a:p>
          <a:endParaRPr lang="en-US"/>
        </a:p>
      </dgm:t>
    </dgm:pt>
    <dgm:pt modelId="{0F6C26E3-C770-4CF3-A059-768B66460568}" type="sibTrans" cxnId="{0E7FEB31-9CA4-4137-9497-1A20561CB5DF}">
      <dgm:prSet/>
      <dgm:spPr/>
      <dgm:t>
        <a:bodyPr/>
        <a:lstStyle/>
        <a:p>
          <a:endParaRPr lang="en-US"/>
        </a:p>
      </dgm:t>
    </dgm:pt>
    <dgm:pt modelId="{48889EBC-3A40-4B36-9D83-8E15FBEAA6A3}">
      <dgm:prSet/>
      <dgm:spPr/>
      <dgm:t>
        <a:bodyPr/>
        <a:lstStyle/>
        <a:p>
          <a:r>
            <a:rPr lang="en-US" b="1" u="sng" dirty="0"/>
            <a:t>The Court held that the mandate to decrypt E2EE Telegram’s </a:t>
          </a:r>
          <a:r>
            <a:rPr lang="en-US" b="1" i="1" u="sng" dirty="0"/>
            <a:t>secret chats </a:t>
          </a:r>
          <a:r>
            <a:rPr lang="en-US" b="1" u="sng" dirty="0"/>
            <a:t>communications risks weakening the encryption mechanism for all users, which was a disproportionate to the legitimate aims pursued</a:t>
          </a:r>
          <a:r>
            <a:rPr lang="en-US" dirty="0"/>
            <a:t>. </a:t>
          </a:r>
        </a:p>
      </dgm:t>
    </dgm:pt>
    <dgm:pt modelId="{905E74CC-1F0F-4AF1-A75D-4032806A5914}" type="parTrans" cxnId="{5F38E70A-000F-4A39-A469-A364DB31C5D4}">
      <dgm:prSet/>
      <dgm:spPr/>
      <dgm:t>
        <a:bodyPr/>
        <a:lstStyle/>
        <a:p>
          <a:endParaRPr lang="en-US"/>
        </a:p>
      </dgm:t>
    </dgm:pt>
    <dgm:pt modelId="{F680BDCE-4E59-474D-88B6-582CE3B7454C}" type="sibTrans" cxnId="{5F38E70A-000F-4A39-A469-A364DB31C5D4}">
      <dgm:prSet/>
      <dgm:spPr/>
      <dgm:t>
        <a:bodyPr/>
        <a:lstStyle/>
        <a:p>
          <a:endParaRPr lang="en-US"/>
        </a:p>
      </dgm:t>
    </dgm:pt>
    <dgm:pt modelId="{E69DDD0E-12B2-4374-863B-FCBFF4F49F7B}">
      <dgm:prSet/>
      <dgm:spPr/>
      <dgm:t>
        <a:bodyPr/>
        <a:lstStyle/>
        <a:p>
          <a:r>
            <a:rPr lang="en-US" b="1"/>
            <a:t>Encryption safeguards fundamental rights</a:t>
          </a:r>
          <a:endParaRPr lang="en-US"/>
        </a:p>
      </dgm:t>
    </dgm:pt>
    <dgm:pt modelId="{3E4424C4-4580-42B6-85DB-FBF0E13D9BDE}" type="parTrans" cxnId="{86CE9315-AD20-4332-B73D-418A32192078}">
      <dgm:prSet/>
      <dgm:spPr/>
      <dgm:t>
        <a:bodyPr/>
        <a:lstStyle/>
        <a:p>
          <a:endParaRPr lang="en-US"/>
        </a:p>
      </dgm:t>
    </dgm:pt>
    <dgm:pt modelId="{1F1D29AD-7470-46F6-8DA9-ABA3DCD2B5FE}" type="sibTrans" cxnId="{86CE9315-AD20-4332-B73D-418A32192078}">
      <dgm:prSet/>
      <dgm:spPr/>
      <dgm:t>
        <a:bodyPr/>
        <a:lstStyle/>
        <a:p>
          <a:endParaRPr lang="en-US"/>
        </a:p>
      </dgm:t>
    </dgm:pt>
    <dgm:pt modelId="{83EBDCC9-CC9D-4481-B2FA-A5EA83AF0C43}">
      <dgm:prSet/>
      <dgm:spPr/>
      <dgm:t>
        <a:bodyPr/>
        <a:lstStyle/>
        <a:p>
          <a:r>
            <a:rPr lang="en-US" b="1"/>
            <a:t>Encryption as a shield against abuses</a:t>
          </a:r>
          <a:endParaRPr lang="en-US"/>
        </a:p>
      </dgm:t>
    </dgm:pt>
    <dgm:pt modelId="{31DBC578-247E-487E-8AAB-F0536796B423}" type="parTrans" cxnId="{3EEED604-F26E-4EE2-9C8E-B1F2A72C53D3}">
      <dgm:prSet/>
      <dgm:spPr/>
      <dgm:t>
        <a:bodyPr/>
        <a:lstStyle/>
        <a:p>
          <a:endParaRPr lang="en-US"/>
        </a:p>
      </dgm:t>
    </dgm:pt>
    <dgm:pt modelId="{B7A69715-F846-4890-958A-E84C864AE9DA}" type="sibTrans" cxnId="{3EEED604-F26E-4EE2-9C8E-B1F2A72C53D3}">
      <dgm:prSet/>
      <dgm:spPr/>
      <dgm:t>
        <a:bodyPr/>
        <a:lstStyle/>
        <a:p>
          <a:endParaRPr lang="en-US"/>
        </a:p>
      </dgm:t>
    </dgm:pt>
    <dgm:pt modelId="{10E0ECBC-2814-4AC4-902D-1E142FE8B59A}">
      <dgm:prSet/>
      <dgm:spPr/>
      <dgm:t>
        <a:bodyPr/>
        <a:lstStyle/>
        <a:p>
          <a:r>
            <a:rPr lang="en-US" b="1" dirty="0"/>
            <a:t>Blanket data retention interferes with the right to privacy </a:t>
          </a:r>
          <a:endParaRPr lang="en-US" dirty="0"/>
        </a:p>
      </dgm:t>
    </dgm:pt>
    <dgm:pt modelId="{1F50ACD3-6D8B-4F2E-BA90-1EB01EDFB938}" type="parTrans" cxnId="{CD9F08D1-5C6C-4748-AFA8-44F8AFA95311}">
      <dgm:prSet/>
      <dgm:spPr/>
      <dgm:t>
        <a:bodyPr/>
        <a:lstStyle/>
        <a:p>
          <a:endParaRPr lang="en-US"/>
        </a:p>
      </dgm:t>
    </dgm:pt>
    <dgm:pt modelId="{F91F7127-91CC-44D3-A797-AEF2FC03D122}" type="sibTrans" cxnId="{CD9F08D1-5C6C-4748-AFA8-44F8AFA95311}">
      <dgm:prSet/>
      <dgm:spPr/>
      <dgm:t>
        <a:bodyPr/>
        <a:lstStyle/>
        <a:p>
          <a:endParaRPr lang="en-US"/>
        </a:p>
      </dgm:t>
    </dgm:pt>
    <dgm:pt modelId="{AB71484F-95E3-4C5B-BF81-F174E74991A3}" type="pres">
      <dgm:prSet presAssocID="{04F2B01B-3260-499E-AF57-A6CAFEB74931}" presName="outerComposite" presStyleCnt="0">
        <dgm:presLayoutVars>
          <dgm:chMax val="5"/>
          <dgm:dir/>
          <dgm:resizeHandles val="exact"/>
        </dgm:presLayoutVars>
      </dgm:prSet>
      <dgm:spPr/>
    </dgm:pt>
    <dgm:pt modelId="{6C8647CF-B2D7-4EC1-8E4C-D5BE30DF82FD}" type="pres">
      <dgm:prSet presAssocID="{04F2B01B-3260-499E-AF57-A6CAFEB74931}" presName="dummyMaxCanvas" presStyleCnt="0">
        <dgm:presLayoutVars/>
      </dgm:prSet>
      <dgm:spPr/>
    </dgm:pt>
    <dgm:pt modelId="{1C657146-6072-4BF6-8E4B-587A0701C785}" type="pres">
      <dgm:prSet presAssocID="{04F2B01B-3260-499E-AF57-A6CAFEB74931}" presName="OneNode_1" presStyleLbl="node1" presStyleIdx="0" presStyleCnt="1" custLinFactNeighborX="-56288" custLinFactNeighborY="-58883">
        <dgm:presLayoutVars>
          <dgm:bulletEnabled val="1"/>
        </dgm:presLayoutVars>
      </dgm:prSet>
      <dgm:spPr/>
    </dgm:pt>
  </dgm:ptLst>
  <dgm:cxnLst>
    <dgm:cxn modelId="{3EEED604-F26E-4EE2-9C8E-B1F2A72C53D3}" srcId="{6B74866E-13A2-4FC0-828B-A03849822EF2}" destId="{83EBDCC9-CC9D-4481-B2FA-A5EA83AF0C43}" srcOrd="2" destOrd="0" parTransId="{31DBC578-247E-487E-8AAB-F0536796B423}" sibTransId="{B7A69715-F846-4890-958A-E84C864AE9DA}"/>
    <dgm:cxn modelId="{5F38E70A-000F-4A39-A469-A364DB31C5D4}" srcId="{6B74866E-13A2-4FC0-828B-A03849822EF2}" destId="{48889EBC-3A40-4B36-9D83-8E15FBEAA6A3}" srcOrd="0" destOrd="0" parTransId="{905E74CC-1F0F-4AF1-A75D-4032806A5914}" sibTransId="{F680BDCE-4E59-474D-88B6-582CE3B7454C}"/>
    <dgm:cxn modelId="{86CE9315-AD20-4332-B73D-418A32192078}" srcId="{6B74866E-13A2-4FC0-828B-A03849822EF2}" destId="{E69DDD0E-12B2-4374-863B-FCBFF4F49F7B}" srcOrd="1" destOrd="0" parTransId="{3E4424C4-4580-42B6-85DB-FBF0E13D9BDE}" sibTransId="{1F1D29AD-7470-46F6-8DA9-ABA3DCD2B5FE}"/>
    <dgm:cxn modelId="{0E7FEB31-9CA4-4137-9497-1A20561CB5DF}" srcId="{04F2B01B-3260-499E-AF57-A6CAFEB74931}" destId="{6B74866E-13A2-4FC0-828B-A03849822EF2}" srcOrd="0" destOrd="0" parTransId="{527824B5-7A2D-48AF-93BB-A5ADD5E1A813}" sibTransId="{0F6C26E3-C770-4CF3-A059-768B66460568}"/>
    <dgm:cxn modelId="{2D45CB54-EE81-4C5C-AB6F-B727F667496A}" type="presOf" srcId="{83EBDCC9-CC9D-4481-B2FA-A5EA83AF0C43}" destId="{1C657146-6072-4BF6-8E4B-587A0701C785}" srcOrd="0" destOrd="3" presId="urn:microsoft.com/office/officeart/2005/8/layout/vProcess5"/>
    <dgm:cxn modelId="{4C31988B-55A7-4D38-9024-9D04C47FA24B}" type="presOf" srcId="{10E0ECBC-2814-4AC4-902D-1E142FE8B59A}" destId="{1C657146-6072-4BF6-8E4B-587A0701C785}" srcOrd="0" destOrd="4" presId="urn:microsoft.com/office/officeart/2005/8/layout/vProcess5"/>
    <dgm:cxn modelId="{75D07793-D42E-485A-84CD-F26502D498D5}" type="presOf" srcId="{E69DDD0E-12B2-4374-863B-FCBFF4F49F7B}" destId="{1C657146-6072-4BF6-8E4B-587A0701C785}" srcOrd="0" destOrd="2" presId="urn:microsoft.com/office/officeart/2005/8/layout/vProcess5"/>
    <dgm:cxn modelId="{FC87189E-9385-4906-BB2C-F8E46DC57AF0}" type="presOf" srcId="{04F2B01B-3260-499E-AF57-A6CAFEB74931}" destId="{AB71484F-95E3-4C5B-BF81-F174E74991A3}" srcOrd="0" destOrd="0" presId="urn:microsoft.com/office/officeart/2005/8/layout/vProcess5"/>
    <dgm:cxn modelId="{090A80CD-FC1E-4DF1-9978-BDA8B0895C3D}" type="presOf" srcId="{6B74866E-13A2-4FC0-828B-A03849822EF2}" destId="{1C657146-6072-4BF6-8E4B-587A0701C785}" srcOrd="0" destOrd="0" presId="urn:microsoft.com/office/officeart/2005/8/layout/vProcess5"/>
    <dgm:cxn modelId="{CD9F08D1-5C6C-4748-AFA8-44F8AFA95311}" srcId="{6B74866E-13A2-4FC0-828B-A03849822EF2}" destId="{10E0ECBC-2814-4AC4-902D-1E142FE8B59A}" srcOrd="3" destOrd="0" parTransId="{1F50ACD3-6D8B-4F2E-BA90-1EB01EDFB938}" sibTransId="{F91F7127-91CC-44D3-A797-AEF2FC03D122}"/>
    <dgm:cxn modelId="{3B3D1EF2-8445-47D7-93D4-4C36DF85439D}" type="presOf" srcId="{48889EBC-3A40-4B36-9D83-8E15FBEAA6A3}" destId="{1C657146-6072-4BF6-8E4B-587A0701C785}" srcOrd="0" destOrd="1" presId="urn:microsoft.com/office/officeart/2005/8/layout/vProcess5"/>
    <dgm:cxn modelId="{2B48B261-0E7F-401C-9537-0211731BB47C}" type="presParOf" srcId="{AB71484F-95E3-4C5B-BF81-F174E74991A3}" destId="{6C8647CF-B2D7-4EC1-8E4C-D5BE30DF82FD}" srcOrd="0" destOrd="0" presId="urn:microsoft.com/office/officeart/2005/8/layout/vProcess5"/>
    <dgm:cxn modelId="{EFC81068-205C-4908-812F-80010F4200D4}" type="presParOf" srcId="{AB71484F-95E3-4C5B-BF81-F174E74991A3}" destId="{1C657146-6072-4BF6-8E4B-587A0701C785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EDFA6-9A8D-4FF1-8EE1-FDC3BE03A4FD}">
      <dsp:nvSpPr>
        <dsp:cNvPr id="0" name=""/>
        <dsp:cNvSpPr/>
      </dsp:nvSpPr>
      <dsp:spPr>
        <a:xfrm>
          <a:off x="0" y="66652"/>
          <a:ext cx="1040252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Preconditions:</a:t>
          </a:r>
        </a:p>
      </dsp:txBody>
      <dsp:txXfrm>
        <a:off x="21075" y="87727"/>
        <a:ext cx="10360379" cy="389580"/>
      </dsp:txXfrm>
    </dsp:sp>
    <dsp:sp modelId="{0C62F4BA-280C-4DB4-948C-117AC6010125}">
      <dsp:nvSpPr>
        <dsp:cNvPr id="0" name=""/>
        <dsp:cNvSpPr/>
      </dsp:nvSpPr>
      <dsp:spPr>
        <a:xfrm>
          <a:off x="0" y="498382"/>
          <a:ext cx="1040252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8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Coordinating Authority conducts investigations and risk assessments.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Provider and the EU Centre are consulted before issuance.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Provider submits an implementation plan including technologies and safeguards.</a:t>
          </a:r>
        </a:p>
      </dsp:txBody>
      <dsp:txXfrm>
        <a:off x="0" y="498382"/>
        <a:ext cx="10402529" cy="726570"/>
      </dsp:txXfrm>
    </dsp:sp>
    <dsp:sp modelId="{D3EAEF9C-BB33-4642-BF87-9C1D0CB4C262}">
      <dsp:nvSpPr>
        <dsp:cNvPr id="0" name=""/>
        <dsp:cNvSpPr/>
      </dsp:nvSpPr>
      <dsp:spPr>
        <a:xfrm>
          <a:off x="0" y="1224952"/>
          <a:ext cx="1040252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Issuance criteria:</a:t>
          </a:r>
        </a:p>
      </dsp:txBody>
      <dsp:txXfrm>
        <a:off x="21075" y="1246027"/>
        <a:ext cx="10360379" cy="389580"/>
      </dsp:txXfrm>
    </dsp:sp>
    <dsp:sp modelId="{A64821CD-E049-4424-B75C-A0F4CBB00FCD}">
      <dsp:nvSpPr>
        <dsp:cNvPr id="0" name=""/>
        <dsp:cNvSpPr/>
      </dsp:nvSpPr>
      <dsp:spPr>
        <a:xfrm>
          <a:off x="0" y="1656682"/>
          <a:ext cx="10402529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8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Significant risk that the service is used to disseminate known or new CSAM, or for child solicitation.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Proportionality: benefits outweigh negative impacts on rights and interests.</a:t>
          </a:r>
        </a:p>
      </dsp:txBody>
      <dsp:txXfrm>
        <a:off x="0" y="1656682"/>
        <a:ext cx="10402529" cy="484380"/>
      </dsp:txXfrm>
    </dsp:sp>
    <dsp:sp modelId="{4E1AC4F7-D502-4046-BE9E-4D185BBF2C48}">
      <dsp:nvSpPr>
        <dsp:cNvPr id="0" name=""/>
        <dsp:cNvSpPr/>
      </dsp:nvSpPr>
      <dsp:spPr>
        <a:xfrm>
          <a:off x="0" y="2141062"/>
          <a:ext cx="1040252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Evidence base: </a:t>
          </a:r>
        </a:p>
      </dsp:txBody>
      <dsp:txXfrm>
        <a:off x="21075" y="2162137"/>
        <a:ext cx="10360379" cy="389580"/>
      </dsp:txXfrm>
    </dsp:sp>
    <dsp:sp modelId="{7725D548-3CF1-493E-9D48-02CF59940F34}">
      <dsp:nvSpPr>
        <dsp:cNvPr id="0" name=""/>
        <dsp:cNvSpPr/>
      </dsp:nvSpPr>
      <dsp:spPr>
        <a:xfrm>
          <a:off x="0" y="2572792"/>
          <a:ext cx="1040252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8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risk assessments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mitigation measures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provider’s implementation plan and opinions of the EU Centre and data protection authority.</a:t>
          </a:r>
        </a:p>
      </dsp:txBody>
      <dsp:txXfrm>
        <a:off x="0" y="2572792"/>
        <a:ext cx="10402529" cy="726570"/>
      </dsp:txXfrm>
    </dsp:sp>
    <dsp:sp modelId="{6B126BA5-7376-43A1-8CBD-ABA9E0DC023C}">
      <dsp:nvSpPr>
        <dsp:cNvPr id="0" name=""/>
        <dsp:cNvSpPr/>
      </dsp:nvSpPr>
      <dsp:spPr>
        <a:xfrm>
          <a:off x="0" y="3299362"/>
          <a:ext cx="1040252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Types of orders:</a:t>
          </a:r>
        </a:p>
      </dsp:txBody>
      <dsp:txXfrm>
        <a:off x="21075" y="3320437"/>
        <a:ext cx="10360379" cy="389580"/>
      </dsp:txXfrm>
    </dsp:sp>
    <dsp:sp modelId="{7FF240C1-8A20-4AF7-BC24-FDA9563613A0}">
      <dsp:nvSpPr>
        <dsp:cNvPr id="0" name=""/>
        <dsp:cNvSpPr/>
      </dsp:nvSpPr>
      <dsp:spPr>
        <a:xfrm>
          <a:off x="0" y="3731092"/>
          <a:ext cx="1040252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8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Known CSAM → evidence of past or ongoing dissemination.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New CSAM → risk and evidence within the past 12 months.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400" kern="1200" dirty="0"/>
            <a:t>• Child solicitation → applies to interpersonal communication services with demonstrated risk.</a:t>
          </a:r>
        </a:p>
      </dsp:txBody>
      <dsp:txXfrm>
        <a:off x="0" y="3731092"/>
        <a:ext cx="10402529" cy="726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E5C2B-9B22-409E-AD32-702CE55A9EAD}">
      <dsp:nvSpPr>
        <dsp:cNvPr id="0" name=""/>
        <dsp:cNvSpPr/>
      </dsp:nvSpPr>
      <dsp:spPr>
        <a:xfrm>
          <a:off x="3224" y="578644"/>
          <a:ext cx="2302369" cy="146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81B56-1DF5-4E2E-A497-AFA925C49363}">
      <dsp:nvSpPr>
        <dsp:cNvPr id="0" name=""/>
        <dsp:cNvSpPr/>
      </dsp:nvSpPr>
      <dsp:spPr>
        <a:xfrm>
          <a:off x="259043" y="821672"/>
          <a:ext cx="2302369" cy="146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Central Hub</a:t>
          </a:r>
          <a:r>
            <a:rPr lang="en-US" sz="1500" kern="1200"/>
            <a:t>: Coordinates cooperation between </a:t>
          </a:r>
          <a:r>
            <a:rPr lang="en-US" sz="1500" b="1" kern="1200"/>
            <a:t>National Coordinating Authorities</a:t>
          </a:r>
          <a:r>
            <a:rPr lang="en-US" sz="1500" kern="1200"/>
            <a:t>, </a:t>
          </a:r>
          <a:r>
            <a:rPr lang="en-US" sz="1500" b="1" kern="1200"/>
            <a:t>service providers</a:t>
          </a:r>
          <a:r>
            <a:rPr lang="en-US" sz="1500" kern="1200"/>
            <a:t>, and EU institutions. </a:t>
          </a:r>
        </a:p>
      </dsp:txBody>
      <dsp:txXfrm>
        <a:off x="301864" y="864493"/>
        <a:ext cx="2216727" cy="1376362"/>
      </dsp:txXfrm>
    </dsp:sp>
    <dsp:sp modelId="{63164C83-C49E-49CB-A412-CDF0FD05BB97}">
      <dsp:nvSpPr>
        <dsp:cNvPr id="0" name=""/>
        <dsp:cNvSpPr/>
      </dsp:nvSpPr>
      <dsp:spPr>
        <a:xfrm>
          <a:off x="8267399" y="587694"/>
          <a:ext cx="2302369" cy="146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062B0-AF9A-42F9-95C3-B977075BE868}">
      <dsp:nvSpPr>
        <dsp:cNvPr id="0" name=""/>
        <dsp:cNvSpPr/>
      </dsp:nvSpPr>
      <dsp:spPr>
        <a:xfrm>
          <a:off x="8523218" y="830722"/>
          <a:ext cx="2302369" cy="146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Data Collection &amp; Analysis</a:t>
          </a:r>
          <a:r>
            <a:rPr lang="en-US" sz="1500" kern="1200" dirty="0"/>
            <a:t>: Maintains </a:t>
          </a:r>
          <a:r>
            <a:rPr lang="en-US" sz="1500" b="1" kern="1200" dirty="0"/>
            <a:t>secure databases </a:t>
          </a:r>
          <a:r>
            <a:rPr lang="en-US" sz="1500" kern="1200" dirty="0"/>
            <a:t>of </a:t>
          </a:r>
          <a:r>
            <a:rPr lang="en-US" sz="1500" b="1" kern="1200" dirty="0"/>
            <a:t>indicators</a:t>
          </a:r>
          <a:r>
            <a:rPr lang="en-US" sz="1500" kern="1200" dirty="0"/>
            <a:t> of </a:t>
          </a:r>
          <a:r>
            <a:rPr lang="en-US" sz="1500" b="1" kern="1200" dirty="0"/>
            <a:t>CSAM</a:t>
          </a:r>
          <a:r>
            <a:rPr lang="en-US" sz="1500" kern="1200" dirty="0"/>
            <a:t> and </a:t>
          </a:r>
          <a:r>
            <a:rPr lang="en-US" sz="1500" b="1" kern="1200" dirty="0"/>
            <a:t>grooming patterns </a:t>
          </a:r>
          <a:r>
            <a:rPr lang="en-US" sz="1500" kern="1200" dirty="0"/>
            <a:t>to assist investigations. </a:t>
          </a:r>
        </a:p>
      </dsp:txBody>
      <dsp:txXfrm>
        <a:off x="8566039" y="873543"/>
        <a:ext cx="2216727" cy="1376362"/>
      </dsp:txXfrm>
    </dsp:sp>
    <dsp:sp modelId="{2569E59D-5677-43A0-9ADE-AD56F6940AFD}">
      <dsp:nvSpPr>
        <dsp:cNvPr id="0" name=""/>
        <dsp:cNvSpPr/>
      </dsp:nvSpPr>
      <dsp:spPr>
        <a:xfrm>
          <a:off x="5631237" y="578644"/>
          <a:ext cx="2302369" cy="146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1B3EE-85D8-4311-8B70-B7888ED05A53}">
      <dsp:nvSpPr>
        <dsp:cNvPr id="0" name=""/>
        <dsp:cNvSpPr/>
      </dsp:nvSpPr>
      <dsp:spPr>
        <a:xfrm>
          <a:off x="5887056" y="821672"/>
          <a:ext cx="2302369" cy="146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Operational Coordination</a:t>
          </a:r>
          <a:r>
            <a:rPr lang="en-US" sz="1500" kern="1200"/>
            <a:t>: Provides a platform for information exchange, best practices, and technical training. </a:t>
          </a:r>
        </a:p>
      </dsp:txBody>
      <dsp:txXfrm>
        <a:off x="5929877" y="864493"/>
        <a:ext cx="2216727" cy="1376362"/>
      </dsp:txXfrm>
    </dsp:sp>
    <dsp:sp modelId="{B8E5D9E1-FF7E-4DFF-B4D3-C49319D261F9}">
      <dsp:nvSpPr>
        <dsp:cNvPr id="0" name=""/>
        <dsp:cNvSpPr/>
      </dsp:nvSpPr>
      <dsp:spPr>
        <a:xfrm>
          <a:off x="2904524" y="583951"/>
          <a:ext cx="2302369" cy="146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89EA2-763C-41CE-9D58-71F6A8E5741E}">
      <dsp:nvSpPr>
        <dsp:cNvPr id="0" name=""/>
        <dsp:cNvSpPr/>
      </dsp:nvSpPr>
      <dsp:spPr>
        <a:xfrm>
          <a:off x="3160343" y="826979"/>
          <a:ext cx="2302369" cy="146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Support to Enforcement</a:t>
          </a:r>
          <a:r>
            <a:rPr lang="en-US" sz="1500" kern="1200" dirty="0"/>
            <a:t>: Assists national authorities in executing </a:t>
          </a:r>
          <a:r>
            <a:rPr lang="en-US" sz="1500" b="1" kern="1200" dirty="0"/>
            <a:t>Detection Orders</a:t>
          </a:r>
          <a:endParaRPr lang="en-US" sz="1500" kern="1200" dirty="0"/>
        </a:p>
      </dsp:txBody>
      <dsp:txXfrm>
        <a:off x="3203164" y="869800"/>
        <a:ext cx="2216727" cy="137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EB876-0639-4208-9B14-1256F8895EF8}">
      <dsp:nvSpPr>
        <dsp:cNvPr id="0" name=""/>
        <dsp:cNvSpPr/>
      </dsp:nvSpPr>
      <dsp:spPr>
        <a:xfrm>
          <a:off x="247878" y="2000"/>
          <a:ext cx="3264089" cy="1958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Providers of hosting and communication services</a:t>
          </a:r>
          <a:r>
            <a:rPr lang="en-US" sz="1400" kern="1200" dirty="0"/>
            <a:t> must execute </a:t>
          </a:r>
          <a:r>
            <a:rPr lang="en-US" sz="1400" b="1" kern="1200" dirty="0"/>
            <a:t>detection orders </a:t>
          </a:r>
          <a:r>
            <a:rPr lang="en-US" sz="1400" kern="1200" dirty="0"/>
            <a:t>by installing and operating technologies to identify known or new </a:t>
          </a:r>
          <a:r>
            <a:rPr lang="en-US" sz="1400" b="1" kern="1200" dirty="0"/>
            <a:t>CSAM</a:t>
          </a:r>
          <a:r>
            <a:rPr lang="en-US" sz="1400" kern="1200" dirty="0"/>
            <a:t> or child solicitation, using indicators from the EU Centre.</a:t>
          </a:r>
        </a:p>
      </dsp:txBody>
      <dsp:txXfrm>
        <a:off x="247878" y="2000"/>
        <a:ext cx="3264089" cy="1958453"/>
      </dsp:txXfrm>
    </dsp:sp>
    <dsp:sp modelId="{79E66DDD-8F56-480F-A0E2-288B7B9B1C79}">
      <dsp:nvSpPr>
        <dsp:cNvPr id="0" name=""/>
        <dsp:cNvSpPr/>
      </dsp:nvSpPr>
      <dsp:spPr>
        <a:xfrm>
          <a:off x="3838377" y="2000"/>
          <a:ext cx="3264089" cy="1958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Providers may </a:t>
          </a:r>
          <a:r>
            <a:rPr lang="en-US" sz="1400" b="1" kern="1200" dirty="0"/>
            <a:t>use EU Centre technologies free of charge but</a:t>
          </a:r>
          <a:r>
            <a:rPr lang="en-US" sz="1400" kern="1200" dirty="0"/>
            <a:t> are </a:t>
          </a:r>
          <a:r>
            <a:rPr lang="en-US" sz="1400" b="1" kern="1200" dirty="0"/>
            <a:t>not obliged</a:t>
          </a:r>
          <a:r>
            <a:rPr lang="en-US" sz="1400" kern="1200" dirty="0"/>
            <a:t> to adopt specific tools as long as regulatory requirements are met.</a:t>
          </a:r>
        </a:p>
      </dsp:txBody>
      <dsp:txXfrm>
        <a:off x="3838377" y="2000"/>
        <a:ext cx="3264089" cy="1958453"/>
      </dsp:txXfrm>
    </dsp:sp>
    <dsp:sp modelId="{52BEB671-131F-4696-9B1D-7EB7D53300A8}">
      <dsp:nvSpPr>
        <dsp:cNvPr id="0" name=""/>
        <dsp:cNvSpPr/>
      </dsp:nvSpPr>
      <dsp:spPr>
        <a:xfrm>
          <a:off x="7428876" y="2000"/>
          <a:ext cx="3264089" cy="1958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Technologies must be:</a:t>
          </a:r>
          <a:br>
            <a:rPr lang="en-US" sz="1400" kern="1200"/>
          </a:br>
          <a:r>
            <a:rPr lang="en-US" sz="1400" kern="1200"/>
            <a:t>• </a:t>
          </a:r>
          <a:r>
            <a:rPr lang="en-US" sz="1400" b="1" kern="1200"/>
            <a:t>Effective</a:t>
          </a:r>
          <a:r>
            <a:rPr lang="en-US" sz="1400" kern="1200"/>
            <a:t> in detecting CSAM or solicitation</a:t>
          </a:r>
          <a:br>
            <a:rPr lang="en-US" sz="1400" kern="1200"/>
          </a:br>
          <a:r>
            <a:rPr lang="en-US" sz="1400" kern="1200"/>
            <a:t>• </a:t>
          </a:r>
          <a:r>
            <a:rPr lang="en-US" sz="1400" b="1" kern="1200"/>
            <a:t>Minimally intrusive</a:t>
          </a:r>
          <a:r>
            <a:rPr lang="en-US" sz="1400" kern="1200"/>
            <a:t> and privacy-preserving</a:t>
          </a:r>
          <a:br>
            <a:rPr lang="en-US" sz="1400" kern="1200"/>
          </a:br>
          <a:r>
            <a:rPr lang="en-US" sz="1400" kern="1200"/>
            <a:t>• </a:t>
          </a:r>
          <a:r>
            <a:rPr lang="en-US" sz="1400" b="1" kern="1200"/>
            <a:t>Accurate and reliable</a:t>
          </a:r>
          <a:r>
            <a:rPr lang="en-US" sz="1400" kern="1200"/>
            <a:t>, minimizing false detections</a:t>
          </a:r>
        </a:p>
      </dsp:txBody>
      <dsp:txXfrm>
        <a:off x="7428876" y="2000"/>
        <a:ext cx="3264089" cy="1958453"/>
      </dsp:txXfrm>
    </dsp:sp>
    <dsp:sp modelId="{B75D1448-BFE9-4231-A64F-F18920FFB438}">
      <dsp:nvSpPr>
        <dsp:cNvPr id="0" name=""/>
        <dsp:cNvSpPr/>
      </dsp:nvSpPr>
      <dsp:spPr>
        <a:xfrm>
          <a:off x="1176789" y="2124526"/>
          <a:ext cx="4688963" cy="1958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Providers must:</a:t>
          </a:r>
          <a:br>
            <a:rPr lang="en-US" sz="1400" kern="1200" dirty="0"/>
          </a:br>
          <a:r>
            <a:rPr lang="en-US" sz="1400" kern="1200" dirty="0"/>
            <a:t>• Use technologies </a:t>
          </a:r>
          <a:r>
            <a:rPr lang="en-US" sz="1400" b="1" kern="1200" dirty="0"/>
            <a:t>only for detection purposes</a:t>
          </a:r>
          <a:br>
            <a:rPr lang="en-US" sz="1400" kern="1200" dirty="0"/>
          </a:br>
          <a:r>
            <a:rPr lang="en-US" sz="1400" kern="1200" dirty="0"/>
            <a:t>• Ensure </a:t>
          </a:r>
          <a:r>
            <a:rPr lang="en-US" sz="1400" b="1" kern="1200" dirty="0"/>
            <a:t>data protection and internal safeguards</a:t>
          </a:r>
          <a:r>
            <a:rPr lang="en-US" sz="1400" kern="1200" dirty="0"/>
            <a:t> against misuse</a:t>
          </a:r>
          <a:br>
            <a:rPr lang="en-US" sz="1400" kern="1200" dirty="0"/>
          </a:br>
          <a:r>
            <a:rPr lang="en-US" sz="1400" kern="1200" dirty="0"/>
            <a:t>• Maintain </a:t>
          </a:r>
          <a:r>
            <a:rPr lang="en-US" sz="1400" b="1" kern="1200" dirty="0"/>
            <a:t>human oversight</a:t>
          </a:r>
          <a:r>
            <a:rPr lang="en-US" sz="1400" kern="1200" dirty="0"/>
            <a:t> and error handling</a:t>
          </a:r>
          <a:br>
            <a:rPr lang="en-US" sz="1400" kern="1200" dirty="0"/>
          </a:br>
          <a:r>
            <a:rPr lang="en-US" sz="1400" kern="1200" dirty="0"/>
            <a:t>• Offer a </a:t>
          </a:r>
          <a:r>
            <a:rPr lang="en-US" sz="1400" b="1" kern="1200" dirty="0"/>
            <a:t>user complaint mechanism</a:t>
          </a:r>
          <a:r>
            <a:rPr lang="en-US" sz="1400" kern="1200" dirty="0"/>
            <a:t> and inform users transparently</a:t>
          </a:r>
          <a:br>
            <a:rPr lang="en-US" sz="1400" kern="1200" dirty="0"/>
          </a:br>
          <a:r>
            <a:rPr lang="en-US" sz="1400" kern="1200" dirty="0"/>
            <a:t>• Notify the </a:t>
          </a:r>
          <a:r>
            <a:rPr lang="en-US" sz="1400" b="1" kern="1200" dirty="0"/>
            <a:t>Coordinating Authority</a:t>
          </a:r>
          <a:r>
            <a:rPr lang="en-US" sz="1400" kern="1200" dirty="0"/>
            <a:t> before implementation and include findings in periodic reports</a:t>
          </a:r>
        </a:p>
      </dsp:txBody>
      <dsp:txXfrm>
        <a:off x="1176789" y="2124526"/>
        <a:ext cx="4688963" cy="1958453"/>
      </dsp:txXfrm>
    </dsp:sp>
    <dsp:sp modelId="{CE9CD628-C9C9-4D38-B5EA-C612353B4245}">
      <dsp:nvSpPr>
        <dsp:cNvPr id="0" name=""/>
        <dsp:cNvSpPr/>
      </dsp:nvSpPr>
      <dsp:spPr>
        <a:xfrm>
          <a:off x="6768861" y="2124526"/>
          <a:ext cx="3264089" cy="1958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User notification</a:t>
          </a:r>
          <a:r>
            <a:rPr lang="en-US" sz="1400" kern="1200"/>
            <a:t> is allowed only when law enforcement confirms it won’t interfere with investigations.</a:t>
          </a:r>
        </a:p>
      </dsp:txBody>
      <dsp:txXfrm>
        <a:off x="6768861" y="2124526"/>
        <a:ext cx="3264089" cy="1958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102A1-1469-48AD-912A-2F17E8B858A6}">
      <dsp:nvSpPr>
        <dsp:cNvPr id="0" name=""/>
        <dsp:cNvSpPr/>
      </dsp:nvSpPr>
      <dsp:spPr>
        <a:xfrm>
          <a:off x="2616410" y="377"/>
          <a:ext cx="954316" cy="9543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329A5-D6FE-4551-BB95-211F7EDE26E7}">
      <dsp:nvSpPr>
        <dsp:cNvPr id="0" name=""/>
        <dsp:cNvSpPr/>
      </dsp:nvSpPr>
      <dsp:spPr>
        <a:xfrm>
          <a:off x="2819789" y="203756"/>
          <a:ext cx="547558" cy="5475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9AF08-4D22-4220-86BB-4FFC6F2F0B25}">
      <dsp:nvSpPr>
        <dsp:cNvPr id="0" name=""/>
        <dsp:cNvSpPr/>
      </dsp:nvSpPr>
      <dsp:spPr>
        <a:xfrm>
          <a:off x="2311341" y="1251940"/>
          <a:ext cx="1564453" cy="105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End-to-end encryption at risk</a:t>
          </a:r>
          <a:r>
            <a:rPr lang="en-US" sz="1100" kern="1200"/>
            <a:t>: enforcing content detection would require </a:t>
          </a:r>
          <a:r>
            <a:rPr lang="en-US" sz="1100" b="1" kern="1200"/>
            <a:t>access to data before encryption</a:t>
          </a:r>
          <a:r>
            <a:rPr lang="en-US" sz="1100" kern="1200"/>
            <a:t>, undermining one of the core pillars of </a:t>
          </a:r>
          <a:r>
            <a:rPr lang="en-US" sz="1100" b="1" kern="1200"/>
            <a:t>digital security</a:t>
          </a:r>
          <a:r>
            <a:rPr lang="en-US" sz="1100" kern="1200"/>
            <a:t>.</a:t>
          </a:r>
        </a:p>
      </dsp:txBody>
      <dsp:txXfrm>
        <a:off x="2311341" y="1251940"/>
        <a:ext cx="1564453" cy="1056005"/>
      </dsp:txXfrm>
    </dsp:sp>
    <dsp:sp modelId="{94193C8C-B9E2-42D5-99BD-DECC88CE45E7}">
      <dsp:nvSpPr>
        <dsp:cNvPr id="0" name=""/>
        <dsp:cNvSpPr/>
      </dsp:nvSpPr>
      <dsp:spPr>
        <a:xfrm>
          <a:off x="4454642" y="377"/>
          <a:ext cx="954316" cy="9543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C40AB-FADC-408B-BD81-9D7E495E8C38}">
      <dsp:nvSpPr>
        <dsp:cNvPr id="0" name=""/>
        <dsp:cNvSpPr/>
      </dsp:nvSpPr>
      <dsp:spPr>
        <a:xfrm>
          <a:off x="4658021" y="203756"/>
          <a:ext cx="547558" cy="5475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E19B6-324F-4F24-8B85-1163EF333D7E}">
      <dsp:nvSpPr>
        <dsp:cNvPr id="0" name=""/>
        <dsp:cNvSpPr/>
      </dsp:nvSpPr>
      <dsp:spPr>
        <a:xfrm>
          <a:off x="4149574" y="1251940"/>
          <a:ext cx="1564453" cy="105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Mass surveillance potential</a:t>
          </a:r>
          <a:r>
            <a:rPr lang="en-US" sz="1100" kern="1200"/>
            <a:t>: systematic </a:t>
          </a:r>
          <a:r>
            <a:rPr lang="en-US" sz="1100" b="1" kern="1200"/>
            <a:t>scanning of private communications </a:t>
          </a:r>
          <a:r>
            <a:rPr lang="en-US" sz="1100" kern="1200"/>
            <a:t>could lead to generalized monitoring of all users.</a:t>
          </a:r>
        </a:p>
      </dsp:txBody>
      <dsp:txXfrm>
        <a:off x="4149574" y="1251940"/>
        <a:ext cx="1564453" cy="1056005"/>
      </dsp:txXfrm>
    </dsp:sp>
    <dsp:sp modelId="{CF443D79-437E-4065-ACA5-67926DE132E2}">
      <dsp:nvSpPr>
        <dsp:cNvPr id="0" name=""/>
        <dsp:cNvSpPr/>
      </dsp:nvSpPr>
      <dsp:spPr>
        <a:xfrm>
          <a:off x="6292875" y="377"/>
          <a:ext cx="954316" cy="9543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B85E9-E687-4C1F-997B-EC35A05BF246}">
      <dsp:nvSpPr>
        <dsp:cNvPr id="0" name=""/>
        <dsp:cNvSpPr/>
      </dsp:nvSpPr>
      <dsp:spPr>
        <a:xfrm>
          <a:off x="6496253" y="203756"/>
          <a:ext cx="547558" cy="5475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E369A-DDAE-4F28-A956-4557FCBFD259}">
      <dsp:nvSpPr>
        <dsp:cNvPr id="0" name=""/>
        <dsp:cNvSpPr/>
      </dsp:nvSpPr>
      <dsp:spPr>
        <a:xfrm>
          <a:off x="5987806" y="1251940"/>
          <a:ext cx="1564453" cy="105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False positives and errors</a:t>
          </a:r>
          <a:r>
            <a:rPr lang="en-US" sz="1100" kern="1200"/>
            <a:t>: detection tools such as hashing, fingerprinting, and AI models inevitably generate mistakes when applied to </a:t>
          </a:r>
          <a:r>
            <a:rPr lang="en-US" sz="1100" b="1" kern="1200"/>
            <a:t>billions</a:t>
          </a:r>
          <a:r>
            <a:rPr lang="en-US" sz="1100" kern="1200"/>
            <a:t> of messages.</a:t>
          </a:r>
        </a:p>
      </dsp:txBody>
      <dsp:txXfrm>
        <a:off x="5987806" y="1251940"/>
        <a:ext cx="1564453" cy="1056005"/>
      </dsp:txXfrm>
    </dsp:sp>
    <dsp:sp modelId="{400EDE87-F9D2-43B8-9FCA-2FF6A3E8D91A}">
      <dsp:nvSpPr>
        <dsp:cNvPr id="0" name=""/>
        <dsp:cNvSpPr/>
      </dsp:nvSpPr>
      <dsp:spPr>
        <a:xfrm>
          <a:off x="8131107" y="377"/>
          <a:ext cx="954316" cy="95431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34B9B-397A-4420-B3F5-ED259171C851}">
      <dsp:nvSpPr>
        <dsp:cNvPr id="0" name=""/>
        <dsp:cNvSpPr/>
      </dsp:nvSpPr>
      <dsp:spPr>
        <a:xfrm>
          <a:off x="8334486" y="203756"/>
          <a:ext cx="547558" cy="5475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B798D-DBD7-4B08-8853-55B83F47D179}">
      <dsp:nvSpPr>
        <dsp:cNvPr id="0" name=""/>
        <dsp:cNvSpPr/>
      </dsp:nvSpPr>
      <dsp:spPr>
        <a:xfrm>
          <a:off x="7826039" y="1251940"/>
          <a:ext cx="1564453" cy="105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Scope expansion</a:t>
          </a:r>
          <a:r>
            <a:rPr lang="en-US" sz="1100" kern="1200"/>
            <a:t>: once implemented, scanning technologies could be repurposed for other forms of content </a:t>
          </a:r>
          <a:r>
            <a:rPr lang="en-US" sz="1100" b="1" kern="1200"/>
            <a:t>monitoring</a:t>
          </a:r>
          <a:r>
            <a:rPr lang="en-US" sz="1100" kern="1200"/>
            <a:t> or </a:t>
          </a:r>
          <a:r>
            <a:rPr lang="en-US" sz="1100" b="1" kern="1200"/>
            <a:t>censorship</a:t>
          </a:r>
          <a:r>
            <a:rPr lang="en-US" sz="1100" kern="1200"/>
            <a:t>.</a:t>
          </a:r>
        </a:p>
      </dsp:txBody>
      <dsp:txXfrm>
        <a:off x="7826039" y="1251940"/>
        <a:ext cx="1564453" cy="10560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D2306-C2D6-42DA-8307-54BBE8525C0B}">
      <dsp:nvSpPr>
        <dsp:cNvPr id="0" name=""/>
        <dsp:cNvSpPr/>
      </dsp:nvSpPr>
      <dsp:spPr>
        <a:xfrm>
          <a:off x="0" y="285933"/>
          <a:ext cx="6598452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/>
            <a:t>Podchasov v. Russia (2017–2024)</a:t>
          </a:r>
          <a:endParaRPr lang="en-US" sz="2100" kern="1200"/>
        </a:p>
      </dsp:txBody>
      <dsp:txXfrm>
        <a:off x="24588" y="310521"/>
        <a:ext cx="6549276" cy="454509"/>
      </dsp:txXfrm>
    </dsp:sp>
    <dsp:sp modelId="{7487C81B-456E-4B1C-93B7-C66E4515155B}">
      <dsp:nvSpPr>
        <dsp:cNvPr id="0" name=""/>
        <dsp:cNvSpPr/>
      </dsp:nvSpPr>
      <dsp:spPr>
        <a:xfrm>
          <a:off x="0" y="789618"/>
          <a:ext cx="6598452" cy="2869019"/>
        </a:xfrm>
        <a:prstGeom prst="rect">
          <a:avLst/>
        </a:prstGeom>
        <a:noFill/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0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/>
            <a:t>In </a:t>
          </a:r>
          <a:r>
            <a:rPr lang="it-IT" sz="1600" b="1" i="0" kern="1200" baseline="0"/>
            <a:t>2017</a:t>
          </a:r>
          <a:r>
            <a:rPr lang="it-IT" sz="1600" b="0" i="0" kern="1200" baseline="0"/>
            <a:t>, Russia mandated providers like </a:t>
          </a:r>
          <a:r>
            <a:rPr lang="it-IT" sz="1600" b="1" i="0" kern="1200" baseline="0"/>
            <a:t>Telegram</a:t>
          </a:r>
          <a:r>
            <a:rPr lang="it-IT" sz="1600" b="0" i="0" kern="1200" baseline="0"/>
            <a:t> to: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1" i="0" kern="1200" baseline="0"/>
            <a:t>Store</a:t>
          </a:r>
          <a:r>
            <a:rPr lang="it-IT" sz="1600" b="0" i="0" kern="1200" baseline="0"/>
            <a:t> </a:t>
          </a:r>
          <a:r>
            <a:rPr lang="it-IT" sz="1600" b="1" i="0" kern="1200" baseline="0"/>
            <a:t>all communication data</a:t>
          </a:r>
          <a:r>
            <a:rPr lang="it-IT" sz="1600" b="0" i="0" kern="1200" baseline="0"/>
            <a:t>, including content, for </a:t>
          </a:r>
          <a:r>
            <a:rPr lang="it-IT" sz="1600" b="1" i="0" kern="1200" baseline="0"/>
            <a:t>specified periods</a:t>
          </a:r>
          <a:r>
            <a:rPr lang="it-IT" sz="1600" b="0" i="0" kern="1200" baseline="0"/>
            <a:t>.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 dirty="0" err="1"/>
            <a:t>Provide</a:t>
          </a:r>
          <a:r>
            <a:rPr lang="it-IT" sz="1600" b="0" i="0" kern="1200" baseline="0" dirty="0"/>
            <a:t> </a:t>
          </a:r>
          <a:r>
            <a:rPr lang="it-IT" sz="1600" b="1" i="0" kern="1200" baseline="0" dirty="0" err="1"/>
            <a:t>law</a:t>
          </a:r>
          <a:r>
            <a:rPr lang="it-IT" sz="1600" b="1" i="0" kern="1200" baseline="0" dirty="0"/>
            <a:t> enforcement</a:t>
          </a:r>
          <a:r>
            <a:rPr lang="it-IT" sz="1600" b="0" i="0" kern="1200" baseline="0" dirty="0"/>
            <a:t> with user data, </a:t>
          </a:r>
          <a:r>
            <a:rPr lang="it-IT" sz="1600" b="0" i="0" kern="1200" baseline="0" dirty="0" err="1"/>
            <a:t>message</a:t>
          </a:r>
          <a:r>
            <a:rPr lang="it-IT" sz="1600" b="0" i="0" kern="1200" baseline="0" dirty="0"/>
            <a:t> </a:t>
          </a:r>
          <a:r>
            <a:rPr lang="it-IT" sz="1600" b="0" i="0" kern="1200" baseline="0" dirty="0" err="1"/>
            <a:t>content</a:t>
          </a:r>
          <a:r>
            <a:rPr lang="it-IT" sz="1600" b="0" i="0" kern="1200" baseline="0" dirty="0"/>
            <a:t>, and </a:t>
          </a:r>
          <a:r>
            <a:rPr lang="it-IT" sz="1600" b="1" i="0" kern="1200" baseline="0" dirty="0" err="1"/>
            <a:t>decryption</a:t>
          </a:r>
          <a:r>
            <a:rPr lang="it-IT" sz="1600" b="1" i="0" kern="1200" baseline="0" dirty="0"/>
            <a:t> capabilities</a:t>
          </a:r>
          <a:r>
            <a:rPr lang="it-IT" sz="1600" b="0" i="0" kern="1200" baseline="0" dirty="0"/>
            <a:t>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 dirty="0"/>
            <a:t>The FSB </a:t>
          </a:r>
          <a:r>
            <a:rPr lang="it-IT" sz="1600" b="0" i="0" kern="1200" baseline="0" dirty="0" err="1"/>
            <a:t>ordered</a:t>
          </a:r>
          <a:r>
            <a:rPr lang="it-IT" sz="1600" b="0" i="0" kern="1200" baseline="0" dirty="0"/>
            <a:t> </a:t>
          </a:r>
          <a:r>
            <a:rPr lang="it-IT" sz="1600" b="1" i="0" kern="1200" baseline="0" dirty="0"/>
            <a:t>Telegram</a:t>
          </a:r>
          <a:r>
            <a:rPr lang="it-IT" sz="1600" b="0" i="0" kern="1200" baseline="0" dirty="0"/>
            <a:t> to </a:t>
          </a:r>
          <a:r>
            <a:rPr lang="it-IT" sz="1600" b="1" i="0" kern="1200" baseline="0" dirty="0"/>
            <a:t>decrypt </a:t>
          </a:r>
          <a:r>
            <a:rPr lang="it-IT" sz="1600" b="1" i="0" kern="1200" baseline="0" dirty="0" err="1"/>
            <a:t>messages</a:t>
          </a:r>
          <a:r>
            <a:rPr lang="it-IT" sz="1600" b="1" i="0" kern="1200" baseline="0" dirty="0"/>
            <a:t> </a:t>
          </a:r>
          <a:r>
            <a:rPr lang="it-IT" sz="1600" b="0" i="0" kern="1200" baseline="0" dirty="0"/>
            <a:t>of </a:t>
          </a:r>
          <a:r>
            <a:rPr lang="it-IT" sz="1600" b="1" i="0" kern="1200" baseline="0" dirty="0" err="1"/>
            <a:t>six</a:t>
          </a:r>
          <a:r>
            <a:rPr lang="it-IT" sz="1600" b="1" i="0" kern="1200" baseline="0" dirty="0"/>
            <a:t> mobile </a:t>
          </a:r>
          <a:r>
            <a:rPr lang="it-IT" sz="1600" b="1" i="0" kern="1200" baseline="0" dirty="0" err="1"/>
            <a:t>numbers</a:t>
          </a:r>
          <a:r>
            <a:rPr lang="it-IT" sz="1600" b="1" i="0" kern="1200" baseline="0" dirty="0"/>
            <a:t> </a:t>
          </a:r>
          <a:r>
            <a:rPr lang="it-IT" sz="1600" b="1" i="0" kern="1200" baseline="0" dirty="0" err="1"/>
            <a:t>using</a:t>
          </a:r>
          <a:r>
            <a:rPr lang="it-IT" sz="1600" b="1" i="0" kern="1200" baseline="0" dirty="0"/>
            <a:t> the secret chat feature on Telegram </a:t>
          </a:r>
          <a:r>
            <a:rPr lang="it-IT" sz="1600" b="0" i="0" kern="1200" baseline="0" dirty="0" err="1"/>
            <a:t>suspected</a:t>
          </a:r>
          <a:r>
            <a:rPr lang="it-IT" sz="1600" b="0" i="0" kern="1200" baseline="0" dirty="0"/>
            <a:t> of </a:t>
          </a:r>
          <a:r>
            <a:rPr lang="it-IT" sz="1600" b="1" i="0" kern="1200" baseline="0" dirty="0" err="1"/>
            <a:t>terrorism</a:t>
          </a:r>
          <a:r>
            <a:rPr lang="it-IT" sz="1600" b="0" i="0" kern="1200" baseline="0" dirty="0"/>
            <a:t>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1" i="0" kern="1200" baseline="0" dirty="0"/>
            <a:t>Telegram </a:t>
          </a:r>
          <a:r>
            <a:rPr lang="it-IT" sz="1600" b="1" i="0" kern="1200" baseline="0" dirty="0" err="1"/>
            <a:t>refused</a:t>
          </a:r>
          <a:r>
            <a:rPr lang="it-IT" sz="1600" b="0" i="0" kern="1200" baseline="0" dirty="0"/>
            <a:t>, warning </a:t>
          </a:r>
          <a:r>
            <a:rPr lang="it-IT" sz="1600" b="0" i="0" kern="1200" baseline="0" dirty="0" err="1"/>
            <a:t>that</a:t>
          </a:r>
          <a:r>
            <a:rPr lang="it-IT" sz="1600" b="0" i="0" kern="1200" baseline="0" dirty="0"/>
            <a:t> </a:t>
          </a:r>
          <a:r>
            <a:rPr lang="it-IT" sz="1600" b="0" i="0" kern="1200" baseline="0" dirty="0" err="1"/>
            <a:t>such</a:t>
          </a:r>
          <a:r>
            <a:rPr lang="it-IT" sz="1600" b="0" i="0" kern="1200" baseline="0" dirty="0"/>
            <a:t> a </a:t>
          </a:r>
          <a:r>
            <a:rPr lang="it-IT" sz="1600" b="1" i="0" kern="1200" baseline="0" dirty="0"/>
            <a:t>backdoor</a:t>
          </a:r>
          <a:r>
            <a:rPr lang="it-IT" sz="1600" b="0" i="0" kern="1200" baseline="0" dirty="0"/>
            <a:t> </a:t>
          </a:r>
          <a:r>
            <a:rPr lang="it-IT" sz="1600" b="0" i="0" kern="1200" baseline="0" dirty="0" err="1"/>
            <a:t>would</a:t>
          </a:r>
          <a:r>
            <a:rPr lang="it-IT" sz="1600" b="0" i="0" kern="1200" baseline="0" dirty="0"/>
            <a:t> compromise </a:t>
          </a:r>
          <a:r>
            <a:rPr lang="it-IT" sz="1600" b="0" i="0" kern="1200" baseline="0" dirty="0" err="1"/>
            <a:t>encryption</a:t>
          </a:r>
          <a:r>
            <a:rPr lang="it-IT" sz="1600" b="0" i="0" kern="1200" baseline="0" dirty="0"/>
            <a:t> for </a:t>
          </a:r>
          <a:r>
            <a:rPr lang="it-IT" sz="1600" b="0" i="0" kern="1200" baseline="0" dirty="0" err="1"/>
            <a:t>all</a:t>
          </a:r>
          <a:r>
            <a:rPr lang="it-IT" sz="1600" b="0" i="0" kern="1200" baseline="0" dirty="0"/>
            <a:t> users.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/>
            <a:t>As a consequence: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/>
            <a:t>Telegram was </a:t>
          </a:r>
          <a:r>
            <a:rPr lang="it-IT" sz="1600" b="1" i="0" kern="1200" baseline="0"/>
            <a:t>fined</a:t>
          </a:r>
          <a:r>
            <a:rPr lang="it-IT" sz="1600" b="0" i="0" kern="1200" baseline="0"/>
            <a:t> and its service was </a:t>
          </a:r>
          <a:r>
            <a:rPr lang="it-IT" sz="1600" b="1" i="0" kern="1200" baseline="0"/>
            <a:t>blocked</a:t>
          </a:r>
          <a:r>
            <a:rPr lang="it-IT" sz="1600" b="0" i="0" kern="1200" baseline="0"/>
            <a:t> in Russia.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b="0" i="0" kern="1200" baseline="0"/>
            <a:t>Many users challenged the </a:t>
          </a:r>
          <a:r>
            <a:rPr lang="it-IT" sz="1600" b="1" i="0" kern="1200" baseline="0"/>
            <a:t>disclosure orders </a:t>
          </a:r>
          <a:r>
            <a:rPr lang="it-IT" sz="1600" b="0" i="0" kern="1200" baseline="0"/>
            <a:t>in </a:t>
          </a:r>
          <a:r>
            <a:rPr lang="it-IT" sz="1600" b="1" i="0" kern="1200" baseline="0"/>
            <a:t>Russian courts</a:t>
          </a:r>
          <a:r>
            <a:rPr lang="it-IT" sz="1600" b="0" i="0" kern="1200" baseline="0"/>
            <a:t>.</a:t>
          </a:r>
          <a:endParaRPr lang="en-US" sz="1600" kern="1200"/>
        </a:p>
      </dsp:txBody>
      <dsp:txXfrm>
        <a:off x="0" y="789618"/>
        <a:ext cx="6598452" cy="28690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57146-6072-4BF6-8E4B-587A0701C785}">
      <dsp:nvSpPr>
        <dsp:cNvPr id="0" name=""/>
        <dsp:cNvSpPr/>
      </dsp:nvSpPr>
      <dsp:spPr>
        <a:xfrm>
          <a:off x="0" y="0"/>
          <a:ext cx="6654082" cy="2138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ECHR </a:t>
          </a:r>
          <a:r>
            <a:rPr lang="it-IT" sz="2000" b="1" kern="1200" dirty="0" err="1"/>
            <a:t>Conclusions</a:t>
          </a:r>
          <a:r>
            <a:rPr lang="it-IT" sz="2000" b="1" kern="1200" dirty="0"/>
            <a:t>: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u="sng" kern="1200" dirty="0"/>
            <a:t>The Court held that the mandate to decrypt E2EE Telegram’s </a:t>
          </a:r>
          <a:r>
            <a:rPr lang="en-US" sz="1600" b="1" i="1" u="sng" kern="1200" dirty="0"/>
            <a:t>secret chats </a:t>
          </a:r>
          <a:r>
            <a:rPr lang="en-US" sz="1600" b="1" u="sng" kern="1200" dirty="0"/>
            <a:t>communications risks weakening the encryption mechanism for all users, which was a disproportionate to the legitimate aims pursued</a:t>
          </a:r>
          <a:r>
            <a:rPr lang="en-US" sz="1600" kern="1200" dirty="0"/>
            <a:t>.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Encryption safeguards fundamental rights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Encryption as a shield against abuses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Blanket data retention interferes with the right to privacy </a:t>
          </a:r>
          <a:endParaRPr lang="en-US" sz="1600" kern="1200" dirty="0"/>
        </a:p>
      </dsp:txBody>
      <dsp:txXfrm>
        <a:off x="62620" y="62620"/>
        <a:ext cx="6528842" cy="2012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9ED-7007-4657-851D-2075B1716001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34547-5C2B-4F55-BE67-CEA147BEC1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256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67FB1-CAAF-4F35-8DE5-B21F73606A04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94E27-CC8C-4C64-853C-43DE03BF9F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81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99745" y="2353839"/>
            <a:ext cx="8423748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Sottotitolo</a:t>
            </a:r>
            <a:endParaRPr lang="it-IT" sz="4800" dirty="0">
              <a:solidFill>
                <a:schemeClr val="bg1"/>
              </a:solidFill>
              <a:latin typeface="Bliss Pro" panose="02000506050000020004" pitchFamily="50" charset="0"/>
            </a:endParaRPr>
          </a:p>
        </p:txBody>
      </p:sp>
      <p:sp>
        <p:nvSpPr>
          <p:cNvPr id="10" name="Titolo 9"/>
          <p:cNvSpPr>
            <a:spLocks noGrp="1"/>
          </p:cNvSpPr>
          <p:nvPr>
            <p:ph type="title" hasCustomPrompt="1"/>
          </p:nvPr>
        </p:nvSpPr>
        <p:spPr>
          <a:xfrm>
            <a:off x="499745" y="1357874"/>
            <a:ext cx="9774555" cy="95194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aseline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dirty="0"/>
              <a:t>TITOLO PRESENTAZIONE</a:t>
            </a:r>
            <a:endParaRPr lang="it-IT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AE7210CA-1C1A-6E42-F755-6FEBB735C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1650" y="130313"/>
            <a:ext cx="2686050" cy="268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812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49D5B-90FA-4C3A-B075-ABDC5AD4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CA6A33-0A12-4AB6-A90E-F211C260E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F977AB-01CE-43D7-832A-4E1B113C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2246CD-414C-4609-9C26-A88EEA06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0AEF58-72C9-4A9D-9B71-A9CBEA72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67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EB48E-13EE-4DEE-AC56-8D3DF30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C1A3C8-C6BF-47E3-AF5B-1D6E1B6C7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55CAF4-F1BD-40DC-BFF1-081C7E85C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6A153-F5B7-4F43-81E6-8B8CEB50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E09177-0F46-4EB3-A2A3-FB26825B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1FD325-4BE0-45BD-871E-3DF7AC98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629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E13DA-866D-41B4-A2A2-4A7540BF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31E143-D6CC-46A6-AA8B-B1DE093F8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5ED3D4-65C6-4720-9B83-CDD85528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BC26EE-6B1C-48AE-8257-C15ECA414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31C14D3-F9EE-4FB8-BEA0-F2D7A5046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57E45A-6F3D-46C3-BBDF-A657EC9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F6944A2-0A63-4DEC-BFDB-13F6E3B1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3EC10E-316F-4785-ADF3-6FADC402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685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C84DC-F813-4C9C-B4E0-A442BD18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8F263C-4550-4E7E-92A5-682BFD84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E410B1-1D8F-47BA-9A34-FCE2BA92E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B406F7-A21F-4FC3-BD90-AF15ED4F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80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8EA7759-2A68-486E-9880-AB6544C52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764F70-07DC-429D-A20C-94BF3C95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9DBDFD-9445-4742-9CC1-81924A9A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78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8CF2F-AC7B-4B96-96B2-EDB0E9F9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9E9680-B240-45F2-83EA-584B6DED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D8652F-DFC9-4ADD-8DBF-F33B9DCBD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F605F3-7A84-4DA2-9CEC-33371BBD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BE4DDE-BF0E-46F4-A56F-58430048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2D847A-7C9B-48A7-802A-50A71905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703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9FDF4B-B6EC-427B-8A5A-9271C71C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399940D-E27F-4390-B2D8-F37934F9B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62C070-034E-4AA2-83D9-F059A917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DEDDC0-EC62-4527-85C4-19140D02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536C6F-DA25-4D8F-B3D9-9AB47D3D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1A4D7B-A816-4FF3-BB76-1646E1A3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19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EAE31-DD7C-4BA6-83D9-967F7FB2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F560CB-03B9-43C1-81FC-02AA9EEA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F6BB2F-B7E6-4531-9418-E6889725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F7EC2D-51B8-4A3F-809A-4B7B003D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8C1AB0-7E24-489B-990E-5F77B288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23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60B2B7-C7A7-45C9-B74A-59D91D475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729E48-3F94-4EDF-B7B4-09854AAD5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C9974E-D335-4293-A975-502DB42A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35A600-FEF6-48D1-BBAF-F68E7A7D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9B4B34-7AD1-4C1D-BBF4-813EBCDF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5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1353-136E-4CCC-BA32-F2B55E31E9D9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108857" y="1892233"/>
            <a:ext cx="11952514" cy="42760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it-IT" sz="1800" kern="1200" dirty="0" smtClean="0">
                <a:solidFill>
                  <a:srgbClr val="2D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•"/>
              <a:defRPr lang="it-IT" sz="1800" kern="1200" baseline="0" dirty="0" smtClean="0">
                <a:solidFill>
                  <a:srgbClr val="2D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buFont typeface="Arial" panose="020B0604020202020204" pitchFamily="34" charset="0"/>
              <a:buChar char="•"/>
              <a:defRPr lang="it-IT" sz="1800" kern="1200" baseline="0" dirty="0" smtClean="0">
                <a:solidFill>
                  <a:schemeClr val="accent6">
                    <a:lumMod val="50000"/>
                  </a:schemeClr>
                </a:solidFill>
                <a:latin typeface="Bliss Pro" panose="02000506050000020004" pitchFamily="50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it-IT" sz="1800" kern="1200" dirty="0" smtClean="0">
                <a:solidFill>
                  <a:srgbClr val="2D3C69"/>
                </a:solidFill>
                <a:latin typeface="Bliss Pro" panose="02000506050000020004" pitchFamily="50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it-IT" sz="1800" kern="1200" dirty="0">
                <a:solidFill>
                  <a:srgbClr val="2D3C69"/>
                </a:solidFill>
                <a:latin typeface="Bliss Pro" panose="0200050605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Rientro 1</a:t>
            </a:r>
          </a:p>
          <a:p>
            <a:pPr lvl="2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Rientro 2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5" hasCustomPrompt="1"/>
          </p:nvPr>
        </p:nvSpPr>
        <p:spPr>
          <a:xfrm>
            <a:off x="108857" y="1068219"/>
            <a:ext cx="11952514" cy="717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aseline="0">
                <a:solidFill>
                  <a:srgbClr val="2D3C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Titolo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60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F1353-136E-4CCC-BA32-F2B55E31E9D9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4"/>
          <p:cNvSpPr>
            <a:spLocks noGrp="1"/>
          </p:cNvSpPr>
          <p:nvPr>
            <p:ph type="body" sz="quarter" idx="15" hasCustomPrompt="1"/>
          </p:nvPr>
        </p:nvSpPr>
        <p:spPr>
          <a:xfrm>
            <a:off x="108857" y="177705"/>
            <a:ext cx="8655546" cy="717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aseline="0">
                <a:solidFill>
                  <a:srgbClr val="2D3C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Titolo Slide</a:t>
            </a:r>
          </a:p>
        </p:txBody>
      </p:sp>
      <p:sp>
        <p:nvSpPr>
          <p:cNvPr id="9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108857" y="1012434"/>
            <a:ext cx="9138660" cy="42760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it-IT" sz="1800" kern="1200" dirty="0" smtClean="0">
                <a:solidFill>
                  <a:srgbClr val="2D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buFont typeface="Arial" panose="020B0604020202020204" pitchFamily="34" charset="0"/>
              <a:buChar char="•"/>
              <a:defRPr lang="it-IT" sz="1800" kern="1200" baseline="0" dirty="0" smtClean="0">
                <a:solidFill>
                  <a:srgbClr val="2D3C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buFont typeface="Arial" panose="020B0604020202020204" pitchFamily="34" charset="0"/>
              <a:buChar char="•"/>
              <a:defRPr lang="it-IT" sz="1800" kern="1200" baseline="0" dirty="0" smtClean="0">
                <a:solidFill>
                  <a:schemeClr val="accent6">
                    <a:lumMod val="50000"/>
                  </a:schemeClr>
                </a:solidFill>
                <a:latin typeface="Bliss Pro" panose="02000506050000020004" pitchFamily="50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it-IT" sz="1800" kern="1200" dirty="0" smtClean="0">
                <a:solidFill>
                  <a:srgbClr val="2D3C69"/>
                </a:solidFill>
                <a:latin typeface="Bliss Pro" panose="02000506050000020004" pitchFamily="50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it-IT" sz="1800" kern="1200" dirty="0">
                <a:solidFill>
                  <a:srgbClr val="2D3C69"/>
                </a:solidFill>
                <a:latin typeface="Bliss Pro" panose="02000506050000020004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Rientro 1</a:t>
            </a:r>
          </a:p>
          <a:p>
            <a:pPr lvl="2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Rientro 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27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mp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318495" y="2932670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6600" dirty="0">
              <a:solidFill>
                <a:srgbClr val="2D3C69"/>
              </a:solidFill>
              <a:latin typeface="Bliss Pro" panose="02000506050000020004" pitchFamily="50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12531" y="2932670"/>
            <a:ext cx="7292234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5400" dirty="0">
                <a:solidFill>
                  <a:srgbClr val="2D3C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Slide</a:t>
            </a:r>
            <a:endParaRPr lang="it-IT" sz="6600" dirty="0">
              <a:solidFill>
                <a:srgbClr val="2D3C69"/>
              </a:solidFill>
              <a:latin typeface="Bliss Pro" panose="02000506050000020004" pitchFamily="50" charset="0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312531" y="3847070"/>
            <a:ext cx="7292234" cy="767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4800" dirty="0">
                <a:solidFill>
                  <a:srgbClr val="2D3C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Sottotitolo</a:t>
            </a:r>
            <a:endParaRPr lang="it-IT" sz="4800" dirty="0">
              <a:solidFill>
                <a:srgbClr val="2D3C69"/>
              </a:solidFill>
              <a:latin typeface="Bliss Pro" panose="02000506050000020004" pitchFamily="50" charset="0"/>
            </a:endParaRP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318171" y="6389007"/>
            <a:ext cx="2743200" cy="365125"/>
          </a:xfrm>
        </p:spPr>
        <p:txBody>
          <a:bodyPr/>
          <a:lstStyle/>
          <a:p>
            <a:fld id="{63FF1353-136E-4CCC-BA32-F2B55E31E9D9}" type="slidenum">
              <a:rPr lang="it-IT" smtClean="0"/>
              <a:t>‹N›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78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F1353-136E-4CCC-BA32-F2B55E31E9D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B12F0A6-F669-2B8F-7F6C-976ED2B8E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8284" y="0"/>
            <a:ext cx="3523716" cy="3523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23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D016-61AF-4EAA-91E3-0DBA85A7FDB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9CF-CC92-447B-BBA4-7F2093B87CC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0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3182-C4A0-7042-B701-7C2138B8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BBAD3-BF6C-DD4A-861E-E645B6CD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87D41-71F0-474D-B260-23360F24C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EUROPEAN FORENSIC INSTITUTE | ALL RIGHTS RESERVED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0427C-C9A3-C349-B73E-654A1A51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3BBB-0AD0-7249-ACFA-78FFC56A7A14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7E6226-BBAB-6843-BC9A-AFF53C47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4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6BD60-A9AC-4B8A-877F-E9F0D4653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BD390A-15F5-47B8-972B-98B6DDB11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4E62C6-F4FC-41EC-99E3-592A1279F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6772B5-AA46-4EBF-B43E-976D6F46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28761-4E31-4F4C-A9F8-1F0B5447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7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141606-F037-49AA-BB13-F77C29D8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52D808-9966-4DC6-A88C-5EB6AA49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E0CFF0-1B26-4C97-9733-C2F0FD6B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77B9C1-804F-4B38-9020-9932F4A0A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051E5C-4405-4015-9259-D4D8FB5B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30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318171" y="63890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F1353-136E-4CCC-BA32-F2B55E31E9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4" r:id="rId4"/>
    <p:sldLayoutId id="2147483661" r:id="rId5"/>
    <p:sldLayoutId id="2147483666" r:id="rId6"/>
    <p:sldLayoutId id="21474836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6F0977-E416-41EA-87B7-B4F68CB8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94E1B9-707F-4700-A816-BEB75CDEC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3256F4-953D-4DA9-A128-C60805C3C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6DBD8-E0C6-4694-866D-6736F1021C13}" type="datetimeFigureOut">
              <a:rPr lang="it-IT" smtClean="0"/>
              <a:t>21/10/2025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1BE7BB-27CE-4569-9135-3DD3E7410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49F205-E2F4-4878-A673-F228C3719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F10-86EC-4F80-8BF1-6FDB6CF094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0.jpeg"/><Relationship Id="rId4" Type="http://schemas.openxmlformats.org/officeDocument/2006/relationships/hyperlink" Target="https://support.apple.com/en-us/12223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ol.europa.eu/cms/sites/default/files/documents/EDOC-%231384205-v1-Joint_Declaration_of_the_European_Police_Chief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hyperlink" Target="https://hudoc.echr.coe.int/eng/#{%22itemid%22:[%22001-230854%22]}" TargetMode="External"/><Relationship Id="rId9" Type="http://schemas.microsoft.com/office/2007/relationships/diagramDrawing" Target="../diagrams/drawin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jiltalk.org/cracking-the-code-how-podchasov-v-russia-upholds-encryption-and-reshapes-surveillance/" TargetMode="External"/><Relationship Id="rId13" Type="http://schemas.openxmlformats.org/officeDocument/2006/relationships/hyperlink" Target="https://support.apple.com/en-us/122234" TargetMode="External"/><Relationship Id="rId18" Type="http://schemas.openxmlformats.org/officeDocument/2006/relationships/hyperlink" Target="https://requestly.com/blog/how-whatsapp-ensures-chat-security-with-end-to-end-encryption/" TargetMode="External"/><Relationship Id="rId3" Type="http://schemas.openxmlformats.org/officeDocument/2006/relationships/hyperlink" Target="https://www.computerweekly.com/news/366632677/Chat-Control-encryption-plans-delayed-after-EU-states-fail-to-agree" TargetMode="External"/><Relationship Id="rId21" Type="http://schemas.openxmlformats.org/officeDocument/2006/relationships/hyperlink" Target="https://www.wati.io/blog/understanding-whatsapp-data-security-understand-end-to-end-encryption-and-backups/" TargetMode="External"/><Relationship Id="rId7" Type="http://schemas.openxmlformats.org/officeDocument/2006/relationships/hyperlink" Target="https://www.eff.org/press/releases/reject-nevadas-attack-encrypted-messaging-eff-tells-court" TargetMode="External"/><Relationship Id="rId12" Type="http://schemas.openxmlformats.org/officeDocument/2006/relationships/hyperlink" Target="https://www.reuters.com/technology/cybersecurity/chinas-harbin-says-us-launched-advanced-cyber-attacks-winter-games-2025-04-15/" TargetMode="External"/><Relationship Id="rId17" Type="http://schemas.openxmlformats.org/officeDocument/2006/relationships/hyperlink" Target="https://www.theguardian.com/technology/2018/dec/08/australias-war-on-encryption-the-sweeping-new-powers-rushed-into-law" TargetMode="External"/><Relationship Id="rId2" Type="http://schemas.openxmlformats.org/officeDocument/2006/relationships/hyperlink" Target="https://breakingdefense.com/2025/04/army-expands-access-to-encrypted-wickr-platform-in-aim-to-curb-insecure-comms-bolster-integration/" TargetMode="External"/><Relationship Id="rId16" Type="http://schemas.openxmlformats.org/officeDocument/2006/relationships/hyperlink" Target="https://www.theguardian.com/media/2025/mar/17/social-media-companies-fines-uk-illegal-content-online-safety-act" TargetMode="External"/><Relationship Id="rId20" Type="http://schemas.openxmlformats.org/officeDocument/2006/relationships/hyperlink" Target="https://www.theregister.com/2024/12/05/tmobile_cso_telecom_attack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ff.org/deeplinks/2025/03/win-encryption-france-rejects-backdoor-mandate" TargetMode="External"/><Relationship Id="rId11" Type="http://schemas.openxmlformats.org/officeDocument/2006/relationships/hyperlink" Target="https://hudoc.echr.coe.int/eng/#{%22itemid%22:[%22001-230854%22]}" TargetMode="External"/><Relationship Id="rId5" Type="http://schemas.openxmlformats.org/officeDocument/2006/relationships/hyperlink" Target="https://www.eff.org/deeplinks/2024/10/salt-typhoon-hack-shows-theres-no-security-backdoor-thats-only-good-guys" TargetMode="External"/><Relationship Id="rId15" Type="http://schemas.openxmlformats.org/officeDocument/2006/relationships/hyperlink" Target="https://www.theguardian.com/australia-news/2024/oct/11/half-of-australias-law-enforcement-agencies-have-banned-officers-using-encrypted-messaging-apps" TargetMode="External"/><Relationship Id="rId23" Type="http://schemas.openxmlformats.org/officeDocument/2006/relationships/hyperlink" Target="https://www.wsj.com/tech/cybersecurity/u-s-wiretap-systems-targeted-in-china-linked-hack-327fc63b" TargetMode="External"/><Relationship Id="rId10" Type="http://schemas.openxmlformats.org/officeDocument/2006/relationships/hyperlink" Target="https://getsession.org/" TargetMode="External"/><Relationship Id="rId19" Type="http://schemas.openxmlformats.org/officeDocument/2006/relationships/hyperlink" Target="https://therecord.media/european-commission-takes-aim-encryption-europol-fbi-proposal" TargetMode="External"/><Relationship Id="rId4" Type="http://schemas.openxmlformats.org/officeDocument/2006/relationships/hyperlink" Target="https://dig.watch/updates/us-official-advises-encryption-amid-alleged-chinese-hacking-efforts" TargetMode="External"/><Relationship Id="rId9" Type="http://schemas.openxmlformats.org/officeDocument/2006/relationships/hyperlink" Target="https://www.europarl.europa.eu/doceo/document/E-10-2025-003250_EN.html" TargetMode="External"/><Relationship Id="rId14" Type="http://schemas.openxmlformats.org/officeDocument/2006/relationships/hyperlink" Target="https://www.theguardian.com/australia-news/2024/apr/29/australias-big-encryption-busting-laws-have-done-little-more-than-give-authorities-the-power-to-ask-nicely" TargetMode="External"/><Relationship Id="rId22" Type="http://schemas.openxmlformats.org/officeDocument/2006/relationships/hyperlink" Target="https://www.whatsapp.com/security/WhatsApp-Security-Whitepaper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-online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 descr="Immagine che contiene persona, luce&#10;&#10;Il contenuto generato dall'IA potrebbe non essere corretto.">
            <a:extLst>
              <a:ext uri="{FF2B5EF4-FFF2-40B4-BE49-F238E27FC236}">
                <a16:creationId xmlns:a16="http://schemas.microsoft.com/office/drawing/2014/main" id="{FDFB0979-C138-D240-CC85-2F9A1F456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9449" cy="81915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E14F57-8F2E-4098-95FF-EDD6CB11637D}"/>
              </a:ext>
            </a:extLst>
          </p:cNvPr>
          <p:cNvSpPr txBox="1"/>
          <p:nvPr/>
        </p:nvSpPr>
        <p:spPr>
          <a:xfrm>
            <a:off x="262528" y="185353"/>
            <a:ext cx="11663895" cy="1551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L’Europa alla prova del Chat Control: la cifratura end-to-end come fondamento della libertà digitale</a:t>
            </a:r>
            <a:endParaRPr kumimoji="0" lang="en-US" sz="4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E0E7254-6B5E-4CAD-B7C1-99F3B99BCDD9}"/>
              </a:ext>
            </a:extLst>
          </p:cNvPr>
          <p:cNvSpPr/>
          <p:nvPr/>
        </p:nvSpPr>
        <p:spPr>
          <a:xfrm>
            <a:off x="132174" y="5024410"/>
            <a:ext cx="8396191" cy="822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  <a:defRPr/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D2E63A-CDEF-653F-AD90-C70F49D72A85}"/>
              </a:ext>
            </a:extLst>
          </p:cNvPr>
          <p:cNvSpPr txBox="1"/>
          <p:nvPr/>
        </p:nvSpPr>
        <p:spPr>
          <a:xfrm>
            <a:off x="8011221" y="4864826"/>
            <a:ext cx="4048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Luca Cadonici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Firenze, 23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ottobre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B38E39-2312-35CD-4BBC-8428638811DF}"/>
              </a:ext>
            </a:extLst>
          </p:cNvPr>
          <p:cNvSpPr txBox="1"/>
          <p:nvPr/>
        </p:nvSpPr>
        <p:spPr>
          <a:xfrm>
            <a:off x="685558" y="6114667"/>
            <a:ext cx="522028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it-IT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e-privacy XXXVII </a:t>
            </a:r>
            <a:r>
              <a:rPr lang="it-IT" b="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(2025)</a:t>
            </a:r>
            <a:br>
              <a:rPr lang="it-IT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r>
              <a:rPr lang="it-IT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Misurare l’Umano? Dal Vitruviano all’Algoritmo</a:t>
            </a:r>
            <a:endParaRPr lang="it-IT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8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AE711-C018-6E00-1881-93246A11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8998272-0D89-F1EB-FCDF-AC5E3F23E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57262C-2816-52AD-07BA-9901FB65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14127BA-EE3F-DFB3-47AA-16056B16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53" y="551606"/>
            <a:ext cx="4395222" cy="701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E</a:t>
            </a:r>
            <a:r>
              <a:rPr lang="en-US" altLang="it-IT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nd-to-End Encryption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67B156-DAD8-5128-FE91-DFACA6430957}"/>
              </a:ext>
            </a:extLst>
          </p:cNvPr>
          <p:cNvSpPr txBox="1"/>
          <p:nvPr/>
        </p:nvSpPr>
        <p:spPr>
          <a:xfrm>
            <a:off x="493563" y="1902501"/>
            <a:ext cx="4168972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1600" b="1" dirty="0"/>
              <a:t>E2EE</a:t>
            </a:r>
            <a:r>
              <a:rPr lang="en-US" sz="1600" dirty="0"/>
              <a:t> uses </a:t>
            </a:r>
            <a:r>
              <a:rPr lang="en-US" sz="1600" b="1" dirty="0"/>
              <a:t>public key cryptography</a:t>
            </a:r>
            <a:r>
              <a:rPr lang="en-US" sz="1600" dirty="0"/>
              <a:t>, where each user has:</a:t>
            </a:r>
          </a:p>
          <a:p>
            <a:pPr lvl="1"/>
            <a:r>
              <a:rPr lang="en-US" sz="1600" dirty="0"/>
              <a:t>a </a:t>
            </a:r>
            <a:r>
              <a:rPr lang="en-US" sz="1600" b="1" dirty="0"/>
              <a:t>public key</a:t>
            </a:r>
            <a:r>
              <a:rPr lang="en-US" sz="1600" dirty="0"/>
              <a:t> (stored on </a:t>
            </a:r>
            <a:r>
              <a:rPr lang="en-US" sz="1600" b="1" dirty="0"/>
              <a:t>company servers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a </a:t>
            </a:r>
            <a:r>
              <a:rPr lang="en-US" sz="1600" b="1" dirty="0"/>
              <a:t>private key</a:t>
            </a:r>
            <a:r>
              <a:rPr lang="en-US" sz="1600" dirty="0"/>
              <a:t> (kept secret on </a:t>
            </a:r>
            <a:r>
              <a:rPr lang="en-US" sz="1600" b="1" dirty="0"/>
              <a:t>user</a:t>
            </a:r>
            <a:r>
              <a:rPr lang="en-US" sz="1600" dirty="0"/>
              <a:t> </a:t>
            </a:r>
            <a:r>
              <a:rPr lang="en-US" sz="1600" b="1" dirty="0"/>
              <a:t>device</a:t>
            </a:r>
            <a:r>
              <a:rPr lang="en-US" sz="1200" dirty="0"/>
              <a:t>)</a:t>
            </a:r>
          </a:p>
          <a:p>
            <a:pPr marL="0" indent="0" algn="just">
              <a:buNone/>
            </a:pPr>
            <a:r>
              <a:rPr lang="en-US" sz="1600" dirty="0"/>
              <a:t>The </a:t>
            </a:r>
            <a:r>
              <a:rPr lang="en-US" sz="1600" b="1" dirty="0"/>
              <a:t>two keys </a:t>
            </a:r>
            <a:r>
              <a:rPr lang="en-US" sz="1600" dirty="0"/>
              <a:t>are mathematically linked:</a:t>
            </a:r>
          </a:p>
          <a:p>
            <a:pPr lvl="1" algn="just"/>
            <a:r>
              <a:rPr lang="en-US" sz="1600" b="1" dirty="0"/>
              <a:t>anything encrypted with the public key</a:t>
            </a:r>
            <a:r>
              <a:rPr lang="en-US" sz="1600" dirty="0"/>
              <a:t> can only be </a:t>
            </a:r>
            <a:r>
              <a:rPr lang="en-US" sz="1600" b="1" dirty="0"/>
              <a:t>decrypted</a:t>
            </a:r>
            <a:r>
              <a:rPr lang="en-US" sz="1600" dirty="0"/>
              <a:t> with the corresponding </a:t>
            </a:r>
            <a:r>
              <a:rPr lang="en-US" sz="1600" b="1" dirty="0"/>
              <a:t>private key</a:t>
            </a:r>
            <a:r>
              <a:rPr lang="en-US" sz="1600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A6194-45BD-00BB-B5CF-05565852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000">
                <a:solidFill>
                  <a:schemeClr val="bg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0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DAB9A-1B62-C148-F65B-02DBD0A6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F33ABEB5-C0ED-3190-FF08-D4BD55D4B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8829" y="1885621"/>
            <a:ext cx="6909053" cy="37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7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AA8F5-3F84-3701-12D5-34F48CB1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BBCD967-50FB-9A7A-263E-CF4F45A1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0E4BD9-6E6E-B85B-223D-CCC0C2DC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5C357A7-1EAE-D9BC-CA7D-C6EF54A0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3" y="577106"/>
            <a:ext cx="4395222" cy="701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E</a:t>
            </a:r>
            <a:r>
              <a:rPr lang="en-US" altLang="it-IT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nd-to-End Encryption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6286B9-3314-B29F-84CD-3160EF2B579E}"/>
              </a:ext>
            </a:extLst>
          </p:cNvPr>
          <p:cNvSpPr txBox="1"/>
          <p:nvPr/>
        </p:nvSpPr>
        <p:spPr>
          <a:xfrm>
            <a:off x="493563" y="1902501"/>
            <a:ext cx="4168972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provider's server acts only as a </a:t>
            </a:r>
            <a:r>
              <a:rPr lang="en-US" sz="1600" b="1" dirty="0"/>
              <a:t>relay</a:t>
            </a:r>
            <a:r>
              <a:rPr lang="en-US" sz="1600" dirty="0"/>
              <a:t>, forwarding the </a:t>
            </a:r>
            <a:r>
              <a:rPr lang="en-US" sz="1600" b="1" dirty="0"/>
              <a:t>encrypted message</a:t>
            </a:r>
            <a:r>
              <a:rPr lang="en-US" sz="1600" dirty="0"/>
              <a:t> (</a:t>
            </a:r>
            <a:r>
              <a:rPr lang="en-US" sz="1600" i="1" dirty="0"/>
              <a:t>ciphertext</a:t>
            </a:r>
            <a:r>
              <a:rPr lang="en-US" sz="1600" dirty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This ensures the data stays secure against cyberattacks targeting server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Even if the </a:t>
            </a:r>
            <a:r>
              <a:rPr lang="en-US" sz="1600" b="1" dirty="0"/>
              <a:t>provider is compromised</a:t>
            </a:r>
            <a:r>
              <a:rPr lang="en-US" sz="1600" dirty="0"/>
              <a:t>, the data remains </a:t>
            </a:r>
            <a:r>
              <a:rPr lang="en-US" sz="1600" b="1" dirty="0"/>
              <a:t>protected</a:t>
            </a:r>
            <a:r>
              <a:rPr lang="en-US" sz="16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Since only the recipient holds the private key, </a:t>
            </a:r>
            <a:r>
              <a:rPr lang="en-US" sz="1600" b="1" dirty="0"/>
              <a:t>service providers cannot decrypt messages</a:t>
            </a:r>
            <a:r>
              <a:rPr lang="en-US" sz="1600" dirty="0"/>
              <a:t>—even if requested to do so from </a:t>
            </a:r>
            <a:r>
              <a:rPr lang="en-US" sz="1600" b="1" dirty="0"/>
              <a:t>Governments</a:t>
            </a:r>
            <a:r>
              <a:rPr lang="en-US" sz="1600" dirty="0"/>
              <a:t> or </a:t>
            </a:r>
            <a:r>
              <a:rPr lang="en-US" sz="1600" b="1" dirty="0"/>
              <a:t>LEAs</a:t>
            </a:r>
            <a:r>
              <a:rPr lang="en-US" sz="1600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14B43-D7DB-09A6-2865-2603B4C0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00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0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A01EC-6D9C-E08C-DB2E-71246F468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7D51B20-C658-C403-2135-F3D1946C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352" y="1043726"/>
            <a:ext cx="5469754" cy="187342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518E679-70E0-751D-3EA6-007358B0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71" y="3656572"/>
            <a:ext cx="4189868" cy="279324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702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37F71-0FC8-D5E6-A322-22C6248C6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FF9B2F27-CD6E-3F85-7A40-CBB33FEB1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539" y="316265"/>
            <a:ext cx="5999779" cy="62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9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DE7192-B66B-FA84-C6AB-E2B6256CB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DEE0013-2C8A-44D0-7DEB-7434CE8A2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48D9E7-21DF-9517-0502-305D4FA58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898CDAF-7AFA-4ADA-6328-3122D30D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3" y="577106"/>
            <a:ext cx="4395222" cy="701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E2EEE and lawful access</a:t>
            </a:r>
            <a:endParaRPr lang="en-US" altLang="it-IT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FEEE5B-ADC7-77A5-5DBD-1F53A6FDE4DF}"/>
              </a:ext>
            </a:extLst>
          </p:cNvPr>
          <p:cNvSpPr txBox="1"/>
          <p:nvPr/>
        </p:nvSpPr>
        <p:spPr>
          <a:xfrm>
            <a:off x="406804" y="1590421"/>
            <a:ext cx="4395221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Legal and Ethical Tensions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Privacy advocates defend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E2EE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essential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rights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argues it creates “warrant-proof”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Investigators cannot access message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 from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 providers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 with a warrant, platforms using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E2EE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could not provide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plaintext data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tension has also played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 in legal battles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yielding conflicting outcomes worldwide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982AD-777F-4408-BE19-0511C1C5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D773BBB-0AD0-7249-ACFA-78FFC56A7A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D3C69">
                    <a:lumMod val="75000"/>
                    <a:lumOff val="25000"/>
                  </a:srgbClr>
                </a:solidFill>
                <a:effectLst/>
                <a:uLnTx/>
                <a:uFillTx/>
                <a:latin typeface="Blis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D3C69">
                  <a:lumMod val="75000"/>
                  <a:lumOff val="25000"/>
                </a:srgbClr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81941-EF00-2127-57B7-A23FF98F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pic>
        <p:nvPicPr>
          <p:cNvPr id="8" name="Immagine 7" descr="Immagine che contiene simbolo, Carattere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D9D80306-E062-72BF-C3B5-41F5E704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43" y="766595"/>
            <a:ext cx="5118012" cy="51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3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583F97-E03F-8AB2-11C4-E7629EB46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16D72F-2617-0A70-5584-3C95190A9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C410C-AEF9-497E-46A4-CFB733061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DAD9E9EB-2B41-7300-695B-FF6AC76C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3" y="577106"/>
            <a:ext cx="4395222" cy="701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Facebook Messenger</a:t>
            </a:r>
            <a:br>
              <a:rPr lang="en-US" altLang="it-IT" sz="3600" dirty="0">
                <a:solidFill>
                  <a:srgbClr val="FFFFFF"/>
                </a:solidFill>
              </a:rPr>
            </a:br>
            <a:r>
              <a:rPr lang="en-US" altLang="it-IT" sz="3600" dirty="0">
                <a:solidFill>
                  <a:srgbClr val="FFFFFF"/>
                </a:solidFill>
              </a:rPr>
              <a:t>(Nevada - 2024)</a:t>
            </a:r>
            <a:endParaRPr lang="en-US" altLang="it-IT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950CB6-0D93-67E5-E295-6A4C7DF2E9FB}"/>
              </a:ext>
            </a:extLst>
          </p:cNvPr>
          <p:cNvSpPr txBox="1"/>
          <p:nvPr/>
        </p:nvSpPr>
        <p:spPr>
          <a:xfrm>
            <a:off x="406804" y="1590421"/>
            <a:ext cx="4395221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/>
              <a:t>On </a:t>
            </a:r>
            <a:r>
              <a:rPr lang="en-US" sz="1600" b="1" dirty="0"/>
              <a:t>December 2023 </a:t>
            </a:r>
            <a:r>
              <a:rPr lang="en-US" sz="1600" dirty="0"/>
              <a:t>Meta has started rolling out default </a:t>
            </a:r>
            <a:r>
              <a:rPr lang="en-US" sz="1600" b="1" dirty="0"/>
              <a:t>end-to-end encryption </a:t>
            </a:r>
            <a:r>
              <a:rPr lang="en-US" sz="1600" dirty="0"/>
              <a:t>for </a:t>
            </a:r>
            <a:r>
              <a:rPr lang="en-US" sz="1600" b="1" dirty="0"/>
              <a:t>personal messages </a:t>
            </a:r>
            <a:r>
              <a:rPr lang="en-US" sz="1600" dirty="0"/>
              <a:t>and </a:t>
            </a:r>
            <a:r>
              <a:rPr lang="en-US" sz="1600" b="1" dirty="0"/>
              <a:t>calls</a:t>
            </a:r>
            <a:r>
              <a:rPr lang="en-US" sz="1600" dirty="0"/>
              <a:t> on </a:t>
            </a:r>
            <a:r>
              <a:rPr lang="en-US" sz="1600" b="1" dirty="0"/>
              <a:t>Messenger</a:t>
            </a:r>
            <a:r>
              <a:rPr lang="en-US" sz="1600" dirty="0"/>
              <a:t> and </a:t>
            </a:r>
            <a:r>
              <a:rPr lang="en-US" sz="1600" b="1" dirty="0"/>
              <a:t>Facebook.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In </a:t>
            </a:r>
            <a:r>
              <a:rPr lang="en-US" sz="1600" b="1" dirty="0"/>
              <a:t>February 2024</a:t>
            </a:r>
            <a:r>
              <a:rPr lang="en-US" sz="1600" dirty="0"/>
              <a:t>, the State of </a:t>
            </a:r>
            <a:r>
              <a:rPr lang="en-US" sz="1600" b="1" dirty="0"/>
              <a:t>Nevada</a:t>
            </a:r>
            <a:r>
              <a:rPr lang="en-US" sz="1600" dirty="0"/>
              <a:t> is seeking an emergency restraining order to prevent Meta from implementing </a:t>
            </a:r>
            <a:r>
              <a:rPr lang="en-US" sz="1600" b="1" dirty="0"/>
              <a:t>end-to-end encryption on Facebook Messenger </a:t>
            </a:r>
            <a:r>
              <a:rPr lang="en-US" sz="1600" dirty="0"/>
              <a:t>for all </a:t>
            </a:r>
            <a:r>
              <a:rPr lang="en-US" sz="1600" b="1" dirty="0"/>
              <a:t>underage users </a:t>
            </a:r>
            <a:r>
              <a:rPr lang="en-US" sz="1600" dirty="0"/>
              <a:t>in the state.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 request for a </a:t>
            </a:r>
            <a:r>
              <a:rPr lang="en-US" sz="1600" b="1" dirty="0"/>
              <a:t>temporary restraining order </a:t>
            </a:r>
            <a:r>
              <a:rPr lang="en-US" sz="1600" dirty="0"/>
              <a:t>is part of a lawsuit filed by the </a:t>
            </a:r>
            <a:r>
              <a:rPr lang="en-US" sz="1600" b="1" dirty="0"/>
              <a:t>Nevada Attorney General</a:t>
            </a:r>
            <a:r>
              <a:rPr lang="en-US" sz="1600" dirty="0"/>
              <a:t>, who accuses Meta's products of being deceptively designed to create addiction in users.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9AA57-D34A-73CB-F233-B01AEFA2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D773BBB-0AD0-7249-ACFA-78FFC56A7A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D3C69">
                    <a:lumMod val="75000"/>
                    <a:lumOff val="25000"/>
                  </a:srgbClr>
                </a:solidFill>
                <a:effectLst/>
                <a:uLnTx/>
                <a:uFillTx/>
                <a:latin typeface="Blis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D3C69">
                  <a:lumMod val="75000"/>
                  <a:lumOff val="25000"/>
                </a:srgbClr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D3AB0-B552-F6E1-AF0E-8DB48F33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pic>
        <p:nvPicPr>
          <p:cNvPr id="2" name="Immagine 1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4FEBADC-AB15-855B-5F8C-015027F5E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97" y="3885131"/>
            <a:ext cx="4818619" cy="23257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8" descr="NV Attorney General (@NevadaAG) / X">
            <a:extLst>
              <a:ext uri="{FF2B5EF4-FFF2-40B4-BE49-F238E27FC236}">
                <a16:creationId xmlns:a16="http://schemas.microsoft.com/office/drawing/2014/main" id="{D6505DA3-9B4F-0E54-B8D4-5BFEA1DE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97" y="620868"/>
            <a:ext cx="2980099" cy="29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03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0E980-C11E-CE62-352C-3FD4F0432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A6670B5-A0CD-7409-2D6E-93AAA794A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065DD3-B4E1-F589-E103-A93DCCA2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B3438EF-A423-79C3-E622-4CFE6900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3" y="577106"/>
            <a:ext cx="4395222" cy="701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Facebook Messenger</a:t>
            </a:r>
            <a:br>
              <a:rPr lang="en-US" altLang="it-IT" sz="3600" b="1" dirty="0">
                <a:solidFill>
                  <a:srgbClr val="FFFFFF"/>
                </a:solidFill>
              </a:rPr>
            </a:br>
            <a:r>
              <a:rPr lang="en-US" altLang="it-IT" sz="3600" dirty="0">
                <a:solidFill>
                  <a:srgbClr val="FFFFFF"/>
                </a:solidFill>
              </a:rPr>
              <a:t>(Nevada - 2024)</a:t>
            </a:r>
            <a:endParaRPr lang="en-US" altLang="it-IT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0C4561-5FF9-1C44-F192-E45CD8BE7060}"/>
              </a:ext>
            </a:extLst>
          </p:cNvPr>
          <p:cNvSpPr txBox="1"/>
          <p:nvPr/>
        </p:nvSpPr>
        <p:spPr>
          <a:xfrm>
            <a:off x="406804" y="1590421"/>
            <a:ext cx="4395221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600" dirty="0"/>
              <a:t>A privacy advocacy coalition including </a:t>
            </a:r>
            <a:r>
              <a:rPr lang="en-US" sz="1600" b="1" dirty="0"/>
              <a:t>Signal</a:t>
            </a:r>
            <a:r>
              <a:rPr lang="en-US" sz="1600" dirty="0"/>
              <a:t>, and </a:t>
            </a:r>
            <a:r>
              <a:rPr lang="en-US" sz="1600" b="1" dirty="0"/>
              <a:t>Mozilla</a:t>
            </a:r>
            <a:r>
              <a:rPr lang="en-US" sz="1500" dirty="0"/>
              <a:t> filed an </a:t>
            </a:r>
            <a:r>
              <a:rPr lang="en-US" sz="1500" b="1" dirty="0"/>
              <a:t>amicus brief </a:t>
            </a:r>
            <a:r>
              <a:rPr lang="en-US" sz="1500" dirty="0"/>
              <a:t>opposing Nevada’s </a:t>
            </a:r>
            <a:r>
              <a:rPr lang="en-US" sz="1500" b="1" dirty="0"/>
              <a:t>attempt to block </a:t>
            </a:r>
            <a:r>
              <a:rPr lang="en-US" sz="1400" b="1" dirty="0"/>
              <a:t>end-to-end</a:t>
            </a:r>
            <a:r>
              <a:rPr lang="en-US" sz="1500" b="1" dirty="0"/>
              <a:t> encryption </a:t>
            </a:r>
            <a:r>
              <a:rPr lang="en-US" sz="1500" dirty="0"/>
              <a:t>for minors:</a:t>
            </a:r>
          </a:p>
          <a:p>
            <a:pPr algn="just"/>
            <a:endParaRPr lang="en-US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/>
              <a:t>End-to-end encryption is a fundamental tool</a:t>
            </a:r>
            <a:r>
              <a:rPr lang="en-US" sz="1300" dirty="0"/>
              <a:t> for protecting online privacy and security, especially for minors.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/>
              <a:t>Blocking encryption does not eliminate abuse</a:t>
            </a:r>
            <a:r>
              <a:rPr lang="en-US" sz="1300" dirty="0"/>
              <a:t>; it instead exposes young people to new risks and weakens existing protections.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/>
              <a:t>Investigations remain possible even with encryption</a:t>
            </a:r>
            <a:r>
              <a:rPr lang="en-US" sz="1300" dirty="0"/>
              <a:t>, through </a:t>
            </a:r>
            <a:r>
              <a:rPr lang="en-US" sz="1300" b="1" dirty="0"/>
              <a:t>user reports</a:t>
            </a:r>
            <a:r>
              <a:rPr lang="en-US" sz="1300" dirty="0"/>
              <a:t>, </a:t>
            </a:r>
            <a:r>
              <a:rPr lang="en-US" sz="1300" b="1" dirty="0"/>
              <a:t>access to devices</a:t>
            </a:r>
            <a:r>
              <a:rPr lang="en-US" sz="1300" dirty="0"/>
              <a:t>, and other data collected by </a:t>
            </a:r>
            <a:r>
              <a:rPr lang="en-US" sz="1300" b="1" dirty="0"/>
              <a:t>Meta</a:t>
            </a:r>
            <a:r>
              <a:rPr lang="en-US" sz="1300" dirty="0"/>
              <a:t>.</a:t>
            </a:r>
          </a:p>
          <a:p>
            <a:pPr lvl="1" algn="just"/>
            <a:endParaRPr lang="en-US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/>
              <a:t>A </a:t>
            </a:r>
            <a:r>
              <a:rPr lang="en-US" sz="1300" b="1" dirty="0"/>
              <a:t>recent study confirms</a:t>
            </a:r>
            <a:r>
              <a:rPr lang="en-US" sz="1300" dirty="0"/>
              <a:t> that </a:t>
            </a:r>
            <a:r>
              <a:rPr lang="en-US" sz="1300" b="1" dirty="0"/>
              <a:t>content-oblivious investigative methods </a:t>
            </a:r>
            <a:r>
              <a:rPr lang="en-US" sz="1300" dirty="0"/>
              <a:t>in </a:t>
            </a:r>
            <a:r>
              <a:rPr lang="en-US" sz="1300" b="1" dirty="0"/>
              <a:t>detecting online abuse </a:t>
            </a:r>
            <a:r>
              <a:rPr lang="en-US" sz="1300" dirty="0"/>
              <a:t>such as </a:t>
            </a:r>
            <a:r>
              <a:rPr lang="en-US" sz="1300" b="1" dirty="0"/>
              <a:t>user</a:t>
            </a:r>
            <a:r>
              <a:rPr lang="en-US" sz="1300" dirty="0"/>
              <a:t> </a:t>
            </a:r>
            <a:r>
              <a:rPr lang="en-US" sz="1300" b="1" dirty="0"/>
              <a:t>reporting</a:t>
            </a:r>
            <a:r>
              <a:rPr lang="en-US" sz="1300" dirty="0"/>
              <a:t> and </a:t>
            </a:r>
            <a:r>
              <a:rPr lang="en-US" sz="1300" b="1" dirty="0"/>
              <a:t>metadata analysis</a:t>
            </a:r>
            <a:r>
              <a:rPr lang="en-US" sz="1300" dirty="0"/>
              <a:t>, are often more effective.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/>
              <a:t>The </a:t>
            </a:r>
            <a:r>
              <a:rPr lang="en-US" sz="1300" b="1" dirty="0"/>
              <a:t>European Court of Human Rights</a:t>
            </a:r>
            <a:r>
              <a:rPr lang="en-US" sz="1300" dirty="0"/>
              <a:t> recently struck down a similar </a:t>
            </a:r>
            <a:r>
              <a:rPr lang="en-US" sz="1300" b="1" dirty="0"/>
              <a:t>Russian law</a:t>
            </a:r>
            <a:r>
              <a:rPr lang="en-US" sz="1300" dirty="0"/>
              <a:t>, deeming it </a:t>
            </a:r>
            <a:r>
              <a:rPr lang="en-US" sz="1300" b="1" dirty="0"/>
              <a:t>incompatible with human rights </a:t>
            </a:r>
            <a:r>
              <a:rPr lang="en-US" sz="1300" dirty="0"/>
              <a:t>(Case of </a:t>
            </a:r>
            <a:r>
              <a:rPr kumimoji="0" lang="it-IT" altLang="it-IT" sz="1300" b="1" i="0" u="none" strike="noStrike" cap="none" normalizeH="0" baseline="0" dirty="0">
                <a:ln>
                  <a:noFill/>
                </a:ln>
                <a:effectLst/>
              </a:rPr>
              <a:t>Podchasov vs Russia</a:t>
            </a:r>
            <a:r>
              <a:rPr kumimoji="0" lang="it-IT" altLang="it-IT" sz="1300" i="0" u="none" strike="noStrike" cap="none" normalizeH="0" baseline="0" dirty="0">
                <a:ln>
                  <a:noFill/>
                </a:ln>
                <a:effectLst/>
              </a:rPr>
              <a:t>).</a:t>
            </a:r>
            <a:endParaRPr lang="en-US" sz="1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ABDCC-1A06-F0FA-F13C-11A56908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248" y="621977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D773BBB-0AD0-7249-ACFA-78FFC56A7A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D3C69">
                    <a:lumMod val="75000"/>
                    <a:lumOff val="25000"/>
                  </a:srgbClr>
                </a:solidFill>
                <a:effectLst/>
                <a:uLnTx/>
                <a:uFillTx/>
                <a:latin typeface="Blis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D3C69">
                  <a:lumMod val="75000"/>
                  <a:lumOff val="25000"/>
                </a:srgbClr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D25EA-4CA4-8E9D-D7A7-0697A612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7C20DA2-A4FA-72EF-0DE6-05B5C1EC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457" y="393407"/>
            <a:ext cx="4015535" cy="49159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B0DA6C-B4D1-D888-EF24-C4E2ED45A324}"/>
              </a:ext>
            </a:extLst>
          </p:cNvPr>
          <p:cNvSpPr txBox="1"/>
          <p:nvPr/>
        </p:nvSpPr>
        <p:spPr>
          <a:xfrm>
            <a:off x="7303217" y="5309352"/>
            <a:ext cx="43458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rgbClr val="000000"/>
                </a:solidFill>
              </a:rPr>
              <a:t>https://www.eff.org/document/nevada-v-meta-amicus-brief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CE845A-A110-3246-B53E-F88EFE4508E4}"/>
              </a:ext>
            </a:extLst>
          </p:cNvPr>
          <p:cNvSpPr txBox="1"/>
          <p:nvPr/>
        </p:nvSpPr>
        <p:spPr>
          <a:xfrm>
            <a:off x="5857789" y="5818262"/>
            <a:ext cx="601416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Pfefferkorn, R. (2022). </a:t>
            </a:r>
            <a:r>
              <a:rPr lang="en-US" sz="1200" i="1" dirty="0">
                <a:solidFill>
                  <a:srgbClr val="000000"/>
                </a:solidFill>
              </a:rPr>
              <a:t>Content-oblivious trust and safety techniques: Results from a survey of online service providers</a:t>
            </a:r>
            <a:r>
              <a:rPr lang="en-US" sz="12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Journal of Online Trust and Safety, 1(2). https://doi.org/10.54501/jots.v1i2.14</a:t>
            </a:r>
            <a:endParaRPr 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2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00F9E-5ED3-41C9-0799-541560BB7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ABF21218-BD39-0BBA-27CD-962A06809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244" y="353272"/>
            <a:ext cx="11952514" cy="717410"/>
          </a:xfrm>
        </p:spPr>
        <p:txBody>
          <a:bodyPr/>
          <a:lstStyle/>
          <a:p>
            <a:pPr algn="ctr"/>
            <a:r>
              <a:rPr lang="en-US" sz="2400" b="1" dirty="0"/>
              <a:t>Apple - UK (February 2025)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5EF1990-E649-03EB-3E4D-55BE21121C9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0" y="1528458"/>
            <a:ext cx="5060672" cy="346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</a:rPr>
              <a:t>Security officials in the United Kingdom have demanded that Apple create a </a:t>
            </a:r>
            <a:r>
              <a:rPr lang="en-US" b="1" i="0" dirty="0">
                <a:solidFill>
                  <a:srgbClr val="002060"/>
                </a:solidFill>
                <a:effectLst/>
              </a:rPr>
              <a:t>backdoor </a:t>
            </a:r>
            <a:r>
              <a:rPr lang="en-US" b="0" i="0" dirty="0">
                <a:solidFill>
                  <a:srgbClr val="002060"/>
                </a:solidFill>
                <a:effectLst/>
              </a:rPr>
              <a:t>allowing them to retrieve all the </a:t>
            </a:r>
            <a:r>
              <a:rPr lang="en-US" b="1" i="0" dirty="0">
                <a:solidFill>
                  <a:srgbClr val="002060"/>
                </a:solidFill>
                <a:effectLst/>
              </a:rPr>
              <a:t>E2EE content </a:t>
            </a:r>
            <a:r>
              <a:rPr lang="en-US" b="0" i="0" dirty="0">
                <a:solidFill>
                  <a:srgbClr val="002060"/>
                </a:solidFill>
                <a:effectLst/>
              </a:rPr>
              <a:t>any </a:t>
            </a:r>
            <a:r>
              <a:rPr lang="en-US" b="1" i="0" dirty="0">
                <a:solidFill>
                  <a:srgbClr val="002060"/>
                </a:solidFill>
                <a:effectLst/>
              </a:rPr>
              <a:t>Apple user worldwide </a:t>
            </a:r>
            <a:r>
              <a:rPr lang="en-US" b="0" i="0" dirty="0">
                <a:solidFill>
                  <a:srgbClr val="002060"/>
                </a:solidFill>
                <a:effectLst/>
              </a:rPr>
              <a:t>has </a:t>
            </a:r>
            <a:r>
              <a:rPr lang="en-US" dirty="0">
                <a:solidFill>
                  <a:srgbClr val="002060"/>
                </a:solidFill>
              </a:rPr>
              <a:t>uploaded to the </a:t>
            </a:r>
            <a:r>
              <a:rPr lang="en-US" b="1" dirty="0">
                <a:solidFill>
                  <a:srgbClr val="002060"/>
                </a:solidFill>
              </a:rPr>
              <a:t>cloud</a:t>
            </a:r>
            <a:r>
              <a:rPr lang="en-US" dirty="0">
                <a:solidFill>
                  <a:srgbClr val="002060"/>
                </a:solidFill>
              </a:rPr>
              <a:t> – so not just for </a:t>
            </a:r>
            <a:r>
              <a:rPr lang="en-US" b="1" dirty="0">
                <a:solidFill>
                  <a:srgbClr val="002060"/>
                </a:solidFill>
              </a:rPr>
              <a:t>U.K. </a:t>
            </a:r>
            <a:r>
              <a:rPr lang="en-US" dirty="0">
                <a:solidFill>
                  <a:srgbClr val="002060"/>
                </a:solidFill>
              </a:rPr>
              <a:t>users, but for international users as well.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2060"/>
                </a:solidFill>
              </a:rPr>
              <a:t>Advanced Data Protection (ADP):</a:t>
            </a:r>
            <a:r>
              <a:rPr lang="en-US" dirty="0">
                <a:solidFill>
                  <a:srgbClr val="002060"/>
                </a:solidFill>
              </a:rPr>
              <a:t>is an </a:t>
            </a:r>
            <a:r>
              <a:rPr lang="en-US" b="1" dirty="0">
                <a:solidFill>
                  <a:srgbClr val="002060"/>
                </a:solidFill>
              </a:rPr>
              <a:t>optional Apple </a:t>
            </a:r>
            <a:r>
              <a:rPr lang="en-US" dirty="0">
                <a:solidFill>
                  <a:srgbClr val="002060"/>
                </a:solidFill>
              </a:rPr>
              <a:t>feature that extends </a:t>
            </a:r>
            <a:r>
              <a:rPr lang="en-US" b="1" dirty="0">
                <a:solidFill>
                  <a:srgbClr val="002060"/>
                </a:solidFill>
              </a:rPr>
              <a:t>E2EE </a:t>
            </a:r>
            <a:r>
              <a:rPr lang="en-US" dirty="0">
                <a:solidFill>
                  <a:srgbClr val="002060"/>
                </a:solidFill>
              </a:rPr>
              <a:t>to data in iCloud, making it accessible only to you on your trusted devices.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30ED14-E18E-D6D4-B9F0-20C62530B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473"/>
          <a:stretch/>
        </p:blipFill>
        <p:spPr>
          <a:xfrm>
            <a:off x="5549732" y="1156848"/>
            <a:ext cx="3854570" cy="3620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3AA5F3-C343-4B8B-942A-5B98A498B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544" y="1156848"/>
            <a:ext cx="2400300" cy="4838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45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536F-270A-2DEC-0FE2-33097F4E6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BF5303CB-1994-A2DA-A6D3-CC3102A5B571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0" y="1390285"/>
            <a:ext cx="6705600" cy="272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2060"/>
                </a:solidFill>
                <a:effectLst/>
              </a:rPr>
              <a:t>Advanced Data Protection </a:t>
            </a:r>
            <a:r>
              <a:rPr lang="en-US" b="0" i="0" dirty="0">
                <a:solidFill>
                  <a:srgbClr val="002060"/>
                </a:solidFill>
                <a:effectLst/>
              </a:rPr>
              <a:t>(ADP) no longer available to new U.K. users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206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</a:rPr>
              <a:t>Existing users will be required to disable </a:t>
            </a:r>
            <a:r>
              <a:rPr lang="en-US" b="1" i="0" dirty="0">
                <a:solidFill>
                  <a:srgbClr val="002060"/>
                </a:solidFill>
                <a:effectLst/>
              </a:rPr>
              <a:t>ADP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206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</a:rPr>
              <a:t>Apple: “</a:t>
            </a:r>
            <a:r>
              <a:rPr lang="en-US" b="0" i="1" dirty="0">
                <a:solidFill>
                  <a:srgbClr val="002060"/>
                </a:solidFill>
                <a:effectLst/>
              </a:rPr>
              <a:t>We have never built, and never will build, a </a:t>
            </a:r>
            <a:r>
              <a:rPr lang="en-US" b="1" i="1" dirty="0">
                <a:solidFill>
                  <a:srgbClr val="002060"/>
                </a:solidFill>
                <a:effectLst/>
              </a:rPr>
              <a:t>backdoor</a:t>
            </a:r>
            <a:r>
              <a:rPr lang="en-US" b="0" i="0" dirty="0">
                <a:solidFill>
                  <a:srgbClr val="002060"/>
                </a:solidFill>
                <a:effectLst/>
              </a:rPr>
              <a:t>”</a:t>
            </a:r>
            <a:endParaRPr lang="en-US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1093C3-7C9F-179A-AC97-5610FEB4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898" y="1390285"/>
            <a:ext cx="4826986" cy="484951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0951A5-DDF2-3B10-3D79-C100AE1A0AD6}"/>
              </a:ext>
            </a:extLst>
          </p:cNvPr>
          <p:cNvSpPr txBox="1"/>
          <p:nvPr/>
        </p:nvSpPr>
        <p:spPr>
          <a:xfrm>
            <a:off x="8140800" y="6239280"/>
            <a:ext cx="31398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hlinkClick r:id="rId4"/>
              </a:rPr>
              <a:t>https://support.apple.com/en-us/122234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074" name="Picture 2" descr="Rear side of blue iPhone 5c.">
            <a:extLst>
              <a:ext uri="{FF2B5EF4-FFF2-40B4-BE49-F238E27FC236}">
                <a16:creationId xmlns:a16="http://schemas.microsoft.com/office/drawing/2014/main" id="{47B7088C-1E6C-B770-4D4F-B3B417E4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36" y="3967729"/>
            <a:ext cx="1634730" cy="25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4D724097-C454-D927-518B-6E71BD07DC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244" y="353272"/>
            <a:ext cx="11952514" cy="717410"/>
          </a:xfrm>
        </p:spPr>
        <p:txBody>
          <a:bodyPr/>
          <a:lstStyle/>
          <a:p>
            <a:pPr algn="ctr"/>
            <a:r>
              <a:rPr lang="en-US" sz="2400" b="1" dirty="0"/>
              <a:t>Apple - UK (February 2025)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691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87993-7E48-2DC6-BA0D-D34850800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3C98166-1B34-9D5C-C6A6-3976746943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EU Regulation on Child Sexual Abuse – CSA Regulation "Chat Control” </a:t>
            </a:r>
          </a:p>
          <a:p>
            <a:r>
              <a:rPr lang="en-US" sz="2400" dirty="0"/>
              <a:t>(2022 – currently under discussion)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7845E4-E32E-83C5-E8FF-47A601189A46}"/>
              </a:ext>
            </a:extLst>
          </p:cNvPr>
          <p:cNvSpPr txBox="1"/>
          <p:nvPr/>
        </p:nvSpPr>
        <p:spPr>
          <a:xfrm>
            <a:off x="222894" y="1183381"/>
            <a:ext cx="11746211" cy="3025092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342900" lvl="0" indent="-34290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100" b="1" dirty="0"/>
              <a:t>Proposed on 11 May 2022 </a:t>
            </a:r>
            <a:r>
              <a:rPr lang="en-US" sz="2100" dirty="0"/>
              <a:t>by </a:t>
            </a:r>
            <a:r>
              <a:rPr lang="en-US" sz="2100" b="1" dirty="0"/>
              <a:t>EU Commissioner for Home Affairs</a:t>
            </a:r>
            <a:r>
              <a:rPr lang="en-US" sz="2100" dirty="0"/>
              <a:t>, Ylva Johansson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100" b="1" kern="1200" dirty="0"/>
              <a:t>Official Objective</a:t>
            </a:r>
            <a:r>
              <a:rPr lang="en-US" sz="2100" kern="1200" dirty="0"/>
              <a:t>: Prevent and combat </a:t>
            </a:r>
            <a:r>
              <a:rPr lang="en-US" sz="2100" b="1" kern="1200" dirty="0"/>
              <a:t>child sexual abuse online</a:t>
            </a:r>
            <a:r>
              <a:rPr lang="en-US" sz="2100" kern="1200" dirty="0"/>
              <a:t> within the EU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100" kern="1200" dirty="0"/>
              <a:t>The goal was to </a:t>
            </a:r>
            <a:r>
              <a:rPr lang="en-US" sz="2100" b="1" kern="1200" dirty="0"/>
              <a:t>require online service providers</a:t>
            </a:r>
            <a:r>
              <a:rPr lang="en-US" sz="2100" kern="1200" dirty="0"/>
              <a:t> to </a:t>
            </a:r>
            <a:r>
              <a:rPr lang="en-US" sz="2100" b="1" kern="1200" dirty="0"/>
              <a:t>detect</a:t>
            </a:r>
            <a:r>
              <a:rPr lang="en-US" sz="2100" kern="1200" dirty="0"/>
              <a:t>, </a:t>
            </a:r>
            <a:r>
              <a:rPr lang="en-US" sz="2100" b="1" kern="1200" dirty="0"/>
              <a:t>report</a:t>
            </a:r>
            <a:r>
              <a:rPr lang="en-US" sz="2100" kern="1200" dirty="0"/>
              <a:t>, and </a:t>
            </a:r>
            <a:r>
              <a:rPr lang="en-US" sz="2100" b="1" kern="1200" dirty="0"/>
              <a:t>remove</a:t>
            </a:r>
            <a:r>
              <a:rPr lang="en-US" sz="2100" kern="1200" dirty="0"/>
              <a:t> </a:t>
            </a:r>
            <a:r>
              <a:rPr lang="en-US" sz="2100" b="1" kern="1200" dirty="0"/>
              <a:t>child sexual abuse material (CSAM)</a:t>
            </a:r>
            <a:r>
              <a:rPr lang="en-US" sz="2100" kern="1200" dirty="0"/>
              <a:t>.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100" kern="1200" dirty="0"/>
              <a:t>The proposal also sought to </a:t>
            </a:r>
            <a:r>
              <a:rPr lang="en-US" sz="2100" b="1" kern="1200" dirty="0"/>
              <a:t>prevent grooming practices</a:t>
            </a:r>
            <a:r>
              <a:rPr lang="en-US" sz="2100" kern="1200" dirty="0"/>
              <a:t>—the online solicitation of minors for sexual purposes.</a:t>
            </a: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100" kern="1200" dirty="0"/>
              <a:t>It further included measures to </a:t>
            </a:r>
            <a:r>
              <a:rPr lang="en-US" sz="2100" b="1" kern="1200" dirty="0"/>
              <a:t>enhance support for victims</a:t>
            </a:r>
            <a:r>
              <a:rPr lang="en-US" sz="2100" kern="1200" dirty="0"/>
              <a:t> of child sexual abuse.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100" kern="1200" dirty="0"/>
              <a:t>Known by critics as </a:t>
            </a:r>
            <a:r>
              <a:rPr lang="en-US" sz="2100" b="1" kern="1200" dirty="0"/>
              <a:t>“Chat </a:t>
            </a:r>
            <a:r>
              <a:rPr lang="en-US" sz="2100" b="1" dirty="0"/>
              <a:t>Control</a:t>
            </a:r>
            <a:r>
              <a:rPr lang="en-US" sz="2100" dirty="0"/>
              <a:t>” because it raises significant concerns over privacy and freedom of communication.</a:t>
            </a:r>
            <a:endParaRPr lang="en-US" sz="2100" kern="1200" dirty="0"/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sz="2100" kern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7AFA6B-A17A-511C-CA5C-CAE716092F24}"/>
              </a:ext>
            </a:extLst>
          </p:cNvPr>
          <p:cNvSpPr txBox="1"/>
          <p:nvPr/>
        </p:nvSpPr>
        <p:spPr>
          <a:xfrm>
            <a:off x="8441942" y="6570606"/>
            <a:ext cx="284059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00" b="1" dirty="0"/>
              <a:t>https://ec.europa.eu/commission/presscorner/detail/en/ip_22_2976</a:t>
            </a:r>
          </a:p>
        </p:txBody>
      </p:sp>
      <p:pic>
        <p:nvPicPr>
          <p:cNvPr id="11" name="Immagine 10" descr="Immagine che contiene testo, schermata, Carattere, Sito Web&#10;&#10;Il contenuto generato dall'IA potrebbe non essere corretto.">
            <a:extLst>
              <a:ext uri="{FF2B5EF4-FFF2-40B4-BE49-F238E27FC236}">
                <a16:creationId xmlns:a16="http://schemas.microsoft.com/office/drawing/2014/main" id="{C844A551-A030-32D7-84BA-CDB02633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943"/>
          <a:stretch/>
        </p:blipFill>
        <p:spPr>
          <a:xfrm>
            <a:off x="8339861" y="4437898"/>
            <a:ext cx="3189614" cy="2132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338992-8D0A-BC39-FB6C-9F4F8AFC6384}"/>
              </a:ext>
            </a:extLst>
          </p:cNvPr>
          <p:cNvSpPr txBox="1"/>
          <p:nvPr/>
        </p:nvSpPr>
        <p:spPr>
          <a:xfrm>
            <a:off x="364495" y="5305287"/>
            <a:ext cx="745456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October 2025:</a:t>
            </a:r>
            <a:r>
              <a:rPr lang="en-US" sz="1400" dirty="0"/>
              <a:t> As member states failed to reach an agreement, the planned vote of the </a:t>
            </a:r>
            <a:r>
              <a:rPr lang="en-US" sz="1400" b="1" dirty="0"/>
              <a:t>Council of Europe</a:t>
            </a:r>
            <a:r>
              <a:rPr lang="en-US" sz="1400" dirty="0"/>
              <a:t> scheduled for </a:t>
            </a:r>
            <a:r>
              <a:rPr lang="en-US" sz="1400" b="1" dirty="0"/>
              <a:t>14 October 2025</a:t>
            </a:r>
            <a:r>
              <a:rPr lang="en-US" sz="1400" dirty="0"/>
              <a:t> will not take place. A </a:t>
            </a:r>
            <a:r>
              <a:rPr lang="en-US" sz="1400" b="1" dirty="0"/>
              <a:t>revised draft</a:t>
            </a:r>
            <a:r>
              <a:rPr lang="en-US" sz="1400" dirty="0"/>
              <a:t> may be introduced later by </a:t>
            </a:r>
            <a:r>
              <a:rPr lang="en-US" sz="1400" b="1" dirty="0"/>
              <a:t>Denmark</a:t>
            </a:r>
            <a:r>
              <a:rPr lang="en-US" sz="1400" dirty="0"/>
              <a:t> or another </a:t>
            </a:r>
            <a:r>
              <a:rPr lang="en-US" sz="1400" b="1" dirty="0"/>
              <a:t>Presidency</a:t>
            </a:r>
            <a:r>
              <a:rPr lang="en-US" sz="1400" dirty="0"/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51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5B964-446C-2A06-92FA-7B456019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57149697-8419-C0F1-D8E7-EE19A03441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EU Regulation on Child Sexual Abuse – "Chat Control” </a:t>
            </a:r>
          </a:p>
          <a:p>
            <a:r>
              <a:rPr lang="en-US" sz="2400" dirty="0"/>
              <a:t>(2022 – currently under discussion)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87C206-61AD-4BBC-499A-0DE91250A5C3}"/>
              </a:ext>
            </a:extLst>
          </p:cNvPr>
          <p:cNvSpPr txBox="1"/>
          <p:nvPr/>
        </p:nvSpPr>
        <p:spPr>
          <a:xfrm>
            <a:off x="364495" y="1405154"/>
            <a:ext cx="11540812" cy="34163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CSA Regulation </a:t>
            </a:r>
            <a:r>
              <a:rPr lang="en-US" dirty="0">
                <a:solidFill>
                  <a:schemeClr val="bg1"/>
                </a:solidFill>
              </a:rPr>
              <a:t>establishes the </a:t>
            </a:r>
            <a:r>
              <a:rPr lang="en-US" b="1" dirty="0">
                <a:solidFill>
                  <a:schemeClr val="bg1"/>
                </a:solidFill>
              </a:rPr>
              <a:t>principle of technological neutrality</a:t>
            </a:r>
            <a:r>
              <a:rPr lang="en-US" dirty="0">
                <a:solidFill>
                  <a:schemeClr val="bg1"/>
                </a:solidFill>
              </a:rPr>
              <a:t>, stating that no technology will be favored or excluded if it meets the legal requirements. (recital 4)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End-to-end encryption</a:t>
            </a:r>
            <a:r>
              <a:rPr lang="en-US" dirty="0">
                <a:solidFill>
                  <a:schemeClr val="bg1"/>
                </a:solidFill>
              </a:rPr>
              <a:t> is not prohibited; it is recognized as an </a:t>
            </a:r>
            <a:r>
              <a:rPr lang="en-US" b="1" dirty="0">
                <a:solidFill>
                  <a:schemeClr val="bg1"/>
                </a:solidFill>
              </a:rPr>
              <a:t>essential tool</a:t>
            </a:r>
            <a:r>
              <a:rPr lang="en-US" dirty="0">
                <a:solidFill>
                  <a:schemeClr val="bg1"/>
                </a:solidFill>
              </a:rPr>
              <a:t> for ensuring communication confidentiality. </a:t>
            </a: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Chapter</a:t>
            </a:r>
            <a:r>
              <a:rPr lang="it-IT" dirty="0">
                <a:solidFill>
                  <a:schemeClr val="bg1"/>
                </a:solidFill>
              </a:rPr>
              <a:t> II)</a:t>
            </a:r>
            <a:endParaRPr lang="en-US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However, a </a:t>
            </a:r>
            <a:r>
              <a:rPr lang="en-US" b="1" dirty="0">
                <a:solidFill>
                  <a:schemeClr val="bg1"/>
                </a:solidFill>
              </a:rPr>
              <a:t>court may issue a detection order</a:t>
            </a:r>
            <a:r>
              <a:rPr lang="en-US" dirty="0">
                <a:solidFill>
                  <a:schemeClr val="bg1"/>
                </a:solidFill>
              </a:rPr>
              <a:t>, requiring </a:t>
            </a:r>
            <a:r>
              <a:rPr lang="en-US" b="1" dirty="0">
                <a:solidFill>
                  <a:schemeClr val="bg1"/>
                </a:solidFill>
              </a:rPr>
              <a:t>service providers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implement tools </a:t>
            </a:r>
            <a:r>
              <a:rPr lang="en-US" dirty="0">
                <a:solidFill>
                  <a:schemeClr val="bg1"/>
                </a:solidFill>
              </a:rPr>
              <a:t>to identify abusive content. (Art. 7, 8)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technologies must ensure </a:t>
            </a:r>
            <a:r>
              <a:rPr lang="en-US" b="1" dirty="0">
                <a:solidFill>
                  <a:schemeClr val="bg1"/>
                </a:solidFill>
              </a:rPr>
              <a:t>no compromise of confidentiality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no potential for misuse</a:t>
            </a:r>
            <a:r>
              <a:rPr lang="en-US" dirty="0">
                <a:solidFill>
                  <a:schemeClr val="bg1"/>
                </a:solidFill>
              </a:rPr>
              <a:t>. (Art. 10)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Each Member State shall designate a </a:t>
            </a:r>
            <a:r>
              <a:rPr lang="en-US" i="1" dirty="0">
                <a:solidFill>
                  <a:schemeClr val="bg1"/>
                </a:solidFill>
              </a:rPr>
              <a:t>Coordinating Authority</a:t>
            </a:r>
            <a:r>
              <a:rPr lang="en-US" dirty="0">
                <a:solidFill>
                  <a:schemeClr val="bg1"/>
                </a:solidFill>
              </a:rPr>
              <a:t> responsible for </a:t>
            </a:r>
            <a:r>
              <a:rPr lang="en-US" b="1" dirty="0">
                <a:solidFill>
                  <a:schemeClr val="bg1"/>
                </a:solidFill>
              </a:rPr>
              <a:t>requesting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monitoring</a:t>
            </a:r>
            <a:r>
              <a:rPr lang="en-US" dirty="0">
                <a:solidFill>
                  <a:schemeClr val="bg1"/>
                </a:solidFill>
              </a:rPr>
              <a:t>, and supervising </a:t>
            </a:r>
            <a:r>
              <a:rPr lang="en-US" b="1" dirty="0">
                <a:solidFill>
                  <a:schemeClr val="bg1"/>
                </a:solidFill>
              </a:rPr>
              <a:t>detection orders </a:t>
            </a:r>
            <a:r>
              <a:rPr lang="en-US" dirty="0">
                <a:solidFill>
                  <a:schemeClr val="bg1"/>
                </a:solidFill>
              </a:rPr>
              <a:t>and for cooperating with the EU Centre. (Art. 25, 26)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support this approach, an </a:t>
            </a:r>
            <a:r>
              <a:rPr lang="en-US" b="1" dirty="0">
                <a:solidFill>
                  <a:schemeClr val="bg1"/>
                </a:solidFill>
              </a:rPr>
              <a:t>EU Centre to Prevent and Counter Child Sexual Abuse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will be created</a:t>
            </a:r>
            <a:r>
              <a:rPr lang="en-US" dirty="0">
                <a:solidFill>
                  <a:schemeClr val="bg1"/>
                </a:solidFill>
              </a:rPr>
              <a:t> to facilitate the implementation of the Regulation and </a:t>
            </a:r>
            <a:r>
              <a:rPr lang="en-US" b="1" dirty="0">
                <a:solidFill>
                  <a:schemeClr val="bg1"/>
                </a:solidFill>
              </a:rPr>
              <a:t>provide free detection technologies</a:t>
            </a:r>
            <a:r>
              <a:rPr lang="en-US" dirty="0">
                <a:solidFill>
                  <a:schemeClr val="bg1"/>
                </a:solidFill>
              </a:rPr>
              <a:t>, theoretically compliant with </a:t>
            </a:r>
            <a:r>
              <a:rPr lang="en-US" b="1" dirty="0">
                <a:solidFill>
                  <a:schemeClr val="bg1"/>
                </a:solidFill>
              </a:rPr>
              <a:t>EU data-protection law</a:t>
            </a:r>
            <a:r>
              <a:rPr lang="en-US" dirty="0">
                <a:solidFill>
                  <a:schemeClr val="bg1"/>
                </a:solidFill>
              </a:rPr>
              <a:t>. (Art. 26)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CBDC29-AFDC-574E-3241-D69D9C0CA566}"/>
              </a:ext>
            </a:extLst>
          </p:cNvPr>
          <p:cNvSpPr txBox="1"/>
          <p:nvPr/>
        </p:nvSpPr>
        <p:spPr>
          <a:xfrm>
            <a:off x="2154702" y="5217518"/>
            <a:ext cx="8372099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The Regulation explicitly introduces the concept of </a:t>
            </a:r>
            <a:r>
              <a:rPr lang="en-US" b="1" dirty="0">
                <a:solidFill>
                  <a:schemeClr val="bg1"/>
                </a:solidFill>
              </a:rPr>
              <a:t>detection orders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detection technologies</a:t>
            </a:r>
            <a:r>
              <a:rPr lang="en-US" dirty="0">
                <a:solidFill>
                  <a:schemeClr val="bg1"/>
                </a:solidFill>
              </a:rPr>
              <a:t>, defining the technical means that may be used under </a:t>
            </a:r>
            <a:r>
              <a:rPr lang="en-US" b="1" dirty="0">
                <a:solidFill>
                  <a:schemeClr val="bg1"/>
                </a:solidFill>
              </a:rPr>
              <a:t>judicial authorization </a:t>
            </a:r>
            <a:r>
              <a:rPr lang="en-US" dirty="0">
                <a:solidFill>
                  <a:schemeClr val="bg1"/>
                </a:solidFill>
              </a:rPr>
              <a:t>to identify CSAM or grooming activities. (Art. 7, 10, 12).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48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30172-41BF-0047-4D22-22F2F3C9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8C8D3CD-9A51-DEAD-BFC9-06BC1740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167628-F45D-8FD4-AA04-17B7B098C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D898AA-BE6F-3236-0033-444EEC1DE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527D5E-33E4-D13A-FF81-83FEAC57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35C1CE82-ADA8-FC59-6E71-6913F7B3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it-IT" sz="4000" dirty="0">
                <a:solidFill>
                  <a:srgbClr val="FFFFFF"/>
                </a:solidFill>
              </a:rPr>
              <a:t>Europol vs E2EE</a:t>
            </a:r>
            <a:br>
              <a:rPr lang="en-US" altLang="it-IT" sz="4000" dirty="0">
                <a:solidFill>
                  <a:srgbClr val="FFFFFF"/>
                </a:solidFill>
              </a:rPr>
            </a:br>
            <a:r>
              <a:rPr lang="en-US" altLang="it-IT" sz="2700" dirty="0">
                <a:solidFill>
                  <a:srgbClr val="FFFFFF"/>
                </a:solidFill>
              </a:rPr>
              <a:t>21/04/2024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C355F-60A6-D76F-432D-15AD1EE9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D773BBB-0AD0-7249-ACFA-78FFC56A7A1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D3C69">
                    <a:lumMod val="50000"/>
                    <a:lumOff val="50000"/>
                  </a:srgbClr>
                </a:solidFill>
                <a:effectLst/>
                <a:uLnTx/>
                <a:uFillTx/>
                <a:latin typeface="Blis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D3C69">
                  <a:lumMod val="50000"/>
                  <a:lumOff val="50000"/>
                </a:srgbClr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4E1719-9C4C-23C2-AD60-35590DE3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5" y="2236926"/>
            <a:ext cx="5257800" cy="2491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6" descr="343 immagini, foto stock e illustrazioni esenti da diritti d ...">
            <a:extLst>
              <a:ext uri="{FF2B5EF4-FFF2-40B4-BE49-F238E27FC236}">
                <a16:creationId xmlns:a16="http://schemas.microsoft.com/office/drawing/2014/main" id="{453A66B6-4C29-FA93-89E3-7BFAA5B1F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6"/>
          <a:stretch/>
        </p:blipFill>
        <p:spPr bwMode="auto">
          <a:xfrm>
            <a:off x="6532917" y="2822989"/>
            <a:ext cx="5353198" cy="33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99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6BB9-FE53-C679-EADC-FD86E3B71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564350FB-1CA3-4892-053C-33D41C75E2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CSA Regulation - Detection Orders (Art. 7)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7A4100-AD5D-276A-61B4-221CF2470D5A}"/>
              </a:ext>
            </a:extLst>
          </p:cNvPr>
          <p:cNvSpPr txBox="1"/>
          <p:nvPr/>
        </p:nvSpPr>
        <p:spPr>
          <a:xfrm>
            <a:off x="262550" y="747459"/>
            <a:ext cx="11244404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Detection orders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b="1" dirty="0">
                <a:solidFill>
                  <a:schemeClr val="bg1"/>
                </a:solidFill>
              </a:rPr>
              <a:t>binding decisions </a:t>
            </a:r>
            <a:r>
              <a:rPr lang="en-US" dirty="0">
                <a:solidFill>
                  <a:schemeClr val="bg1"/>
                </a:solidFill>
              </a:rPr>
              <a:t>issued by a </a:t>
            </a:r>
            <a:r>
              <a:rPr lang="en-US" b="1" dirty="0">
                <a:solidFill>
                  <a:schemeClr val="bg1"/>
                </a:solidFill>
              </a:rPr>
              <a:t>judicial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b="1" dirty="0">
                <a:solidFill>
                  <a:schemeClr val="bg1"/>
                </a:solidFill>
              </a:rPr>
              <a:t>independent administrative </a:t>
            </a:r>
            <a:r>
              <a:rPr lang="en-US" dirty="0">
                <a:solidFill>
                  <a:schemeClr val="bg1"/>
                </a:solidFill>
              </a:rPr>
              <a:t>authority of the Member State, at the request of a </a:t>
            </a:r>
            <a:r>
              <a:rPr lang="en-US" b="1" dirty="0">
                <a:solidFill>
                  <a:schemeClr val="bg1"/>
                </a:solidFill>
              </a:rPr>
              <a:t>Coordinating Authority</a:t>
            </a:r>
            <a:r>
              <a:rPr lang="en-US" dirty="0">
                <a:solidFill>
                  <a:schemeClr val="bg1"/>
                </a:solidFill>
              </a:rPr>
              <a:t>, requiring </a:t>
            </a:r>
            <a:r>
              <a:rPr lang="en-US" b="1" dirty="0">
                <a:solidFill>
                  <a:schemeClr val="bg1"/>
                </a:solidFill>
              </a:rPr>
              <a:t>online service </a:t>
            </a:r>
            <a:r>
              <a:rPr lang="en-US" dirty="0">
                <a:solidFill>
                  <a:schemeClr val="bg1"/>
                </a:solidFill>
              </a:rPr>
              <a:t>providers to deploy technologies that detect </a:t>
            </a:r>
            <a:r>
              <a:rPr lang="en-US" b="1" dirty="0">
                <a:solidFill>
                  <a:schemeClr val="bg1"/>
                </a:solidFill>
              </a:rPr>
              <a:t>child sexual abuse material </a:t>
            </a:r>
            <a:r>
              <a:rPr lang="en-US" dirty="0">
                <a:solidFill>
                  <a:schemeClr val="bg1"/>
                </a:solidFill>
              </a:rPr>
              <a:t>(CSAM) or child solicitation on their platforms.</a:t>
            </a:r>
          </a:p>
        </p:txBody>
      </p:sp>
      <p:graphicFrame>
        <p:nvGraphicFramePr>
          <p:cNvPr id="7" name="CasellaDiTesto 1">
            <a:extLst>
              <a:ext uri="{FF2B5EF4-FFF2-40B4-BE49-F238E27FC236}">
                <a16:creationId xmlns:a16="http://schemas.microsoft.com/office/drawing/2014/main" id="{B44E32A4-D8FD-8EAC-0B5A-2D90948A8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184880"/>
              </p:ext>
            </p:extLst>
          </p:nvPr>
        </p:nvGraphicFramePr>
        <p:xfrm>
          <a:off x="364495" y="1819915"/>
          <a:ext cx="10402529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79784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5FCEA-137C-27D2-EDD8-8DD8378E3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106A0798-F0E4-0CE9-CC95-8D0D0734D4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National Coordinating Authorities (Art. 25 – CSA Regulation)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5B20FA-49E9-2997-35C6-05F25EE21391}"/>
              </a:ext>
            </a:extLst>
          </p:cNvPr>
          <p:cNvSpPr txBox="1"/>
          <p:nvPr/>
        </p:nvSpPr>
        <p:spPr>
          <a:xfrm>
            <a:off x="199175" y="904776"/>
            <a:ext cx="11806011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National Coordinating Authorities </a:t>
            </a:r>
            <a:r>
              <a:rPr lang="en-US" dirty="0">
                <a:solidFill>
                  <a:schemeClr val="bg1"/>
                </a:solidFill>
              </a:rPr>
              <a:t>are the cornerstone of the </a:t>
            </a:r>
            <a:r>
              <a:rPr lang="en-US" b="1" dirty="0">
                <a:solidFill>
                  <a:schemeClr val="bg1"/>
                </a:solidFill>
              </a:rPr>
              <a:t>CSA Regulation’s governance model</a:t>
            </a:r>
            <a:r>
              <a:rPr lang="en-US" dirty="0">
                <a:solidFill>
                  <a:schemeClr val="bg1"/>
                </a:solidFill>
              </a:rPr>
              <a:t>, ensuring that </a:t>
            </a:r>
            <a:r>
              <a:rPr lang="en-US" b="1" dirty="0">
                <a:solidFill>
                  <a:schemeClr val="bg1"/>
                </a:solidFill>
              </a:rPr>
              <a:t>detection orders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enforcement measures </a:t>
            </a:r>
            <a:r>
              <a:rPr lang="en-US" dirty="0">
                <a:solidFill>
                  <a:schemeClr val="bg1"/>
                </a:solidFill>
              </a:rPr>
              <a:t>remain legally justified, proportionate, and privacy-compliant at the national level.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B48D8E-899E-46CB-A5A9-697BBD7DCB85}"/>
              </a:ext>
            </a:extLst>
          </p:cNvPr>
          <p:cNvSpPr txBox="1"/>
          <p:nvPr/>
        </p:nvSpPr>
        <p:spPr>
          <a:xfrm>
            <a:off x="289709" y="2092713"/>
            <a:ext cx="11636819" cy="31393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Each EU Member State must designate or establish a </a:t>
            </a:r>
            <a:r>
              <a:rPr lang="en-US" b="1" dirty="0">
                <a:solidFill>
                  <a:schemeClr val="bg1"/>
                </a:solidFill>
              </a:rPr>
              <a:t>National Coordinating Authority</a:t>
            </a:r>
            <a:r>
              <a:rPr lang="en-US" dirty="0">
                <a:solidFill>
                  <a:schemeClr val="bg1"/>
                </a:solidFill>
              </a:rPr>
              <a:t> to implement the CSA Regulation. (Art. 25 §1)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Acts as the </a:t>
            </a:r>
            <a:r>
              <a:rPr lang="en-US" b="1" dirty="0">
                <a:solidFill>
                  <a:schemeClr val="bg1"/>
                </a:solidFill>
              </a:rPr>
              <a:t>central contact point for </a:t>
            </a:r>
            <a:r>
              <a:rPr lang="en-US" dirty="0">
                <a:solidFill>
                  <a:schemeClr val="bg1"/>
                </a:solidFill>
              </a:rPr>
              <a:t>risk assessment, coordination, and cooperation with judicial or administrative bodies. (Art. 25 §1–2)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May request the issuance of Detection Orders </a:t>
            </a:r>
            <a:r>
              <a:rPr lang="en-US" dirty="0">
                <a:solidFill>
                  <a:schemeClr val="bg1"/>
                </a:solidFill>
              </a:rPr>
              <a:t>when there is a significant risk that a service is being misused for </a:t>
            </a:r>
            <a:r>
              <a:rPr lang="en-US" b="1" dirty="0">
                <a:solidFill>
                  <a:schemeClr val="bg1"/>
                </a:solidFill>
              </a:rPr>
              <a:t>CSAM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b="1" dirty="0">
                <a:solidFill>
                  <a:schemeClr val="bg1"/>
                </a:solidFill>
              </a:rPr>
              <a:t>grooming</a:t>
            </a:r>
            <a:r>
              <a:rPr lang="en-US" dirty="0">
                <a:solidFill>
                  <a:schemeClr val="bg1"/>
                </a:solidFill>
              </a:rPr>
              <a:t>. (Art. 6–7, 25 §3)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Ensures oversight of compliance with detection orders and protects users’ privacy and data rights. (Art. 6 §3, Art. 7 §1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Operates </a:t>
            </a:r>
            <a:r>
              <a:rPr lang="en-US" b="1" dirty="0">
                <a:solidFill>
                  <a:schemeClr val="bg1"/>
                </a:solidFill>
              </a:rPr>
              <a:t>independently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impartially</a:t>
            </a:r>
            <a:r>
              <a:rPr lang="en-US" dirty="0">
                <a:solidFill>
                  <a:schemeClr val="bg1"/>
                </a:solidFill>
              </a:rPr>
              <a:t>, without </a:t>
            </a:r>
            <a:r>
              <a:rPr lang="en-US" b="1" dirty="0">
                <a:solidFill>
                  <a:schemeClr val="bg1"/>
                </a:solidFill>
              </a:rPr>
              <a:t>external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b="1" dirty="0">
                <a:solidFill>
                  <a:schemeClr val="bg1"/>
                </a:solidFill>
              </a:rPr>
              <a:t>political interference</a:t>
            </a:r>
            <a:r>
              <a:rPr lang="en-US" dirty="0">
                <a:solidFill>
                  <a:schemeClr val="bg1"/>
                </a:solidFill>
              </a:rPr>
              <a:t>. (Art. 25 §2)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Collaborates with the </a:t>
            </a:r>
            <a:r>
              <a:rPr lang="en-US" b="1" dirty="0">
                <a:solidFill>
                  <a:schemeClr val="bg1"/>
                </a:solidFill>
              </a:rPr>
              <a:t>EU Centre </a:t>
            </a:r>
            <a:r>
              <a:rPr lang="en-US" dirty="0">
                <a:solidFill>
                  <a:schemeClr val="bg1"/>
                </a:solidFill>
              </a:rPr>
              <a:t>to exchange technical data, coordinate detection efforts, and align national practices. (Art. 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Must issue annual </a:t>
            </a:r>
            <a:r>
              <a:rPr lang="en-US" b="1" dirty="0">
                <a:solidFill>
                  <a:schemeClr val="bg1"/>
                </a:solidFill>
              </a:rPr>
              <a:t>transparency reports </a:t>
            </a:r>
            <a:r>
              <a:rPr lang="en-US" dirty="0">
                <a:solidFill>
                  <a:schemeClr val="bg1"/>
                </a:solidFill>
              </a:rPr>
              <a:t>on </a:t>
            </a:r>
            <a:r>
              <a:rPr lang="en-US" b="1" dirty="0">
                <a:solidFill>
                  <a:schemeClr val="bg1"/>
                </a:solidFill>
              </a:rPr>
              <a:t>national implementation and enforcement actions</a:t>
            </a:r>
            <a:r>
              <a:rPr lang="en-US" dirty="0">
                <a:solidFill>
                  <a:schemeClr val="bg1"/>
                </a:solidFill>
              </a:rPr>
              <a:t>. (Art. 25 §5)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80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4C0DA-02F2-33A4-02AC-81AFC63DD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87BA8FD7-D004-12CC-B3CA-3A82F0ABEE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EU Centre to Prevent and Counter Child Sexual Abuse (Art. 40)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BD9F64-C4DA-1C27-FC9A-13B1A4EE81E4}"/>
              </a:ext>
            </a:extLst>
          </p:cNvPr>
          <p:cNvSpPr txBox="1"/>
          <p:nvPr/>
        </p:nvSpPr>
        <p:spPr>
          <a:xfrm>
            <a:off x="199175" y="904776"/>
            <a:ext cx="11806011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b="1" dirty="0">
                <a:solidFill>
                  <a:schemeClr val="bg1"/>
                </a:solidFill>
              </a:rPr>
              <a:t> EU Centre </a:t>
            </a:r>
            <a:r>
              <a:rPr lang="en-US" dirty="0">
                <a:solidFill>
                  <a:schemeClr val="bg1"/>
                </a:solidFill>
              </a:rPr>
              <a:t>is the </a:t>
            </a:r>
            <a:r>
              <a:rPr lang="en-US" b="1" dirty="0">
                <a:solidFill>
                  <a:schemeClr val="bg1"/>
                </a:solidFill>
              </a:rPr>
              <a:t>central body </a:t>
            </a:r>
            <a:r>
              <a:rPr lang="en-US" dirty="0">
                <a:solidFill>
                  <a:schemeClr val="bg1"/>
                </a:solidFill>
              </a:rPr>
              <a:t>responsible for supporting Member States and coordinating the EU-wide implementation of the </a:t>
            </a:r>
            <a:r>
              <a:rPr lang="en-US" b="1" dirty="0">
                <a:solidFill>
                  <a:schemeClr val="bg1"/>
                </a:solidFill>
              </a:rPr>
              <a:t>CSA Regulation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It ensures that </a:t>
            </a:r>
            <a:r>
              <a:rPr lang="en-US" b="1" dirty="0">
                <a:solidFill>
                  <a:schemeClr val="bg1"/>
                </a:solidFill>
              </a:rPr>
              <a:t>detection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reporting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b="1" dirty="0">
                <a:solidFill>
                  <a:schemeClr val="bg1"/>
                </a:solidFill>
              </a:rPr>
              <a:t>prevention measures </a:t>
            </a:r>
            <a:r>
              <a:rPr lang="en-US" dirty="0">
                <a:solidFill>
                  <a:schemeClr val="bg1"/>
                </a:solidFill>
              </a:rPr>
              <a:t>are consistent, lawful, and respectful of fundamental rights across the Union.</a:t>
            </a:r>
          </a:p>
        </p:txBody>
      </p:sp>
      <p:graphicFrame>
        <p:nvGraphicFramePr>
          <p:cNvPr id="9" name="CasellaDiTesto 3">
            <a:extLst>
              <a:ext uri="{FF2B5EF4-FFF2-40B4-BE49-F238E27FC236}">
                <a16:creationId xmlns:a16="http://schemas.microsoft.com/office/drawing/2014/main" id="{B4104495-ACFD-A554-5BB2-7A17CFA5B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397738"/>
              </p:ext>
            </p:extLst>
          </p:nvPr>
        </p:nvGraphicFramePr>
        <p:xfrm>
          <a:off x="364495" y="2337157"/>
          <a:ext cx="11006657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3736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D2886-504E-6CA0-0E3F-83E4D261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9537424A-EE88-DC7D-FA61-BDBE2D079F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Databases of Indicators (Art. 44)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415750-688C-8E8F-B0C4-35A69423C0EB}"/>
              </a:ext>
            </a:extLst>
          </p:cNvPr>
          <p:cNvSpPr txBox="1"/>
          <p:nvPr/>
        </p:nvSpPr>
        <p:spPr>
          <a:xfrm>
            <a:off x="192480" y="1051564"/>
            <a:ext cx="11636819" cy="424731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EU Centre creates, maintains, and operates three </a:t>
            </a:r>
            <a:r>
              <a:rPr lang="en-US" b="1" dirty="0">
                <a:solidFill>
                  <a:schemeClr val="bg1"/>
                </a:solidFill>
              </a:rPr>
              <a:t>databases of indicators </a:t>
            </a:r>
            <a:r>
              <a:rPr lang="en-US" dirty="0">
                <a:solidFill>
                  <a:schemeClr val="bg1"/>
                </a:solidFill>
              </a:rPr>
              <a:t>for: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known CSAM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new or unidentified CSAM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child solicitation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Each database contains: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Relevant digital identifiers </a:t>
            </a:r>
            <a:r>
              <a:rPr lang="en-US" dirty="0">
                <a:solidFill>
                  <a:schemeClr val="bg1"/>
                </a:solidFill>
              </a:rPr>
              <a:t>to support detection (</a:t>
            </a:r>
            <a:r>
              <a:rPr lang="en-US" u="sng" dirty="0">
                <a:solidFill>
                  <a:schemeClr val="bg1"/>
                </a:solidFill>
              </a:rPr>
              <a:t>The Regulation does not explicitly mention “hashes”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list of uniform resource locators compiled by the </a:t>
            </a:r>
            <a:r>
              <a:rPr lang="en-US" b="1" dirty="0">
                <a:solidFill>
                  <a:schemeClr val="bg1"/>
                </a:solidFill>
              </a:rPr>
              <a:t>EU Centre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information to distinguish between </a:t>
            </a:r>
            <a:r>
              <a:rPr lang="en-US" b="1" dirty="0">
                <a:solidFill>
                  <a:schemeClr val="bg1"/>
                </a:solidFill>
              </a:rPr>
              <a:t>images, videos, and text</a:t>
            </a:r>
            <a:r>
              <a:rPr lang="en-US" dirty="0">
                <a:solidFill>
                  <a:schemeClr val="bg1"/>
                </a:solidFill>
              </a:rPr>
              <a:t>, and to identify </a:t>
            </a:r>
            <a:r>
              <a:rPr lang="en-US" b="1" dirty="0">
                <a:solidFill>
                  <a:schemeClr val="bg1"/>
                </a:solidFill>
              </a:rPr>
              <a:t>language patterns</a:t>
            </a:r>
            <a:r>
              <a:rPr lang="en-US" dirty="0">
                <a:solidFill>
                  <a:schemeClr val="bg1"/>
                </a:solidFill>
              </a:rPr>
              <a:t> linked to child solicitation.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Indicators are generated solely from </a:t>
            </a:r>
            <a:r>
              <a:rPr lang="en-US" b="1" dirty="0">
                <a:solidFill>
                  <a:schemeClr val="bg1"/>
                </a:solidFill>
              </a:rPr>
              <a:t>verified material </a:t>
            </a:r>
            <a:r>
              <a:rPr lang="en-US" dirty="0">
                <a:solidFill>
                  <a:schemeClr val="bg1"/>
                </a:solidFill>
              </a:rPr>
              <a:t>provided by national </a:t>
            </a:r>
            <a:r>
              <a:rPr lang="en-US" b="1" dirty="0">
                <a:solidFill>
                  <a:schemeClr val="bg1"/>
                </a:solidFill>
              </a:rPr>
              <a:t>coordinating authorities </a:t>
            </a:r>
            <a:r>
              <a:rPr lang="en-US" dirty="0">
                <a:solidFill>
                  <a:schemeClr val="bg1"/>
                </a:solidFill>
              </a:rPr>
              <a:t>or courts.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Centre also maintains records of all </a:t>
            </a:r>
            <a:r>
              <a:rPr lang="en-US" b="1" dirty="0">
                <a:solidFill>
                  <a:schemeClr val="bg1"/>
                </a:solidFill>
              </a:rPr>
              <a:t>submissions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generation processes </a:t>
            </a:r>
            <a:r>
              <a:rPr lang="en-US" dirty="0">
                <a:solidFill>
                  <a:schemeClr val="bg1"/>
                </a:solidFill>
              </a:rPr>
              <a:t>for as long as related indicators remain in the databases.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26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BC3A0-2147-E235-AA6C-0BBE0308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B841E5CF-CFEB-D3E9-5BFD-C231456162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Technologies, information and expertise (Art. 10, 50)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F7708E-AAED-7689-5C68-2A5F80D5CF9C}"/>
              </a:ext>
            </a:extLst>
          </p:cNvPr>
          <p:cNvSpPr txBox="1"/>
          <p:nvPr/>
        </p:nvSpPr>
        <p:spPr>
          <a:xfrm>
            <a:off x="199175" y="904776"/>
            <a:ext cx="11992825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EU Centre makes available </a:t>
            </a:r>
            <a:r>
              <a:rPr lang="en-US" b="1" dirty="0">
                <a:solidFill>
                  <a:schemeClr val="bg1"/>
                </a:solidFill>
              </a:rPr>
              <a:t>technologies</a:t>
            </a:r>
            <a:r>
              <a:rPr lang="en-US" dirty="0">
                <a:solidFill>
                  <a:schemeClr val="bg1"/>
                </a:solidFill>
              </a:rPr>
              <a:t> that service providers can acquire, install, and operate free of charge to execute </a:t>
            </a:r>
            <a:r>
              <a:rPr lang="en-US" b="1" dirty="0">
                <a:solidFill>
                  <a:schemeClr val="bg1"/>
                </a:solidFill>
              </a:rPr>
              <a:t>detection orders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may be subject to reasonable licensing conditions where relevant.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Centre compiles and maintains lists of such </a:t>
            </a:r>
            <a:r>
              <a:rPr lang="en-US" b="1" dirty="0">
                <a:solidFill>
                  <a:schemeClr val="bg1"/>
                </a:solidFill>
              </a:rPr>
              <a:t>approved technologies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Technologies must comply with </a:t>
            </a:r>
            <a:r>
              <a:rPr lang="en-US" b="1" dirty="0">
                <a:solidFill>
                  <a:schemeClr val="bg1"/>
                </a:solidFill>
              </a:rPr>
              <a:t>Regulation requirements</a:t>
            </a:r>
            <a:r>
              <a:rPr lang="en-US" dirty="0">
                <a:solidFill>
                  <a:schemeClr val="bg1"/>
                </a:solidFill>
              </a:rPr>
              <a:t>, particularly Article 10(2).</a:t>
            </a:r>
          </a:p>
        </p:txBody>
      </p:sp>
      <p:graphicFrame>
        <p:nvGraphicFramePr>
          <p:cNvPr id="8" name="CasellaDiTesto 5">
            <a:extLst>
              <a:ext uri="{FF2B5EF4-FFF2-40B4-BE49-F238E27FC236}">
                <a16:creationId xmlns:a16="http://schemas.microsoft.com/office/drawing/2014/main" id="{331BC8FD-042E-2F58-17F4-30007EF8E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441650"/>
              </p:ext>
            </p:extLst>
          </p:nvPr>
        </p:nvGraphicFramePr>
        <p:xfrm>
          <a:off x="480721" y="2610683"/>
          <a:ext cx="10940845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7973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762F9-E345-6729-A997-8D46710C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1D97B8-AAC3-8BE2-A325-8F972E0B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59" y="643467"/>
            <a:ext cx="3718685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98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6711-C835-678C-A0BC-39E1496B9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A6BB4C15-A06D-48AC-BA21-4C30CD3659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CSA Regulation – Main Risks and concerns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215D98-FE90-1A72-F44A-E9845D5F3F45}"/>
              </a:ext>
            </a:extLst>
          </p:cNvPr>
          <p:cNvSpPr txBox="1"/>
          <p:nvPr/>
        </p:nvSpPr>
        <p:spPr>
          <a:xfrm>
            <a:off x="262550" y="747459"/>
            <a:ext cx="1124440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While the goal of protecting children is legitimate, </a:t>
            </a:r>
            <a:r>
              <a:rPr lang="en-US" i="1" dirty="0">
                <a:solidFill>
                  <a:schemeClr val="bg1"/>
                </a:solidFill>
              </a:rPr>
              <a:t>Chat Control</a:t>
            </a:r>
            <a:r>
              <a:rPr lang="en-US" dirty="0">
                <a:solidFill>
                  <a:schemeClr val="bg1"/>
                </a:solidFill>
              </a:rPr>
              <a:t> risks creating a </a:t>
            </a:r>
            <a:r>
              <a:rPr lang="en-US" b="1" dirty="0">
                <a:solidFill>
                  <a:schemeClr val="bg1"/>
                </a:solidFill>
              </a:rPr>
              <a:t>permanent infrastructure of digital surveillance</a:t>
            </a:r>
            <a:r>
              <a:rPr lang="en-US" dirty="0">
                <a:solidFill>
                  <a:schemeClr val="bg1"/>
                </a:solidFill>
              </a:rPr>
              <a:t>, fundamentally altering the balance between </a:t>
            </a:r>
            <a:r>
              <a:rPr lang="en-US" b="1" dirty="0">
                <a:solidFill>
                  <a:schemeClr val="bg1"/>
                </a:solidFill>
              </a:rPr>
              <a:t>security and privacy</a:t>
            </a:r>
            <a:r>
              <a:rPr lang="en-US" dirty="0">
                <a:solidFill>
                  <a:schemeClr val="bg1"/>
                </a:solidFill>
              </a:rPr>
              <a:t> in online communication.</a:t>
            </a:r>
          </a:p>
        </p:txBody>
      </p:sp>
      <p:graphicFrame>
        <p:nvGraphicFramePr>
          <p:cNvPr id="12" name="CasellaDiTesto 9">
            <a:extLst>
              <a:ext uri="{FF2B5EF4-FFF2-40B4-BE49-F238E27FC236}">
                <a16:creationId xmlns:a16="http://schemas.microsoft.com/office/drawing/2014/main" id="{3B39BB4E-5B1D-A6B4-C801-65CE2FD0C269}"/>
              </a:ext>
            </a:extLst>
          </p:cNvPr>
          <p:cNvGraphicFramePr/>
          <p:nvPr/>
        </p:nvGraphicFramePr>
        <p:xfrm>
          <a:off x="364495" y="2098739"/>
          <a:ext cx="11701834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5971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4EB6-33DA-8727-A5FA-5BA49021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47B61D77-7F36-F1C1-5966-A8F904F8DC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95" y="187366"/>
            <a:ext cx="11952514" cy="717410"/>
          </a:xfrm>
        </p:spPr>
        <p:txBody>
          <a:bodyPr/>
          <a:lstStyle/>
          <a:p>
            <a:r>
              <a:rPr lang="en-US" sz="2400" dirty="0"/>
              <a:t>CSA Regulation - Client-side Scanning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FB0F00-B0AE-72DF-DC09-477AB1D3B8E0}"/>
              </a:ext>
            </a:extLst>
          </p:cNvPr>
          <p:cNvSpPr txBox="1"/>
          <p:nvPr/>
        </p:nvSpPr>
        <p:spPr>
          <a:xfrm>
            <a:off x="364495" y="618202"/>
            <a:ext cx="8129265" cy="203132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Fundamental Rights Perspective (CSA Fundamental Rights Analysis §3)</a:t>
            </a:r>
          </a:p>
          <a:p>
            <a:pPr algn="just">
              <a:buNone/>
            </a:pPr>
            <a:r>
              <a:rPr lang="en-US" dirty="0">
                <a:solidFill>
                  <a:schemeClr val="bg1"/>
                </a:solidFill>
              </a:rPr>
              <a:t>«</a:t>
            </a:r>
            <a:r>
              <a:rPr lang="en-US" i="1" dirty="0">
                <a:solidFill>
                  <a:schemeClr val="bg1"/>
                </a:solidFill>
              </a:rPr>
              <a:t>Detecting “grooming” may have a positive impact on the rights of potential victims by preventing abuse. Yet, it is also the most intrusive detection process, since it involves </a:t>
            </a:r>
            <a:r>
              <a:rPr lang="en-US" b="1" i="1" u="sng" dirty="0">
                <a:solidFill>
                  <a:schemeClr val="bg1"/>
                </a:solidFill>
              </a:rPr>
              <a:t>automatic scanning of interpersonal communications</a:t>
            </a:r>
            <a:r>
              <a:rPr lang="en-US" i="1" dirty="0">
                <a:solidFill>
                  <a:schemeClr val="bg1"/>
                </a:solidFill>
              </a:rPr>
              <a:t>. Such </a:t>
            </a:r>
            <a:r>
              <a:rPr lang="en-US" b="1" i="1" dirty="0">
                <a:solidFill>
                  <a:schemeClr val="bg1"/>
                </a:solidFill>
              </a:rPr>
              <a:t>scanning</a:t>
            </a:r>
            <a:r>
              <a:rPr lang="en-US" i="1" dirty="0">
                <a:solidFill>
                  <a:schemeClr val="bg1"/>
                </a:solidFill>
              </a:rPr>
              <a:t> is often the only possible way to detect grooming and relies on pattern recognition rather than semantic understanding. Technologies are becoming more accurate over time, but human oversight remains essential</a:t>
            </a:r>
            <a:r>
              <a:rPr lang="en-US" dirty="0">
                <a:solidFill>
                  <a:schemeClr val="bg1"/>
                </a:solidFill>
              </a:rPr>
              <a:t>.»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A048DA-C2B4-0CFD-61BA-EFF02DBDD2F1}"/>
              </a:ext>
            </a:extLst>
          </p:cNvPr>
          <p:cNvSpPr txBox="1"/>
          <p:nvPr/>
        </p:nvSpPr>
        <p:spPr>
          <a:xfrm>
            <a:off x="435615" y="2986244"/>
            <a:ext cx="8058145" cy="34163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CSA Regulation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explicitly mention </a:t>
            </a:r>
            <a:r>
              <a:rPr lang="en-US" b="1" u="sng" dirty="0">
                <a:solidFill>
                  <a:schemeClr val="bg1"/>
                </a:solidFill>
              </a:rPr>
              <a:t>automatic scanning of interpersonal communications.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Through </a:t>
            </a:r>
            <a:r>
              <a:rPr lang="en-US" b="1" dirty="0">
                <a:solidFill>
                  <a:schemeClr val="bg1"/>
                </a:solidFill>
              </a:rPr>
              <a:t>Articles 7 and 10</a:t>
            </a:r>
            <a:r>
              <a:rPr lang="en-US" dirty="0">
                <a:solidFill>
                  <a:schemeClr val="bg1"/>
                </a:solidFill>
              </a:rPr>
              <a:t>, it requires providers to </a:t>
            </a:r>
            <a:r>
              <a:rPr lang="en-US" b="1" dirty="0">
                <a:solidFill>
                  <a:schemeClr val="bg1"/>
                </a:solidFill>
              </a:rPr>
              <a:t>deploy detection technologies</a:t>
            </a:r>
            <a:r>
              <a:rPr lang="en-US" dirty="0">
                <a:solidFill>
                  <a:schemeClr val="bg1"/>
                </a:solidFill>
              </a:rPr>
              <a:t> even within </a:t>
            </a:r>
            <a:r>
              <a:rPr lang="en-US" b="1" dirty="0">
                <a:solidFill>
                  <a:schemeClr val="bg1"/>
                </a:solidFill>
              </a:rPr>
              <a:t>end-to-end encrypted (E2EE)</a:t>
            </a:r>
            <a:r>
              <a:rPr lang="en-US" dirty="0">
                <a:solidFill>
                  <a:schemeClr val="bg1"/>
                </a:solidFill>
              </a:rPr>
              <a:t>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Technical Implication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E2EE systems, providers </a:t>
            </a:r>
            <a:r>
              <a:rPr lang="en-US" b="1" dirty="0">
                <a:solidFill>
                  <a:schemeClr val="bg1"/>
                </a:solidFill>
              </a:rPr>
              <a:t>cannot access message content</a:t>
            </a:r>
            <a:r>
              <a:rPr lang="en-US" dirty="0">
                <a:solidFill>
                  <a:schemeClr val="bg1"/>
                </a:solidFill>
              </a:rPr>
              <a:t>, as the </a:t>
            </a:r>
            <a:r>
              <a:rPr lang="en-US" b="1" dirty="0">
                <a:solidFill>
                  <a:schemeClr val="bg1"/>
                </a:solidFill>
              </a:rPr>
              <a:t>private key</a:t>
            </a:r>
            <a:r>
              <a:rPr lang="en-US" dirty="0">
                <a:solidFill>
                  <a:schemeClr val="bg1"/>
                </a:solidFill>
              </a:rPr>
              <a:t> is held exclusively by the user.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execute detection orders, scanning must occur </a:t>
            </a:r>
            <a:r>
              <a:rPr lang="en-US" b="1" dirty="0">
                <a:solidFill>
                  <a:schemeClr val="bg1"/>
                </a:solidFill>
              </a:rPr>
              <a:t>before encryption</a:t>
            </a:r>
            <a:r>
              <a:rPr lang="en-US" dirty="0">
                <a:solidFill>
                  <a:schemeClr val="bg1"/>
                </a:solidFill>
              </a:rPr>
              <a:t>, directly </a:t>
            </a:r>
            <a:r>
              <a:rPr lang="en-US" b="1" dirty="0">
                <a:solidFill>
                  <a:schemeClr val="bg1"/>
                </a:solidFill>
              </a:rPr>
              <a:t>on the user’s device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is achieved through </a:t>
            </a:r>
            <a:r>
              <a:rPr lang="en-US" b="1" dirty="0">
                <a:solidFill>
                  <a:schemeClr val="bg1"/>
                </a:solidFill>
              </a:rPr>
              <a:t>client-side scanning</a:t>
            </a:r>
            <a:r>
              <a:rPr lang="en-US" dirty="0">
                <a:solidFill>
                  <a:schemeClr val="bg1"/>
                </a:solidFill>
              </a:rPr>
              <a:t>, which effectively converts user devices into </a:t>
            </a:r>
            <a:r>
              <a:rPr lang="en-US" b="1" dirty="0">
                <a:solidFill>
                  <a:schemeClr val="bg1"/>
                </a:solidFill>
              </a:rPr>
              <a:t>monitoring endpoints</a:t>
            </a:r>
            <a:r>
              <a:rPr lang="en-US" dirty="0">
                <a:solidFill>
                  <a:schemeClr val="bg1"/>
                </a:solidFill>
              </a:rPr>
              <a:t>, analyzing data </a:t>
            </a:r>
            <a:r>
              <a:rPr lang="en-US" b="1" dirty="0">
                <a:solidFill>
                  <a:schemeClr val="bg1"/>
                </a:solidFill>
              </a:rPr>
              <a:t>prior to encryption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magine 9" descr="Immagine che contiene schermata, arte, luce&#10;&#10;Il contenuto generato dall'IA potrebbe non essere corretto.">
            <a:extLst>
              <a:ext uri="{FF2B5EF4-FFF2-40B4-BE49-F238E27FC236}">
                <a16:creationId xmlns:a16="http://schemas.microsoft.com/office/drawing/2014/main" id="{3A6CC4F1-5388-431E-F87F-3D628CD3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704" y="1005840"/>
            <a:ext cx="3515360" cy="527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4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99D16-B3FE-1D40-AFEE-26E4FF783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5955DAB-B83E-081C-2BEF-048E788B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3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09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1" name="Freeform: Shape 207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Telegram </a:t>
            </a:r>
            <a:endParaRPr lang="en-US" sz="4000" b="1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1016" y="286173"/>
            <a:ext cx="4870602" cy="554604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Cloud chats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lvl="1"/>
            <a:r>
              <a:rPr lang="en-US" sz="2000" b="1" dirty="0"/>
              <a:t>Single and group </a:t>
            </a:r>
            <a:r>
              <a:rPr lang="en-US" sz="2000" dirty="0"/>
              <a:t>chats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Server-client encryption </a:t>
            </a:r>
            <a:r>
              <a:rPr lang="en-US" sz="2000" dirty="0"/>
              <a:t>using of </a:t>
            </a:r>
            <a:r>
              <a:rPr lang="en-US" sz="2000" b="1" dirty="0" err="1"/>
              <a:t>MTProto</a:t>
            </a:r>
            <a:r>
              <a:rPr lang="en-US" sz="2000" dirty="0"/>
              <a:t> </a:t>
            </a:r>
            <a:r>
              <a:rPr lang="en-US" sz="2000" b="1" dirty="0"/>
              <a:t>encryption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Not end-to-end encrypted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Distributed infrastructure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Cloud chat </a:t>
            </a:r>
            <a:r>
              <a:rPr lang="en-US" sz="2000" dirty="0"/>
              <a:t>data is stored in multiple data centers around the globe. 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Decryption keys </a:t>
            </a:r>
            <a:r>
              <a:rPr lang="en-US" sz="2000" dirty="0"/>
              <a:t>are split into parts and are never kept in the same place as the data they protect. </a:t>
            </a:r>
          </a:p>
          <a:p>
            <a:pPr lvl="1"/>
            <a:endParaRPr lang="en-US" sz="1400" dirty="0">
              <a:highlight>
                <a:srgbClr val="FFFFFF"/>
              </a:highlight>
              <a:latin typeface="+mj-lt"/>
            </a:endParaRPr>
          </a:p>
          <a:p>
            <a:pPr lvl="1"/>
            <a:endParaRPr lang="en-US" sz="1400" b="1" dirty="0">
              <a:highlight>
                <a:srgbClr val="FFFFFF"/>
              </a:highlight>
              <a:latin typeface="+mj-lt"/>
            </a:endParaRPr>
          </a:p>
        </p:txBody>
      </p:sp>
      <p:pic>
        <p:nvPicPr>
          <p:cNvPr id="2058" name="Picture 10" descr="Telegram - Wikipedia">
            <a:extLst>
              <a:ext uri="{FF2B5EF4-FFF2-40B4-BE49-F238E27FC236}">
                <a16:creationId xmlns:a16="http://schemas.microsoft.com/office/drawing/2014/main" id="{D2F64424-E5B1-BD5D-150E-FE527D79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1972" y="419040"/>
            <a:ext cx="2311067" cy="502406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3EA91C-4B85-7ABE-C7FC-40912F396C7C}"/>
              </a:ext>
            </a:extLst>
          </p:cNvPr>
          <p:cNvSpPr txBox="1"/>
          <p:nvPr/>
        </p:nvSpPr>
        <p:spPr>
          <a:xfrm>
            <a:off x="4737157" y="6041186"/>
            <a:ext cx="72947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err="1">
                <a:solidFill>
                  <a:srgbClr val="002060"/>
                </a:solidFill>
                <a:highlight>
                  <a:srgbClr val="FFFFFF"/>
                </a:highlight>
                <a:latin typeface="Söhne"/>
              </a:rPr>
              <a:t>MTProto</a:t>
            </a:r>
            <a:r>
              <a:rPr lang="en-US" sz="1200" dirty="0">
                <a:solidFill>
                  <a:srgbClr val="002060"/>
                </a:solidFill>
                <a:highlight>
                  <a:srgbClr val="FFFFFF"/>
                </a:highlight>
                <a:latin typeface="Söhne"/>
              </a:rPr>
              <a:t>: security protocol developed by Telegram to ensure secure messaging over their platform by employing a sophisticated combination of symmetric and asymmetric encryption techniques, ensuring the confidentiality and integrity of transmitted data.</a:t>
            </a:r>
            <a:endParaRPr lang="it-IT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5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AC53A-2F34-35D9-0DC4-C0E6F0A3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C1381B-1948-E625-060A-509C8CEDB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E3A784-CE08-D7F2-7B9A-CE70E1AEC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B55372-1811-FBFF-2CBE-801D18E5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8BFCC6-A8C5-EAC3-1A7D-26DCAD6AA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F13B9F80-FC41-3B24-CE3F-BADFFBA45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it-IT" sz="4000" dirty="0">
                <a:solidFill>
                  <a:srgbClr val="FFFFFF"/>
                </a:solidFill>
              </a:rPr>
              <a:t>Europol vs E2EE</a:t>
            </a:r>
            <a:br>
              <a:rPr lang="en-US" altLang="it-IT" sz="4000" dirty="0">
                <a:solidFill>
                  <a:srgbClr val="FFFFFF"/>
                </a:solidFill>
              </a:rPr>
            </a:br>
            <a:r>
              <a:rPr lang="en-US" altLang="it-IT" sz="2700" dirty="0">
                <a:solidFill>
                  <a:srgbClr val="FFFFFF"/>
                </a:solidFill>
              </a:rPr>
              <a:t>21/04/2024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0FD7A-502D-4F89-BB22-7C2120D5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D773BBB-0AD0-7249-ACFA-78FFC56A7A1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D3C69">
                    <a:lumMod val="50000"/>
                    <a:lumOff val="50000"/>
                  </a:srgbClr>
                </a:solidFill>
                <a:effectLst/>
                <a:uLnTx/>
                <a:uFillTx/>
                <a:latin typeface="Blis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D3C69">
                  <a:lumMod val="50000"/>
                  <a:lumOff val="50000"/>
                </a:srgbClr>
              </a:solidFill>
              <a:effectLst/>
              <a:uLnTx/>
              <a:uFillTx/>
              <a:latin typeface="Bliss Pro"/>
              <a:ea typeface="+mn-ea"/>
              <a:cs typeface="+mn-cs"/>
            </a:endParaRP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B36B27E-4F3E-1802-65D0-238532A0AF08}"/>
              </a:ext>
            </a:extLst>
          </p:cNvPr>
          <p:cNvSpPr txBox="1">
            <a:spLocks/>
          </p:cNvSpPr>
          <p:nvPr/>
        </p:nvSpPr>
        <p:spPr>
          <a:xfrm>
            <a:off x="184271" y="1813352"/>
            <a:ext cx="5911729" cy="33404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it-IT" sz="2400" dirty="0">
                <a:solidFill>
                  <a:srgbClr val="002060"/>
                </a:solidFill>
              </a:rPr>
              <a:t>On </a:t>
            </a:r>
            <a:r>
              <a:rPr lang="it-IT" sz="2400" b="1" dirty="0">
                <a:solidFill>
                  <a:srgbClr val="002060"/>
                </a:solidFill>
              </a:rPr>
              <a:t>April 2024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b="1" dirty="0">
                <a:solidFill>
                  <a:srgbClr val="002060"/>
                </a:solidFill>
              </a:rPr>
              <a:t>Europol</a:t>
            </a:r>
            <a:r>
              <a:rPr lang="it-IT" sz="2400" dirty="0">
                <a:solidFill>
                  <a:srgbClr val="002060"/>
                </a:solidFill>
              </a:rPr>
              <a:t> and </a:t>
            </a:r>
            <a:r>
              <a:rPr lang="it-IT" sz="2400" b="1" dirty="0">
                <a:solidFill>
                  <a:srgbClr val="002060"/>
                </a:solidFill>
              </a:rPr>
              <a:t>European </a:t>
            </a:r>
            <a:r>
              <a:rPr lang="it-IT" sz="2400" b="1" dirty="0" err="1">
                <a:solidFill>
                  <a:srgbClr val="002060"/>
                </a:solidFill>
              </a:rPr>
              <a:t>police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chiefs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are </a:t>
            </a:r>
            <a:r>
              <a:rPr lang="it-IT" sz="2400" dirty="0" err="1">
                <a:solidFill>
                  <a:srgbClr val="002060"/>
                </a:solidFill>
              </a:rPr>
              <a:t>calling</a:t>
            </a:r>
            <a:r>
              <a:rPr lang="it-IT" sz="2400" dirty="0">
                <a:solidFill>
                  <a:srgbClr val="002060"/>
                </a:solidFill>
              </a:rPr>
              <a:t> for </a:t>
            </a:r>
            <a:r>
              <a:rPr lang="it-IT" sz="2400" dirty="0" err="1">
                <a:solidFill>
                  <a:srgbClr val="002060"/>
                </a:solidFill>
              </a:rPr>
              <a:t>industry</a:t>
            </a:r>
            <a:r>
              <a:rPr lang="it-IT" sz="2400" dirty="0">
                <a:solidFill>
                  <a:srgbClr val="002060"/>
                </a:solidFill>
              </a:rPr>
              <a:t> and governments to take </a:t>
            </a:r>
            <a:r>
              <a:rPr lang="it-IT" sz="2400" dirty="0" err="1">
                <a:solidFill>
                  <a:srgbClr val="002060"/>
                </a:solidFill>
              </a:rPr>
              <a:t>urgent</a:t>
            </a:r>
            <a:r>
              <a:rPr lang="it-IT" sz="2400" dirty="0">
                <a:solidFill>
                  <a:srgbClr val="002060"/>
                </a:solidFill>
              </a:rPr>
              <a:t> action to </a:t>
            </a:r>
            <a:r>
              <a:rPr lang="it-IT" sz="2400" dirty="0" err="1">
                <a:solidFill>
                  <a:srgbClr val="002060"/>
                </a:solidFill>
              </a:rPr>
              <a:t>limit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end-to-end </a:t>
            </a:r>
            <a:r>
              <a:rPr lang="it-IT" sz="2400" b="1" dirty="0" err="1">
                <a:solidFill>
                  <a:srgbClr val="002060"/>
                </a:solidFill>
              </a:rPr>
              <a:t>encryption</a:t>
            </a:r>
            <a:r>
              <a:rPr lang="it-IT" sz="2400" b="1" dirty="0">
                <a:solidFill>
                  <a:srgbClr val="002060"/>
                </a:solidFill>
              </a:rPr>
              <a:t> (E2EE)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/>
            <a:endParaRPr lang="it-IT" sz="2400" dirty="0">
              <a:solidFill>
                <a:srgbClr val="002060"/>
              </a:solidFill>
            </a:endParaRPr>
          </a:p>
          <a:p>
            <a:pPr marL="285750" indent="-285750" algn="just"/>
            <a:r>
              <a:rPr lang="it-IT" sz="2400" dirty="0">
                <a:solidFill>
                  <a:srgbClr val="002060"/>
                </a:solidFill>
              </a:rPr>
              <a:t>In a joint </a:t>
            </a:r>
            <a:r>
              <a:rPr lang="it-IT" sz="2400" dirty="0" err="1">
                <a:solidFill>
                  <a:srgbClr val="002060"/>
                </a:solidFill>
              </a:rPr>
              <a:t>statement</a:t>
            </a:r>
            <a:r>
              <a:rPr lang="it-IT" sz="2400" dirty="0">
                <a:solidFill>
                  <a:srgbClr val="002060"/>
                </a:solidFill>
              </a:rPr>
              <a:t> release,  </a:t>
            </a:r>
            <a:r>
              <a:rPr lang="it-IT" sz="2400" dirty="0" err="1">
                <a:solidFill>
                  <a:srgbClr val="002060"/>
                </a:solidFill>
              </a:rPr>
              <a:t>they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criticized</a:t>
            </a:r>
            <a:r>
              <a:rPr lang="it-IT" sz="2400" dirty="0">
                <a:solidFill>
                  <a:srgbClr val="002060"/>
                </a:solidFill>
              </a:rPr>
              <a:t> the </a:t>
            </a:r>
            <a:r>
              <a:rPr lang="it-IT" sz="2400" dirty="0" err="1">
                <a:solidFill>
                  <a:srgbClr val="002060"/>
                </a:solidFill>
              </a:rPr>
              <a:t>strict</a:t>
            </a:r>
            <a:r>
              <a:rPr lang="it-IT" sz="2400" dirty="0">
                <a:solidFill>
                  <a:srgbClr val="002060"/>
                </a:solidFill>
              </a:rPr>
              <a:t> privacy </a:t>
            </a:r>
            <a:r>
              <a:rPr lang="it-IT" sz="2400" dirty="0" err="1">
                <a:solidFill>
                  <a:srgbClr val="002060"/>
                </a:solidFill>
              </a:rPr>
              <a:t>measures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that</a:t>
            </a:r>
            <a:r>
              <a:rPr lang="it-IT" sz="2400" dirty="0">
                <a:solidFill>
                  <a:srgbClr val="002060"/>
                </a:solidFill>
              </a:rPr>
              <a:t> tech companies like </a:t>
            </a:r>
            <a:r>
              <a:rPr lang="it-IT" sz="2400" b="1" dirty="0">
                <a:solidFill>
                  <a:srgbClr val="002060"/>
                </a:solidFill>
              </a:rPr>
              <a:t>Meta</a:t>
            </a:r>
            <a:r>
              <a:rPr lang="it-IT" sz="2400" dirty="0">
                <a:solidFill>
                  <a:srgbClr val="002060"/>
                </a:solidFill>
              </a:rPr>
              <a:t> are </a:t>
            </a:r>
            <a:r>
              <a:rPr lang="it-IT" sz="2400" dirty="0" err="1">
                <a:solidFill>
                  <a:srgbClr val="002060"/>
                </a:solidFill>
              </a:rPr>
              <a:t>implementing</a:t>
            </a:r>
            <a:r>
              <a:rPr lang="it-IT" sz="2400" dirty="0">
                <a:solidFill>
                  <a:srgbClr val="002060"/>
                </a:solidFill>
              </a:rPr>
              <a:t> for </a:t>
            </a:r>
            <a:r>
              <a:rPr lang="it-IT" sz="2400" dirty="0" err="1">
                <a:solidFill>
                  <a:srgbClr val="002060"/>
                </a:solidFill>
              </a:rPr>
              <a:t>their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messaging services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1EC9CB-3408-9C08-88A2-46A99F125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431" y="1871732"/>
            <a:ext cx="5259298" cy="299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03812E-E72D-47E3-3DE8-C000D062C140}"/>
              </a:ext>
            </a:extLst>
          </p:cNvPr>
          <p:cNvSpPr txBox="1"/>
          <p:nvPr/>
        </p:nvSpPr>
        <p:spPr>
          <a:xfrm>
            <a:off x="6684193" y="4868090"/>
            <a:ext cx="541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hlinkClick r:id="rId3"/>
              </a:rPr>
              <a:t>https://www.europol.europa.eu/cms/sites/default/files/documents/EDOC-%231384205-v1-Joint_Declaration_of_the_European_Police_Chiefs.PDF</a:t>
            </a:r>
            <a:r>
              <a:rPr lang="it-IT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898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6E727-869C-1B39-39AB-37732982F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6F76A7A6-4190-57F7-F924-B9DCB0A34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EC0BB4C2-84D0-CF3F-8E7C-16C50888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F6975304-E97E-0CBE-21DC-0D47A0362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39BBA65C-9E65-57F3-B776-C3B9D85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1" name="Freeform: Shape 2070">
            <a:extLst>
              <a:ext uri="{FF2B5EF4-FFF2-40B4-BE49-F238E27FC236}">
                <a16:creationId xmlns:a16="http://schemas.microsoft.com/office/drawing/2014/main" id="{52D9E300-F642-071E-23CA-D259F4FFA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CE9C0C43-C1C4-5138-3F1C-C24ED7EF6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DA27A-118B-27DF-8D14-FB8DA8C4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Telegram </a:t>
            </a:r>
            <a:endParaRPr lang="en-US" sz="40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AA85A8F-027A-18BC-AD84-0FAEE45A4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4394D1-E563-BA3C-E356-92D0A98DCFD0}"/>
              </a:ext>
            </a:extLst>
          </p:cNvPr>
          <p:cNvSpPr txBox="1">
            <a:spLocks/>
          </p:cNvSpPr>
          <p:nvPr/>
        </p:nvSpPr>
        <p:spPr>
          <a:xfrm>
            <a:off x="4346711" y="697752"/>
            <a:ext cx="4037835" cy="327660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Secret chats:</a:t>
            </a:r>
          </a:p>
          <a:p>
            <a:pPr lvl="1" algn="just"/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End-to-end encrypted</a:t>
            </a:r>
            <a:endParaRPr lang="en-US" sz="2000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pPr lvl="1" algn="just"/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Chats stored only on the devices </a:t>
            </a:r>
            <a:r>
              <a:rPr lang="en-US" sz="2000" dirty="0">
                <a:solidFill>
                  <a:srgbClr val="002060"/>
                </a:solidFill>
                <a:highlight>
                  <a:srgbClr val="FFFFFF"/>
                </a:highlight>
              </a:rPr>
              <a:t>of sender and receiver</a:t>
            </a:r>
            <a:endParaRPr lang="en-US" sz="2000" b="1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pPr lvl="1" algn="just"/>
            <a:r>
              <a:rPr lang="en-US" sz="2000" dirty="0">
                <a:solidFill>
                  <a:srgbClr val="002060"/>
                </a:solidFill>
                <a:highlight>
                  <a:srgbClr val="FFFFFF"/>
                </a:highlight>
              </a:rPr>
              <a:t>Cannot be transferred to </a:t>
            </a:r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another device</a:t>
            </a:r>
            <a:r>
              <a:rPr lang="en-US" sz="2000" dirty="0">
                <a:solidFill>
                  <a:srgbClr val="002060"/>
                </a:solidFill>
                <a:highlight>
                  <a:srgbClr val="FFFFFF"/>
                </a:highlight>
              </a:rPr>
              <a:t>.</a:t>
            </a:r>
          </a:p>
          <a:p>
            <a:pPr lvl="1" algn="just"/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Forwarding</a:t>
            </a:r>
            <a:r>
              <a:rPr lang="en-US" sz="2000" dirty="0">
                <a:solidFill>
                  <a:srgbClr val="002060"/>
                </a:solidFill>
                <a:highlight>
                  <a:srgbClr val="FFFFFF"/>
                </a:highlight>
              </a:rPr>
              <a:t> is disabled</a:t>
            </a:r>
          </a:p>
          <a:p>
            <a:pPr lvl="1" algn="just"/>
            <a:r>
              <a:rPr lang="en-US" sz="2000" dirty="0">
                <a:solidFill>
                  <a:srgbClr val="002060"/>
                </a:solidFill>
                <a:highlight>
                  <a:srgbClr val="FFFFFF"/>
                </a:highlight>
              </a:rPr>
              <a:t>Have a </a:t>
            </a:r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self-destruction timer</a:t>
            </a:r>
          </a:p>
          <a:p>
            <a:pPr lvl="1" algn="just"/>
            <a:endParaRPr lang="en-US" sz="2000" b="1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pPr lvl="1" algn="just"/>
            <a:endParaRPr lang="en-US" sz="2000" b="1" dirty="0">
              <a:solidFill>
                <a:srgbClr val="002060"/>
              </a:solidFill>
              <a:highlight>
                <a:srgbClr val="FFFFFF"/>
              </a:highlight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F178399-3CC0-AD76-F82D-F8063C6E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836" y="519417"/>
            <a:ext cx="2875826" cy="51125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8D0942-DE12-BC4F-4786-020087C6A4E3}"/>
              </a:ext>
            </a:extLst>
          </p:cNvPr>
          <p:cNvSpPr txBox="1"/>
          <p:nvPr/>
        </p:nvSpPr>
        <p:spPr>
          <a:xfrm>
            <a:off x="4296422" y="4446679"/>
            <a:ext cx="4338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2060"/>
                </a:solidFill>
              </a:rPr>
              <a:t>End-to-end </a:t>
            </a:r>
            <a:r>
              <a:rPr lang="it-IT" sz="1800" b="1" dirty="0" err="1">
                <a:solidFill>
                  <a:srgbClr val="002060"/>
                </a:solidFill>
              </a:rPr>
              <a:t>encryption</a:t>
            </a:r>
            <a:r>
              <a:rPr lang="it-IT" sz="1800" dirty="0">
                <a:solidFill>
                  <a:srgbClr val="002060"/>
                </a:solidFill>
              </a:rPr>
              <a:t> in Telegram </a:t>
            </a:r>
            <a:r>
              <a:rPr lang="it-IT" sz="1800" dirty="0" err="1">
                <a:solidFill>
                  <a:srgbClr val="002060"/>
                </a:solidFill>
              </a:rPr>
              <a:t>is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supported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also</a:t>
            </a:r>
            <a:r>
              <a:rPr lang="it-IT" sz="1800" dirty="0">
                <a:solidFill>
                  <a:srgbClr val="002060"/>
                </a:solidFill>
              </a:rPr>
              <a:t> for</a:t>
            </a:r>
            <a:r>
              <a:rPr lang="it-IT" sz="1800" b="1" dirty="0">
                <a:solidFill>
                  <a:srgbClr val="002060"/>
                </a:solidFill>
              </a:rPr>
              <a:t> audio</a:t>
            </a:r>
            <a:r>
              <a:rPr lang="it-IT" sz="1800" dirty="0">
                <a:solidFill>
                  <a:srgbClr val="002060"/>
                </a:solidFill>
              </a:rPr>
              <a:t> and </a:t>
            </a:r>
            <a:r>
              <a:rPr lang="it-IT" sz="1800" b="1" dirty="0">
                <a:solidFill>
                  <a:srgbClr val="002060"/>
                </a:solidFill>
              </a:rPr>
              <a:t>video</a:t>
            </a:r>
            <a:r>
              <a:rPr lang="it-IT" sz="1800" dirty="0">
                <a:solidFill>
                  <a:srgbClr val="002060"/>
                </a:solidFill>
              </a:rPr>
              <a:t> calls</a:t>
            </a:r>
          </a:p>
        </p:txBody>
      </p:sp>
    </p:spTree>
    <p:extLst>
      <p:ext uri="{BB962C8B-B14F-4D97-AF65-F5344CB8AC3E}">
        <p14:creationId xmlns:p14="http://schemas.microsoft.com/office/powerpoint/2010/main" val="371321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B7267-1452-CB93-067F-6218BB08E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FF93031D-5A21-BC07-2CBC-512CE6E127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2967" y="334888"/>
            <a:ext cx="10206582" cy="717410"/>
          </a:xfrm>
        </p:spPr>
        <p:txBody>
          <a:bodyPr/>
          <a:lstStyle/>
          <a:p>
            <a:r>
              <a:rPr lang="en-US" sz="3600" dirty="0"/>
              <a:t>ECHR – Podchasov vs Russia (March 2024)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B4EC8F-0F7A-5D4F-AB30-27EF5C54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77" y="1928387"/>
            <a:ext cx="5056344" cy="2346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1B0894-D967-3F24-0A6E-D588686091B2}"/>
              </a:ext>
            </a:extLst>
          </p:cNvPr>
          <p:cNvSpPr txBox="1"/>
          <p:nvPr/>
        </p:nvSpPr>
        <p:spPr>
          <a:xfrm>
            <a:off x="6869224" y="4309566"/>
            <a:ext cx="51921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https://www.ejiltalk.org/cracking-the-code-how-podchasov-v-russia-upholds-encryption-and-reshapes-surveillance/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F11771-4473-6161-18D6-47999DE87D19}"/>
              </a:ext>
            </a:extLst>
          </p:cNvPr>
          <p:cNvSpPr txBox="1"/>
          <p:nvPr/>
        </p:nvSpPr>
        <p:spPr>
          <a:xfrm>
            <a:off x="6989276" y="4771175"/>
            <a:ext cx="496736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Dmitry Podchasov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a Russian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citizen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brought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case to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European Court of Human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Rights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(ECHR)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He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argued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that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forced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decryption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violated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Article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8 of the ECHR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"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Everyone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has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right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to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respect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for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his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private and family life,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his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home and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his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correspondence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."</a:t>
            </a:r>
          </a:p>
        </p:txBody>
      </p:sp>
      <p:graphicFrame>
        <p:nvGraphicFramePr>
          <p:cNvPr id="11" name="Segnaposto testo 10">
            <a:extLst>
              <a:ext uri="{FF2B5EF4-FFF2-40B4-BE49-F238E27FC236}">
                <a16:creationId xmlns:a16="http://schemas.microsoft.com/office/drawing/2014/main" id="{8AA3C28E-A494-A301-227B-339F210055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9450715"/>
              </p:ext>
            </p:extLst>
          </p:nvPr>
        </p:nvGraphicFramePr>
        <p:xfrm>
          <a:off x="146380" y="1928387"/>
          <a:ext cx="6598452" cy="394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13075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39DD-EAF2-7EA5-3026-BC80D2019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F923C4-5A5D-5EA9-2207-D81FC954C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99" y="1785629"/>
            <a:ext cx="5041272" cy="3835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550F6A-012F-64AA-9A83-B25B79BAF8E6}"/>
              </a:ext>
            </a:extLst>
          </p:cNvPr>
          <p:cNvSpPr txBox="1"/>
          <p:nvPr/>
        </p:nvSpPr>
        <p:spPr>
          <a:xfrm>
            <a:off x="6491907" y="5625411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hlinkClick r:id="rId4"/>
              </a:rPr>
              <a:t>https://hudoc.echr.coe.int/</a:t>
            </a:r>
            <a:r>
              <a:rPr lang="it-IT" sz="1200" b="1" dirty="0" err="1">
                <a:hlinkClick r:id="rId4"/>
              </a:rPr>
              <a:t>eng</a:t>
            </a:r>
            <a:r>
              <a:rPr lang="it-IT" sz="1200" b="1" dirty="0">
                <a:hlinkClick r:id="rId4"/>
              </a:rPr>
              <a:t>/#{%22itemid%22:[%22001-230854%22]}</a:t>
            </a:r>
            <a:r>
              <a:rPr lang="it-IT" sz="1200" b="1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95A03A-3764-C877-E177-50F412844778}"/>
              </a:ext>
            </a:extLst>
          </p:cNvPr>
          <p:cNvSpPr txBox="1"/>
          <p:nvPr/>
        </p:nvSpPr>
        <p:spPr>
          <a:xfrm>
            <a:off x="265304" y="3726384"/>
            <a:ext cx="6519408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0" lang="en-US" altLang="it-IT" sz="1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The </a:t>
            </a:r>
            <a:r>
              <a:rPr lang="en-US" altLang="it-IT" sz="1400" b="1" u="sng" dirty="0">
                <a:solidFill>
                  <a:srgbClr val="002060"/>
                </a:solidFill>
              </a:rPr>
              <a:t>ECHR </a:t>
            </a:r>
            <a:r>
              <a:rPr kumimoji="0" lang="en-US" altLang="it-IT" sz="1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conclusions </a:t>
            </a:r>
            <a:r>
              <a:rPr kumimoji="0" lang="en-US" altLang="it-IT" sz="140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stand in </a:t>
            </a:r>
            <a:r>
              <a:rPr kumimoji="0" lang="en-US" altLang="it-IT" sz="1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stark contrast </a:t>
            </a:r>
            <a:r>
              <a:rPr kumimoji="0" lang="en-US" altLang="it-IT" sz="140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to the </a:t>
            </a:r>
            <a:r>
              <a:rPr kumimoji="0" lang="en-US" altLang="it-IT" sz="1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European Commission’s CSAR proposal, </a:t>
            </a:r>
            <a:r>
              <a:rPr kumimoji="0" lang="en-US" altLang="it-IT" sz="140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which would compel online services to </a:t>
            </a:r>
            <a:r>
              <a:rPr kumimoji="0" lang="en-US" altLang="it-IT" sz="1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scan private messages and compare user photos with law enforcement databases</a:t>
            </a:r>
            <a:r>
              <a:rPr kumimoji="0" lang="en-US" altLang="it-IT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 </a:t>
            </a:r>
          </a:p>
          <a:p>
            <a:pPr>
              <a:buNone/>
            </a:pPr>
            <a:endParaRPr lang="en-US" sz="1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debate remains suspended between two opposing needs:</a:t>
            </a:r>
            <a:br>
              <a:rPr lang="en-US" sz="1400" dirty="0"/>
            </a:br>
            <a:r>
              <a:rPr lang="en-US" sz="1400" dirty="0"/>
              <a:t>protecting minors and safeguarding privacy.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i="1" dirty="0"/>
              <a:t>Podchasov</a:t>
            </a:r>
            <a:r>
              <a:rPr lang="en-US" sz="1400" dirty="0"/>
              <a:t> ruling and multiple security analyses reveal how the </a:t>
            </a:r>
            <a:r>
              <a:rPr lang="en-US" sz="1400" b="1" dirty="0"/>
              <a:t>Chat Control</a:t>
            </a:r>
            <a:r>
              <a:rPr lang="en-US" sz="1400" dirty="0"/>
              <a:t> approach risks being </a:t>
            </a:r>
            <a:r>
              <a:rPr lang="en-US" sz="1400" b="1" dirty="0"/>
              <a:t>disproportionate and counterproductive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Instead of guaranteeing greater protection, it could make </a:t>
            </a:r>
            <a:r>
              <a:rPr lang="en-US" sz="1400" b="1" dirty="0"/>
              <a:t>European citizens more vulnerable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future of European regulation will depend on the institutions’ ability to </a:t>
            </a:r>
            <a:r>
              <a:rPr lang="en-US" sz="1400" b="1" dirty="0"/>
              <a:t>balance security, fundamental rights, and digital trust</a:t>
            </a:r>
            <a:r>
              <a:rPr lang="en-US" sz="1400" dirty="0"/>
              <a:t>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E5F3A907-FF12-70BE-A3AD-BD390B0E0BAD}"/>
              </a:ext>
            </a:extLst>
          </p:cNvPr>
          <p:cNvSpPr txBox="1">
            <a:spLocks/>
          </p:cNvSpPr>
          <p:nvPr/>
        </p:nvSpPr>
        <p:spPr>
          <a:xfrm>
            <a:off x="892967" y="334888"/>
            <a:ext cx="10206582" cy="717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kern="1200" baseline="0">
                <a:solidFill>
                  <a:srgbClr val="2D3C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ECHR – Podchasov vs Russia (March 2024)</a:t>
            </a:r>
          </a:p>
        </p:txBody>
      </p:sp>
      <p:graphicFrame>
        <p:nvGraphicFramePr>
          <p:cNvPr id="14" name="Segnaposto testo 9">
            <a:extLst>
              <a:ext uri="{FF2B5EF4-FFF2-40B4-BE49-F238E27FC236}">
                <a16:creationId xmlns:a16="http://schemas.microsoft.com/office/drawing/2014/main" id="{9263EEBD-F283-15F4-7BB3-957623693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114836"/>
              </p:ext>
            </p:extLst>
          </p:nvPr>
        </p:nvGraphicFramePr>
        <p:xfrm>
          <a:off x="130629" y="1290987"/>
          <a:ext cx="6654082" cy="427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87215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47768-51E0-77E3-7ABB-EC6E6CD0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Immagine che contiene schermata, persona, tecnologia, mano&#10;&#10;Il contenuto generato dall'IA potrebbe non essere corretto.">
            <a:extLst>
              <a:ext uri="{FF2B5EF4-FFF2-40B4-BE49-F238E27FC236}">
                <a16:creationId xmlns:a16="http://schemas.microsoft.com/office/drawing/2014/main" id="{DD55B359-F892-29EC-9667-E19968944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9" y="512759"/>
            <a:ext cx="11285014" cy="5642507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FDFDB67-9C31-4AF7-F0FC-C6FC7EDDC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81" y="1968571"/>
            <a:ext cx="3198457" cy="3148675"/>
          </a:xfrm>
          <a:prstGeom prst="rect">
            <a:avLst/>
          </a:prstGeom>
        </p:spPr>
      </p:pic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67C80DC4-2D23-417E-7CB1-8CE2607876F0}"/>
              </a:ext>
            </a:extLst>
          </p:cNvPr>
          <p:cNvSpPr txBox="1">
            <a:spLocks/>
          </p:cNvSpPr>
          <p:nvPr/>
        </p:nvSpPr>
        <p:spPr>
          <a:xfrm>
            <a:off x="5001826" y="5373626"/>
            <a:ext cx="6546707" cy="22660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 u="sng" dirty="0">
                <a:solidFill>
                  <a:schemeClr val="bg1"/>
                </a:solidFill>
              </a:rPr>
              <a:t>Thank you for your attention</a:t>
            </a:r>
            <a:endParaRPr lang="it-IT" sz="32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magine 15" descr="Immagine che contiene modello, quadrato, Rettangolo, arte&#10;&#10;Il contenuto generato dall'IA potrebbe non essere corretto.">
            <a:extLst>
              <a:ext uri="{FF2B5EF4-FFF2-40B4-BE49-F238E27FC236}">
                <a16:creationId xmlns:a16="http://schemas.microsoft.com/office/drawing/2014/main" id="{696293B8-86C6-225B-1D9B-9257711C2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63" y="1945932"/>
            <a:ext cx="3283947" cy="3175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412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26" y="421585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References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2"/>
              </a:rPr>
              <a:t>https://breakingdefense.com/2025/04/army-expands-access-to-encrypted-wickr-platform-in-aim-to-curb-insecure-comms-bolster-integration/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3"/>
              </a:rPr>
              <a:t>https://www.computerweekly.com/news/366632677/Chat-Control-encryption-plans-delayed-after-EU-states-fail-to-agree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i="0" dirty="0">
                <a:solidFill>
                  <a:srgbClr val="002060"/>
                </a:solidFill>
                <a:effectLst/>
                <a:hlinkClick r:id="rId4"/>
              </a:rPr>
              <a:t>https://dig.watch/updates/us-official-advises-encryption-amid-alleged-chinese-hacking-efforts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" action="ppaction://noaction"/>
              </a:rPr>
              <a:t>https://ec.europa.eu/commission/presscorner/detail/en/ip_22_2976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" action="ppaction://noaction"/>
              </a:rPr>
              <a:t>https://ec.europa.eu/commission/presscorner/detail/en/ip_25_920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" action="ppaction://noaction"/>
              </a:rPr>
              <a:t>https://www.eff.org/deeplinks/2023/09/uk-government-knows-how-extreme-online-safety-bill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it-IT" sz="3200" dirty="0">
                <a:hlinkClick r:id="" action="ppaction://noaction"/>
              </a:rPr>
              <a:t>https://www.eff.org/deeplinks/2024/02/eff-statement-nevadas-attack-end-end-encryption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" action="ppaction://noaction"/>
              </a:rPr>
              <a:t>https://www.eff.org/deeplinks/2024/03/european-court-human-rights-confirms-undermining-encryption-violates-fundamental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5"/>
              </a:rPr>
              <a:t>https://www.eff.org/deeplinks/2024/10/salt-typhoon-hack-shows-theres-no-security-backdoor-thats-only-good-guys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6"/>
              </a:rPr>
              <a:t>https://www.eff.org/deeplinks/2025/03/win-encryption-france-rejects-backdoor-mandate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7"/>
              </a:rPr>
              <a:t>https://www.eff.org/press/releases/reject-nevadas-attack-encrypted-messaging-eff-tells-court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8"/>
              </a:rPr>
              <a:t>https://www.ejiltalk.org/cracking-the-code-how-podchasov-v-russia-upholds-encryption-and-reshapes-surveillance/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9"/>
              </a:rPr>
              <a:t>https://www.europarl.europa.eu/doceo/document/E-10-2025-003250_EN.html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solidFill>
                  <a:srgbClr val="002060"/>
                </a:solidFill>
                <a:hlinkClick r:id="rId10"/>
              </a:rPr>
              <a:t>https://getsession.org/</a:t>
            </a:r>
            <a:r>
              <a:rPr lang="it-IT" sz="3200" dirty="0">
                <a:solidFill>
                  <a:srgbClr val="002060"/>
                </a:solidFill>
              </a:rPr>
              <a:t> </a:t>
            </a:r>
            <a:endParaRPr lang="it-IT" sz="32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1"/>
              </a:rPr>
              <a:t>https://hudoc.echr.coe.int/</a:t>
            </a:r>
            <a:r>
              <a:rPr lang="it-IT" sz="3200" dirty="0" err="1">
                <a:hlinkClick r:id="rId11"/>
              </a:rPr>
              <a:t>eng</a:t>
            </a:r>
            <a:r>
              <a:rPr lang="it-IT" sz="3200" dirty="0">
                <a:hlinkClick r:id="rId11"/>
              </a:rPr>
              <a:t>/#{%22itemid%22:[%22001-230854%22]}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2"/>
              </a:rPr>
              <a:t>https://www.reuters.com/technology/cybersecurity/chinas-harbin-says-us-launched-advanced-cyber-attacks-winter-games-2025-04-15/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solidFill>
                  <a:srgbClr val="000000"/>
                </a:solidFill>
                <a:hlinkClick r:id="rId13"/>
              </a:rPr>
              <a:t>https://support.apple.com/en-us/122234</a:t>
            </a:r>
            <a:r>
              <a:rPr lang="it-IT" sz="3200" dirty="0">
                <a:solidFill>
                  <a:srgbClr val="000000"/>
                </a:solidFill>
              </a:rPr>
              <a:t> </a:t>
            </a:r>
            <a:endParaRPr lang="it-IT" sz="32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4"/>
              </a:rPr>
              <a:t>https://www.theguardian.com/australia-news/2024/apr/29/australias-big-encryption-busting-laws-have-done-little-more-than-give-authorities-the-power-to-ask-nicely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5"/>
              </a:rPr>
              <a:t>https://www.theguardian.com/australia-news/2024/oct/11/half-of-australias-law-enforcement-agencies-have-banned-officers-using-encrypted-messaging-apps</a:t>
            </a:r>
            <a:endParaRPr lang="it-IT" sz="32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6"/>
              </a:rPr>
              <a:t>https://www.theguardian.com/media/2025/mar/17/social-media-companies-fines-uk-illegal-content-online-safety-act</a:t>
            </a:r>
            <a:endParaRPr lang="it-IT" sz="32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7"/>
              </a:rPr>
              <a:t>https://www.theguardian.com/technology/2018/dec/08/australias-war-on-encryption-the-sweeping-new-powers-rushed-into-law</a:t>
            </a:r>
            <a:endParaRPr lang="it-IT" sz="3200" dirty="0"/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/>
              <a:t>https://www.theregister.com/2024/10/07/verizon_att_lumen_salt_typhoon/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8"/>
              </a:rPr>
              <a:t>https://requestly.com/blog/how-whatsapp-ensures-chat-security-with-end-to-end-encryption/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19"/>
              </a:rPr>
              <a:t>https://therecord.media/european-commission-takes-aim-encryption-europol-fbi-proposal</a:t>
            </a:r>
            <a:r>
              <a:rPr lang="it-IT" sz="3200" dirty="0"/>
              <a:t>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20"/>
              </a:rPr>
              <a:t>https://www.theregister.com/2024/12/05/tmobile_cso_telecom_attack/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21"/>
              </a:rPr>
              <a:t>https://www.wati.io/blog/understanding-whatsapp-data-security-understand-end-to-end-encryption-and-backups/</a:t>
            </a:r>
            <a:r>
              <a:rPr lang="it-IT" sz="3200" dirty="0"/>
              <a:t>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22"/>
              </a:rPr>
              <a:t>https://www.whatsapp.com/security/WhatsApp-Security-Whitepaper.pdf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3200" dirty="0">
                <a:hlinkClick r:id="rId23"/>
              </a:rPr>
              <a:t>https://www.wsj.com/tech/cybersecurity/u-s-wiretap-systems-targeted-in-china-linked-hack-327fc63b</a:t>
            </a:r>
            <a:r>
              <a:rPr lang="it-IT" sz="3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Pfefferkorn, R. (2022). </a:t>
            </a:r>
            <a:r>
              <a:rPr lang="en-US" sz="3200" i="1" dirty="0"/>
              <a:t>Content-oblivious trust and safety techniques: Results from a survey of online service providers</a:t>
            </a:r>
            <a:r>
              <a:rPr lang="en-US" sz="3200" dirty="0"/>
              <a:t>. Journal of Online Trust and Safety, 1(2). https://doi.org/10.54501/jots.v1i2.14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7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DDAAD-0EAA-3D86-C0E7-19300669B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4120AA-27A5-8938-2A2F-1E443B51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17" y="503222"/>
            <a:ext cx="5629883" cy="58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9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CAD59C1-E104-4E62-9F92-DA1082ADA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it-IT" sz="4000">
                <a:solidFill>
                  <a:srgbClr val="FFFFFF"/>
                </a:solidFill>
              </a:rPr>
              <a:t>Encryption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2824E-E266-B74F-8B60-E7CCBEBE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DC5AA98-5D31-A829-67E4-D84A5ACC6114}"/>
              </a:ext>
            </a:extLst>
          </p:cNvPr>
          <p:cNvSpPr txBox="1">
            <a:spLocks/>
          </p:cNvSpPr>
          <p:nvPr/>
        </p:nvSpPr>
        <p:spPr>
          <a:xfrm>
            <a:off x="263652" y="1898253"/>
            <a:ext cx="6962193" cy="4085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</a:rPr>
              <a:t>Encryption</a:t>
            </a:r>
            <a:r>
              <a:rPr lang="en-US" sz="2200" dirty="0">
                <a:solidFill>
                  <a:srgbClr val="002060"/>
                </a:solidFill>
              </a:rPr>
              <a:t>: the process of </a:t>
            </a:r>
            <a:r>
              <a:rPr lang="en-US" sz="2200" b="1" dirty="0">
                <a:solidFill>
                  <a:srgbClr val="002060"/>
                </a:solidFill>
              </a:rPr>
              <a:t>converting data </a:t>
            </a:r>
            <a:r>
              <a:rPr lang="en-US" sz="2200" dirty="0">
                <a:solidFill>
                  <a:srgbClr val="002060"/>
                </a:solidFill>
              </a:rPr>
              <a:t>(</a:t>
            </a:r>
            <a:r>
              <a:rPr lang="en-US" sz="2200" i="1" dirty="0">
                <a:solidFill>
                  <a:srgbClr val="002060"/>
                </a:solidFill>
              </a:rPr>
              <a:t>plaintext</a:t>
            </a:r>
            <a:r>
              <a:rPr lang="en-US" sz="2200" dirty="0">
                <a:solidFill>
                  <a:srgbClr val="002060"/>
                </a:solidFill>
              </a:rPr>
              <a:t>) into an unintelligible form (</a:t>
            </a:r>
            <a:r>
              <a:rPr lang="en-US" sz="2200" i="1" dirty="0">
                <a:solidFill>
                  <a:srgbClr val="002060"/>
                </a:solidFill>
              </a:rPr>
              <a:t>cyphertext</a:t>
            </a:r>
            <a:r>
              <a:rPr lang="en-US" sz="2200" dirty="0">
                <a:solidFill>
                  <a:srgbClr val="002060"/>
                </a:solidFill>
              </a:rPr>
              <a:t>) to prevent </a:t>
            </a:r>
            <a:r>
              <a:rPr lang="en-US" sz="2200" b="1" dirty="0">
                <a:solidFill>
                  <a:srgbClr val="002060"/>
                </a:solidFill>
              </a:rPr>
              <a:t>unauthorized access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endParaRPr lang="en-US" sz="22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200" b="1" u="sng" dirty="0">
                <a:solidFill>
                  <a:srgbClr val="002060"/>
                </a:solidFill>
              </a:rPr>
              <a:t>Encryption key</a:t>
            </a:r>
            <a:r>
              <a:rPr lang="en-US" sz="2200" dirty="0">
                <a:solidFill>
                  <a:srgbClr val="002060"/>
                </a:solidFill>
              </a:rPr>
              <a:t>: a piece of information used to encrypt and decrypt data during the encryption and decryption processes, respectively.</a:t>
            </a:r>
          </a:p>
          <a:p>
            <a:pPr marL="0" indent="0" algn="just">
              <a:buNone/>
            </a:pPr>
            <a:endParaRPr lang="en-US" sz="22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200" b="1" u="sng" dirty="0">
                <a:solidFill>
                  <a:srgbClr val="002060"/>
                </a:solidFill>
              </a:rPr>
              <a:t>Encryption Algorithm</a:t>
            </a:r>
            <a:r>
              <a:rPr lang="en-US" sz="2200" dirty="0">
                <a:solidFill>
                  <a:srgbClr val="002060"/>
                </a:solidFill>
              </a:rPr>
              <a:t>: a mathematical or logical procedure used to encrypt and decrypt data.</a:t>
            </a:r>
          </a:p>
          <a:p>
            <a:pPr marL="285750" indent="-285750" algn="just"/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65A076-FAAA-FA2D-1AF5-EBD0FE24C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8476" r="7070" b="11249"/>
          <a:stretch/>
        </p:blipFill>
        <p:spPr bwMode="auto">
          <a:xfrm>
            <a:off x="7415341" y="1863865"/>
            <a:ext cx="4513007" cy="26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6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CFDD-7386-77AC-564D-9652C64E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EC684A5-BEF3-D2B6-83B9-72533CB82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80E008-27F6-3E06-5071-778CB4B31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6EA379-2FB9-D022-0128-7A765CEFA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DC916B-92AD-4A98-505C-BC927CED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06D1BC0-4929-AF27-265F-198540D7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it-IT" sz="4000" dirty="0">
                <a:solidFill>
                  <a:srgbClr val="FFFFFF"/>
                </a:solidFill>
              </a:rPr>
              <a:t>Encryption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B57C1-DB53-EC8F-EF66-4653CF12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48F6-5DF4-6504-FB7B-1F35EB56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E219BC-F3DA-E3FE-187A-E887B386B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"/>
          <a:stretch/>
        </p:blipFill>
        <p:spPr>
          <a:xfrm>
            <a:off x="1544417" y="2155307"/>
            <a:ext cx="9855341" cy="3983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9D53F9-966A-86D4-9E55-3D544B2BBC57}"/>
              </a:ext>
            </a:extLst>
          </p:cNvPr>
          <p:cNvSpPr txBox="1"/>
          <p:nvPr/>
        </p:nvSpPr>
        <p:spPr>
          <a:xfrm rot="10800000" flipH="1" flipV="1">
            <a:off x="3825434" y="6261819"/>
            <a:ext cx="5221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hlinkClick r:id="rId3"/>
              </a:rPr>
              <a:t>https://encrypt-online.com/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66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914E0-B846-C0C0-5CE0-23D2C1C8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B0D2CF09-3A73-3C3C-D715-26EE9EC4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53" y="551606"/>
            <a:ext cx="4395222" cy="701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E</a:t>
            </a:r>
            <a:r>
              <a:rPr lang="en-US" altLang="it-IT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nd-to-End Encryption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BB46A95-BF37-AAF0-4FE8-638DC6CD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1537" y="325905"/>
            <a:ext cx="1849679" cy="18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4DF6D4-A182-EE8B-C51F-2D7664EF86E9}"/>
              </a:ext>
            </a:extLst>
          </p:cNvPr>
          <p:cNvSpPr txBox="1"/>
          <p:nvPr/>
        </p:nvSpPr>
        <p:spPr>
          <a:xfrm>
            <a:off x="493563" y="1902501"/>
            <a:ext cx="4168972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FFFF"/>
                </a:solidFill>
              </a:rPr>
              <a:t>End-to-End Encryption (E2EE)</a:t>
            </a:r>
            <a:r>
              <a:rPr lang="en-US" sz="1400" dirty="0">
                <a:solidFill>
                  <a:srgbClr val="FFFFFF"/>
                </a:solidFill>
              </a:rPr>
              <a:t> is an encryption mechanism that ensures data is </a:t>
            </a:r>
            <a:r>
              <a:rPr lang="en-US" sz="1400" b="1" dirty="0">
                <a:solidFill>
                  <a:srgbClr val="FFFFFF"/>
                </a:solidFill>
              </a:rPr>
              <a:t>encrypted by the sender </a:t>
            </a:r>
            <a:r>
              <a:rPr lang="en-US" sz="1400" dirty="0">
                <a:solidFill>
                  <a:srgbClr val="FFFFFF"/>
                </a:solidFill>
              </a:rPr>
              <a:t>and can only be </a:t>
            </a:r>
            <a:r>
              <a:rPr lang="en-US" sz="1400" b="1" dirty="0">
                <a:solidFill>
                  <a:srgbClr val="FFFFFF"/>
                </a:solidFill>
              </a:rPr>
              <a:t>decrypted</a:t>
            </a:r>
            <a:r>
              <a:rPr lang="en-US" sz="1400" dirty="0">
                <a:solidFill>
                  <a:srgbClr val="FFFFFF"/>
                </a:solidFill>
              </a:rPr>
              <a:t> by the </a:t>
            </a:r>
            <a:r>
              <a:rPr lang="en-US" sz="1400" b="1" dirty="0">
                <a:solidFill>
                  <a:srgbClr val="FFFFFF"/>
                </a:solidFill>
              </a:rPr>
              <a:t>intended recipient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This means that </a:t>
            </a:r>
            <a:r>
              <a:rPr lang="en-US" sz="1400" b="1" dirty="0">
                <a:solidFill>
                  <a:srgbClr val="FFFFFF"/>
                </a:solidFill>
              </a:rPr>
              <a:t>no third party</a:t>
            </a:r>
            <a:r>
              <a:rPr lang="en-US" sz="1400" dirty="0">
                <a:solidFill>
                  <a:srgbClr val="FFFFFF"/>
                </a:solidFill>
              </a:rPr>
              <a:t>—including </a:t>
            </a:r>
            <a:r>
              <a:rPr lang="en-US" sz="1400" b="1" dirty="0">
                <a:solidFill>
                  <a:srgbClr val="FFFFFF"/>
                </a:solidFill>
              </a:rPr>
              <a:t>service providers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b="1" dirty="0">
                <a:solidFill>
                  <a:srgbClr val="FFFFFF"/>
                </a:solidFill>
              </a:rPr>
              <a:t>servers</a:t>
            </a:r>
            <a:r>
              <a:rPr lang="en-US" sz="1400" dirty="0">
                <a:solidFill>
                  <a:srgbClr val="FFFFFF"/>
                </a:solidFill>
              </a:rPr>
              <a:t>, or </a:t>
            </a:r>
            <a:r>
              <a:rPr lang="en-US" sz="1400" b="1" dirty="0">
                <a:solidFill>
                  <a:srgbClr val="FFFFFF"/>
                </a:solidFill>
              </a:rPr>
              <a:t>governments</a:t>
            </a:r>
            <a:r>
              <a:rPr lang="en-US" sz="1400" dirty="0">
                <a:solidFill>
                  <a:srgbClr val="FFFFFF"/>
                </a:solidFill>
              </a:rPr>
              <a:t>—can </a:t>
            </a:r>
            <a:r>
              <a:rPr lang="en-US" sz="1400" b="1" dirty="0">
                <a:solidFill>
                  <a:srgbClr val="FFFFFF"/>
                </a:solidFill>
              </a:rPr>
              <a:t>access the content of the communication</a:t>
            </a:r>
            <a:r>
              <a:rPr lang="en-US" sz="1400" dirty="0">
                <a:solidFill>
                  <a:srgbClr val="FFFFFF"/>
                </a:solidFill>
              </a:rPr>
              <a:t>, since </a:t>
            </a:r>
            <a:r>
              <a:rPr lang="en-US" sz="1400" b="1" dirty="0">
                <a:solidFill>
                  <a:srgbClr val="FFFFFF"/>
                </a:solidFill>
              </a:rPr>
              <a:t>only the end users hold the decryption keys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Apps like </a:t>
            </a:r>
            <a:r>
              <a:rPr lang="en-US" sz="1400" b="1" dirty="0">
                <a:solidFill>
                  <a:srgbClr val="FFFFFF"/>
                </a:solidFill>
              </a:rPr>
              <a:t>WhatsApp</a:t>
            </a:r>
            <a:r>
              <a:rPr lang="en-US" sz="1400" dirty="0">
                <a:solidFill>
                  <a:srgbClr val="FFFFFF"/>
                </a:solidFill>
              </a:rPr>
              <a:t> and </a:t>
            </a:r>
            <a:r>
              <a:rPr lang="en-US" sz="1400" b="1" dirty="0">
                <a:solidFill>
                  <a:srgbClr val="FFFFFF"/>
                </a:solidFill>
              </a:rPr>
              <a:t>Signal</a:t>
            </a:r>
            <a:r>
              <a:rPr lang="en-US" sz="1400" dirty="0">
                <a:solidFill>
                  <a:srgbClr val="FFFFFF"/>
                </a:solidFill>
              </a:rPr>
              <a:t> use </a:t>
            </a:r>
            <a:r>
              <a:rPr lang="en-US" sz="1400" b="1" dirty="0">
                <a:solidFill>
                  <a:srgbClr val="FFFFFF"/>
                </a:solidFill>
              </a:rPr>
              <a:t>E2EE</a:t>
            </a:r>
            <a:r>
              <a:rPr lang="en-US" sz="1400" dirty="0">
                <a:solidFill>
                  <a:srgbClr val="FFFFFF"/>
                </a:solidFill>
              </a:rPr>
              <a:t> to protect </a:t>
            </a:r>
            <a:r>
              <a:rPr lang="en-US" sz="1400" b="1" dirty="0">
                <a:solidFill>
                  <a:srgbClr val="FFFFFF"/>
                </a:solidFill>
              </a:rPr>
              <a:t>messages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b="1" dirty="0">
                <a:solidFill>
                  <a:srgbClr val="FFFFFF"/>
                </a:solidFill>
              </a:rPr>
              <a:t>calls</a:t>
            </a:r>
            <a:r>
              <a:rPr lang="en-US" sz="1400" dirty="0">
                <a:solidFill>
                  <a:srgbClr val="FFFFFF"/>
                </a:solidFill>
              </a:rPr>
              <a:t>, and </a:t>
            </a:r>
            <a:r>
              <a:rPr lang="en-US" sz="1400" b="1" dirty="0">
                <a:solidFill>
                  <a:srgbClr val="FFFFFF"/>
                </a:solidFill>
              </a:rPr>
              <a:t>files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Data is encrypted on the </a:t>
            </a:r>
            <a:r>
              <a:rPr lang="en-US" sz="1400" b="1" dirty="0">
                <a:solidFill>
                  <a:srgbClr val="FFFFFF"/>
                </a:solidFill>
              </a:rPr>
              <a:t>sender’s device </a:t>
            </a:r>
            <a:r>
              <a:rPr lang="en-US" sz="1400" dirty="0">
                <a:solidFill>
                  <a:srgbClr val="FFFFFF"/>
                </a:solidFill>
              </a:rPr>
              <a:t>and </a:t>
            </a:r>
            <a:r>
              <a:rPr lang="en-US" sz="1400" b="1" dirty="0">
                <a:solidFill>
                  <a:srgbClr val="FFFFFF"/>
                </a:solidFill>
              </a:rPr>
              <a:t>decrypted only </a:t>
            </a:r>
            <a:r>
              <a:rPr lang="en-US" sz="1400" dirty="0">
                <a:solidFill>
                  <a:srgbClr val="FFFFFF"/>
                </a:solidFill>
              </a:rPr>
              <a:t>on the </a:t>
            </a:r>
            <a:r>
              <a:rPr lang="en-US" sz="1400" b="1" dirty="0">
                <a:solidFill>
                  <a:srgbClr val="FFFFFF"/>
                </a:solidFill>
              </a:rPr>
              <a:t>recipient’s</a:t>
            </a:r>
            <a:r>
              <a:rPr lang="en-US" sz="1400" dirty="0">
                <a:solidFill>
                  <a:srgbClr val="FFFFFF"/>
                </a:solidFill>
              </a:rPr>
              <a:t> device, making it </a:t>
            </a:r>
            <a:r>
              <a:rPr lang="en-US" sz="1400" b="1" dirty="0">
                <a:solidFill>
                  <a:srgbClr val="FFFFFF"/>
                </a:solidFill>
              </a:rPr>
              <a:t>unreadable</a:t>
            </a:r>
            <a:r>
              <a:rPr lang="en-US" sz="1400" dirty="0">
                <a:solidFill>
                  <a:srgbClr val="FFFFFF"/>
                </a:solidFill>
              </a:rPr>
              <a:t> even to </a:t>
            </a:r>
            <a:r>
              <a:rPr lang="en-US" sz="1400" b="1" dirty="0">
                <a:solidFill>
                  <a:srgbClr val="FFFFFF"/>
                </a:solidFill>
              </a:rPr>
              <a:t>service providers facilitating the communication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r>
              <a:rPr lang="en-US" sz="1400" b="0" i="0" dirty="0">
                <a:solidFill>
                  <a:srgbClr val="FFFFFF"/>
                </a:solidFill>
                <a:effectLst/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" name="Picture 4" descr="Session - Private Messenger - App su Google Play">
            <a:extLst>
              <a:ext uri="{FF2B5EF4-FFF2-40B4-BE49-F238E27FC236}">
                <a16:creationId xmlns:a16="http://schemas.microsoft.com/office/drawing/2014/main" id="{CFE13DF7-C7E9-BC72-3A92-5E45F7C7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1329" y="2503952"/>
            <a:ext cx="1850097" cy="185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F1B43B8-97CB-05F7-2ACA-FBB4ABC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293" y="325904"/>
            <a:ext cx="2942229" cy="294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essage | Apple Wiki | Fandom">
            <a:extLst>
              <a:ext uri="{FF2B5EF4-FFF2-40B4-BE49-F238E27FC236}">
                <a16:creationId xmlns:a16="http://schemas.microsoft.com/office/drawing/2014/main" id="{A5195510-8CF1-FA4B-F3F1-48E58B83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122" y="4644984"/>
            <a:ext cx="1863320" cy="186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F97ED-21E8-EA7C-FA4A-FFB1FA36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000">
                <a:solidFill>
                  <a:schemeClr val="bg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00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B6F3E9-EBF5-69EC-004F-3F94C4F2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293" y="4381342"/>
            <a:ext cx="1963144" cy="19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8E43-0A03-7A74-09AC-63D3A99E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0C01D5C-0BC7-96C5-E122-B3B633AE0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72" y="4753139"/>
            <a:ext cx="1293700" cy="12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8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690F1-AE1C-23A4-49A6-E41454D83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C51D1CA-C34E-843E-1B7E-90C1A19D5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591E9E-9273-D4A7-EF6C-6B61FAC2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797CEF6-AF6A-6968-7783-3C9C576B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53" y="551606"/>
            <a:ext cx="4395222" cy="701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Server-based encryption</a:t>
            </a:r>
            <a:endParaRPr lang="en-US" altLang="it-IT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24EE26-4001-6A53-9701-064D59DC88D9}"/>
              </a:ext>
            </a:extLst>
          </p:cNvPr>
          <p:cNvSpPr txBox="1"/>
          <p:nvPr/>
        </p:nvSpPr>
        <p:spPr>
          <a:xfrm>
            <a:off x="493563" y="1902501"/>
            <a:ext cx="426856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Without </a:t>
            </a:r>
            <a:r>
              <a:rPr lang="en-US" b="1" dirty="0"/>
              <a:t>E2EE</a:t>
            </a:r>
            <a:r>
              <a:rPr lang="en-US" dirty="0"/>
              <a:t>, a message is typically </a:t>
            </a:r>
            <a:r>
              <a:rPr lang="en-US" b="1" dirty="0"/>
              <a:t>encrypted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during transmission from the </a:t>
            </a:r>
            <a:r>
              <a:rPr lang="en-US" b="1" dirty="0"/>
              <a:t>sender</a:t>
            </a:r>
            <a:r>
              <a:rPr lang="en-US" dirty="0"/>
              <a:t> to the </a:t>
            </a:r>
            <a:r>
              <a:rPr lang="en-US" b="1" dirty="0"/>
              <a:t>provider’s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from the </a:t>
            </a:r>
            <a:r>
              <a:rPr lang="en-US" b="1" dirty="0"/>
              <a:t>server</a:t>
            </a:r>
            <a:r>
              <a:rPr lang="en-US" dirty="0"/>
              <a:t> to the </a:t>
            </a:r>
            <a:r>
              <a:rPr lang="en-US" b="1" dirty="0"/>
              <a:t>recipient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However, the message is usually </a:t>
            </a:r>
            <a:r>
              <a:rPr lang="en-US" b="1" dirty="0"/>
              <a:t>decrypted</a:t>
            </a:r>
            <a:r>
              <a:rPr lang="en-US" dirty="0"/>
              <a:t> temporarily on the provider’s server before being</a:t>
            </a:r>
            <a:r>
              <a:rPr lang="en-US" b="1" dirty="0"/>
              <a:t> re-encrypted </a:t>
            </a:r>
            <a:r>
              <a:rPr lang="en-US" dirty="0"/>
              <a:t>and </a:t>
            </a:r>
            <a:r>
              <a:rPr lang="en-US" b="1" dirty="0"/>
              <a:t>forwarded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F22E9-BF0F-9F73-DE1A-49601266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000">
                <a:solidFill>
                  <a:schemeClr val="bg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00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4911A-D96C-2CC1-376B-4A725D71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" name="Immagine 1" descr="Immagine che contiene schermata, diagramma, linea, testo&#10;&#10;Il contenuto generato dall'IA potrebbe non essere corretto.">
            <a:extLst>
              <a:ext uri="{FF2B5EF4-FFF2-40B4-BE49-F238E27FC236}">
                <a16:creationId xmlns:a16="http://schemas.microsoft.com/office/drawing/2014/main" id="{1843F143-CC79-D5F8-ADD7-BB71ABDF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5" y="2242592"/>
            <a:ext cx="6015762" cy="31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4CD64-41B1-1056-E397-D0DDB53D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B6E9F6D-55BE-EBC2-281F-CFB0C248C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763A86-5C80-E294-FBCD-2EBB84F83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307E285-AB98-89B5-818B-CA070747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53" y="551606"/>
            <a:ext cx="4395222" cy="701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it-IT" sz="3600" dirty="0">
                <a:solidFill>
                  <a:srgbClr val="FFFFFF"/>
                </a:solidFill>
              </a:rPr>
              <a:t>E</a:t>
            </a:r>
            <a:r>
              <a:rPr lang="en-US" altLang="it-IT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nd-to-End Encryption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939B17-14F9-F3AB-3290-5BE8888D0049}"/>
              </a:ext>
            </a:extLst>
          </p:cNvPr>
          <p:cNvSpPr txBox="1"/>
          <p:nvPr/>
        </p:nvSpPr>
        <p:spPr>
          <a:xfrm>
            <a:off x="493563" y="1902501"/>
            <a:ext cx="4168972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" algn="just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E2EE is different because it is </a:t>
            </a:r>
            <a:r>
              <a:rPr lang="en-US" sz="1400" b="1" dirty="0">
                <a:solidFill>
                  <a:srgbClr val="FFFFFF"/>
                </a:solidFill>
              </a:rPr>
              <a:t>impossible for anyone in the middle to decrypt the message</a:t>
            </a:r>
            <a:r>
              <a:rPr lang="en-US" sz="1400" dirty="0">
                <a:solidFill>
                  <a:srgbClr val="FFFFFF"/>
                </a:solidFill>
              </a:rPr>
              <a:t>: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FFFF"/>
                </a:solidFill>
              </a:rPr>
              <a:t>Messages are encrypted on the sender’s d</a:t>
            </a:r>
            <a:r>
              <a:rPr lang="en-US" sz="1400" dirty="0">
                <a:solidFill>
                  <a:srgbClr val="FFFFFF"/>
                </a:solidFill>
              </a:rPr>
              <a:t>evice using the recipient’s </a:t>
            </a:r>
            <a:r>
              <a:rPr lang="en-US" sz="1400" b="1" dirty="0">
                <a:solidFill>
                  <a:srgbClr val="FFFFFF"/>
                </a:solidFill>
              </a:rPr>
              <a:t>public key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They remain encrypted while in transit and are only decrypted on the recipient’s device using their </a:t>
            </a:r>
            <a:r>
              <a:rPr lang="en-US" sz="1400" b="1" dirty="0">
                <a:solidFill>
                  <a:srgbClr val="FFFFFF"/>
                </a:solidFill>
              </a:rPr>
              <a:t>private key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FFFF"/>
                </a:solidFill>
              </a:rPr>
              <a:t>Plaintext is never exposed to the provider’s servers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1BA79-E9DD-AF5E-5D92-C7187D5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06" y="64950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773BBB-0AD0-7249-ACFA-78FFC56A7A14}" type="slidenum">
              <a:rPr lang="en-US" sz="1000">
                <a:solidFill>
                  <a:schemeClr val="bg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8D326-5576-4036-70A4-A700261A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" name="Immagine 1" descr="Immagine che contiene testo, schermata, Viso uman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A3315BCD-2AD4-5950-BB35-08DEAD7CA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18" y="1433165"/>
            <a:ext cx="4964775" cy="33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3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I OFFICE" val="TTc9JUEb"/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Template PANTA RAY 007">
      <a:dk1>
        <a:srgbClr val="2D3C69"/>
      </a:dk1>
      <a:lt1>
        <a:srgbClr val="FFFFFF"/>
      </a:lt1>
      <a:dk2>
        <a:srgbClr val="2D3C69"/>
      </a:dk2>
      <a:lt2>
        <a:srgbClr val="FFFFFF"/>
      </a:lt2>
      <a:accent1>
        <a:srgbClr val="2E3D6B"/>
      </a:accent1>
      <a:accent2>
        <a:srgbClr val="16263F"/>
      </a:accent2>
      <a:accent3>
        <a:srgbClr val="3F5481"/>
      </a:accent3>
      <a:accent4>
        <a:srgbClr val="28A4D9"/>
      </a:accent4>
      <a:accent5>
        <a:srgbClr val="4E5E8A"/>
      </a:accent5>
      <a:accent6>
        <a:srgbClr val="FFFFFF"/>
      </a:accent6>
      <a:hlink>
        <a:srgbClr val="2D3C69"/>
      </a:hlink>
      <a:folHlink>
        <a:srgbClr val="28A4D9"/>
      </a:folHlink>
    </a:clrScheme>
    <a:fontScheme name="Personalizzato 1">
      <a:majorFont>
        <a:latin typeface="Bliss Pro"/>
        <a:ea typeface=""/>
        <a:cs typeface=""/>
      </a:majorFont>
      <a:minorFont>
        <a:latin typeface="Blis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</TotalTime>
  <Words>3568</Words>
  <Application>Microsoft Office PowerPoint</Application>
  <PresentationFormat>Widescreen</PresentationFormat>
  <Paragraphs>301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Bliss Pro</vt:lpstr>
      <vt:lpstr>Söhne</vt:lpstr>
      <vt:lpstr>Arial</vt:lpstr>
      <vt:lpstr>Calibri</vt:lpstr>
      <vt:lpstr>Calibri Light</vt:lpstr>
      <vt:lpstr>Cambria</vt:lpstr>
      <vt:lpstr>Open Sans</vt:lpstr>
      <vt:lpstr>Verdana</vt:lpstr>
      <vt:lpstr>Tema di Office</vt:lpstr>
      <vt:lpstr>1_Tema di Office</vt:lpstr>
      <vt:lpstr>Presentazione standard di PowerPoint</vt:lpstr>
      <vt:lpstr>Europol vs E2EE 21/04/2024</vt:lpstr>
      <vt:lpstr>Europol vs E2EE 21/04/2024</vt:lpstr>
      <vt:lpstr>Presentazione standard di PowerPoint</vt:lpstr>
      <vt:lpstr>Encryption</vt:lpstr>
      <vt:lpstr>Encryption</vt:lpstr>
      <vt:lpstr>End-to-End Encryption</vt:lpstr>
      <vt:lpstr>Server-based encryption</vt:lpstr>
      <vt:lpstr>End-to-End Encryption</vt:lpstr>
      <vt:lpstr>End-to-End Encryption</vt:lpstr>
      <vt:lpstr>End-to-End Encryption</vt:lpstr>
      <vt:lpstr>Presentazione standard di PowerPoint</vt:lpstr>
      <vt:lpstr>E2EEE and lawful access</vt:lpstr>
      <vt:lpstr>Facebook Messenger (Nevada - 2024)</vt:lpstr>
      <vt:lpstr>Facebook Messenger (Nevada - 2024)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Telegram </vt:lpstr>
      <vt:lpstr>Telegram </vt:lpstr>
      <vt:lpstr>Presentazione standard di PowerPoint</vt:lpstr>
      <vt:lpstr>Presentazione standard di PowerPoint</vt:lpstr>
      <vt:lpstr>Presentazione standard di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Cadonici - Nova Era</dc:creator>
  <cp:lastModifiedBy>Luca Cadonici</cp:lastModifiedBy>
  <cp:revision>212</cp:revision>
  <dcterms:created xsi:type="dcterms:W3CDTF">2017-11-29T16:03:11Z</dcterms:created>
  <dcterms:modified xsi:type="dcterms:W3CDTF">2025-10-21T10:55:06Z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79A3CCA0-6E3D-4605-8A7C-E6C8C0153439</vt:lpwstr>
  </property>
  <property fmtid="{D5CDD505-2E9C-101B-9397-08002B2CF9AE}" pid="3" name="ArticulatePath">
    <vt:lpwstr>20180309 BCI Australasian Conference</vt:lpwstr>
  </property>
</Properties>
</file>