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5143500" cy="9144000"/>
  <p:embeddedFontLst>
    <p:embeddedFont>
      <p:font typeface="Montserrat" panose="00000500000000000000" pitchFamily="2" charset="0"/>
      <p:regular r:id="rId34"/>
      <p:bold r:id="rId35"/>
      <p:italic r:id="rId36"/>
      <p:boldItalic r:id="rId37"/>
    </p:embeddedFont>
    <p:embeddedFont>
      <p:font typeface="Noto Sans" panose="020B050204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pIrjGgg+PZQDna1AVj2OQ3+uv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fntdata"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38" Type="http://schemas.openxmlformats.org/officeDocument/2006/relationships/font" Target="fonts/font5.fntdata"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8.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font" Target="fonts/font4.fntdata" /><Relationship Id="rId40" Type="http://schemas.openxmlformats.org/officeDocument/2006/relationships/font" Target="fonts/font7.fntdata"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3.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customschemas.google.com/relationships/presentationmetadata" Target="meta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font" Target="fonts/font2.fntdata"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 name="Google Shape;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9c468b2691_0_6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39c468b2691_0_6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39c468b2691_0_6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9c468b2691_0_6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39c468b2691_0_6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9c468b2691_0_6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9c468b2691_0_6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9c468b2691_0_6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39c468b2691_0_6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9c468b2691_0_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g39c468b2691_0_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g39c468b2691_0_7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9c468b2691_0_7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9c468b2691_0_7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39c468b2691_0_7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9c468b2691_0_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39c468b2691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39c468b2691_0_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9c468b2691_0_8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39c468b2691_0_8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g39c468b2691_0_8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9c468b2691_0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39c468b2691_0_8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39c468b2691_0_8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39c468b2691_0_8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39c468b2691_0_8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39c468b2691_0_8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9c468b2691_0_9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39c468b2691_0_9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g39c468b2691_0_9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9c468b26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g39c468b26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g39c468b26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9c468b2691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39c468b2691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39c468b2691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9c468b2691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g39c468b2691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8" name="Google Shape;658;g39c468b2691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9c468b2691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g39c468b2691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g39c468b2691_0_2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9c468b2691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39c468b2691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39c468b2691_0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9c468b2691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g39c468b2691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g39c468b2691_0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9c468b2691_0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39c468b2691_0_3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39c468b2691_0_3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9c468b2691_0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39c468b2691_0_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39c468b2691_0_3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9c468b2691_0_9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g39c468b2691_0_9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g39c468b2691_0_9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9c468b2691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g39c468b2691_0_10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g39c468b2691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9c468b2691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g39c468b2691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g39c468b2691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9c468b2691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39c468b2691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g39c468b2691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39c468b2691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g39c468b2691_0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g39c468b2691_0_4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9" name="Google Shape;102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9c468b269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9c468b2691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39c468b2691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9c468b2691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39c468b2691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39c468b2691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9c468b2691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9c468b2691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39c468b2691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9c468b2691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39c468b2691_0_5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9c468b2691_0_5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9c468b2691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9c468b2691_0_5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39c468b2691_0_5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9c468b2691_0_5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39c468b2691_0_5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39c468b2691_0_5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0.xml" /><Relationship Id="rId1" Type="http://schemas.openxmlformats.org/officeDocument/2006/relationships/slideLayout" Target="../slideLayouts/slideLayout1.xml" /><Relationship Id="rId4" Type="http://schemas.openxmlformats.org/officeDocument/2006/relationships/image" Target="../media/image11.png"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5.xml" /><Relationship Id="rId1" Type="http://schemas.openxmlformats.org/officeDocument/2006/relationships/slideLayout" Target="../slideLayouts/slideLayout1.xml" /><Relationship Id="rId4" Type="http://schemas.openxmlformats.org/officeDocument/2006/relationships/image" Target="../media/image17.png"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6.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8.xml" /><Relationship Id="rId1" Type="http://schemas.openxmlformats.org/officeDocument/2006/relationships/slideLayout" Target="../slideLayouts/slideLayout1.xml" /><Relationship Id="rId4" Type="http://schemas.openxmlformats.org/officeDocument/2006/relationships/image" Target="../media/image21.png" /></Relationships>
</file>

<file path=ppt/slides/_rels/slide1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2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23.xml" /><Relationship Id="rId1" Type="http://schemas.openxmlformats.org/officeDocument/2006/relationships/slideLayout" Target="../slideLayouts/slideLayout1.xml" /><Relationship Id="rId4" Type="http://schemas.openxmlformats.org/officeDocument/2006/relationships/image" Target="../media/image27.png" /></Relationships>
</file>

<file path=ppt/slides/_rels/slide24.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24.xml"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25.xml"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26.xml"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29.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30.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31.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1.xml"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pic>
        <p:nvPicPr>
          <p:cNvPr id="16" name="Google Shape;16;p1" descr="preencoded.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7" name="Google Shape;17;p1"/>
          <p:cNvSpPr/>
          <p:nvPr/>
        </p:nvSpPr>
        <p:spPr>
          <a:xfrm>
            <a:off x="7715250" y="-714375"/>
            <a:ext cx="2143200" cy="2143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57187" y="4071938"/>
            <a:ext cx="1428900" cy="1428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1357313" y="1265867"/>
            <a:ext cx="6429300" cy="754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5400"/>
              <a:buFont typeface="Noto Sans"/>
              <a:buNone/>
            </a:pPr>
            <a:r>
              <a:rPr lang="en-US" sz="5400" b="1" i="0" u="none" strike="noStrike" cap="none">
                <a:solidFill>
                  <a:srgbClr val="E94560"/>
                </a:solidFill>
                <a:latin typeface="Noto Sans"/>
                <a:ea typeface="Noto Sans"/>
                <a:cs typeface="Noto Sans"/>
                <a:sym typeface="Noto Sans"/>
              </a:rPr>
              <a:t> AI o not AI? </a:t>
            </a:r>
            <a:endParaRPr sz="5400" b="0" i="0" u="none" strike="noStrike" cap="none">
              <a:solidFill>
                <a:schemeClr val="dk1"/>
              </a:solidFill>
              <a:latin typeface="Calibri"/>
              <a:ea typeface="Calibri"/>
              <a:cs typeface="Calibri"/>
              <a:sym typeface="Calibri"/>
            </a:endParaRPr>
          </a:p>
        </p:txBody>
      </p:sp>
      <p:sp>
        <p:nvSpPr>
          <p:cNvPr id="20" name="Google Shape;20;p1"/>
          <p:cNvSpPr/>
          <p:nvPr/>
        </p:nvSpPr>
        <p:spPr>
          <a:xfrm>
            <a:off x="6963400" y="2247050"/>
            <a:ext cx="752400" cy="273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575"/>
              <a:buFont typeface="Noto Sans"/>
              <a:buNone/>
            </a:pPr>
            <a:r>
              <a:rPr lang="en-US" sz="1575" b="0" i="0" u="none" strike="noStrike" cap="none">
                <a:solidFill>
                  <a:srgbClr val="F4F4F4"/>
                </a:solidFill>
                <a:latin typeface="Noto Sans"/>
                <a:ea typeface="Noto Sans"/>
                <a:cs typeface="Noto Sans"/>
                <a:sym typeface="Noto Sans"/>
              </a:rPr>
              <a:t>, perché </a:t>
            </a:r>
            <a:endParaRPr sz="1575" b="0" i="0" u="none" strike="noStrike" cap="none">
              <a:solidFill>
                <a:schemeClr val="dk1"/>
              </a:solidFill>
              <a:latin typeface="Calibri"/>
              <a:ea typeface="Calibri"/>
              <a:cs typeface="Calibri"/>
              <a:sym typeface="Calibri"/>
            </a:endParaRPr>
          </a:p>
        </p:txBody>
      </p:sp>
      <p:sp>
        <p:nvSpPr>
          <p:cNvPr id="21" name="Google Shape;21;p1"/>
          <p:cNvSpPr/>
          <p:nvPr/>
        </p:nvSpPr>
        <p:spPr>
          <a:xfrm>
            <a:off x="1428075" y="2150275"/>
            <a:ext cx="3559500" cy="369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575"/>
              <a:buFont typeface="Noto Sans"/>
              <a:buNone/>
            </a:pPr>
            <a:r>
              <a:rPr lang="en-US" sz="1575" b="0" i="0" u="none" strike="noStrike" cap="none">
                <a:solidFill>
                  <a:srgbClr val="F4F4F4"/>
                </a:solidFill>
                <a:latin typeface="Noto Sans"/>
                <a:ea typeface="Noto Sans"/>
                <a:cs typeface="Noto Sans"/>
                <a:sym typeface="Noto Sans"/>
              </a:rPr>
              <a:t> Come funzionano sotto il cofano </a:t>
            </a:r>
            <a:r>
              <a:rPr lang="en-US" sz="1575">
                <a:solidFill>
                  <a:srgbClr val="F4F4F4"/>
                </a:solidFill>
                <a:latin typeface="Noto Sans"/>
                <a:ea typeface="Noto Sans"/>
                <a:cs typeface="Noto Sans"/>
                <a:sym typeface="Noto Sans"/>
              </a:rPr>
              <a:t> i</a:t>
            </a:r>
            <a:endParaRPr sz="1575" b="0" i="0" u="none" strike="noStrike" cap="none">
              <a:solidFill>
                <a:schemeClr val="dk1"/>
              </a:solidFill>
              <a:latin typeface="Calibri"/>
              <a:ea typeface="Calibri"/>
              <a:cs typeface="Calibri"/>
              <a:sym typeface="Calibri"/>
            </a:endParaRPr>
          </a:p>
        </p:txBody>
      </p:sp>
      <p:sp>
        <p:nvSpPr>
          <p:cNvPr id="22" name="Google Shape;22;p1"/>
          <p:cNvSpPr/>
          <p:nvPr/>
        </p:nvSpPr>
        <p:spPr>
          <a:xfrm>
            <a:off x="4937500" y="2085175"/>
            <a:ext cx="3013500" cy="500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575"/>
              <a:buFont typeface="Noto Sans"/>
              <a:buNone/>
            </a:pPr>
            <a:r>
              <a:rPr lang="en-US" sz="1575" b="1" i="0" u="none" strike="noStrike" cap="none">
                <a:solidFill>
                  <a:srgbClr val="E94560"/>
                </a:solidFill>
                <a:latin typeface="Noto Sans"/>
                <a:ea typeface="Noto Sans"/>
                <a:cs typeface="Noto Sans"/>
                <a:sym typeface="Noto Sans"/>
              </a:rPr>
              <a:t>Large Language Models</a:t>
            </a:r>
            <a:endParaRPr sz="1575" b="0" i="0" u="none" strike="noStrike" cap="none">
              <a:solidFill>
                <a:schemeClr val="dk1"/>
              </a:solidFill>
              <a:latin typeface="Calibri"/>
              <a:ea typeface="Calibri"/>
              <a:cs typeface="Calibri"/>
              <a:sym typeface="Calibri"/>
            </a:endParaRPr>
          </a:p>
        </p:txBody>
      </p:sp>
      <p:sp>
        <p:nvSpPr>
          <p:cNvPr id="23" name="Google Shape;23;p1"/>
          <p:cNvSpPr/>
          <p:nvPr/>
        </p:nvSpPr>
        <p:spPr>
          <a:xfrm>
            <a:off x="5720750" y="2483350"/>
            <a:ext cx="2917500" cy="1000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575"/>
              <a:buFont typeface="Noto Sans"/>
              <a:buNone/>
            </a:pPr>
            <a:r>
              <a:rPr lang="en-US" sz="1575" b="1" i="0" u="none" strike="noStrike" cap="none">
                <a:solidFill>
                  <a:srgbClr val="E94560"/>
                </a:solidFill>
                <a:latin typeface="Noto Sans"/>
                <a:ea typeface="Noto Sans"/>
                <a:cs typeface="Noto Sans"/>
                <a:sym typeface="Noto Sans"/>
              </a:rPr>
              <a:t>non sono del tutto intelligenti</a:t>
            </a:r>
            <a:endParaRPr sz="1575" b="0" i="0" u="none" strike="noStrike" cap="none">
              <a:solidFill>
                <a:schemeClr val="dk1"/>
              </a:solidFill>
              <a:latin typeface="Calibri"/>
              <a:ea typeface="Calibri"/>
              <a:cs typeface="Calibri"/>
              <a:sym typeface="Calibri"/>
            </a:endParaRPr>
          </a:p>
        </p:txBody>
      </p:sp>
      <p:sp>
        <p:nvSpPr>
          <p:cNvPr id="24" name="Google Shape;24;p1"/>
          <p:cNvSpPr/>
          <p:nvPr/>
        </p:nvSpPr>
        <p:spPr>
          <a:xfrm>
            <a:off x="1157150" y="1782825"/>
            <a:ext cx="4563600" cy="17001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Clr>
                <a:srgbClr val="F4F4F4"/>
              </a:buClr>
              <a:buSzPts val="1575"/>
              <a:buFont typeface="Noto Sans"/>
              <a:buNone/>
            </a:pPr>
            <a:r>
              <a:rPr lang="en-US" sz="1575" b="0" i="0" u="none" strike="noStrike" cap="none">
                <a:solidFill>
                  <a:srgbClr val="F4F4F4"/>
                </a:solidFill>
                <a:latin typeface="Noto Sans"/>
                <a:ea typeface="Noto Sans"/>
                <a:cs typeface="Noto Sans"/>
                <a:sym typeface="Noto Sans"/>
              </a:rPr>
              <a:t>e come rappresentano strumenti di </a:t>
            </a:r>
            <a:endParaRPr sz="1575" b="0" i="0" u="none" strike="noStrike" cap="none">
              <a:solidFill>
                <a:schemeClr val="dk1"/>
              </a:solidFill>
              <a:latin typeface="Calibri"/>
              <a:ea typeface="Calibri"/>
              <a:cs typeface="Calibri"/>
              <a:sym typeface="Calibri"/>
            </a:endParaRPr>
          </a:p>
        </p:txBody>
      </p:sp>
      <p:sp>
        <p:nvSpPr>
          <p:cNvPr id="25" name="Google Shape;25;p1"/>
          <p:cNvSpPr/>
          <p:nvPr/>
        </p:nvSpPr>
        <p:spPr>
          <a:xfrm>
            <a:off x="1863725" y="2750349"/>
            <a:ext cx="2802000" cy="7896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575"/>
              <a:buFont typeface="Noto Sans"/>
              <a:buNone/>
            </a:pPr>
            <a:r>
              <a:rPr lang="en-US" sz="1575" b="1" i="0" u="none" strike="noStrike" cap="none">
                <a:solidFill>
                  <a:srgbClr val="E94560"/>
                </a:solidFill>
                <a:latin typeface="Noto Sans"/>
                <a:ea typeface="Noto Sans"/>
                <a:cs typeface="Noto Sans"/>
                <a:sym typeface="Noto Sans"/>
              </a:rPr>
              <a:t>monopolizzazione del tempo</a:t>
            </a:r>
            <a:endParaRPr sz="1575" b="0" i="0" u="none" strike="noStrike" cap="none">
              <a:solidFill>
                <a:schemeClr val="dk1"/>
              </a:solidFill>
              <a:latin typeface="Calibri"/>
              <a:ea typeface="Calibri"/>
              <a:cs typeface="Calibri"/>
              <a:sym typeface="Calibri"/>
            </a:endParaRPr>
          </a:p>
        </p:txBody>
      </p:sp>
      <p:sp>
        <p:nvSpPr>
          <p:cNvPr id="26" name="Google Shape;26;p1"/>
          <p:cNvSpPr/>
          <p:nvPr/>
        </p:nvSpPr>
        <p:spPr>
          <a:xfrm>
            <a:off x="2792257" y="3500772"/>
            <a:ext cx="3559500" cy="174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Convegno "Misurare l'Umano? Dal Vitruviano all'Algoritmo"</a:t>
            </a:r>
            <a:endParaRPr sz="942" b="0" i="0" u="none" strike="noStrike" cap="none">
              <a:solidFill>
                <a:schemeClr val="dk1"/>
              </a:solidFill>
              <a:latin typeface="Calibri"/>
              <a:ea typeface="Calibri"/>
              <a:cs typeface="Calibri"/>
              <a:sym typeface="Calibri"/>
            </a:endParaRPr>
          </a:p>
        </p:txBody>
      </p:sp>
      <p:sp>
        <p:nvSpPr>
          <p:cNvPr id="27" name="Google Shape;27;p1"/>
          <p:cNvSpPr/>
          <p:nvPr/>
        </p:nvSpPr>
        <p:spPr>
          <a:xfrm>
            <a:off x="2935188" y="3693654"/>
            <a:ext cx="3273600" cy="1749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Firenze, Piazza della Stazione di Santa Maria Novella, 4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39c468b2691_0_618" descr="preencoded.png"/>
          <p:cNvPicPr preferRelativeResize="0"/>
          <p:nvPr/>
        </p:nvPicPr>
        <p:blipFill rotWithShape="1">
          <a:blip r:embed="rId3">
            <a:alphaModFix/>
          </a:blip>
          <a:srcRect/>
          <a:stretch/>
        </p:blipFill>
        <p:spPr>
          <a:xfrm>
            <a:off x="0" y="0"/>
            <a:ext cx="9144000" cy="5719130"/>
          </a:xfrm>
          <a:prstGeom prst="rect">
            <a:avLst/>
          </a:prstGeom>
          <a:noFill/>
          <a:ln>
            <a:noFill/>
          </a:ln>
        </p:spPr>
      </p:pic>
      <p:sp>
        <p:nvSpPr>
          <p:cNvPr id="323" name="Google Shape;323;g39c468b2691_0_618"/>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Come Funzionano: Architettura Transformer </a:t>
            </a:r>
            <a:endParaRPr sz="2250" b="0" i="0" u="none" strike="noStrike" cap="none">
              <a:solidFill>
                <a:schemeClr val="dk1"/>
              </a:solidFill>
              <a:latin typeface="Calibri"/>
              <a:ea typeface="Calibri"/>
              <a:cs typeface="Calibri"/>
              <a:sym typeface="Calibri"/>
            </a:endParaRPr>
          </a:p>
        </p:txBody>
      </p:sp>
      <p:pic>
        <p:nvPicPr>
          <p:cNvPr id="324" name="Google Shape;324;g39c468b2691_0_618" descr="preencoded.png"/>
          <p:cNvPicPr preferRelativeResize="0"/>
          <p:nvPr/>
        </p:nvPicPr>
        <p:blipFill rotWithShape="1">
          <a:blip r:embed="rId4">
            <a:alphaModFix/>
          </a:blip>
          <a:srcRect/>
          <a:stretch/>
        </p:blipFill>
        <p:spPr>
          <a:xfrm>
            <a:off x="571500" y="1531637"/>
            <a:ext cx="3857625" cy="2223075"/>
          </a:xfrm>
          <a:prstGeom prst="rect">
            <a:avLst/>
          </a:prstGeom>
          <a:noFill/>
          <a:ln>
            <a:noFill/>
          </a:ln>
        </p:spPr>
      </p:pic>
      <p:sp>
        <p:nvSpPr>
          <p:cNvPr id="325" name="Google Shape;325;g39c468b2691_0_618"/>
          <p:cNvSpPr/>
          <p:nvPr/>
        </p:nvSpPr>
        <p:spPr>
          <a:xfrm>
            <a:off x="4714875" y="1057275"/>
            <a:ext cx="1088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Nel 2017, il paper </a:t>
            </a:r>
            <a:endParaRPr sz="942" b="0" i="0" u="none" strike="noStrike" cap="none">
              <a:solidFill>
                <a:schemeClr val="dk1"/>
              </a:solidFill>
              <a:latin typeface="Calibri"/>
              <a:ea typeface="Calibri"/>
              <a:cs typeface="Calibri"/>
              <a:sym typeface="Calibri"/>
            </a:endParaRPr>
          </a:p>
        </p:txBody>
      </p:sp>
      <p:sp>
        <p:nvSpPr>
          <p:cNvPr id="326" name="Google Shape;326;g39c468b2691_0_618"/>
          <p:cNvSpPr/>
          <p:nvPr/>
        </p:nvSpPr>
        <p:spPr>
          <a:xfrm>
            <a:off x="5802985" y="1057275"/>
            <a:ext cx="1471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0" i="1" u="none" strike="noStrike" cap="none">
                <a:solidFill>
                  <a:srgbClr val="E94560"/>
                </a:solidFill>
                <a:latin typeface="Noto Sans"/>
                <a:ea typeface="Noto Sans"/>
                <a:cs typeface="Noto Sans"/>
                <a:sym typeface="Noto Sans"/>
              </a:rPr>
              <a:t>"Attention is All You Need"</a:t>
            </a:r>
            <a:endParaRPr sz="942" b="0" i="0" u="none" strike="noStrike" cap="none">
              <a:solidFill>
                <a:schemeClr val="dk1"/>
              </a:solidFill>
              <a:latin typeface="Calibri"/>
              <a:ea typeface="Calibri"/>
              <a:cs typeface="Calibri"/>
              <a:sym typeface="Calibri"/>
            </a:endParaRPr>
          </a:p>
        </p:txBody>
      </p:sp>
      <p:sp>
        <p:nvSpPr>
          <p:cNvPr id="327" name="Google Shape;327;g39c468b2691_0_618"/>
          <p:cNvSpPr/>
          <p:nvPr/>
        </p:nvSpPr>
        <p:spPr>
          <a:xfrm>
            <a:off x="7274430" y="1057275"/>
            <a:ext cx="1107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ha rivoluzionato il </a:t>
            </a:r>
            <a:endParaRPr sz="942" b="0" i="0" u="none" strike="noStrike" cap="none">
              <a:solidFill>
                <a:schemeClr val="dk1"/>
              </a:solidFill>
              <a:latin typeface="Calibri"/>
              <a:ea typeface="Calibri"/>
              <a:cs typeface="Calibri"/>
              <a:sym typeface="Calibri"/>
            </a:endParaRPr>
          </a:p>
        </p:txBody>
      </p:sp>
      <p:sp>
        <p:nvSpPr>
          <p:cNvPr id="328" name="Google Shape;328;g39c468b2691_0_618"/>
          <p:cNvSpPr/>
          <p:nvPr/>
        </p:nvSpPr>
        <p:spPr>
          <a:xfrm>
            <a:off x="4714875" y="1275857"/>
            <a:ext cx="2919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campo dell'intelligenza artificiale introducendo l'</a:t>
            </a:r>
            <a:endParaRPr sz="942" b="0" i="0" u="none" strike="noStrike" cap="none">
              <a:solidFill>
                <a:schemeClr val="dk1"/>
              </a:solidFill>
              <a:latin typeface="Calibri"/>
              <a:ea typeface="Calibri"/>
              <a:cs typeface="Calibri"/>
              <a:sym typeface="Calibri"/>
            </a:endParaRPr>
          </a:p>
        </p:txBody>
      </p:sp>
      <p:sp>
        <p:nvSpPr>
          <p:cNvPr id="329" name="Google Shape;329;g39c468b2691_0_618"/>
          <p:cNvSpPr/>
          <p:nvPr/>
        </p:nvSpPr>
        <p:spPr>
          <a:xfrm>
            <a:off x="7634855" y="1275857"/>
            <a:ext cx="756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architettura </a:t>
            </a:r>
            <a:endParaRPr sz="942" b="0" i="0" u="none" strike="noStrike" cap="none">
              <a:solidFill>
                <a:schemeClr val="dk1"/>
              </a:solidFill>
              <a:latin typeface="Calibri"/>
              <a:ea typeface="Calibri"/>
              <a:cs typeface="Calibri"/>
              <a:sym typeface="Calibri"/>
            </a:endParaRPr>
          </a:p>
        </p:txBody>
      </p:sp>
      <p:sp>
        <p:nvSpPr>
          <p:cNvPr id="330" name="Google Shape;330;g39c468b2691_0_618"/>
          <p:cNvSpPr/>
          <p:nvPr/>
        </p:nvSpPr>
        <p:spPr>
          <a:xfrm>
            <a:off x="4714875" y="1494439"/>
            <a:ext cx="780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Transformer</a:t>
            </a:r>
            <a:endParaRPr sz="942" b="0" i="0" u="none" strike="noStrike" cap="none">
              <a:solidFill>
                <a:schemeClr val="dk1"/>
              </a:solidFill>
              <a:latin typeface="Calibri"/>
              <a:ea typeface="Calibri"/>
              <a:cs typeface="Calibri"/>
              <a:sym typeface="Calibri"/>
            </a:endParaRPr>
          </a:p>
        </p:txBody>
      </p:sp>
      <p:sp>
        <p:nvSpPr>
          <p:cNvPr id="331" name="Google Shape;331;g39c468b2691_0_618"/>
          <p:cNvSpPr/>
          <p:nvPr/>
        </p:nvSpPr>
        <p:spPr>
          <a:xfrm>
            <a:off x="5495023" y="1494439"/>
            <a:ext cx="2620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ha reso possibili tutti gli LLM moderni. </a:t>
            </a:r>
            <a:endParaRPr sz="942" b="0" i="0" u="none" strike="noStrike" cap="none">
              <a:solidFill>
                <a:schemeClr val="dk1"/>
              </a:solidFill>
              <a:latin typeface="Calibri"/>
              <a:ea typeface="Calibri"/>
              <a:cs typeface="Calibri"/>
              <a:sym typeface="Calibri"/>
            </a:endParaRPr>
          </a:p>
        </p:txBody>
      </p:sp>
      <p:sp>
        <p:nvSpPr>
          <p:cNvPr id="332" name="Google Shape;332;g39c468b2691_0_618"/>
          <p:cNvSpPr/>
          <p:nvPr/>
        </p:nvSpPr>
        <p:spPr>
          <a:xfrm>
            <a:off x="4714875" y="1820177"/>
            <a:ext cx="3857700" cy="1305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39c468b2691_0_618"/>
          <p:cNvSpPr/>
          <p:nvPr/>
        </p:nvSpPr>
        <p:spPr>
          <a:xfrm>
            <a:off x="4872038" y="1948765"/>
            <a:ext cx="35433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Meccanismo di Attenzione</a:t>
            </a:r>
            <a:endParaRPr sz="1046" b="0" i="0" u="none" strike="noStrike" cap="none">
              <a:solidFill>
                <a:schemeClr val="dk1"/>
              </a:solidFill>
              <a:latin typeface="Calibri"/>
              <a:ea typeface="Calibri"/>
              <a:cs typeface="Calibri"/>
              <a:sym typeface="Calibri"/>
            </a:endParaRPr>
          </a:p>
        </p:txBody>
      </p:sp>
      <p:sp>
        <p:nvSpPr>
          <p:cNvPr id="334" name="Google Shape;334;g39c468b2691_0_618"/>
          <p:cNvSpPr/>
          <p:nvPr/>
        </p:nvSpPr>
        <p:spPr>
          <a:xfrm>
            <a:off x="4872038" y="2220227"/>
            <a:ext cx="3543300" cy="777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modello impara automaticamente quali parti del testo sono rilevanti per comprendere altre parti. Esempio: in "Il gatto mangiò il topo perché aveva fame", l'attenzione collega "aveva fame" a "gatto", non a "topo". </a:t>
            </a:r>
            <a:endParaRPr sz="889" b="0" i="0" u="none" strike="noStrike" cap="none">
              <a:solidFill>
                <a:schemeClr val="dk1"/>
              </a:solidFill>
              <a:latin typeface="Calibri"/>
              <a:ea typeface="Calibri"/>
              <a:cs typeface="Calibri"/>
              <a:sym typeface="Calibri"/>
            </a:endParaRPr>
          </a:p>
        </p:txBody>
      </p:sp>
      <p:sp>
        <p:nvSpPr>
          <p:cNvPr id="335" name="Google Shape;335;g39c468b2691_0_618"/>
          <p:cNvSpPr/>
          <p:nvPr/>
        </p:nvSpPr>
        <p:spPr>
          <a:xfrm>
            <a:off x="4714875" y="3233189"/>
            <a:ext cx="3857700" cy="1111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g39c468b2691_0_618"/>
          <p:cNvSpPr/>
          <p:nvPr/>
        </p:nvSpPr>
        <p:spPr>
          <a:xfrm>
            <a:off x="4872038" y="3361776"/>
            <a:ext cx="35433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Self-Attention Multi-Head</a:t>
            </a:r>
            <a:endParaRPr sz="1046" b="0" i="0" u="none" strike="noStrike" cap="none">
              <a:solidFill>
                <a:schemeClr val="dk1"/>
              </a:solidFill>
              <a:latin typeface="Calibri"/>
              <a:ea typeface="Calibri"/>
              <a:cs typeface="Calibri"/>
              <a:sym typeface="Calibri"/>
            </a:endParaRPr>
          </a:p>
        </p:txBody>
      </p:sp>
      <p:sp>
        <p:nvSpPr>
          <p:cNvPr id="337" name="Google Shape;337;g39c468b2691_0_618"/>
          <p:cNvSpPr/>
          <p:nvPr/>
        </p:nvSpPr>
        <p:spPr>
          <a:xfrm>
            <a:off x="4872038" y="3633239"/>
            <a:ext cx="3543300" cy="58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modello guarda il contesto da diverse prospettive simultaneamente (multiple "teste"), catturando relazioni sintattiche, semantiche e contestuali in parallelo. </a:t>
            </a:r>
            <a:endParaRPr sz="889" b="0" i="0" u="none" strike="noStrike" cap="none">
              <a:solidFill>
                <a:schemeClr val="dk1"/>
              </a:solidFill>
              <a:latin typeface="Calibri"/>
              <a:ea typeface="Calibri"/>
              <a:cs typeface="Calibri"/>
              <a:sym typeface="Calibri"/>
            </a:endParaRPr>
          </a:p>
        </p:txBody>
      </p:sp>
      <p:sp>
        <p:nvSpPr>
          <p:cNvPr id="338" name="Google Shape;338;g39c468b2691_0_618"/>
          <p:cNvSpPr/>
          <p:nvPr/>
        </p:nvSpPr>
        <p:spPr>
          <a:xfrm>
            <a:off x="4714875" y="4509046"/>
            <a:ext cx="2537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Questa architettura scala efficacemente a </a:t>
            </a:r>
            <a:endParaRPr sz="942" b="0" i="0" u="none" strike="noStrike" cap="none">
              <a:solidFill>
                <a:schemeClr val="dk1"/>
              </a:solidFill>
              <a:latin typeface="Calibri"/>
              <a:ea typeface="Calibri"/>
              <a:cs typeface="Calibri"/>
              <a:sym typeface="Calibri"/>
            </a:endParaRPr>
          </a:p>
        </p:txBody>
      </p:sp>
      <p:sp>
        <p:nvSpPr>
          <p:cNvPr id="339" name="Google Shape;339;g39c468b2691_0_618"/>
          <p:cNvSpPr/>
          <p:nvPr/>
        </p:nvSpPr>
        <p:spPr>
          <a:xfrm>
            <a:off x="7251911" y="4509046"/>
            <a:ext cx="632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miliardi di </a:t>
            </a:r>
            <a:endParaRPr sz="942" b="0" i="0" u="none" strike="noStrike" cap="none">
              <a:solidFill>
                <a:schemeClr val="dk1"/>
              </a:solidFill>
              <a:latin typeface="Calibri"/>
              <a:ea typeface="Calibri"/>
              <a:cs typeface="Calibri"/>
              <a:sym typeface="Calibri"/>
            </a:endParaRPr>
          </a:p>
        </p:txBody>
      </p:sp>
      <p:sp>
        <p:nvSpPr>
          <p:cNvPr id="340" name="Google Shape;340;g39c468b2691_0_618"/>
          <p:cNvSpPr/>
          <p:nvPr/>
        </p:nvSpPr>
        <p:spPr>
          <a:xfrm>
            <a:off x="4714875" y="4727628"/>
            <a:ext cx="629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parametri</a:t>
            </a:r>
            <a:endParaRPr sz="942" b="0" i="0" u="none" strike="noStrike" cap="none">
              <a:solidFill>
                <a:schemeClr val="dk1"/>
              </a:solidFill>
              <a:latin typeface="Calibri"/>
              <a:ea typeface="Calibri"/>
              <a:cs typeface="Calibri"/>
              <a:sym typeface="Calibri"/>
            </a:endParaRPr>
          </a:p>
        </p:txBody>
      </p:sp>
      <p:sp>
        <p:nvSpPr>
          <p:cNvPr id="341" name="Google Shape;341;g39c468b2691_0_618"/>
          <p:cNvSpPr/>
          <p:nvPr/>
        </p:nvSpPr>
        <p:spPr>
          <a:xfrm>
            <a:off x="5344697" y="4727628"/>
            <a:ext cx="3177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permettendo di catturare pattern linguistici sempre </a:t>
            </a:r>
            <a:endParaRPr sz="942" b="0" i="0" u="none" strike="noStrike" cap="none">
              <a:solidFill>
                <a:schemeClr val="dk1"/>
              </a:solidFill>
              <a:latin typeface="Calibri"/>
              <a:ea typeface="Calibri"/>
              <a:cs typeface="Calibri"/>
              <a:sym typeface="Calibri"/>
            </a:endParaRPr>
          </a:p>
        </p:txBody>
      </p:sp>
      <p:sp>
        <p:nvSpPr>
          <p:cNvPr id="342" name="Google Shape;342;g39c468b2691_0_618"/>
          <p:cNvSpPr/>
          <p:nvPr/>
        </p:nvSpPr>
        <p:spPr>
          <a:xfrm>
            <a:off x="4714875" y="4946210"/>
            <a:ext cx="3786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più complessi e sfumati. È la base di GPT, BERT, Claude, Gemini </a:t>
            </a:r>
            <a:endParaRPr sz="942" b="0" i="0" u="none" strike="noStrike" cap="none">
              <a:solidFill>
                <a:schemeClr val="dk1"/>
              </a:solidFill>
              <a:latin typeface="Calibri"/>
              <a:ea typeface="Calibri"/>
              <a:cs typeface="Calibri"/>
              <a:sym typeface="Calibri"/>
            </a:endParaRPr>
          </a:p>
        </p:txBody>
      </p:sp>
      <p:sp>
        <p:nvSpPr>
          <p:cNvPr id="343" name="Google Shape;343;g39c468b2691_0_618"/>
          <p:cNvSpPr/>
          <p:nvPr/>
        </p:nvSpPr>
        <p:spPr>
          <a:xfrm>
            <a:off x="4714875" y="5164792"/>
            <a:ext cx="1404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e tutti gli LLM moderni.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g39c468b2691_0_644" descr="preencoded.png"/>
          <p:cNvPicPr preferRelativeResize="0"/>
          <p:nvPr/>
        </p:nvPicPr>
        <p:blipFill rotWithShape="1">
          <a:blip r:embed="rId3">
            <a:alphaModFix/>
          </a:blip>
          <a:srcRect/>
          <a:stretch/>
        </p:blipFill>
        <p:spPr>
          <a:xfrm>
            <a:off x="0" y="0"/>
            <a:ext cx="9144000" cy="5622049"/>
          </a:xfrm>
          <a:prstGeom prst="rect">
            <a:avLst/>
          </a:prstGeom>
          <a:noFill/>
          <a:ln>
            <a:noFill/>
          </a:ln>
        </p:spPr>
      </p:pic>
      <p:sp>
        <p:nvSpPr>
          <p:cNvPr id="350" name="Google Shape;350;g39c468b2691_0_644"/>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Come Funzionano: Training e Predizione </a:t>
            </a:r>
            <a:endParaRPr sz="2250" b="0" i="0" u="none" strike="noStrike" cap="none">
              <a:solidFill>
                <a:schemeClr val="dk1"/>
              </a:solidFill>
              <a:latin typeface="Calibri"/>
              <a:ea typeface="Calibri"/>
              <a:cs typeface="Calibri"/>
              <a:sym typeface="Calibri"/>
            </a:endParaRPr>
          </a:p>
        </p:txBody>
      </p:sp>
      <p:sp>
        <p:nvSpPr>
          <p:cNvPr id="351" name="Google Shape;351;g39c468b2691_0_644"/>
          <p:cNvSpPr/>
          <p:nvPr/>
        </p:nvSpPr>
        <p:spPr>
          <a:xfrm>
            <a:off x="571500" y="1021556"/>
            <a:ext cx="110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Il </a:t>
            </a:r>
            <a:endParaRPr sz="942" b="0" i="0" u="none" strike="noStrike" cap="none">
              <a:solidFill>
                <a:schemeClr val="dk1"/>
              </a:solidFill>
              <a:latin typeface="Calibri"/>
              <a:ea typeface="Calibri"/>
              <a:cs typeface="Calibri"/>
              <a:sym typeface="Calibri"/>
            </a:endParaRPr>
          </a:p>
        </p:txBody>
      </p:sp>
      <p:sp>
        <p:nvSpPr>
          <p:cNvPr id="352" name="Google Shape;352;g39c468b2691_0_644"/>
          <p:cNvSpPr/>
          <p:nvPr/>
        </p:nvSpPr>
        <p:spPr>
          <a:xfrm>
            <a:off x="681726" y="1021556"/>
            <a:ext cx="751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pre-training</a:t>
            </a:r>
            <a:endParaRPr sz="942" b="0" i="0" u="none" strike="noStrike" cap="none">
              <a:solidFill>
                <a:schemeClr val="dk1"/>
              </a:solidFill>
              <a:latin typeface="Calibri"/>
              <a:ea typeface="Calibri"/>
              <a:cs typeface="Calibri"/>
              <a:sym typeface="Calibri"/>
            </a:endParaRPr>
          </a:p>
        </p:txBody>
      </p:sp>
      <p:sp>
        <p:nvSpPr>
          <p:cNvPr id="353" name="Google Shape;353;g39c468b2691_0_644"/>
          <p:cNvSpPr/>
          <p:nvPr/>
        </p:nvSpPr>
        <p:spPr>
          <a:xfrm>
            <a:off x="1433326" y="1021556"/>
            <a:ext cx="6517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è la fase in cui il modello viene addestrato su enormi dataset testuali: libri, articoli scientifici, siti web, codice </a:t>
            </a:r>
            <a:endParaRPr sz="942" b="0" i="0" u="none" strike="noStrike" cap="none">
              <a:solidFill>
                <a:schemeClr val="dk1"/>
              </a:solidFill>
              <a:latin typeface="Calibri"/>
              <a:ea typeface="Calibri"/>
              <a:cs typeface="Calibri"/>
              <a:sym typeface="Calibri"/>
            </a:endParaRPr>
          </a:p>
        </p:txBody>
      </p:sp>
      <p:sp>
        <p:nvSpPr>
          <p:cNvPr id="354" name="Google Shape;354;g39c468b2691_0_644"/>
          <p:cNvSpPr/>
          <p:nvPr/>
        </p:nvSpPr>
        <p:spPr>
          <a:xfrm>
            <a:off x="571500" y="1240138"/>
            <a:ext cx="3826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sorgente, conversazioni. L'obiettivo fondamentale è imparare a </a:t>
            </a:r>
            <a:endParaRPr sz="942" b="0" i="0" u="none" strike="noStrike" cap="none">
              <a:solidFill>
                <a:schemeClr val="dk1"/>
              </a:solidFill>
              <a:latin typeface="Calibri"/>
              <a:ea typeface="Calibri"/>
              <a:cs typeface="Calibri"/>
              <a:sym typeface="Calibri"/>
            </a:endParaRPr>
          </a:p>
        </p:txBody>
      </p:sp>
      <p:sp>
        <p:nvSpPr>
          <p:cNvPr id="355" name="Google Shape;355;g39c468b2691_0_644"/>
          <p:cNvSpPr/>
          <p:nvPr/>
        </p:nvSpPr>
        <p:spPr>
          <a:xfrm>
            <a:off x="4397648" y="1240138"/>
            <a:ext cx="1645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predire la prossima parola</a:t>
            </a:r>
            <a:endParaRPr sz="942" b="0" i="0" u="none" strike="noStrike" cap="none">
              <a:solidFill>
                <a:schemeClr val="dk1"/>
              </a:solidFill>
              <a:latin typeface="Calibri"/>
              <a:ea typeface="Calibri"/>
              <a:cs typeface="Calibri"/>
              <a:sym typeface="Calibri"/>
            </a:endParaRPr>
          </a:p>
        </p:txBody>
      </p:sp>
      <p:sp>
        <p:nvSpPr>
          <p:cNvPr id="356" name="Google Shape;356;g39c468b2691_0_644"/>
          <p:cNvSpPr/>
          <p:nvPr/>
        </p:nvSpPr>
        <p:spPr>
          <a:xfrm>
            <a:off x="6042803" y="1240138"/>
            <a:ext cx="1696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data una sequenza di testo. </a:t>
            </a:r>
            <a:endParaRPr sz="942" b="0" i="0" u="none" strike="noStrike" cap="none">
              <a:solidFill>
                <a:schemeClr val="dk1"/>
              </a:solidFill>
              <a:latin typeface="Calibri"/>
              <a:ea typeface="Calibri"/>
              <a:cs typeface="Calibri"/>
              <a:sym typeface="Calibri"/>
            </a:endParaRPr>
          </a:p>
        </p:txBody>
      </p:sp>
      <p:sp>
        <p:nvSpPr>
          <p:cNvPr id="357" name="Google Shape;357;g39c468b2691_0_644"/>
          <p:cNvSpPr/>
          <p:nvPr/>
        </p:nvSpPr>
        <p:spPr>
          <a:xfrm>
            <a:off x="571500" y="1580164"/>
            <a:ext cx="7500900" cy="1285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g39c468b2691_0_644"/>
          <p:cNvSpPr/>
          <p:nvPr/>
        </p:nvSpPr>
        <p:spPr>
          <a:xfrm>
            <a:off x="785813" y="1769473"/>
            <a:ext cx="480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238"/>
              <a:buFont typeface="Noto Sans"/>
              <a:buNone/>
            </a:pPr>
            <a:r>
              <a:rPr lang="en-US" sz="1238" b="1" i="0" u="none" strike="noStrike" cap="none">
                <a:solidFill>
                  <a:srgbClr val="F4F4F4"/>
                </a:solidFill>
                <a:latin typeface="Noto Sans"/>
                <a:ea typeface="Noto Sans"/>
                <a:cs typeface="Noto Sans"/>
                <a:sym typeface="Noto Sans"/>
              </a:rPr>
              <a:t>Input:</a:t>
            </a:r>
            <a:endParaRPr sz="1238" b="0" i="0" u="none" strike="noStrike" cap="none">
              <a:solidFill>
                <a:schemeClr val="dk1"/>
              </a:solidFill>
              <a:latin typeface="Calibri"/>
              <a:ea typeface="Calibri"/>
              <a:cs typeface="Calibri"/>
              <a:sym typeface="Calibri"/>
            </a:endParaRPr>
          </a:p>
        </p:txBody>
      </p:sp>
      <p:sp>
        <p:nvSpPr>
          <p:cNvPr id="359" name="Google Shape;359;g39c468b2691_0_644"/>
          <p:cNvSpPr/>
          <p:nvPr/>
        </p:nvSpPr>
        <p:spPr>
          <a:xfrm>
            <a:off x="1265951" y="1769473"/>
            <a:ext cx="1757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238"/>
              <a:buFont typeface="Noto Sans"/>
              <a:buNone/>
            </a:pPr>
            <a:r>
              <a:rPr lang="en-US" sz="1238" b="0" i="0" u="none" strike="noStrike" cap="none">
                <a:solidFill>
                  <a:srgbClr val="F4F4F4"/>
                </a:solidFill>
                <a:latin typeface="Noto Sans"/>
                <a:ea typeface="Noto Sans"/>
                <a:cs typeface="Noto Sans"/>
                <a:sym typeface="Noto Sans"/>
              </a:rPr>
              <a:t> "Il gatto è seduto sul..." </a:t>
            </a:r>
            <a:endParaRPr sz="1238" b="0" i="0" u="none" strike="noStrike" cap="none">
              <a:solidFill>
                <a:schemeClr val="dk1"/>
              </a:solidFill>
              <a:latin typeface="Calibri"/>
              <a:ea typeface="Calibri"/>
              <a:cs typeface="Calibri"/>
              <a:sym typeface="Calibri"/>
            </a:endParaRPr>
          </a:p>
        </p:txBody>
      </p:sp>
      <p:sp>
        <p:nvSpPr>
          <p:cNvPr id="360" name="Google Shape;360;g39c468b2691_0_644"/>
          <p:cNvSpPr/>
          <p:nvPr/>
        </p:nvSpPr>
        <p:spPr>
          <a:xfrm>
            <a:off x="785813" y="2101658"/>
            <a:ext cx="7072200" cy="30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575"/>
              <a:buFont typeface="Noto Sans"/>
              <a:buNone/>
            </a:pPr>
            <a:r>
              <a:rPr lang="en-US" sz="1575" b="0" i="0" u="none" strike="noStrike" cap="none">
                <a:solidFill>
                  <a:srgbClr val="E94560"/>
                </a:solidFill>
                <a:latin typeface="Noto Sans"/>
                <a:ea typeface="Noto Sans"/>
                <a:cs typeface="Noto Sans"/>
                <a:sym typeface="Noto Sans"/>
              </a:rPr>
              <a:t>↓</a:t>
            </a:r>
            <a:endParaRPr sz="1575" b="0" i="0" u="none" strike="noStrike" cap="none">
              <a:solidFill>
                <a:schemeClr val="dk1"/>
              </a:solidFill>
              <a:latin typeface="Calibri"/>
              <a:ea typeface="Calibri"/>
              <a:cs typeface="Calibri"/>
              <a:sym typeface="Calibri"/>
            </a:endParaRPr>
          </a:p>
        </p:txBody>
      </p:sp>
      <p:sp>
        <p:nvSpPr>
          <p:cNvPr id="361" name="Google Shape;361;g39c468b2691_0_644"/>
          <p:cNvSpPr/>
          <p:nvPr/>
        </p:nvSpPr>
        <p:spPr>
          <a:xfrm>
            <a:off x="785813" y="2482062"/>
            <a:ext cx="14196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Predizioni possibili:</a:t>
            </a:r>
            <a:endParaRPr sz="1046" b="0" i="0" u="none" strike="noStrike" cap="none">
              <a:solidFill>
                <a:schemeClr val="dk1"/>
              </a:solidFill>
              <a:latin typeface="Calibri"/>
              <a:ea typeface="Calibri"/>
              <a:cs typeface="Calibri"/>
              <a:sym typeface="Calibri"/>
            </a:endParaRPr>
          </a:p>
        </p:txBody>
      </p:sp>
      <p:sp>
        <p:nvSpPr>
          <p:cNvPr id="362" name="Google Shape;362;g39c468b2691_0_644"/>
          <p:cNvSpPr/>
          <p:nvPr/>
        </p:nvSpPr>
        <p:spPr>
          <a:xfrm>
            <a:off x="2205298" y="2482062"/>
            <a:ext cx="47310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 "tappeto" (40%), "divano" (25%), "pavimento" (20%), "letto" (10%), ... </a:t>
            </a:r>
            <a:endParaRPr sz="1046" b="0" i="0" u="none" strike="noStrike" cap="none">
              <a:solidFill>
                <a:schemeClr val="dk1"/>
              </a:solidFill>
              <a:latin typeface="Calibri"/>
              <a:ea typeface="Calibri"/>
              <a:cs typeface="Calibri"/>
              <a:sym typeface="Calibri"/>
            </a:endParaRPr>
          </a:p>
        </p:txBody>
      </p:sp>
      <p:sp>
        <p:nvSpPr>
          <p:cNvPr id="363" name="Google Shape;363;g39c468b2691_0_644"/>
          <p:cNvSpPr/>
          <p:nvPr/>
        </p:nvSpPr>
        <p:spPr>
          <a:xfrm>
            <a:off x="571500" y="3030345"/>
            <a:ext cx="1588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Durante questo processo, </a:t>
            </a:r>
            <a:endParaRPr sz="942" b="0" i="0" u="none" strike="noStrike" cap="none">
              <a:solidFill>
                <a:schemeClr val="dk1"/>
              </a:solidFill>
              <a:latin typeface="Calibri"/>
              <a:ea typeface="Calibri"/>
              <a:cs typeface="Calibri"/>
              <a:sym typeface="Calibri"/>
            </a:endParaRPr>
          </a:p>
        </p:txBody>
      </p:sp>
      <p:sp>
        <p:nvSpPr>
          <p:cNvPr id="364" name="Google Shape;364;g39c468b2691_0_644"/>
          <p:cNvSpPr/>
          <p:nvPr/>
        </p:nvSpPr>
        <p:spPr>
          <a:xfrm>
            <a:off x="2160203" y="3030345"/>
            <a:ext cx="1295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miliardi di parametri</a:t>
            </a:r>
            <a:endParaRPr sz="942" b="0" i="0" u="none" strike="noStrike" cap="none">
              <a:solidFill>
                <a:schemeClr val="dk1"/>
              </a:solidFill>
              <a:latin typeface="Calibri"/>
              <a:ea typeface="Calibri"/>
              <a:cs typeface="Calibri"/>
              <a:sym typeface="Calibri"/>
            </a:endParaRPr>
          </a:p>
        </p:txBody>
      </p:sp>
      <p:sp>
        <p:nvSpPr>
          <p:cNvPr id="365" name="Google Shape;365;g39c468b2691_0_644"/>
          <p:cNvSpPr/>
          <p:nvPr/>
        </p:nvSpPr>
        <p:spPr>
          <a:xfrm>
            <a:off x="3455873" y="3030345"/>
            <a:ext cx="4572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 "pesi" delle connessioni nella rete neurale) vengono ottimizzati attraverso </a:t>
            </a:r>
            <a:endParaRPr sz="942" b="0" i="0" u="none" strike="noStrike" cap="none">
              <a:solidFill>
                <a:schemeClr val="dk1"/>
              </a:solidFill>
              <a:latin typeface="Calibri"/>
              <a:ea typeface="Calibri"/>
              <a:cs typeface="Calibri"/>
              <a:sym typeface="Calibri"/>
            </a:endParaRPr>
          </a:p>
        </p:txBody>
      </p:sp>
      <p:sp>
        <p:nvSpPr>
          <p:cNvPr id="366" name="Google Shape;366;g39c468b2691_0_644"/>
          <p:cNvSpPr/>
          <p:nvPr/>
        </p:nvSpPr>
        <p:spPr>
          <a:xfrm>
            <a:off x="571500" y="3248927"/>
            <a:ext cx="7343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tecniche di apprendimento automatico. Il modello impara pattern statistici, strutture grammaticali, relazioni semantiche e </a:t>
            </a:r>
            <a:endParaRPr sz="942" b="0" i="0" u="none" strike="noStrike" cap="none">
              <a:solidFill>
                <a:schemeClr val="dk1"/>
              </a:solidFill>
              <a:latin typeface="Calibri"/>
              <a:ea typeface="Calibri"/>
              <a:cs typeface="Calibri"/>
              <a:sym typeface="Calibri"/>
            </a:endParaRPr>
          </a:p>
        </p:txBody>
      </p:sp>
      <p:sp>
        <p:nvSpPr>
          <p:cNvPr id="367" name="Google Shape;367;g39c468b2691_0_644"/>
          <p:cNvSpPr/>
          <p:nvPr/>
        </p:nvSpPr>
        <p:spPr>
          <a:xfrm>
            <a:off x="571500" y="3467509"/>
            <a:ext cx="1416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persino stili di scrittura. </a:t>
            </a:r>
            <a:endParaRPr sz="942" b="0" i="0" u="none" strike="noStrike" cap="none">
              <a:solidFill>
                <a:schemeClr val="dk1"/>
              </a:solidFill>
              <a:latin typeface="Calibri"/>
              <a:ea typeface="Calibri"/>
              <a:cs typeface="Calibri"/>
              <a:sym typeface="Calibri"/>
            </a:endParaRPr>
          </a:p>
        </p:txBody>
      </p:sp>
      <p:sp>
        <p:nvSpPr>
          <p:cNvPr id="368" name="Google Shape;368;g39c468b2691_0_644"/>
          <p:cNvSpPr/>
          <p:nvPr/>
        </p:nvSpPr>
        <p:spPr>
          <a:xfrm>
            <a:off x="571500" y="3843254"/>
            <a:ext cx="75009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Le Fasi del Training</a:t>
            </a:r>
            <a:endParaRPr sz="1350" b="0" i="0" u="none" strike="noStrike" cap="none">
              <a:solidFill>
                <a:schemeClr val="dk1"/>
              </a:solidFill>
              <a:latin typeface="Calibri"/>
              <a:ea typeface="Calibri"/>
              <a:cs typeface="Calibri"/>
              <a:sym typeface="Calibri"/>
            </a:endParaRPr>
          </a:p>
        </p:txBody>
      </p:sp>
      <p:sp>
        <p:nvSpPr>
          <p:cNvPr id="369" name="Google Shape;369;g39c468b2691_0_644"/>
          <p:cNvSpPr/>
          <p:nvPr/>
        </p:nvSpPr>
        <p:spPr>
          <a:xfrm>
            <a:off x="571500" y="4243304"/>
            <a:ext cx="3686100" cy="1021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g39c468b2691_0_644"/>
          <p:cNvSpPr/>
          <p:nvPr/>
        </p:nvSpPr>
        <p:spPr>
          <a:xfrm>
            <a:off x="728663" y="4371891"/>
            <a:ext cx="33720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Pre-training</a:t>
            </a:r>
            <a:endParaRPr sz="942" b="0" i="0" u="none" strike="noStrike" cap="none">
              <a:solidFill>
                <a:schemeClr val="dk1"/>
              </a:solidFill>
              <a:latin typeface="Calibri"/>
              <a:ea typeface="Calibri"/>
              <a:cs typeface="Calibri"/>
              <a:sym typeface="Calibri"/>
            </a:endParaRPr>
          </a:p>
        </p:txBody>
      </p:sp>
      <p:sp>
        <p:nvSpPr>
          <p:cNvPr id="371" name="Google Shape;371;g39c468b2691_0_644"/>
          <p:cNvSpPr/>
          <p:nvPr/>
        </p:nvSpPr>
        <p:spPr>
          <a:xfrm>
            <a:off x="728663" y="4621923"/>
            <a:ext cx="3372000" cy="34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Addestramento su dataset generali massivi. Richiede mesi di calcolo su migliaia di GPU. Costo: decine di milioni di dollari. </a:t>
            </a:r>
            <a:endParaRPr sz="837" b="0" i="0" u="none" strike="noStrike" cap="none">
              <a:solidFill>
                <a:schemeClr val="dk1"/>
              </a:solidFill>
              <a:latin typeface="Calibri"/>
              <a:ea typeface="Calibri"/>
              <a:cs typeface="Calibri"/>
              <a:sym typeface="Calibri"/>
            </a:endParaRPr>
          </a:p>
        </p:txBody>
      </p:sp>
      <p:sp>
        <p:nvSpPr>
          <p:cNvPr id="372" name="Google Shape;372;g39c468b2691_0_644"/>
          <p:cNvSpPr/>
          <p:nvPr/>
        </p:nvSpPr>
        <p:spPr>
          <a:xfrm>
            <a:off x="4386263" y="4243304"/>
            <a:ext cx="3686100" cy="1021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39c468b2691_0_644"/>
          <p:cNvSpPr/>
          <p:nvPr/>
        </p:nvSpPr>
        <p:spPr>
          <a:xfrm>
            <a:off x="4543425" y="4371891"/>
            <a:ext cx="33720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Fine-tuning</a:t>
            </a:r>
            <a:endParaRPr sz="942" b="0" i="0" u="none" strike="noStrike" cap="none">
              <a:solidFill>
                <a:schemeClr val="dk1"/>
              </a:solidFill>
              <a:latin typeface="Calibri"/>
              <a:ea typeface="Calibri"/>
              <a:cs typeface="Calibri"/>
              <a:sym typeface="Calibri"/>
            </a:endParaRPr>
          </a:p>
        </p:txBody>
      </p:sp>
      <p:sp>
        <p:nvSpPr>
          <p:cNvPr id="374" name="Google Shape;374;g39c468b2691_0_644"/>
          <p:cNvSpPr/>
          <p:nvPr/>
        </p:nvSpPr>
        <p:spPr>
          <a:xfrm>
            <a:off x="4543425" y="4621923"/>
            <a:ext cx="3372000" cy="514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Adattamento a compiti specifici (conversazione, coding, analisi). Usa dataset più piccoli e mirati. Molto più veloce ed economico. </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39c468b2691_0_674" descr="preencoded.png"/>
          <p:cNvPicPr preferRelativeResize="0"/>
          <p:nvPr/>
        </p:nvPicPr>
        <p:blipFill rotWithShape="1">
          <a:blip r:embed="rId3">
            <a:alphaModFix/>
          </a:blip>
          <a:srcRect/>
          <a:stretch/>
        </p:blipFill>
        <p:spPr>
          <a:xfrm>
            <a:off x="0" y="0"/>
            <a:ext cx="9144000" cy="6322106"/>
          </a:xfrm>
          <a:prstGeom prst="rect">
            <a:avLst/>
          </a:prstGeom>
          <a:noFill/>
          <a:ln>
            <a:noFill/>
          </a:ln>
        </p:spPr>
      </p:pic>
      <p:sp>
        <p:nvSpPr>
          <p:cNvPr id="381" name="Google Shape;381;g39c468b2691_0_674"/>
          <p:cNvSpPr/>
          <p:nvPr/>
        </p:nvSpPr>
        <p:spPr>
          <a:xfrm>
            <a:off x="571500" y="357188"/>
            <a:ext cx="8001000" cy="857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Perché NON Sono Intelligenti: Pattern Matching Statistico </a:t>
            </a:r>
            <a:endParaRPr sz="2250" b="0" i="0" u="none" strike="noStrike" cap="none">
              <a:solidFill>
                <a:schemeClr val="dk1"/>
              </a:solidFill>
              <a:latin typeface="Calibri"/>
              <a:ea typeface="Calibri"/>
              <a:cs typeface="Calibri"/>
              <a:sym typeface="Calibri"/>
            </a:endParaRPr>
          </a:p>
        </p:txBody>
      </p:sp>
      <p:sp>
        <p:nvSpPr>
          <p:cNvPr id="382" name="Google Shape;382;g39c468b2691_0_674"/>
          <p:cNvSpPr/>
          <p:nvPr/>
        </p:nvSpPr>
        <p:spPr>
          <a:xfrm>
            <a:off x="1068074" y="1487686"/>
            <a:ext cx="7899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Gli LLM non </a:t>
            </a:r>
            <a:endParaRPr sz="993" b="0" i="0" u="none" strike="noStrike" cap="none">
              <a:solidFill>
                <a:schemeClr val="dk1"/>
              </a:solidFill>
              <a:latin typeface="Calibri"/>
              <a:ea typeface="Calibri"/>
              <a:cs typeface="Calibri"/>
              <a:sym typeface="Calibri"/>
            </a:endParaRPr>
          </a:p>
        </p:txBody>
      </p:sp>
      <p:sp>
        <p:nvSpPr>
          <p:cNvPr id="383" name="Google Shape;383;g39c468b2691_0_674"/>
          <p:cNvSpPr/>
          <p:nvPr/>
        </p:nvSpPr>
        <p:spPr>
          <a:xfrm>
            <a:off x="1858045" y="1487686"/>
            <a:ext cx="7722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"capiscono"</a:t>
            </a:r>
            <a:endParaRPr sz="993" b="0" i="0" u="none" strike="noStrike" cap="none">
              <a:solidFill>
                <a:schemeClr val="dk1"/>
              </a:solidFill>
              <a:latin typeface="Calibri"/>
              <a:ea typeface="Calibri"/>
              <a:cs typeface="Calibri"/>
              <a:sym typeface="Calibri"/>
            </a:endParaRPr>
          </a:p>
        </p:txBody>
      </p:sp>
      <p:sp>
        <p:nvSpPr>
          <p:cNvPr id="384" name="Google Shape;384;g39c468b2691_0_674"/>
          <p:cNvSpPr/>
          <p:nvPr/>
        </p:nvSpPr>
        <p:spPr>
          <a:xfrm>
            <a:off x="2630239" y="1487686"/>
            <a:ext cx="30981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il testo nel senso umano del termine. Eseguono </a:t>
            </a:r>
            <a:endParaRPr sz="993" b="0" i="0" u="none" strike="noStrike" cap="none">
              <a:solidFill>
                <a:schemeClr val="dk1"/>
              </a:solidFill>
              <a:latin typeface="Calibri"/>
              <a:ea typeface="Calibri"/>
              <a:cs typeface="Calibri"/>
              <a:sym typeface="Calibri"/>
            </a:endParaRPr>
          </a:p>
        </p:txBody>
      </p:sp>
      <p:sp>
        <p:nvSpPr>
          <p:cNvPr id="385" name="Google Shape;385;g39c468b2691_0_674"/>
          <p:cNvSpPr/>
          <p:nvPr/>
        </p:nvSpPr>
        <p:spPr>
          <a:xfrm>
            <a:off x="5728450" y="1487686"/>
            <a:ext cx="18105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pattern matching statistico</a:t>
            </a:r>
            <a:endParaRPr sz="993" b="0" i="0" u="none" strike="noStrike" cap="none">
              <a:solidFill>
                <a:schemeClr val="dk1"/>
              </a:solidFill>
              <a:latin typeface="Calibri"/>
              <a:ea typeface="Calibri"/>
              <a:cs typeface="Calibri"/>
              <a:sym typeface="Calibri"/>
            </a:endParaRPr>
          </a:p>
        </p:txBody>
      </p:sp>
      <p:sp>
        <p:nvSpPr>
          <p:cNvPr id="386" name="Google Shape;386;g39c468b2691_0_674"/>
          <p:cNvSpPr/>
          <p:nvPr/>
        </p:nvSpPr>
        <p:spPr>
          <a:xfrm>
            <a:off x="7538972" y="1487686"/>
            <a:ext cx="5370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su scala </a:t>
            </a:r>
            <a:endParaRPr sz="993" b="0" i="0" u="none" strike="noStrike" cap="none">
              <a:solidFill>
                <a:schemeClr val="dk1"/>
              </a:solidFill>
              <a:latin typeface="Calibri"/>
              <a:ea typeface="Calibri"/>
              <a:cs typeface="Calibri"/>
              <a:sym typeface="Calibri"/>
            </a:endParaRPr>
          </a:p>
        </p:txBody>
      </p:sp>
      <p:sp>
        <p:nvSpPr>
          <p:cNvPr id="387" name="Google Shape;387;g39c468b2691_0_674"/>
          <p:cNvSpPr/>
          <p:nvPr/>
        </p:nvSpPr>
        <p:spPr>
          <a:xfrm>
            <a:off x="1528009" y="1718407"/>
            <a:ext cx="60879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massiva, calcolando probabilità di sequenze di parole basate sui pattern visti durante il training. </a:t>
            </a:r>
            <a:endParaRPr sz="993" b="0" i="0" u="none" strike="noStrike" cap="none">
              <a:solidFill>
                <a:schemeClr val="dk1"/>
              </a:solidFill>
              <a:latin typeface="Calibri"/>
              <a:ea typeface="Calibri"/>
              <a:cs typeface="Calibri"/>
              <a:sym typeface="Calibri"/>
            </a:endParaRPr>
          </a:p>
        </p:txBody>
      </p:sp>
      <p:sp>
        <p:nvSpPr>
          <p:cNvPr id="388" name="Google Shape;388;g39c468b2691_0_674"/>
          <p:cNvSpPr/>
          <p:nvPr/>
        </p:nvSpPr>
        <p:spPr>
          <a:xfrm>
            <a:off x="821531" y="2140223"/>
            <a:ext cx="3661200" cy="1477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39c468b2691_0_674"/>
          <p:cNvSpPr/>
          <p:nvPr/>
        </p:nvSpPr>
        <p:spPr>
          <a:xfrm>
            <a:off x="1021556" y="2318817"/>
            <a:ext cx="32610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Cosa Sembra</a:t>
            </a:r>
            <a:endParaRPr sz="1238" b="0" i="0" u="none" strike="noStrike" cap="none">
              <a:solidFill>
                <a:schemeClr val="dk1"/>
              </a:solidFill>
              <a:latin typeface="Calibri"/>
              <a:ea typeface="Calibri"/>
              <a:cs typeface="Calibri"/>
              <a:sym typeface="Calibri"/>
            </a:endParaRPr>
          </a:p>
        </p:txBody>
      </p:sp>
      <p:sp>
        <p:nvSpPr>
          <p:cNvPr id="390" name="Google Shape;390;g39c468b2691_0_674"/>
          <p:cNvSpPr/>
          <p:nvPr/>
        </p:nvSpPr>
        <p:spPr>
          <a:xfrm>
            <a:off x="1021556" y="2661717"/>
            <a:ext cx="3261000" cy="777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L'LLM risponde in modo fluente e coerente, sembra comprendere domande complesse, genera testo che appare intelligente e contestualmente appropriato. Sembra "pensare". </a:t>
            </a:r>
            <a:endParaRPr sz="889" b="0" i="0" u="none" strike="noStrike" cap="none">
              <a:solidFill>
                <a:schemeClr val="dk1"/>
              </a:solidFill>
              <a:latin typeface="Calibri"/>
              <a:ea typeface="Calibri"/>
              <a:cs typeface="Calibri"/>
              <a:sym typeface="Calibri"/>
            </a:endParaRPr>
          </a:p>
        </p:txBody>
      </p:sp>
      <p:sp>
        <p:nvSpPr>
          <p:cNvPr id="391" name="Google Shape;391;g39c468b2691_0_674"/>
          <p:cNvSpPr/>
          <p:nvPr/>
        </p:nvSpPr>
        <p:spPr>
          <a:xfrm>
            <a:off x="4661297" y="2140223"/>
            <a:ext cx="3661200" cy="1477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39c468b2691_0_674"/>
          <p:cNvSpPr/>
          <p:nvPr/>
        </p:nvSpPr>
        <p:spPr>
          <a:xfrm>
            <a:off x="4861322" y="2318817"/>
            <a:ext cx="32610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Cosa È Realmente</a:t>
            </a:r>
            <a:endParaRPr sz="1238" b="0" i="0" u="none" strike="noStrike" cap="none">
              <a:solidFill>
                <a:schemeClr val="dk1"/>
              </a:solidFill>
              <a:latin typeface="Calibri"/>
              <a:ea typeface="Calibri"/>
              <a:cs typeface="Calibri"/>
              <a:sym typeface="Calibri"/>
            </a:endParaRPr>
          </a:p>
        </p:txBody>
      </p:sp>
      <p:sp>
        <p:nvSpPr>
          <p:cNvPr id="393" name="Google Shape;393;g39c468b2691_0_674"/>
          <p:cNvSpPr/>
          <p:nvPr/>
        </p:nvSpPr>
        <p:spPr>
          <a:xfrm>
            <a:off x="4861322" y="2661717"/>
            <a:ext cx="3261000" cy="777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Predizione probabilistica della prossima parola basata su miliardi di esempi. Nessuna comprensione semantica reale. Solo calcolo di quale sequenza è statisticamente più probabile dato il contesto. </a:t>
            </a:r>
            <a:endParaRPr sz="889" b="0" i="0" u="none" strike="noStrike" cap="none">
              <a:solidFill>
                <a:schemeClr val="dk1"/>
              </a:solidFill>
              <a:latin typeface="Calibri"/>
              <a:ea typeface="Calibri"/>
              <a:cs typeface="Calibri"/>
              <a:sym typeface="Calibri"/>
            </a:endParaRPr>
          </a:p>
        </p:txBody>
      </p:sp>
      <p:sp>
        <p:nvSpPr>
          <p:cNvPr id="394" name="Google Shape;394;g39c468b2691_0_674"/>
          <p:cNvSpPr/>
          <p:nvPr/>
        </p:nvSpPr>
        <p:spPr>
          <a:xfrm>
            <a:off x="821531" y="3796122"/>
            <a:ext cx="7500900" cy="2168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39c468b2691_0_674"/>
          <p:cNvSpPr/>
          <p:nvPr/>
        </p:nvSpPr>
        <p:spPr>
          <a:xfrm>
            <a:off x="1021556" y="3953284"/>
            <a:ext cx="7101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Esempio Concreto: "Il gatto è sul tappeto"</a:t>
            </a:r>
            <a:endParaRPr sz="1046" b="0" i="0" u="none" strike="noStrike" cap="none">
              <a:solidFill>
                <a:schemeClr val="dk1"/>
              </a:solidFill>
              <a:latin typeface="Calibri"/>
              <a:ea typeface="Calibri"/>
              <a:cs typeface="Calibri"/>
              <a:sym typeface="Calibri"/>
            </a:endParaRPr>
          </a:p>
        </p:txBody>
      </p:sp>
      <p:sp>
        <p:nvSpPr>
          <p:cNvPr id="396" name="Google Shape;396;g39c468b2691_0_674"/>
          <p:cNvSpPr/>
          <p:nvPr/>
        </p:nvSpPr>
        <p:spPr>
          <a:xfrm>
            <a:off x="1021556" y="4265823"/>
            <a:ext cx="1368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Comprensione umana:</a:t>
            </a:r>
            <a:endParaRPr sz="889" b="0" i="0" u="none" strike="noStrike" cap="none">
              <a:solidFill>
                <a:schemeClr val="dk1"/>
              </a:solidFill>
              <a:latin typeface="Calibri"/>
              <a:ea typeface="Calibri"/>
              <a:cs typeface="Calibri"/>
              <a:sym typeface="Calibri"/>
            </a:endParaRPr>
          </a:p>
        </p:txBody>
      </p:sp>
      <p:sp>
        <p:nvSpPr>
          <p:cNvPr id="397" name="Google Shape;397;g39c468b2691_0_674"/>
          <p:cNvSpPr/>
          <p:nvPr/>
        </p:nvSpPr>
        <p:spPr>
          <a:xfrm>
            <a:off x="2390366" y="4265823"/>
            <a:ext cx="523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Sappiamo cosa è un gatto (animale, felino, domestico), cosa è un tappeto (oggetto, tessuto, </a:t>
            </a:r>
            <a:endParaRPr sz="889" b="0" i="0" u="none" strike="noStrike" cap="none">
              <a:solidFill>
                <a:schemeClr val="dk1"/>
              </a:solidFill>
              <a:latin typeface="Calibri"/>
              <a:ea typeface="Calibri"/>
              <a:cs typeface="Calibri"/>
              <a:sym typeface="Calibri"/>
            </a:endParaRPr>
          </a:p>
        </p:txBody>
      </p:sp>
      <p:sp>
        <p:nvSpPr>
          <p:cNvPr id="398" name="Google Shape;398;g39c468b2691_0_674"/>
          <p:cNvSpPr/>
          <p:nvPr/>
        </p:nvSpPr>
        <p:spPr>
          <a:xfrm>
            <a:off x="1021556" y="4460128"/>
            <a:ext cx="4699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pavimento), e la relazione spaziale "sul". Abbiamo un modello mentale della scena. </a:t>
            </a:r>
            <a:endParaRPr sz="889" b="0" i="0" u="none" strike="noStrike" cap="none">
              <a:solidFill>
                <a:schemeClr val="dk1"/>
              </a:solidFill>
              <a:latin typeface="Calibri"/>
              <a:ea typeface="Calibri"/>
              <a:cs typeface="Calibri"/>
              <a:sym typeface="Calibri"/>
            </a:endParaRPr>
          </a:p>
        </p:txBody>
      </p:sp>
      <p:sp>
        <p:nvSpPr>
          <p:cNvPr id="399" name="Google Shape;399;g39c468b2691_0_674"/>
          <p:cNvSpPr/>
          <p:nvPr/>
        </p:nvSpPr>
        <p:spPr>
          <a:xfrm>
            <a:off x="1021556" y="4848737"/>
            <a:ext cx="1097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Elaborazione LLM:</a:t>
            </a:r>
            <a:endParaRPr sz="889" b="0" i="0" u="none" strike="noStrike" cap="none">
              <a:solidFill>
                <a:schemeClr val="dk1"/>
              </a:solidFill>
              <a:latin typeface="Calibri"/>
              <a:ea typeface="Calibri"/>
              <a:cs typeface="Calibri"/>
              <a:sym typeface="Calibri"/>
            </a:endParaRPr>
          </a:p>
        </p:txBody>
      </p:sp>
      <p:sp>
        <p:nvSpPr>
          <p:cNvPr id="400" name="Google Shape;400;g39c468b2691_0_674"/>
          <p:cNvSpPr/>
          <p:nvPr/>
        </p:nvSpPr>
        <p:spPr>
          <a:xfrm>
            <a:off x="2119071" y="4848737"/>
            <a:ext cx="5326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modello ha visto migliaia di volte la sequenza "gatto" + "tappeto" nei dati di training. Sa che </a:t>
            </a:r>
            <a:endParaRPr sz="889" b="0" i="0" u="none" strike="noStrike" cap="none">
              <a:solidFill>
                <a:schemeClr val="dk1"/>
              </a:solidFill>
              <a:latin typeface="Calibri"/>
              <a:ea typeface="Calibri"/>
              <a:cs typeface="Calibri"/>
              <a:sym typeface="Calibri"/>
            </a:endParaRPr>
          </a:p>
        </p:txBody>
      </p:sp>
      <p:sp>
        <p:nvSpPr>
          <p:cNvPr id="401" name="Google Shape;401;g39c468b2691_0_674"/>
          <p:cNvSpPr/>
          <p:nvPr/>
        </p:nvSpPr>
        <p:spPr>
          <a:xfrm>
            <a:off x="1021556" y="5043041"/>
            <a:ext cx="6901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statisticamente queste parole co-occorrono frequentemente. Non sa cosa sia un gatto o un tappeto. Conosce solo le loro </a:t>
            </a:r>
            <a:endParaRPr sz="889" b="0" i="0" u="none" strike="noStrike" cap="none">
              <a:solidFill>
                <a:schemeClr val="dk1"/>
              </a:solidFill>
              <a:latin typeface="Calibri"/>
              <a:ea typeface="Calibri"/>
              <a:cs typeface="Calibri"/>
              <a:sym typeface="Calibri"/>
            </a:endParaRPr>
          </a:p>
        </p:txBody>
      </p:sp>
      <p:sp>
        <p:nvSpPr>
          <p:cNvPr id="402" name="Google Shape;402;g39c468b2691_0_674"/>
          <p:cNvSpPr/>
          <p:nvPr/>
        </p:nvSpPr>
        <p:spPr>
          <a:xfrm>
            <a:off x="7923116" y="5043041"/>
            <a:ext cx="174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co-</a:t>
            </a:r>
            <a:endParaRPr sz="889" b="0" i="0" u="none" strike="noStrike" cap="none">
              <a:solidFill>
                <a:schemeClr val="dk1"/>
              </a:solidFill>
              <a:latin typeface="Calibri"/>
              <a:ea typeface="Calibri"/>
              <a:cs typeface="Calibri"/>
              <a:sym typeface="Calibri"/>
            </a:endParaRPr>
          </a:p>
        </p:txBody>
      </p:sp>
      <p:sp>
        <p:nvSpPr>
          <p:cNvPr id="403" name="Google Shape;403;g39c468b2691_0_674"/>
          <p:cNvSpPr/>
          <p:nvPr/>
        </p:nvSpPr>
        <p:spPr>
          <a:xfrm>
            <a:off x="1021556" y="5237345"/>
            <a:ext cx="1301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occorrenze statistiche</a:t>
            </a:r>
            <a:endParaRPr sz="889" b="0" i="0" u="none" strike="noStrike" cap="none">
              <a:solidFill>
                <a:schemeClr val="dk1"/>
              </a:solidFill>
              <a:latin typeface="Calibri"/>
              <a:ea typeface="Calibri"/>
              <a:cs typeface="Calibri"/>
              <a:sym typeface="Calibri"/>
            </a:endParaRPr>
          </a:p>
        </p:txBody>
      </p:sp>
      <p:sp>
        <p:nvSpPr>
          <p:cNvPr id="404" name="Google Shape;404;g39c468b2691_0_674"/>
          <p:cNvSpPr/>
          <p:nvPr/>
        </p:nvSpPr>
        <p:spPr>
          <a:xfrm>
            <a:off x="2323086" y="5237345"/>
            <a:ext cx="32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t>
            </a:r>
            <a:endParaRPr sz="889" b="0" i="0" u="none" strike="noStrike" cap="none">
              <a:solidFill>
                <a:schemeClr val="dk1"/>
              </a:solidFill>
              <a:latin typeface="Calibri"/>
              <a:ea typeface="Calibri"/>
              <a:cs typeface="Calibri"/>
              <a:sym typeface="Calibri"/>
            </a:endParaRPr>
          </a:p>
        </p:txBody>
      </p:sp>
      <p:sp>
        <p:nvSpPr>
          <p:cNvPr id="405" name="Google Shape;405;g39c468b2691_0_674"/>
          <p:cNvSpPr/>
          <p:nvPr/>
        </p:nvSpPr>
        <p:spPr>
          <a:xfrm>
            <a:off x="1021556" y="5625954"/>
            <a:ext cx="99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È </a:t>
            </a:r>
            <a:endParaRPr sz="889" b="0" i="0" u="none" strike="noStrike" cap="none">
              <a:solidFill>
                <a:schemeClr val="dk1"/>
              </a:solidFill>
              <a:latin typeface="Calibri"/>
              <a:ea typeface="Calibri"/>
              <a:cs typeface="Calibri"/>
              <a:sym typeface="Calibri"/>
            </a:endParaRPr>
          </a:p>
        </p:txBody>
      </p:sp>
      <p:sp>
        <p:nvSpPr>
          <p:cNvPr id="406" name="Google Shape;406;g39c468b2691_0_674"/>
          <p:cNvSpPr/>
          <p:nvPr/>
        </p:nvSpPr>
        <p:spPr>
          <a:xfrm>
            <a:off x="1120676" y="5625954"/>
            <a:ext cx="1374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correlazione sofisticata</a:t>
            </a:r>
            <a:endParaRPr sz="889" b="0" i="0" u="none" strike="noStrike" cap="none">
              <a:solidFill>
                <a:schemeClr val="dk1"/>
              </a:solidFill>
              <a:latin typeface="Calibri"/>
              <a:ea typeface="Calibri"/>
              <a:cs typeface="Calibri"/>
              <a:sym typeface="Calibri"/>
            </a:endParaRPr>
          </a:p>
        </p:txBody>
      </p:sp>
      <p:sp>
        <p:nvSpPr>
          <p:cNvPr id="407" name="Google Shape;407;g39c468b2691_0_674"/>
          <p:cNvSpPr/>
          <p:nvPr/>
        </p:nvSpPr>
        <p:spPr>
          <a:xfrm>
            <a:off x="2495680" y="5625954"/>
            <a:ext cx="3973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non causazione o comprensione. Pattern matching, non intelligenza. </a:t>
            </a:r>
            <a:endParaRPr sz="889"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g39c468b2691_0_706" descr="preencoded.png"/>
          <p:cNvPicPr preferRelativeResize="0"/>
          <p:nvPr/>
        </p:nvPicPr>
        <p:blipFill rotWithShape="1">
          <a:blip r:embed="rId3">
            <a:alphaModFix/>
          </a:blip>
          <a:srcRect/>
          <a:stretch/>
        </p:blipFill>
        <p:spPr>
          <a:xfrm>
            <a:off x="0" y="0"/>
            <a:ext cx="9144000" cy="6394940"/>
          </a:xfrm>
          <a:prstGeom prst="rect">
            <a:avLst/>
          </a:prstGeom>
          <a:noFill/>
          <a:ln>
            <a:noFill/>
          </a:ln>
        </p:spPr>
      </p:pic>
      <p:sp>
        <p:nvSpPr>
          <p:cNvPr id="414" name="Google Shape;414;g39c468b2691_0_706"/>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Perché NON Sono Intelligenti: Nessuna Coscienza </a:t>
            </a:r>
            <a:endParaRPr sz="2250" b="0" i="0" u="none" strike="noStrike" cap="none">
              <a:solidFill>
                <a:schemeClr val="dk1"/>
              </a:solidFill>
              <a:latin typeface="Calibri"/>
              <a:ea typeface="Calibri"/>
              <a:cs typeface="Calibri"/>
              <a:sym typeface="Calibri"/>
            </a:endParaRPr>
          </a:p>
        </p:txBody>
      </p:sp>
      <p:sp>
        <p:nvSpPr>
          <p:cNvPr id="415" name="Google Shape;415;g39c468b2691_0_706"/>
          <p:cNvSpPr/>
          <p:nvPr/>
        </p:nvSpPr>
        <p:spPr>
          <a:xfrm>
            <a:off x="571500" y="1059061"/>
            <a:ext cx="60120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La differenza fondamentale tra intelligenza umana e LLM non è una questione di grado, ma di </a:t>
            </a:r>
            <a:endParaRPr sz="993" b="0" i="0" u="none" strike="noStrike" cap="none">
              <a:solidFill>
                <a:schemeClr val="dk1"/>
              </a:solidFill>
              <a:latin typeface="Calibri"/>
              <a:ea typeface="Calibri"/>
              <a:cs typeface="Calibri"/>
              <a:sym typeface="Calibri"/>
            </a:endParaRPr>
          </a:p>
        </p:txBody>
      </p:sp>
      <p:sp>
        <p:nvSpPr>
          <p:cNvPr id="416" name="Google Shape;416;g39c468b2691_0_706"/>
          <p:cNvSpPr/>
          <p:nvPr/>
        </p:nvSpPr>
        <p:spPr>
          <a:xfrm>
            <a:off x="6583468" y="1059061"/>
            <a:ext cx="4458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natura</a:t>
            </a:r>
            <a:endParaRPr sz="993" b="0" i="0" u="none" strike="noStrike" cap="none">
              <a:solidFill>
                <a:schemeClr val="dk1"/>
              </a:solidFill>
              <a:latin typeface="Calibri"/>
              <a:ea typeface="Calibri"/>
              <a:cs typeface="Calibri"/>
              <a:sym typeface="Calibri"/>
            </a:endParaRPr>
          </a:p>
        </p:txBody>
      </p:sp>
      <p:sp>
        <p:nvSpPr>
          <p:cNvPr id="417" name="Google Shape;417;g39c468b2691_0_706"/>
          <p:cNvSpPr/>
          <p:nvPr/>
        </p:nvSpPr>
        <p:spPr>
          <a:xfrm>
            <a:off x="7029366" y="1059061"/>
            <a:ext cx="1091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Gli esseri umani </a:t>
            </a:r>
            <a:endParaRPr sz="993" b="0" i="0" u="none" strike="noStrike" cap="none">
              <a:solidFill>
                <a:schemeClr val="dk1"/>
              </a:solidFill>
              <a:latin typeface="Calibri"/>
              <a:ea typeface="Calibri"/>
              <a:cs typeface="Calibri"/>
              <a:sym typeface="Calibri"/>
            </a:endParaRPr>
          </a:p>
        </p:txBody>
      </p:sp>
      <p:sp>
        <p:nvSpPr>
          <p:cNvPr id="418" name="Google Shape;418;g39c468b2691_0_706"/>
          <p:cNvSpPr/>
          <p:nvPr/>
        </p:nvSpPr>
        <p:spPr>
          <a:xfrm>
            <a:off x="571500" y="1289782"/>
            <a:ext cx="40926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possiedono qualità che gli LLM non hanno e non possono avere. </a:t>
            </a:r>
            <a:endParaRPr sz="993" b="0" i="0" u="none" strike="noStrike" cap="none">
              <a:solidFill>
                <a:schemeClr val="dk1"/>
              </a:solidFill>
              <a:latin typeface="Calibri"/>
              <a:ea typeface="Calibri"/>
              <a:cs typeface="Calibri"/>
              <a:sym typeface="Calibri"/>
            </a:endParaRPr>
          </a:p>
        </p:txBody>
      </p:sp>
      <p:sp>
        <p:nvSpPr>
          <p:cNvPr id="419" name="Google Shape;419;g39c468b2691_0_706"/>
          <p:cNvSpPr/>
          <p:nvPr/>
        </p:nvSpPr>
        <p:spPr>
          <a:xfrm>
            <a:off x="571500" y="1711598"/>
            <a:ext cx="3911100" cy="3710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g39c468b2691_0_706"/>
          <p:cNvSpPr/>
          <p:nvPr/>
        </p:nvSpPr>
        <p:spPr>
          <a:xfrm>
            <a:off x="771525" y="1890192"/>
            <a:ext cx="3511200" cy="27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Intelligenza Umana</a:t>
            </a:r>
            <a:endParaRPr sz="1463" b="0" i="0" u="none" strike="noStrike" cap="none">
              <a:solidFill>
                <a:schemeClr val="dk1"/>
              </a:solidFill>
              <a:latin typeface="Calibri"/>
              <a:ea typeface="Calibri"/>
              <a:cs typeface="Calibri"/>
              <a:sym typeface="Calibri"/>
            </a:endParaRPr>
          </a:p>
        </p:txBody>
      </p:sp>
      <p:sp>
        <p:nvSpPr>
          <p:cNvPr id="421" name="Google Shape;421;g39c468b2691_0_706"/>
          <p:cNvSpPr/>
          <p:nvPr/>
        </p:nvSpPr>
        <p:spPr>
          <a:xfrm>
            <a:off x="914400" y="2324174"/>
            <a:ext cx="631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Coscienza:</a:t>
            </a:r>
            <a:endParaRPr sz="889" b="0" i="0" u="none" strike="noStrike" cap="none">
              <a:solidFill>
                <a:schemeClr val="dk1"/>
              </a:solidFill>
              <a:latin typeface="Calibri"/>
              <a:ea typeface="Calibri"/>
              <a:cs typeface="Calibri"/>
              <a:sym typeface="Calibri"/>
            </a:endParaRPr>
          </a:p>
        </p:txBody>
      </p:sp>
      <p:sp>
        <p:nvSpPr>
          <p:cNvPr id="422" name="Google Shape;422;g39c468b2691_0_706"/>
          <p:cNvSpPr/>
          <p:nvPr/>
        </p:nvSpPr>
        <p:spPr>
          <a:xfrm>
            <a:off x="1545561" y="2324174"/>
            <a:ext cx="1852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esperienza soggettiva di essere, </a:t>
            </a:r>
            <a:endParaRPr sz="889" b="0" i="0" u="none" strike="noStrike" cap="none">
              <a:solidFill>
                <a:schemeClr val="dk1"/>
              </a:solidFill>
              <a:latin typeface="Calibri"/>
              <a:ea typeface="Calibri"/>
              <a:cs typeface="Calibri"/>
              <a:sym typeface="Calibri"/>
            </a:endParaRPr>
          </a:p>
        </p:txBody>
      </p:sp>
      <p:sp>
        <p:nvSpPr>
          <p:cNvPr id="423" name="Google Shape;423;g39c468b2691_0_706"/>
          <p:cNvSpPr/>
          <p:nvPr/>
        </p:nvSpPr>
        <p:spPr>
          <a:xfrm>
            <a:off x="914400" y="2518479"/>
            <a:ext cx="1185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consapevolezza di sé </a:t>
            </a:r>
            <a:endParaRPr sz="889" b="0" i="0" u="none" strike="noStrike" cap="none">
              <a:solidFill>
                <a:schemeClr val="dk1"/>
              </a:solidFill>
              <a:latin typeface="Calibri"/>
              <a:ea typeface="Calibri"/>
              <a:cs typeface="Calibri"/>
              <a:sym typeface="Calibri"/>
            </a:endParaRPr>
          </a:p>
        </p:txBody>
      </p:sp>
      <p:sp>
        <p:nvSpPr>
          <p:cNvPr id="424" name="Google Shape;424;g39c468b2691_0_706"/>
          <p:cNvSpPr/>
          <p:nvPr/>
        </p:nvSpPr>
        <p:spPr>
          <a:xfrm>
            <a:off x="914400" y="2812796"/>
            <a:ext cx="432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Qualia:</a:t>
            </a:r>
            <a:endParaRPr sz="889" b="0" i="0" u="none" strike="noStrike" cap="none">
              <a:solidFill>
                <a:schemeClr val="dk1"/>
              </a:solidFill>
              <a:latin typeface="Calibri"/>
              <a:ea typeface="Calibri"/>
              <a:cs typeface="Calibri"/>
              <a:sym typeface="Calibri"/>
            </a:endParaRPr>
          </a:p>
        </p:txBody>
      </p:sp>
      <p:sp>
        <p:nvSpPr>
          <p:cNvPr id="425" name="Google Shape;425;g39c468b2691_0_706"/>
          <p:cNvSpPr/>
          <p:nvPr/>
        </p:nvSpPr>
        <p:spPr>
          <a:xfrm>
            <a:off x="1346262" y="2812796"/>
            <a:ext cx="2644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esperienza qualitativa (come si sente vedere il </a:t>
            </a:r>
            <a:endParaRPr sz="889" b="0" i="0" u="none" strike="noStrike" cap="none">
              <a:solidFill>
                <a:schemeClr val="dk1"/>
              </a:solidFill>
              <a:latin typeface="Calibri"/>
              <a:ea typeface="Calibri"/>
              <a:cs typeface="Calibri"/>
              <a:sym typeface="Calibri"/>
            </a:endParaRPr>
          </a:p>
        </p:txBody>
      </p:sp>
      <p:sp>
        <p:nvSpPr>
          <p:cNvPr id="426" name="Google Shape;426;g39c468b2691_0_706"/>
          <p:cNvSpPr/>
          <p:nvPr/>
        </p:nvSpPr>
        <p:spPr>
          <a:xfrm>
            <a:off x="914400" y="3007100"/>
            <a:ext cx="1251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rosso, provare dolore) </a:t>
            </a:r>
            <a:endParaRPr sz="889" b="0" i="0" u="none" strike="noStrike" cap="none">
              <a:solidFill>
                <a:schemeClr val="dk1"/>
              </a:solidFill>
              <a:latin typeface="Calibri"/>
              <a:ea typeface="Calibri"/>
              <a:cs typeface="Calibri"/>
              <a:sym typeface="Calibri"/>
            </a:endParaRPr>
          </a:p>
        </p:txBody>
      </p:sp>
      <p:sp>
        <p:nvSpPr>
          <p:cNvPr id="427" name="Google Shape;427;g39c468b2691_0_706"/>
          <p:cNvSpPr/>
          <p:nvPr/>
        </p:nvSpPr>
        <p:spPr>
          <a:xfrm>
            <a:off x="914400" y="3301417"/>
            <a:ext cx="890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Intenzionalità:</a:t>
            </a:r>
            <a:endParaRPr sz="889" b="0" i="0" u="none" strike="noStrike" cap="none">
              <a:solidFill>
                <a:schemeClr val="dk1"/>
              </a:solidFill>
              <a:latin typeface="Calibri"/>
              <a:ea typeface="Calibri"/>
              <a:cs typeface="Calibri"/>
              <a:sym typeface="Calibri"/>
            </a:endParaRPr>
          </a:p>
        </p:txBody>
      </p:sp>
      <p:sp>
        <p:nvSpPr>
          <p:cNvPr id="428" name="Google Shape;428;g39c468b2691_0_706"/>
          <p:cNvSpPr/>
          <p:nvPr/>
        </p:nvSpPr>
        <p:spPr>
          <a:xfrm>
            <a:off x="1805081" y="3301417"/>
            <a:ext cx="2239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capacità di riferirsi a qualcosa, di avere </a:t>
            </a:r>
            <a:endParaRPr sz="889" b="0" i="0" u="none" strike="noStrike" cap="none">
              <a:solidFill>
                <a:schemeClr val="dk1"/>
              </a:solidFill>
              <a:latin typeface="Calibri"/>
              <a:ea typeface="Calibri"/>
              <a:cs typeface="Calibri"/>
              <a:sym typeface="Calibri"/>
            </a:endParaRPr>
          </a:p>
        </p:txBody>
      </p:sp>
      <p:sp>
        <p:nvSpPr>
          <p:cNvPr id="429" name="Google Shape;429;g39c468b2691_0_706"/>
          <p:cNvSpPr/>
          <p:nvPr/>
        </p:nvSpPr>
        <p:spPr>
          <a:xfrm>
            <a:off x="914400" y="3495722"/>
            <a:ext cx="1505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stati mentali "su" il mondo </a:t>
            </a:r>
            <a:endParaRPr sz="889" b="0" i="0" u="none" strike="noStrike" cap="none">
              <a:solidFill>
                <a:schemeClr val="dk1"/>
              </a:solidFill>
              <a:latin typeface="Calibri"/>
              <a:ea typeface="Calibri"/>
              <a:cs typeface="Calibri"/>
              <a:sym typeface="Calibri"/>
            </a:endParaRPr>
          </a:p>
        </p:txBody>
      </p:sp>
      <p:sp>
        <p:nvSpPr>
          <p:cNvPr id="430" name="Google Shape;430;g39c468b2691_0_706"/>
          <p:cNvSpPr/>
          <p:nvPr/>
        </p:nvSpPr>
        <p:spPr>
          <a:xfrm>
            <a:off x="914400" y="3790038"/>
            <a:ext cx="504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Volontà:</a:t>
            </a:r>
            <a:endParaRPr sz="889" b="0" i="0" u="none" strike="noStrike" cap="none">
              <a:solidFill>
                <a:schemeClr val="dk1"/>
              </a:solidFill>
              <a:latin typeface="Calibri"/>
              <a:ea typeface="Calibri"/>
              <a:cs typeface="Calibri"/>
              <a:sym typeface="Calibri"/>
            </a:endParaRPr>
          </a:p>
        </p:txBody>
      </p:sp>
      <p:sp>
        <p:nvSpPr>
          <p:cNvPr id="431" name="Google Shape;431;g39c468b2691_0_706"/>
          <p:cNvSpPr/>
          <p:nvPr/>
        </p:nvSpPr>
        <p:spPr>
          <a:xfrm>
            <a:off x="1418760" y="3790038"/>
            <a:ext cx="2805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capacità di scegliere, decidere, agire per obiettivi </a:t>
            </a:r>
            <a:endParaRPr sz="889" b="0" i="0" u="none" strike="noStrike" cap="none">
              <a:solidFill>
                <a:schemeClr val="dk1"/>
              </a:solidFill>
              <a:latin typeface="Calibri"/>
              <a:ea typeface="Calibri"/>
              <a:cs typeface="Calibri"/>
              <a:sym typeface="Calibri"/>
            </a:endParaRPr>
          </a:p>
        </p:txBody>
      </p:sp>
      <p:sp>
        <p:nvSpPr>
          <p:cNvPr id="432" name="Google Shape;432;g39c468b2691_0_706"/>
          <p:cNvSpPr/>
          <p:nvPr/>
        </p:nvSpPr>
        <p:spPr>
          <a:xfrm>
            <a:off x="914400" y="3984343"/>
            <a:ext cx="352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propri </a:t>
            </a:r>
            <a:endParaRPr sz="889" b="0" i="0" u="none" strike="noStrike" cap="none">
              <a:solidFill>
                <a:schemeClr val="dk1"/>
              </a:solidFill>
              <a:latin typeface="Calibri"/>
              <a:ea typeface="Calibri"/>
              <a:cs typeface="Calibri"/>
              <a:sym typeface="Calibri"/>
            </a:endParaRPr>
          </a:p>
        </p:txBody>
      </p:sp>
      <p:sp>
        <p:nvSpPr>
          <p:cNvPr id="433" name="Google Shape;433;g39c468b2691_0_706"/>
          <p:cNvSpPr/>
          <p:nvPr/>
        </p:nvSpPr>
        <p:spPr>
          <a:xfrm>
            <a:off x="914400" y="4278660"/>
            <a:ext cx="911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Comprensione:</a:t>
            </a:r>
            <a:endParaRPr sz="889" b="0" i="0" u="none" strike="noStrike" cap="none">
              <a:solidFill>
                <a:schemeClr val="dk1"/>
              </a:solidFill>
              <a:latin typeface="Calibri"/>
              <a:ea typeface="Calibri"/>
              <a:cs typeface="Calibri"/>
              <a:sym typeface="Calibri"/>
            </a:endParaRPr>
          </a:p>
        </p:txBody>
      </p:sp>
      <p:sp>
        <p:nvSpPr>
          <p:cNvPr id="434" name="Google Shape;434;g39c468b2691_0_706"/>
          <p:cNvSpPr/>
          <p:nvPr/>
        </p:nvSpPr>
        <p:spPr>
          <a:xfrm>
            <a:off x="1826093" y="4278660"/>
            <a:ext cx="1803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afferrare il significato, non solo </a:t>
            </a:r>
            <a:endParaRPr sz="889" b="0" i="0" u="none" strike="noStrike" cap="none">
              <a:solidFill>
                <a:schemeClr val="dk1"/>
              </a:solidFill>
              <a:latin typeface="Calibri"/>
              <a:ea typeface="Calibri"/>
              <a:cs typeface="Calibri"/>
              <a:sym typeface="Calibri"/>
            </a:endParaRPr>
          </a:p>
        </p:txBody>
      </p:sp>
      <p:sp>
        <p:nvSpPr>
          <p:cNvPr id="435" name="Google Shape;435;g39c468b2691_0_706"/>
          <p:cNvSpPr/>
          <p:nvPr/>
        </p:nvSpPr>
        <p:spPr>
          <a:xfrm>
            <a:off x="914400" y="4472964"/>
            <a:ext cx="1097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manipolare simboli </a:t>
            </a:r>
            <a:endParaRPr sz="889" b="0" i="0" u="none" strike="noStrike" cap="none">
              <a:solidFill>
                <a:schemeClr val="dk1"/>
              </a:solidFill>
              <a:latin typeface="Calibri"/>
              <a:ea typeface="Calibri"/>
              <a:cs typeface="Calibri"/>
              <a:sym typeface="Calibri"/>
            </a:endParaRPr>
          </a:p>
        </p:txBody>
      </p:sp>
      <p:sp>
        <p:nvSpPr>
          <p:cNvPr id="436" name="Google Shape;436;g39c468b2691_0_706"/>
          <p:cNvSpPr/>
          <p:nvPr/>
        </p:nvSpPr>
        <p:spPr>
          <a:xfrm>
            <a:off x="914400" y="4767281"/>
            <a:ext cx="1197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Modello del mondo:</a:t>
            </a:r>
            <a:endParaRPr sz="889" b="0" i="0" u="none" strike="noStrike" cap="none">
              <a:solidFill>
                <a:schemeClr val="dk1"/>
              </a:solidFill>
              <a:latin typeface="Calibri"/>
              <a:ea typeface="Calibri"/>
              <a:cs typeface="Calibri"/>
              <a:sym typeface="Calibri"/>
            </a:endParaRPr>
          </a:p>
        </p:txBody>
      </p:sp>
      <p:sp>
        <p:nvSpPr>
          <p:cNvPr id="437" name="Google Shape;437;g39c468b2691_0_706"/>
          <p:cNvSpPr/>
          <p:nvPr/>
        </p:nvSpPr>
        <p:spPr>
          <a:xfrm>
            <a:off x="2111732" y="4767281"/>
            <a:ext cx="2140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rappresentazione interna della realtà </a:t>
            </a:r>
            <a:endParaRPr sz="889" b="0" i="0" u="none" strike="noStrike" cap="none">
              <a:solidFill>
                <a:schemeClr val="dk1"/>
              </a:solidFill>
              <a:latin typeface="Calibri"/>
              <a:ea typeface="Calibri"/>
              <a:cs typeface="Calibri"/>
              <a:sym typeface="Calibri"/>
            </a:endParaRPr>
          </a:p>
        </p:txBody>
      </p:sp>
      <p:sp>
        <p:nvSpPr>
          <p:cNvPr id="438" name="Google Shape;438;g39c468b2691_0_706"/>
          <p:cNvSpPr/>
          <p:nvPr/>
        </p:nvSpPr>
        <p:spPr>
          <a:xfrm>
            <a:off x="914400" y="4961586"/>
            <a:ext cx="1197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basata su esperienza </a:t>
            </a:r>
            <a:endParaRPr sz="889" b="0" i="0" u="none" strike="noStrike" cap="none">
              <a:solidFill>
                <a:schemeClr val="dk1"/>
              </a:solidFill>
              <a:latin typeface="Calibri"/>
              <a:ea typeface="Calibri"/>
              <a:cs typeface="Calibri"/>
              <a:sym typeface="Calibri"/>
            </a:endParaRPr>
          </a:p>
        </p:txBody>
      </p:sp>
      <p:sp>
        <p:nvSpPr>
          <p:cNvPr id="439" name="Google Shape;439;g39c468b2691_0_706"/>
          <p:cNvSpPr/>
          <p:nvPr/>
        </p:nvSpPr>
        <p:spPr>
          <a:xfrm>
            <a:off x="4661297" y="1711598"/>
            <a:ext cx="3911100" cy="3710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39c468b2691_0_706"/>
          <p:cNvSpPr/>
          <p:nvPr/>
        </p:nvSpPr>
        <p:spPr>
          <a:xfrm>
            <a:off x="4861322" y="1890192"/>
            <a:ext cx="3511200" cy="27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Large Language Models</a:t>
            </a:r>
            <a:endParaRPr sz="1463" b="0" i="0" u="none" strike="noStrike" cap="none">
              <a:solidFill>
                <a:schemeClr val="dk1"/>
              </a:solidFill>
              <a:latin typeface="Calibri"/>
              <a:ea typeface="Calibri"/>
              <a:cs typeface="Calibri"/>
              <a:sym typeface="Calibri"/>
            </a:endParaRPr>
          </a:p>
        </p:txBody>
      </p:sp>
      <p:sp>
        <p:nvSpPr>
          <p:cNvPr id="441" name="Google Shape;441;g39c468b2691_0_706"/>
          <p:cNvSpPr/>
          <p:nvPr/>
        </p:nvSpPr>
        <p:spPr>
          <a:xfrm>
            <a:off x="5004197" y="2324174"/>
            <a:ext cx="1171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Nessuna coscienza:</a:t>
            </a:r>
            <a:endParaRPr sz="889" b="0" i="0" u="none" strike="noStrike" cap="none">
              <a:solidFill>
                <a:schemeClr val="dk1"/>
              </a:solidFill>
              <a:latin typeface="Calibri"/>
              <a:ea typeface="Calibri"/>
              <a:cs typeface="Calibri"/>
              <a:sym typeface="Calibri"/>
            </a:endParaRPr>
          </a:p>
        </p:txBody>
      </p:sp>
      <p:sp>
        <p:nvSpPr>
          <p:cNvPr id="442" name="Google Shape;442;g39c468b2691_0_706"/>
          <p:cNvSpPr/>
          <p:nvPr/>
        </p:nvSpPr>
        <p:spPr>
          <a:xfrm>
            <a:off x="6176135" y="2324174"/>
            <a:ext cx="1971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non c'è "nessuno a casa", nessuna </a:t>
            </a:r>
            <a:endParaRPr sz="889" b="0" i="0" u="none" strike="noStrike" cap="none">
              <a:solidFill>
                <a:schemeClr val="dk1"/>
              </a:solidFill>
              <a:latin typeface="Calibri"/>
              <a:ea typeface="Calibri"/>
              <a:cs typeface="Calibri"/>
              <a:sym typeface="Calibri"/>
            </a:endParaRPr>
          </a:p>
        </p:txBody>
      </p:sp>
      <p:sp>
        <p:nvSpPr>
          <p:cNvPr id="443" name="Google Shape;443;g39c468b2691_0_706"/>
          <p:cNvSpPr/>
          <p:nvPr/>
        </p:nvSpPr>
        <p:spPr>
          <a:xfrm>
            <a:off x="5004197" y="2518479"/>
            <a:ext cx="1250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esperienza soggettiva </a:t>
            </a:r>
            <a:endParaRPr sz="889" b="0" i="0" u="none" strike="noStrike" cap="none">
              <a:solidFill>
                <a:schemeClr val="dk1"/>
              </a:solidFill>
              <a:latin typeface="Calibri"/>
              <a:ea typeface="Calibri"/>
              <a:cs typeface="Calibri"/>
              <a:sym typeface="Calibri"/>
            </a:endParaRPr>
          </a:p>
        </p:txBody>
      </p:sp>
      <p:sp>
        <p:nvSpPr>
          <p:cNvPr id="444" name="Google Shape;444;g39c468b2691_0_706"/>
          <p:cNvSpPr/>
          <p:nvPr/>
        </p:nvSpPr>
        <p:spPr>
          <a:xfrm>
            <a:off x="5004197" y="2812796"/>
            <a:ext cx="1247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Nessuna esperienza:</a:t>
            </a:r>
            <a:endParaRPr sz="889" b="0" i="0" u="none" strike="noStrike" cap="none">
              <a:solidFill>
                <a:schemeClr val="dk1"/>
              </a:solidFill>
              <a:latin typeface="Calibri"/>
              <a:ea typeface="Calibri"/>
              <a:cs typeface="Calibri"/>
              <a:sym typeface="Calibri"/>
            </a:endParaRPr>
          </a:p>
        </p:txBody>
      </p:sp>
      <p:sp>
        <p:nvSpPr>
          <p:cNvPr id="445" name="Google Shape;445;g39c468b2691_0_706"/>
          <p:cNvSpPr/>
          <p:nvPr/>
        </p:nvSpPr>
        <p:spPr>
          <a:xfrm>
            <a:off x="6251674" y="2812796"/>
            <a:ext cx="1847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non "sentono" nulla, non hanno </a:t>
            </a:r>
            <a:endParaRPr sz="889" b="0" i="0" u="none" strike="noStrike" cap="none">
              <a:solidFill>
                <a:schemeClr val="dk1"/>
              </a:solidFill>
              <a:latin typeface="Calibri"/>
              <a:ea typeface="Calibri"/>
              <a:cs typeface="Calibri"/>
              <a:sym typeface="Calibri"/>
            </a:endParaRPr>
          </a:p>
        </p:txBody>
      </p:sp>
      <p:sp>
        <p:nvSpPr>
          <p:cNvPr id="446" name="Google Shape;446;g39c468b2691_0_706"/>
          <p:cNvSpPr/>
          <p:nvPr/>
        </p:nvSpPr>
        <p:spPr>
          <a:xfrm>
            <a:off x="5004197" y="3007100"/>
            <a:ext cx="1244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percezioni o emozioni </a:t>
            </a:r>
            <a:endParaRPr sz="889" b="0" i="0" u="none" strike="noStrike" cap="none">
              <a:solidFill>
                <a:schemeClr val="dk1"/>
              </a:solidFill>
              <a:latin typeface="Calibri"/>
              <a:ea typeface="Calibri"/>
              <a:cs typeface="Calibri"/>
              <a:sym typeface="Calibri"/>
            </a:endParaRPr>
          </a:p>
        </p:txBody>
      </p:sp>
      <p:sp>
        <p:nvSpPr>
          <p:cNvPr id="447" name="Google Shape;447;g39c468b2691_0_706"/>
          <p:cNvSpPr/>
          <p:nvPr/>
        </p:nvSpPr>
        <p:spPr>
          <a:xfrm>
            <a:off x="5004197" y="3301417"/>
            <a:ext cx="1774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Nessuna intenzionalità reale:</a:t>
            </a:r>
            <a:endParaRPr sz="889" b="0" i="0" u="none" strike="noStrike" cap="none">
              <a:solidFill>
                <a:schemeClr val="dk1"/>
              </a:solidFill>
              <a:latin typeface="Calibri"/>
              <a:ea typeface="Calibri"/>
              <a:cs typeface="Calibri"/>
              <a:sym typeface="Calibri"/>
            </a:endParaRPr>
          </a:p>
        </p:txBody>
      </p:sp>
      <p:sp>
        <p:nvSpPr>
          <p:cNvPr id="448" name="Google Shape;448;g39c468b2691_0_706"/>
          <p:cNvSpPr/>
          <p:nvPr/>
        </p:nvSpPr>
        <p:spPr>
          <a:xfrm>
            <a:off x="6778637" y="3301417"/>
            <a:ext cx="1464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non si riferiscono a nulla, </a:t>
            </a:r>
            <a:endParaRPr sz="889" b="0" i="0" u="none" strike="noStrike" cap="none">
              <a:solidFill>
                <a:schemeClr val="dk1"/>
              </a:solidFill>
              <a:latin typeface="Calibri"/>
              <a:ea typeface="Calibri"/>
              <a:cs typeface="Calibri"/>
              <a:sym typeface="Calibri"/>
            </a:endParaRPr>
          </a:p>
        </p:txBody>
      </p:sp>
      <p:sp>
        <p:nvSpPr>
          <p:cNvPr id="449" name="Google Shape;449;g39c468b2691_0_706"/>
          <p:cNvSpPr/>
          <p:nvPr/>
        </p:nvSpPr>
        <p:spPr>
          <a:xfrm>
            <a:off x="5004197" y="3495722"/>
            <a:ext cx="1407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manipolano solo pattern </a:t>
            </a:r>
            <a:endParaRPr sz="889" b="0" i="0" u="none" strike="noStrike" cap="none">
              <a:solidFill>
                <a:schemeClr val="dk1"/>
              </a:solidFill>
              <a:latin typeface="Calibri"/>
              <a:ea typeface="Calibri"/>
              <a:cs typeface="Calibri"/>
              <a:sym typeface="Calibri"/>
            </a:endParaRPr>
          </a:p>
        </p:txBody>
      </p:sp>
      <p:sp>
        <p:nvSpPr>
          <p:cNvPr id="450" name="Google Shape;450;g39c468b2691_0_706"/>
          <p:cNvSpPr/>
          <p:nvPr/>
        </p:nvSpPr>
        <p:spPr>
          <a:xfrm>
            <a:off x="5004197" y="3790038"/>
            <a:ext cx="1052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Nessuna volontà:</a:t>
            </a:r>
            <a:endParaRPr sz="889" b="0" i="0" u="none" strike="noStrike" cap="none">
              <a:solidFill>
                <a:schemeClr val="dk1"/>
              </a:solidFill>
              <a:latin typeface="Calibri"/>
              <a:ea typeface="Calibri"/>
              <a:cs typeface="Calibri"/>
              <a:sym typeface="Calibri"/>
            </a:endParaRPr>
          </a:p>
        </p:txBody>
      </p:sp>
      <p:sp>
        <p:nvSpPr>
          <p:cNvPr id="451" name="Google Shape;451;g39c468b2691_0_706"/>
          <p:cNvSpPr/>
          <p:nvPr/>
        </p:nvSpPr>
        <p:spPr>
          <a:xfrm>
            <a:off x="6056895" y="3790038"/>
            <a:ext cx="2159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non hanno obiettivi propri, eseguono </a:t>
            </a:r>
            <a:endParaRPr sz="889" b="0" i="0" u="none" strike="noStrike" cap="none">
              <a:solidFill>
                <a:schemeClr val="dk1"/>
              </a:solidFill>
              <a:latin typeface="Calibri"/>
              <a:ea typeface="Calibri"/>
              <a:cs typeface="Calibri"/>
              <a:sym typeface="Calibri"/>
            </a:endParaRPr>
          </a:p>
        </p:txBody>
      </p:sp>
      <p:sp>
        <p:nvSpPr>
          <p:cNvPr id="452" name="Google Shape;452;g39c468b2691_0_706"/>
          <p:cNvSpPr/>
          <p:nvPr/>
        </p:nvSpPr>
        <p:spPr>
          <a:xfrm>
            <a:off x="5004197" y="3984343"/>
            <a:ext cx="1163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calcoli deterministici </a:t>
            </a:r>
            <a:endParaRPr sz="889" b="0" i="0" u="none" strike="noStrike" cap="none">
              <a:solidFill>
                <a:schemeClr val="dk1"/>
              </a:solidFill>
              <a:latin typeface="Calibri"/>
              <a:ea typeface="Calibri"/>
              <a:cs typeface="Calibri"/>
              <a:sym typeface="Calibri"/>
            </a:endParaRPr>
          </a:p>
        </p:txBody>
      </p:sp>
      <p:sp>
        <p:nvSpPr>
          <p:cNvPr id="453" name="Google Shape;453;g39c468b2691_0_706"/>
          <p:cNvSpPr/>
          <p:nvPr/>
        </p:nvSpPr>
        <p:spPr>
          <a:xfrm>
            <a:off x="5004197" y="4278660"/>
            <a:ext cx="1452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Nessuna comprensione:</a:t>
            </a:r>
            <a:endParaRPr sz="889" b="0" i="0" u="none" strike="noStrike" cap="none">
              <a:solidFill>
                <a:schemeClr val="dk1"/>
              </a:solidFill>
              <a:latin typeface="Calibri"/>
              <a:ea typeface="Calibri"/>
              <a:cs typeface="Calibri"/>
              <a:sym typeface="Calibri"/>
            </a:endParaRPr>
          </a:p>
        </p:txBody>
      </p:sp>
      <p:sp>
        <p:nvSpPr>
          <p:cNvPr id="454" name="Google Shape;454;g39c468b2691_0_706"/>
          <p:cNvSpPr/>
          <p:nvPr/>
        </p:nvSpPr>
        <p:spPr>
          <a:xfrm>
            <a:off x="6456666" y="4278660"/>
            <a:ext cx="1647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solo calcolo di probabilità su </a:t>
            </a:r>
            <a:endParaRPr sz="889" b="0" i="0" u="none" strike="noStrike" cap="none">
              <a:solidFill>
                <a:schemeClr val="dk1"/>
              </a:solidFill>
              <a:latin typeface="Calibri"/>
              <a:ea typeface="Calibri"/>
              <a:cs typeface="Calibri"/>
              <a:sym typeface="Calibri"/>
            </a:endParaRPr>
          </a:p>
        </p:txBody>
      </p:sp>
      <p:sp>
        <p:nvSpPr>
          <p:cNvPr id="455" name="Google Shape;455;g39c468b2691_0_706"/>
          <p:cNvSpPr/>
          <p:nvPr/>
        </p:nvSpPr>
        <p:spPr>
          <a:xfrm>
            <a:off x="5004197" y="4472964"/>
            <a:ext cx="1040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sequenze di token </a:t>
            </a:r>
            <a:endParaRPr sz="889" b="0" i="0" u="none" strike="noStrike" cap="none">
              <a:solidFill>
                <a:schemeClr val="dk1"/>
              </a:solidFill>
              <a:latin typeface="Calibri"/>
              <a:ea typeface="Calibri"/>
              <a:cs typeface="Calibri"/>
              <a:sym typeface="Calibri"/>
            </a:endParaRPr>
          </a:p>
        </p:txBody>
      </p:sp>
      <p:sp>
        <p:nvSpPr>
          <p:cNvPr id="456" name="Google Shape;456;g39c468b2691_0_706"/>
          <p:cNvSpPr/>
          <p:nvPr/>
        </p:nvSpPr>
        <p:spPr>
          <a:xfrm>
            <a:off x="5004197" y="4767281"/>
            <a:ext cx="1684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Nessun modello del mondo:</a:t>
            </a:r>
            <a:endParaRPr sz="889" b="0" i="0" u="none" strike="noStrike" cap="none">
              <a:solidFill>
                <a:schemeClr val="dk1"/>
              </a:solidFill>
              <a:latin typeface="Calibri"/>
              <a:ea typeface="Calibri"/>
              <a:cs typeface="Calibri"/>
              <a:sym typeface="Calibri"/>
            </a:endParaRPr>
          </a:p>
        </p:txBody>
      </p:sp>
      <p:sp>
        <p:nvSpPr>
          <p:cNvPr id="457" name="Google Shape;457;g39c468b2691_0_706"/>
          <p:cNvSpPr/>
          <p:nvPr/>
        </p:nvSpPr>
        <p:spPr>
          <a:xfrm>
            <a:off x="6688643" y="4767281"/>
            <a:ext cx="1577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solo correlazioni statistiche </a:t>
            </a:r>
            <a:endParaRPr sz="889" b="0" i="0" u="none" strike="noStrike" cap="none">
              <a:solidFill>
                <a:schemeClr val="dk1"/>
              </a:solidFill>
              <a:latin typeface="Calibri"/>
              <a:ea typeface="Calibri"/>
              <a:cs typeface="Calibri"/>
              <a:sym typeface="Calibri"/>
            </a:endParaRPr>
          </a:p>
        </p:txBody>
      </p:sp>
      <p:sp>
        <p:nvSpPr>
          <p:cNvPr id="458" name="Google Shape;458;g39c468b2691_0_706"/>
          <p:cNvSpPr/>
          <p:nvPr/>
        </p:nvSpPr>
        <p:spPr>
          <a:xfrm>
            <a:off x="5004197" y="4961586"/>
            <a:ext cx="605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tra simboli </a:t>
            </a:r>
            <a:endParaRPr sz="889" b="0" i="0" u="none" strike="noStrike" cap="none">
              <a:solidFill>
                <a:schemeClr val="dk1"/>
              </a:solidFill>
              <a:latin typeface="Calibri"/>
              <a:ea typeface="Calibri"/>
              <a:cs typeface="Calibri"/>
              <a:sym typeface="Calibri"/>
            </a:endParaRPr>
          </a:p>
        </p:txBody>
      </p:sp>
      <p:sp>
        <p:nvSpPr>
          <p:cNvPr id="459" name="Google Shape;459;g39c468b2691_0_706"/>
          <p:cNvSpPr/>
          <p:nvPr/>
        </p:nvSpPr>
        <p:spPr>
          <a:xfrm>
            <a:off x="654490" y="5622020"/>
            <a:ext cx="7596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 Gli LLM sono </a:t>
            </a:r>
            <a:endParaRPr sz="942" b="0" i="0" u="none" strike="noStrike" cap="none">
              <a:solidFill>
                <a:schemeClr val="dk1"/>
              </a:solidFill>
              <a:latin typeface="Calibri"/>
              <a:ea typeface="Calibri"/>
              <a:cs typeface="Calibri"/>
              <a:sym typeface="Calibri"/>
            </a:endParaRPr>
          </a:p>
        </p:txBody>
      </p:sp>
      <p:sp>
        <p:nvSpPr>
          <p:cNvPr id="460" name="Google Shape;460;g39c468b2691_0_706"/>
          <p:cNvSpPr/>
          <p:nvPr/>
        </p:nvSpPr>
        <p:spPr>
          <a:xfrm>
            <a:off x="1414211" y="5622020"/>
            <a:ext cx="10890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1" u="none" strike="noStrike" cap="none">
                <a:solidFill>
                  <a:srgbClr val="E94560"/>
                </a:solidFill>
                <a:latin typeface="Noto Sans"/>
                <a:ea typeface="Noto Sans"/>
                <a:cs typeface="Noto Sans"/>
                <a:sym typeface="Noto Sans"/>
              </a:rPr>
              <a:t>simulatori di testo</a:t>
            </a:r>
            <a:endParaRPr sz="942" b="0" i="0" u="none" strike="noStrike" cap="none">
              <a:solidFill>
                <a:schemeClr val="dk1"/>
              </a:solidFill>
              <a:latin typeface="Calibri"/>
              <a:ea typeface="Calibri"/>
              <a:cs typeface="Calibri"/>
              <a:sym typeface="Calibri"/>
            </a:endParaRPr>
          </a:p>
        </p:txBody>
      </p:sp>
      <p:sp>
        <p:nvSpPr>
          <p:cNvPr id="461" name="Google Shape;461;g39c468b2691_0_706"/>
          <p:cNvSpPr/>
          <p:nvPr/>
        </p:nvSpPr>
        <p:spPr>
          <a:xfrm>
            <a:off x="2503243" y="5622020"/>
            <a:ext cx="59862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 non agenti intelligenti. Non pensano, non capiscono, non sono consapevoli. Sono strumenti sofisticati di </a:t>
            </a:r>
            <a:endParaRPr sz="942" b="0" i="0" u="none" strike="noStrike" cap="none">
              <a:solidFill>
                <a:schemeClr val="dk1"/>
              </a:solidFill>
              <a:latin typeface="Calibri"/>
              <a:ea typeface="Calibri"/>
              <a:cs typeface="Calibri"/>
              <a:sym typeface="Calibri"/>
            </a:endParaRPr>
          </a:p>
        </p:txBody>
      </p:sp>
      <p:sp>
        <p:nvSpPr>
          <p:cNvPr id="462" name="Google Shape;462;g39c468b2691_0_706"/>
          <p:cNvSpPr/>
          <p:nvPr/>
        </p:nvSpPr>
        <p:spPr>
          <a:xfrm>
            <a:off x="3784653" y="5840602"/>
            <a:ext cx="15747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pattern matching statistico.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39c468b2691_0_760" descr="preencoded.png"/>
          <p:cNvPicPr preferRelativeResize="0"/>
          <p:nvPr/>
        </p:nvPicPr>
        <p:blipFill rotWithShape="1">
          <a:blip r:embed="rId3">
            <a:alphaModFix/>
          </a:blip>
          <a:srcRect/>
          <a:stretch/>
        </p:blipFill>
        <p:spPr>
          <a:xfrm>
            <a:off x="0" y="0"/>
            <a:ext cx="9144000" cy="6019140"/>
          </a:xfrm>
          <a:prstGeom prst="rect">
            <a:avLst/>
          </a:prstGeom>
          <a:noFill/>
          <a:ln>
            <a:noFill/>
          </a:ln>
        </p:spPr>
      </p:pic>
      <p:sp>
        <p:nvSpPr>
          <p:cNvPr id="469" name="Google Shape;469;g39c468b2691_0_760"/>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Perché NON Sono Intelligenti: Limiti Fondamentali </a:t>
            </a:r>
            <a:endParaRPr sz="2250" b="0" i="0" u="none" strike="noStrike" cap="none">
              <a:solidFill>
                <a:schemeClr val="dk1"/>
              </a:solidFill>
              <a:latin typeface="Calibri"/>
              <a:ea typeface="Calibri"/>
              <a:cs typeface="Calibri"/>
              <a:sym typeface="Calibri"/>
            </a:endParaRPr>
          </a:p>
        </p:txBody>
      </p:sp>
      <p:sp>
        <p:nvSpPr>
          <p:cNvPr id="470" name="Google Shape;470;g39c468b2691_0_760"/>
          <p:cNvSpPr/>
          <p:nvPr/>
        </p:nvSpPr>
        <p:spPr>
          <a:xfrm>
            <a:off x="571500" y="1021556"/>
            <a:ext cx="4219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Oltre alla mancanza di coscienza e comprensione, gli LLM presentano </a:t>
            </a:r>
            <a:endParaRPr sz="942" b="0" i="0" u="none" strike="noStrike" cap="none">
              <a:solidFill>
                <a:schemeClr val="dk1"/>
              </a:solidFill>
              <a:latin typeface="Calibri"/>
              <a:ea typeface="Calibri"/>
              <a:cs typeface="Calibri"/>
              <a:sym typeface="Calibri"/>
            </a:endParaRPr>
          </a:p>
        </p:txBody>
      </p:sp>
      <p:sp>
        <p:nvSpPr>
          <p:cNvPr id="471" name="Google Shape;471;g39c468b2691_0_760"/>
          <p:cNvSpPr/>
          <p:nvPr/>
        </p:nvSpPr>
        <p:spPr>
          <a:xfrm>
            <a:off x="4791363" y="1021556"/>
            <a:ext cx="1798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limiti operativi fondamentali</a:t>
            </a:r>
            <a:endParaRPr sz="942" b="0" i="0" u="none" strike="noStrike" cap="none">
              <a:solidFill>
                <a:schemeClr val="dk1"/>
              </a:solidFill>
              <a:latin typeface="Calibri"/>
              <a:ea typeface="Calibri"/>
              <a:cs typeface="Calibri"/>
              <a:sym typeface="Calibri"/>
            </a:endParaRPr>
          </a:p>
        </p:txBody>
      </p:sp>
      <p:sp>
        <p:nvSpPr>
          <p:cNvPr id="472" name="Google Shape;472;g39c468b2691_0_760"/>
          <p:cNvSpPr/>
          <p:nvPr/>
        </p:nvSpPr>
        <p:spPr>
          <a:xfrm>
            <a:off x="6590054" y="1021556"/>
            <a:ext cx="978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dimostrano </a:t>
            </a:r>
            <a:endParaRPr sz="942" b="0" i="0" u="none" strike="noStrike" cap="none">
              <a:solidFill>
                <a:schemeClr val="dk1"/>
              </a:solidFill>
              <a:latin typeface="Calibri"/>
              <a:ea typeface="Calibri"/>
              <a:cs typeface="Calibri"/>
              <a:sym typeface="Calibri"/>
            </a:endParaRPr>
          </a:p>
        </p:txBody>
      </p:sp>
      <p:sp>
        <p:nvSpPr>
          <p:cNvPr id="473" name="Google Shape;473;g39c468b2691_0_760"/>
          <p:cNvSpPr/>
          <p:nvPr/>
        </p:nvSpPr>
        <p:spPr>
          <a:xfrm>
            <a:off x="571500" y="1240138"/>
            <a:ext cx="4796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chiaramente la loro natura di strumenti statistici, non di intelligenze autentiche. </a:t>
            </a:r>
            <a:endParaRPr sz="942" b="0" i="0" u="none" strike="noStrike" cap="none">
              <a:solidFill>
                <a:schemeClr val="dk1"/>
              </a:solidFill>
              <a:latin typeface="Calibri"/>
              <a:ea typeface="Calibri"/>
              <a:cs typeface="Calibri"/>
              <a:sym typeface="Calibri"/>
            </a:endParaRPr>
          </a:p>
        </p:txBody>
      </p:sp>
      <p:sp>
        <p:nvSpPr>
          <p:cNvPr id="474" name="Google Shape;474;g39c468b2691_0_760"/>
          <p:cNvSpPr/>
          <p:nvPr/>
        </p:nvSpPr>
        <p:spPr>
          <a:xfrm>
            <a:off x="571500" y="1615883"/>
            <a:ext cx="3686100" cy="1485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g39c468b2691_0_760"/>
          <p:cNvSpPr/>
          <p:nvPr/>
        </p:nvSpPr>
        <p:spPr>
          <a:xfrm>
            <a:off x="742950" y="1758758"/>
            <a:ext cx="3343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Allucinazioni</a:t>
            </a:r>
            <a:endParaRPr sz="1046" b="0" i="0" u="none" strike="noStrike" cap="none">
              <a:solidFill>
                <a:schemeClr val="dk1"/>
              </a:solidFill>
              <a:latin typeface="Calibri"/>
              <a:ea typeface="Calibri"/>
              <a:cs typeface="Calibri"/>
              <a:sym typeface="Calibri"/>
            </a:endParaRPr>
          </a:p>
        </p:txBody>
      </p:sp>
      <p:sp>
        <p:nvSpPr>
          <p:cNvPr id="476" name="Google Shape;476;g39c468b2691_0_760"/>
          <p:cNvSpPr/>
          <p:nvPr/>
        </p:nvSpPr>
        <p:spPr>
          <a:xfrm>
            <a:off x="742950" y="2044508"/>
            <a:ext cx="3343200" cy="91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Gli LLM generano informazioni false con grande confidenza perché predicono sequenze di parole plausibili, non verità. Non distinguono tra fatti e finzione: se una sequenza è statisticamente probabile, viene generata indipendentemente dalla sua veridicità. </a:t>
            </a:r>
            <a:endParaRPr sz="837" b="0" i="0" u="none" strike="noStrike" cap="none">
              <a:solidFill>
                <a:schemeClr val="dk1"/>
              </a:solidFill>
              <a:latin typeface="Calibri"/>
              <a:ea typeface="Calibri"/>
              <a:cs typeface="Calibri"/>
              <a:sym typeface="Calibri"/>
            </a:endParaRPr>
          </a:p>
        </p:txBody>
      </p:sp>
      <p:sp>
        <p:nvSpPr>
          <p:cNvPr id="477" name="Google Shape;477;g39c468b2691_0_760"/>
          <p:cNvSpPr/>
          <p:nvPr/>
        </p:nvSpPr>
        <p:spPr>
          <a:xfrm>
            <a:off x="4386263" y="1615883"/>
            <a:ext cx="3686100" cy="1485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g39c468b2691_0_760"/>
          <p:cNvSpPr/>
          <p:nvPr/>
        </p:nvSpPr>
        <p:spPr>
          <a:xfrm>
            <a:off x="4557713" y="1758758"/>
            <a:ext cx="3343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Ragionamento Debole</a:t>
            </a:r>
            <a:endParaRPr sz="1046" b="0" i="0" u="none" strike="noStrike" cap="none">
              <a:solidFill>
                <a:schemeClr val="dk1"/>
              </a:solidFill>
              <a:latin typeface="Calibri"/>
              <a:ea typeface="Calibri"/>
              <a:cs typeface="Calibri"/>
              <a:sym typeface="Calibri"/>
            </a:endParaRPr>
          </a:p>
        </p:txBody>
      </p:sp>
      <p:sp>
        <p:nvSpPr>
          <p:cNvPr id="479" name="Google Shape;479;g39c468b2691_0_760"/>
          <p:cNvSpPr/>
          <p:nvPr/>
        </p:nvSpPr>
        <p:spPr>
          <a:xfrm>
            <a:off x="4557713" y="2044508"/>
            <a:ext cx="3343200" cy="91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Falliscono sistematicamente in compiti di logica formale e matematica che richiedono ragionamento passo-passo. Possono memorizzare soluzioni viste nel training, ma non possono ragionare su problemi nuovi che richiedono inferenza logica. </a:t>
            </a:r>
            <a:endParaRPr sz="837" b="0" i="0" u="none" strike="noStrike" cap="none">
              <a:solidFill>
                <a:schemeClr val="dk1"/>
              </a:solidFill>
              <a:latin typeface="Calibri"/>
              <a:ea typeface="Calibri"/>
              <a:cs typeface="Calibri"/>
              <a:sym typeface="Calibri"/>
            </a:endParaRPr>
          </a:p>
        </p:txBody>
      </p:sp>
      <p:sp>
        <p:nvSpPr>
          <p:cNvPr id="480" name="Google Shape;480;g39c468b2691_0_760"/>
          <p:cNvSpPr/>
          <p:nvPr/>
        </p:nvSpPr>
        <p:spPr>
          <a:xfrm>
            <a:off x="571500" y="3230287"/>
            <a:ext cx="3686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g39c468b2691_0_760"/>
          <p:cNvSpPr/>
          <p:nvPr/>
        </p:nvSpPr>
        <p:spPr>
          <a:xfrm>
            <a:off x="742950" y="3373162"/>
            <a:ext cx="3343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Dipendenza dai Dati</a:t>
            </a:r>
            <a:endParaRPr sz="1046" b="0" i="0" u="none" strike="noStrike" cap="none">
              <a:solidFill>
                <a:schemeClr val="dk1"/>
              </a:solidFill>
              <a:latin typeface="Calibri"/>
              <a:ea typeface="Calibri"/>
              <a:cs typeface="Calibri"/>
              <a:sym typeface="Calibri"/>
            </a:endParaRPr>
          </a:p>
        </p:txBody>
      </p:sp>
      <p:sp>
        <p:nvSpPr>
          <p:cNvPr id="482" name="Google Shape;482;g39c468b2691_0_760"/>
          <p:cNvSpPr/>
          <p:nvPr/>
        </p:nvSpPr>
        <p:spPr>
          <a:xfrm>
            <a:off x="742950" y="3658912"/>
            <a:ext cx="3343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Se non hanno visto qualcosa nei dati di training, non possono ragionarci sopra in modo genuino. Non possono estrapolare oltre i pattern statistici appresi. La loro "conoscenza" è limitata a ciò che hanno visto durante l'addestramento. </a:t>
            </a:r>
            <a:endParaRPr sz="837" b="0" i="0" u="none" strike="noStrike" cap="none">
              <a:solidFill>
                <a:schemeClr val="dk1"/>
              </a:solidFill>
              <a:latin typeface="Calibri"/>
              <a:ea typeface="Calibri"/>
              <a:cs typeface="Calibri"/>
              <a:sym typeface="Calibri"/>
            </a:endParaRPr>
          </a:p>
        </p:txBody>
      </p:sp>
      <p:sp>
        <p:nvSpPr>
          <p:cNvPr id="483" name="Google Shape;483;g39c468b2691_0_760"/>
          <p:cNvSpPr/>
          <p:nvPr/>
        </p:nvSpPr>
        <p:spPr>
          <a:xfrm>
            <a:off x="4386263" y="3230287"/>
            <a:ext cx="3686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g39c468b2691_0_760"/>
          <p:cNvSpPr/>
          <p:nvPr/>
        </p:nvSpPr>
        <p:spPr>
          <a:xfrm>
            <a:off x="4557713" y="3373162"/>
            <a:ext cx="3343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Conoscenza Congelata</a:t>
            </a:r>
            <a:endParaRPr sz="1046" b="0" i="0" u="none" strike="noStrike" cap="none">
              <a:solidFill>
                <a:schemeClr val="dk1"/>
              </a:solidFill>
              <a:latin typeface="Calibri"/>
              <a:ea typeface="Calibri"/>
              <a:cs typeface="Calibri"/>
              <a:sym typeface="Calibri"/>
            </a:endParaRPr>
          </a:p>
        </p:txBody>
      </p:sp>
      <p:sp>
        <p:nvSpPr>
          <p:cNvPr id="485" name="Google Shape;485;g39c468b2691_0_760"/>
          <p:cNvSpPr/>
          <p:nvPr/>
        </p:nvSpPr>
        <p:spPr>
          <a:xfrm>
            <a:off x="4557713" y="3658912"/>
            <a:ext cx="3343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Nessuna capacità di apprendimento continuo: la conoscenza è congelata al momento del training. Non possono aggiornarsi, imparare dall'esperienza o adattarsi a nuove informazioni senza essere completamente riaddestrati. </a:t>
            </a:r>
            <a:endParaRPr sz="837" b="0" i="0" u="none" strike="noStrike" cap="none">
              <a:solidFill>
                <a:schemeClr val="dk1"/>
              </a:solidFill>
              <a:latin typeface="Calibri"/>
              <a:ea typeface="Calibri"/>
              <a:cs typeface="Calibri"/>
              <a:sym typeface="Calibri"/>
            </a:endParaRPr>
          </a:p>
        </p:txBody>
      </p:sp>
      <p:sp>
        <p:nvSpPr>
          <p:cNvPr id="486" name="Google Shape;486;g39c468b2691_0_760"/>
          <p:cNvSpPr/>
          <p:nvPr/>
        </p:nvSpPr>
        <p:spPr>
          <a:xfrm>
            <a:off x="571500" y="4661827"/>
            <a:ext cx="7500900" cy="1000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g39c468b2691_0_760"/>
          <p:cNvSpPr/>
          <p:nvPr/>
        </p:nvSpPr>
        <p:spPr>
          <a:xfrm>
            <a:off x="742950" y="4804702"/>
            <a:ext cx="7158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Bias Amplificati</a:t>
            </a:r>
            <a:endParaRPr sz="1046" b="0" i="0" u="none" strike="noStrike" cap="none">
              <a:solidFill>
                <a:schemeClr val="dk1"/>
              </a:solidFill>
              <a:latin typeface="Calibri"/>
              <a:ea typeface="Calibri"/>
              <a:cs typeface="Calibri"/>
              <a:sym typeface="Calibri"/>
            </a:endParaRPr>
          </a:p>
        </p:txBody>
      </p:sp>
      <p:sp>
        <p:nvSpPr>
          <p:cNvPr id="488" name="Google Shape;488;g39c468b2691_0_760"/>
          <p:cNvSpPr/>
          <p:nvPr/>
        </p:nvSpPr>
        <p:spPr>
          <a:xfrm>
            <a:off x="742950" y="5090452"/>
            <a:ext cx="7158000" cy="36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I bias presenti nei dati di training vengono amplificati e perpetuati. Se i dati contengono stereotipi, disinformazione o pregiudizi, il modello li riproduce e li normalizza. Non hanno capacità critica per riconoscere o correggere questi bias. </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g39c468b2691_0_785" descr="preencoded.png"/>
          <p:cNvPicPr preferRelativeResize="0"/>
          <p:nvPr/>
        </p:nvPicPr>
        <p:blipFill rotWithShape="1">
          <a:blip r:embed="rId3">
            <a:alphaModFix/>
          </a:blip>
          <a:srcRect/>
          <a:stretch/>
        </p:blipFill>
        <p:spPr>
          <a:xfrm>
            <a:off x="0" y="0"/>
            <a:ext cx="9144000" cy="6132994"/>
          </a:xfrm>
          <a:prstGeom prst="rect">
            <a:avLst/>
          </a:prstGeom>
          <a:noFill/>
          <a:ln>
            <a:noFill/>
          </a:ln>
        </p:spPr>
      </p:pic>
      <p:sp>
        <p:nvSpPr>
          <p:cNvPr id="495" name="Google Shape;495;g39c468b2691_0_785"/>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Monopolizzazione del Tempo: Cattura dell'Attenzione </a:t>
            </a:r>
            <a:endParaRPr sz="2250" b="0" i="0" u="none" strike="noStrike" cap="none">
              <a:solidFill>
                <a:schemeClr val="dk1"/>
              </a:solidFill>
              <a:latin typeface="Calibri"/>
              <a:ea typeface="Calibri"/>
              <a:cs typeface="Calibri"/>
              <a:sym typeface="Calibri"/>
            </a:endParaRPr>
          </a:p>
        </p:txBody>
      </p:sp>
      <p:sp>
        <p:nvSpPr>
          <p:cNvPr id="496" name="Google Shape;496;g39c468b2691_0_785"/>
          <p:cNvSpPr/>
          <p:nvPr/>
        </p:nvSpPr>
        <p:spPr>
          <a:xfrm>
            <a:off x="571500" y="910828"/>
            <a:ext cx="3615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Gli LLM non sono solo strumenti tecnici: sono progettati per </a:t>
            </a:r>
            <a:endParaRPr sz="942" b="0" i="0" u="none" strike="noStrike" cap="none">
              <a:solidFill>
                <a:schemeClr val="dk1"/>
              </a:solidFill>
              <a:latin typeface="Calibri"/>
              <a:ea typeface="Calibri"/>
              <a:cs typeface="Calibri"/>
              <a:sym typeface="Calibri"/>
            </a:endParaRPr>
          </a:p>
        </p:txBody>
      </p:sp>
      <p:sp>
        <p:nvSpPr>
          <p:cNvPr id="497" name="Google Shape;497;g39c468b2691_0_785"/>
          <p:cNvSpPr/>
          <p:nvPr/>
        </p:nvSpPr>
        <p:spPr>
          <a:xfrm>
            <a:off x="571500" y="1122992"/>
            <a:ext cx="2142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catturare e trattenere l'attenzione</a:t>
            </a:r>
            <a:endParaRPr sz="942" b="0" i="0" u="none" strike="noStrike" cap="none">
              <a:solidFill>
                <a:schemeClr val="dk1"/>
              </a:solidFill>
              <a:latin typeface="Calibri"/>
              <a:ea typeface="Calibri"/>
              <a:cs typeface="Calibri"/>
              <a:sym typeface="Calibri"/>
            </a:endParaRPr>
          </a:p>
        </p:txBody>
      </p:sp>
      <p:sp>
        <p:nvSpPr>
          <p:cNvPr id="498" name="Google Shape;498;g39c468b2691_0_785"/>
          <p:cNvSpPr/>
          <p:nvPr/>
        </p:nvSpPr>
        <p:spPr>
          <a:xfrm>
            <a:off x="2714541" y="1122992"/>
            <a:ext cx="1534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degli utenti il più a lungo </a:t>
            </a:r>
            <a:endParaRPr sz="942" b="0" i="0" u="none" strike="noStrike" cap="none">
              <a:solidFill>
                <a:schemeClr val="dk1"/>
              </a:solidFill>
              <a:latin typeface="Calibri"/>
              <a:ea typeface="Calibri"/>
              <a:cs typeface="Calibri"/>
              <a:sym typeface="Calibri"/>
            </a:endParaRPr>
          </a:p>
        </p:txBody>
      </p:sp>
      <p:sp>
        <p:nvSpPr>
          <p:cNvPr id="499" name="Google Shape;499;g39c468b2691_0_785"/>
          <p:cNvSpPr/>
          <p:nvPr/>
        </p:nvSpPr>
        <p:spPr>
          <a:xfrm>
            <a:off x="571500" y="1335156"/>
            <a:ext cx="3239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possibile, seguendo pattern consolidati dall'economia </a:t>
            </a:r>
            <a:endParaRPr sz="942" b="0" i="0" u="none" strike="noStrike" cap="none">
              <a:solidFill>
                <a:schemeClr val="dk1"/>
              </a:solidFill>
              <a:latin typeface="Calibri"/>
              <a:ea typeface="Calibri"/>
              <a:cs typeface="Calibri"/>
              <a:sym typeface="Calibri"/>
            </a:endParaRPr>
          </a:p>
        </p:txBody>
      </p:sp>
      <p:sp>
        <p:nvSpPr>
          <p:cNvPr id="500" name="Google Shape;500;g39c468b2691_0_785"/>
          <p:cNvSpPr/>
          <p:nvPr/>
        </p:nvSpPr>
        <p:spPr>
          <a:xfrm>
            <a:off x="571500" y="1547320"/>
            <a:ext cx="1918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dell'attenzione dei social media. </a:t>
            </a:r>
            <a:endParaRPr sz="942" b="0" i="0" u="none" strike="noStrike" cap="none">
              <a:solidFill>
                <a:schemeClr val="dk1"/>
              </a:solidFill>
              <a:latin typeface="Calibri"/>
              <a:ea typeface="Calibri"/>
              <a:cs typeface="Calibri"/>
              <a:sym typeface="Calibri"/>
            </a:endParaRPr>
          </a:p>
        </p:txBody>
      </p:sp>
      <p:sp>
        <p:nvSpPr>
          <p:cNvPr id="501" name="Google Shape;501;g39c468b2691_0_785"/>
          <p:cNvSpPr/>
          <p:nvPr/>
        </p:nvSpPr>
        <p:spPr>
          <a:xfrm>
            <a:off x="571500" y="1855924"/>
            <a:ext cx="3875400" cy="985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39c468b2691_0_785"/>
          <p:cNvSpPr/>
          <p:nvPr/>
        </p:nvSpPr>
        <p:spPr>
          <a:xfrm>
            <a:off x="714375" y="1955936"/>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Design Addictive</a:t>
            </a:r>
            <a:endParaRPr sz="993" b="0" i="0" u="none" strike="noStrike" cap="none">
              <a:solidFill>
                <a:schemeClr val="dk1"/>
              </a:solidFill>
              <a:latin typeface="Calibri"/>
              <a:ea typeface="Calibri"/>
              <a:cs typeface="Calibri"/>
              <a:sym typeface="Calibri"/>
            </a:endParaRPr>
          </a:p>
        </p:txBody>
      </p:sp>
      <p:sp>
        <p:nvSpPr>
          <p:cNvPr id="503" name="Google Shape;503;g39c468b2691_0_785"/>
          <p:cNvSpPr/>
          <p:nvPr/>
        </p:nvSpPr>
        <p:spPr>
          <a:xfrm>
            <a:off x="714375" y="2209540"/>
            <a:ext cx="35898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Conversazioni infinite senza fine naturale, risposte sempre disponibili 24/7, gratificazione immediata ad ogni domanda. Il loop è progettato per continuare indefinitamente. </a:t>
            </a:r>
            <a:endParaRPr sz="837" b="0" i="0" u="none" strike="noStrike" cap="none">
              <a:solidFill>
                <a:schemeClr val="dk1"/>
              </a:solidFill>
              <a:latin typeface="Calibri"/>
              <a:ea typeface="Calibri"/>
              <a:cs typeface="Calibri"/>
              <a:sym typeface="Calibri"/>
            </a:endParaRPr>
          </a:p>
        </p:txBody>
      </p:sp>
      <p:sp>
        <p:nvSpPr>
          <p:cNvPr id="504" name="Google Shape;504;g39c468b2691_0_785"/>
          <p:cNvSpPr/>
          <p:nvPr/>
        </p:nvSpPr>
        <p:spPr>
          <a:xfrm>
            <a:off x="571500" y="2919561"/>
            <a:ext cx="3875400" cy="985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39c468b2691_0_785"/>
          <p:cNvSpPr/>
          <p:nvPr/>
        </p:nvSpPr>
        <p:spPr>
          <a:xfrm>
            <a:off x="714375" y="3019574"/>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Gamification della Conoscenza</a:t>
            </a:r>
            <a:endParaRPr sz="993" b="0" i="0" u="none" strike="noStrike" cap="none">
              <a:solidFill>
                <a:schemeClr val="dk1"/>
              </a:solidFill>
              <a:latin typeface="Calibri"/>
              <a:ea typeface="Calibri"/>
              <a:cs typeface="Calibri"/>
              <a:sym typeface="Calibri"/>
            </a:endParaRPr>
          </a:p>
        </p:txBody>
      </p:sp>
      <p:sp>
        <p:nvSpPr>
          <p:cNvPr id="506" name="Google Shape;506;g39c468b2691_0_785"/>
          <p:cNvSpPr/>
          <p:nvPr/>
        </p:nvSpPr>
        <p:spPr>
          <a:xfrm>
            <a:off x="714375" y="3273177"/>
            <a:ext cx="35898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Ogni domanda ottiene una risposta, creando un loop di rinforzo psicologico. La curiosità viene stimolata continuamente, spingendo a fare "ancora una domanda". </a:t>
            </a:r>
            <a:endParaRPr sz="837" b="0" i="0" u="none" strike="noStrike" cap="none">
              <a:solidFill>
                <a:schemeClr val="dk1"/>
              </a:solidFill>
              <a:latin typeface="Calibri"/>
              <a:ea typeface="Calibri"/>
              <a:cs typeface="Calibri"/>
              <a:sym typeface="Calibri"/>
            </a:endParaRPr>
          </a:p>
        </p:txBody>
      </p:sp>
      <p:sp>
        <p:nvSpPr>
          <p:cNvPr id="507" name="Google Shape;507;g39c468b2691_0_785"/>
          <p:cNvSpPr/>
          <p:nvPr/>
        </p:nvSpPr>
        <p:spPr>
          <a:xfrm>
            <a:off x="571500" y="3983199"/>
            <a:ext cx="3875400" cy="985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39c468b2691_0_785"/>
          <p:cNvSpPr/>
          <p:nvPr/>
        </p:nvSpPr>
        <p:spPr>
          <a:xfrm>
            <a:off x="714375" y="4083211"/>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Pattern dei Social Media</a:t>
            </a:r>
            <a:endParaRPr sz="993" b="0" i="0" u="none" strike="noStrike" cap="none">
              <a:solidFill>
                <a:schemeClr val="dk1"/>
              </a:solidFill>
              <a:latin typeface="Calibri"/>
              <a:ea typeface="Calibri"/>
              <a:cs typeface="Calibri"/>
              <a:sym typeface="Calibri"/>
            </a:endParaRPr>
          </a:p>
        </p:txBody>
      </p:sp>
      <p:sp>
        <p:nvSpPr>
          <p:cNvPr id="509" name="Google Shape;509;g39c468b2691_0_785"/>
          <p:cNvSpPr/>
          <p:nvPr/>
        </p:nvSpPr>
        <p:spPr>
          <a:xfrm>
            <a:off x="714375" y="4336814"/>
            <a:ext cx="35898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Lo scroll infinito diventa conversazione infinita. Stesse tecniche di engagement: personalizzazione, tono amichevole, assenza di limiti temporali o di utilizzo. </a:t>
            </a:r>
            <a:endParaRPr sz="837" b="0" i="0" u="none" strike="noStrike" cap="none">
              <a:solidFill>
                <a:schemeClr val="dk1"/>
              </a:solidFill>
              <a:latin typeface="Calibri"/>
              <a:ea typeface="Calibri"/>
              <a:cs typeface="Calibri"/>
              <a:sym typeface="Calibri"/>
            </a:endParaRPr>
          </a:p>
        </p:txBody>
      </p:sp>
      <p:sp>
        <p:nvSpPr>
          <p:cNvPr id="510" name="Google Shape;510;g39c468b2691_0_785"/>
          <p:cNvSpPr/>
          <p:nvPr/>
        </p:nvSpPr>
        <p:spPr>
          <a:xfrm>
            <a:off x="571500" y="5068267"/>
            <a:ext cx="3875400" cy="779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g39c468b2691_0_785"/>
          <p:cNvSpPr/>
          <p:nvPr/>
        </p:nvSpPr>
        <p:spPr>
          <a:xfrm>
            <a:off x="834144" y="5186139"/>
            <a:ext cx="12324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L'obiettivo implicito:</a:t>
            </a:r>
            <a:endParaRPr sz="889" b="0" i="0" u="none" strike="noStrike" cap="none">
              <a:solidFill>
                <a:schemeClr val="dk1"/>
              </a:solidFill>
              <a:latin typeface="Calibri"/>
              <a:ea typeface="Calibri"/>
              <a:cs typeface="Calibri"/>
              <a:sym typeface="Calibri"/>
            </a:endParaRPr>
          </a:p>
        </p:txBody>
      </p:sp>
      <p:sp>
        <p:nvSpPr>
          <p:cNvPr id="512" name="Google Shape;512;g39c468b2691_0_785"/>
          <p:cNvSpPr/>
          <p:nvPr/>
        </p:nvSpPr>
        <p:spPr>
          <a:xfrm>
            <a:off x="2066441" y="5186139"/>
            <a:ext cx="21180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massimizzare il tempo di utilizzo. Più </a:t>
            </a:r>
            <a:endParaRPr sz="889" b="0" i="0" u="none" strike="noStrike" cap="none">
              <a:solidFill>
                <a:schemeClr val="dk1"/>
              </a:solidFill>
              <a:latin typeface="Calibri"/>
              <a:ea typeface="Calibri"/>
              <a:cs typeface="Calibri"/>
              <a:sym typeface="Calibri"/>
            </a:endParaRPr>
          </a:p>
        </p:txBody>
      </p:sp>
      <p:sp>
        <p:nvSpPr>
          <p:cNvPr id="513" name="Google Shape;513;g39c468b2691_0_785"/>
          <p:cNvSpPr/>
          <p:nvPr/>
        </p:nvSpPr>
        <p:spPr>
          <a:xfrm>
            <a:off x="801356" y="5374360"/>
            <a:ext cx="34158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tempo passi con l'LLM, più valore genera per chi lo controlla </a:t>
            </a:r>
            <a:endParaRPr sz="889" b="0" i="0" u="none" strike="noStrike" cap="none">
              <a:solidFill>
                <a:schemeClr val="dk1"/>
              </a:solidFill>
              <a:latin typeface="Calibri"/>
              <a:ea typeface="Calibri"/>
              <a:cs typeface="Calibri"/>
              <a:sym typeface="Calibri"/>
            </a:endParaRPr>
          </a:p>
        </p:txBody>
      </p:sp>
      <p:sp>
        <p:nvSpPr>
          <p:cNvPr id="514" name="Google Shape;514;g39c468b2691_0_785"/>
          <p:cNvSpPr/>
          <p:nvPr/>
        </p:nvSpPr>
        <p:spPr>
          <a:xfrm>
            <a:off x="1204001" y="5562581"/>
            <a:ext cx="26106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(dati comportamentali, abbonamenti, lock-in). </a:t>
            </a:r>
            <a:endParaRPr sz="889" b="0" i="0" u="none" strike="noStrike" cap="none">
              <a:solidFill>
                <a:schemeClr val="dk1"/>
              </a:solidFill>
              <a:latin typeface="Calibri"/>
              <a:ea typeface="Calibri"/>
              <a:cs typeface="Calibri"/>
              <a:sym typeface="Calibri"/>
            </a:endParaRPr>
          </a:p>
        </p:txBody>
      </p:sp>
      <p:pic>
        <p:nvPicPr>
          <p:cNvPr id="515" name="Google Shape;515;g39c468b2691_0_785" descr="preencoded.png"/>
          <p:cNvPicPr preferRelativeResize="0"/>
          <p:nvPr/>
        </p:nvPicPr>
        <p:blipFill rotWithShape="1">
          <a:blip r:embed="rId4">
            <a:alphaModFix/>
          </a:blip>
          <a:srcRect/>
          <a:stretch/>
        </p:blipFill>
        <p:spPr>
          <a:xfrm>
            <a:off x="4697016" y="965299"/>
            <a:ext cx="3875483" cy="27128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g39c468b2691_0_811" descr="preencoded.png"/>
          <p:cNvPicPr preferRelativeResize="0"/>
          <p:nvPr/>
        </p:nvPicPr>
        <p:blipFill rotWithShape="1">
          <a:blip r:embed="rId3">
            <a:alphaModFix/>
          </a:blip>
          <a:srcRect/>
          <a:stretch/>
        </p:blipFill>
        <p:spPr>
          <a:xfrm>
            <a:off x="0" y="0"/>
            <a:ext cx="9144000" cy="6102689"/>
          </a:xfrm>
          <a:prstGeom prst="rect">
            <a:avLst/>
          </a:prstGeom>
          <a:noFill/>
          <a:ln>
            <a:noFill/>
          </a:ln>
        </p:spPr>
      </p:pic>
      <p:sp>
        <p:nvSpPr>
          <p:cNvPr id="522" name="Google Shape;522;g39c468b2691_0_811"/>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Monopolizzazione del Tempo: Dipendenza Cognitiva </a:t>
            </a:r>
            <a:endParaRPr sz="2250" b="0" i="0" u="none" strike="noStrike" cap="none">
              <a:solidFill>
                <a:schemeClr val="dk1"/>
              </a:solidFill>
              <a:latin typeface="Calibri"/>
              <a:ea typeface="Calibri"/>
              <a:cs typeface="Calibri"/>
              <a:sym typeface="Calibri"/>
            </a:endParaRPr>
          </a:p>
        </p:txBody>
      </p:sp>
      <p:sp>
        <p:nvSpPr>
          <p:cNvPr id="523" name="Google Shape;523;g39c468b2691_0_811"/>
          <p:cNvSpPr/>
          <p:nvPr/>
        </p:nvSpPr>
        <p:spPr>
          <a:xfrm>
            <a:off x="571500" y="910828"/>
            <a:ext cx="2301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Gli LLM creano una forma insidiosa di </a:t>
            </a:r>
            <a:endParaRPr sz="942" b="0" i="0" u="none" strike="noStrike" cap="none">
              <a:solidFill>
                <a:schemeClr val="dk1"/>
              </a:solidFill>
              <a:latin typeface="Calibri"/>
              <a:ea typeface="Calibri"/>
              <a:cs typeface="Calibri"/>
              <a:sym typeface="Calibri"/>
            </a:endParaRPr>
          </a:p>
        </p:txBody>
      </p:sp>
      <p:sp>
        <p:nvSpPr>
          <p:cNvPr id="524" name="Google Shape;524;g39c468b2691_0_811"/>
          <p:cNvSpPr/>
          <p:nvPr/>
        </p:nvSpPr>
        <p:spPr>
          <a:xfrm>
            <a:off x="2873099" y="910828"/>
            <a:ext cx="1342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dipendenza cognitiva</a:t>
            </a:r>
            <a:endParaRPr sz="942" b="0" i="0" u="none" strike="noStrike" cap="none">
              <a:solidFill>
                <a:schemeClr val="dk1"/>
              </a:solidFill>
              <a:latin typeface="Calibri"/>
              <a:ea typeface="Calibri"/>
              <a:cs typeface="Calibri"/>
              <a:sym typeface="Calibri"/>
            </a:endParaRPr>
          </a:p>
        </p:txBody>
      </p:sp>
      <p:sp>
        <p:nvSpPr>
          <p:cNvPr id="525" name="Google Shape;525;g39c468b2691_0_811"/>
          <p:cNvSpPr/>
          <p:nvPr/>
        </p:nvSpPr>
        <p:spPr>
          <a:xfrm>
            <a:off x="4215175" y="910828"/>
            <a:ext cx="3444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perché sforzarsi di ricordare, ragionare o creare quando </a:t>
            </a:r>
            <a:endParaRPr sz="942" b="0" i="0" u="none" strike="noStrike" cap="none">
              <a:solidFill>
                <a:schemeClr val="dk1"/>
              </a:solidFill>
              <a:latin typeface="Calibri"/>
              <a:ea typeface="Calibri"/>
              <a:cs typeface="Calibri"/>
              <a:sym typeface="Calibri"/>
            </a:endParaRPr>
          </a:p>
        </p:txBody>
      </p:sp>
      <p:sp>
        <p:nvSpPr>
          <p:cNvPr id="526" name="Google Shape;526;g39c468b2691_0_811"/>
          <p:cNvSpPr/>
          <p:nvPr/>
        </p:nvSpPr>
        <p:spPr>
          <a:xfrm>
            <a:off x="571500" y="1122992"/>
            <a:ext cx="7411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l'intelligenza artificiale può farlo per noi in pochi secondi? Questa delega progressiva del pensiero comporta rischi profondi </a:t>
            </a:r>
            <a:endParaRPr sz="942" b="0" i="0" u="none" strike="noStrike" cap="none">
              <a:solidFill>
                <a:schemeClr val="dk1"/>
              </a:solidFill>
              <a:latin typeface="Calibri"/>
              <a:ea typeface="Calibri"/>
              <a:cs typeface="Calibri"/>
              <a:sym typeface="Calibri"/>
            </a:endParaRPr>
          </a:p>
        </p:txBody>
      </p:sp>
      <p:sp>
        <p:nvSpPr>
          <p:cNvPr id="527" name="Google Shape;527;g39c468b2691_0_811"/>
          <p:cNvSpPr/>
          <p:nvPr/>
        </p:nvSpPr>
        <p:spPr>
          <a:xfrm>
            <a:off x="571500" y="1335156"/>
            <a:ext cx="2245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per la nostra autonomia intellettuale. </a:t>
            </a:r>
            <a:endParaRPr sz="942" b="0" i="0" u="none" strike="noStrike" cap="none">
              <a:solidFill>
                <a:schemeClr val="dk1"/>
              </a:solidFill>
              <a:latin typeface="Calibri"/>
              <a:ea typeface="Calibri"/>
              <a:cs typeface="Calibri"/>
              <a:sym typeface="Calibri"/>
            </a:endParaRPr>
          </a:p>
        </p:txBody>
      </p:sp>
      <p:sp>
        <p:nvSpPr>
          <p:cNvPr id="528" name="Google Shape;528;g39c468b2691_0_811"/>
          <p:cNvSpPr/>
          <p:nvPr/>
        </p:nvSpPr>
        <p:spPr>
          <a:xfrm>
            <a:off x="571500" y="1686623"/>
            <a:ext cx="3693300" cy="129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g39c468b2691_0_811"/>
          <p:cNvSpPr/>
          <p:nvPr/>
        </p:nvSpPr>
        <p:spPr>
          <a:xfrm>
            <a:off x="742950" y="1815210"/>
            <a:ext cx="3350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Delega del Pensiero</a:t>
            </a:r>
            <a:endParaRPr sz="1046" b="0" i="0" u="none" strike="noStrike" cap="none">
              <a:solidFill>
                <a:schemeClr val="dk1"/>
              </a:solidFill>
              <a:latin typeface="Calibri"/>
              <a:ea typeface="Calibri"/>
              <a:cs typeface="Calibri"/>
              <a:sym typeface="Calibri"/>
            </a:endParaRPr>
          </a:p>
        </p:txBody>
      </p:sp>
      <p:sp>
        <p:nvSpPr>
          <p:cNvPr id="530" name="Google Shape;530;g39c468b2691_0_811"/>
          <p:cNvSpPr/>
          <p:nvPr/>
        </p:nvSpPr>
        <p:spPr>
          <a:xfrm>
            <a:off x="742950" y="2100960"/>
            <a:ext cx="3350400" cy="75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Perché memorizzare informazioni quando possiamo chiederle a un LLM? Perché ragionare su un problema quando l'IA può risolverlo? La convenienza porta a delegare funzioni cognitive fondamentali. </a:t>
            </a:r>
            <a:endParaRPr sz="889" b="0" i="0" u="none" strike="noStrike" cap="none">
              <a:solidFill>
                <a:schemeClr val="dk1"/>
              </a:solidFill>
              <a:latin typeface="Calibri"/>
              <a:ea typeface="Calibri"/>
              <a:cs typeface="Calibri"/>
              <a:sym typeface="Calibri"/>
            </a:endParaRPr>
          </a:p>
        </p:txBody>
      </p:sp>
      <p:sp>
        <p:nvSpPr>
          <p:cNvPr id="531" name="Google Shape;531;g39c468b2691_0_811"/>
          <p:cNvSpPr/>
          <p:nvPr/>
        </p:nvSpPr>
        <p:spPr>
          <a:xfrm>
            <a:off x="4379119" y="1686623"/>
            <a:ext cx="3693300" cy="129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g39c468b2691_0_811"/>
          <p:cNvSpPr/>
          <p:nvPr/>
        </p:nvSpPr>
        <p:spPr>
          <a:xfrm>
            <a:off x="4550569" y="1815210"/>
            <a:ext cx="3350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Atrofia delle Capacità</a:t>
            </a:r>
            <a:endParaRPr sz="1046" b="0" i="0" u="none" strike="noStrike" cap="none">
              <a:solidFill>
                <a:schemeClr val="dk1"/>
              </a:solidFill>
              <a:latin typeface="Calibri"/>
              <a:ea typeface="Calibri"/>
              <a:cs typeface="Calibri"/>
              <a:sym typeface="Calibri"/>
            </a:endParaRPr>
          </a:p>
        </p:txBody>
      </p:sp>
      <p:sp>
        <p:nvSpPr>
          <p:cNvPr id="533" name="Google Shape;533;g39c468b2691_0_811"/>
          <p:cNvSpPr/>
          <p:nvPr/>
        </p:nvSpPr>
        <p:spPr>
          <a:xfrm>
            <a:off x="4550569" y="2100960"/>
            <a:ext cx="3350400" cy="75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Come i muscoli non usati si atrofizzano, anche le capacità cognitive si indeboliscono senza esercizio. Pensiero critico, memoria, creatività, ragionamento: tutte a rischio di erosione. </a:t>
            </a:r>
            <a:endParaRPr sz="889" b="0" i="0" u="none" strike="noStrike" cap="none">
              <a:solidFill>
                <a:schemeClr val="dk1"/>
              </a:solidFill>
              <a:latin typeface="Calibri"/>
              <a:ea typeface="Calibri"/>
              <a:cs typeface="Calibri"/>
              <a:sym typeface="Calibri"/>
            </a:endParaRPr>
          </a:p>
        </p:txBody>
      </p:sp>
      <p:sp>
        <p:nvSpPr>
          <p:cNvPr id="534" name="Google Shape;534;g39c468b2691_0_811"/>
          <p:cNvSpPr/>
          <p:nvPr/>
        </p:nvSpPr>
        <p:spPr>
          <a:xfrm>
            <a:off x="571500" y="3096732"/>
            <a:ext cx="3693300" cy="129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g39c468b2691_0_811"/>
          <p:cNvSpPr/>
          <p:nvPr/>
        </p:nvSpPr>
        <p:spPr>
          <a:xfrm>
            <a:off x="742950" y="3225319"/>
            <a:ext cx="3350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Google Effect Amplificato</a:t>
            </a:r>
            <a:endParaRPr sz="1046" b="0" i="0" u="none" strike="noStrike" cap="none">
              <a:solidFill>
                <a:schemeClr val="dk1"/>
              </a:solidFill>
              <a:latin typeface="Calibri"/>
              <a:ea typeface="Calibri"/>
              <a:cs typeface="Calibri"/>
              <a:sym typeface="Calibri"/>
            </a:endParaRPr>
          </a:p>
        </p:txBody>
      </p:sp>
      <p:sp>
        <p:nvSpPr>
          <p:cNvPr id="536" name="Google Shape;536;g39c468b2691_0_811"/>
          <p:cNvSpPr/>
          <p:nvPr/>
        </p:nvSpPr>
        <p:spPr>
          <a:xfrm>
            <a:off x="742950" y="3511069"/>
            <a:ext cx="3350400" cy="75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L'effetto Google ci ha fatto dimenticare le informazioni, sapendo di poterle cercare. Gli LLM amplificano questo: non ricordiamo nemmeno dove cercare, deleghiamo completamente la ricerca e la sintesi. </a:t>
            </a:r>
            <a:endParaRPr sz="889" b="0" i="0" u="none" strike="noStrike" cap="none">
              <a:solidFill>
                <a:schemeClr val="dk1"/>
              </a:solidFill>
              <a:latin typeface="Calibri"/>
              <a:ea typeface="Calibri"/>
              <a:cs typeface="Calibri"/>
              <a:sym typeface="Calibri"/>
            </a:endParaRPr>
          </a:p>
        </p:txBody>
      </p:sp>
      <p:sp>
        <p:nvSpPr>
          <p:cNvPr id="537" name="Google Shape;537;g39c468b2691_0_811"/>
          <p:cNvSpPr/>
          <p:nvPr/>
        </p:nvSpPr>
        <p:spPr>
          <a:xfrm>
            <a:off x="4379119" y="3096732"/>
            <a:ext cx="3693300" cy="129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g39c468b2691_0_811"/>
          <p:cNvSpPr/>
          <p:nvPr/>
        </p:nvSpPr>
        <p:spPr>
          <a:xfrm>
            <a:off x="4550569" y="3225319"/>
            <a:ext cx="3350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Perdita di Autonomia</a:t>
            </a:r>
            <a:endParaRPr sz="1046" b="0" i="0" u="none" strike="noStrike" cap="none">
              <a:solidFill>
                <a:schemeClr val="dk1"/>
              </a:solidFill>
              <a:latin typeface="Calibri"/>
              <a:ea typeface="Calibri"/>
              <a:cs typeface="Calibri"/>
              <a:sym typeface="Calibri"/>
            </a:endParaRPr>
          </a:p>
        </p:txBody>
      </p:sp>
      <p:sp>
        <p:nvSpPr>
          <p:cNvPr id="539" name="Google Shape;539;g39c468b2691_0_811"/>
          <p:cNvSpPr/>
          <p:nvPr/>
        </p:nvSpPr>
        <p:spPr>
          <a:xfrm>
            <a:off x="4550569" y="3511069"/>
            <a:ext cx="3350400" cy="753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Dipendenza crescente da sistemi esterni per funzioni che dovremmo saper svolgere autonomamente. Riduzione della capacità di pensare in modo indipendente e critico senza assistenza tecnologica. </a:t>
            </a:r>
            <a:endParaRPr sz="889" b="0" i="0" u="none" strike="noStrike" cap="none">
              <a:solidFill>
                <a:schemeClr val="dk1"/>
              </a:solidFill>
              <a:latin typeface="Calibri"/>
              <a:ea typeface="Calibri"/>
              <a:cs typeface="Calibri"/>
              <a:sym typeface="Calibri"/>
            </a:endParaRPr>
          </a:p>
        </p:txBody>
      </p:sp>
      <p:sp>
        <p:nvSpPr>
          <p:cNvPr id="540" name="Google Shape;540;g39c468b2691_0_811"/>
          <p:cNvSpPr/>
          <p:nvPr/>
        </p:nvSpPr>
        <p:spPr>
          <a:xfrm>
            <a:off x="571500" y="4499697"/>
            <a:ext cx="7500900" cy="13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g39c468b2691_0_811"/>
          <p:cNvSpPr/>
          <p:nvPr/>
        </p:nvSpPr>
        <p:spPr>
          <a:xfrm>
            <a:off x="757238" y="4628285"/>
            <a:ext cx="71295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Rischio di Infantilizzazione Cognitiva</a:t>
            </a:r>
            <a:endParaRPr sz="1238" b="0" i="0" u="none" strike="noStrike" cap="none">
              <a:solidFill>
                <a:schemeClr val="dk1"/>
              </a:solidFill>
              <a:latin typeface="Calibri"/>
              <a:ea typeface="Calibri"/>
              <a:cs typeface="Calibri"/>
              <a:sym typeface="Calibri"/>
            </a:endParaRPr>
          </a:p>
        </p:txBody>
      </p:sp>
      <p:sp>
        <p:nvSpPr>
          <p:cNvPr id="542" name="Google Shape;542;g39c468b2691_0_811"/>
          <p:cNvSpPr/>
          <p:nvPr/>
        </p:nvSpPr>
        <p:spPr>
          <a:xfrm>
            <a:off x="818350" y="4946182"/>
            <a:ext cx="54312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La dipendenza crescente dagli LLM per funzioni cognitive basilari rischia di creare una forma di </a:t>
            </a:r>
            <a:endParaRPr sz="889" b="0" i="0" u="none" strike="noStrike" cap="none">
              <a:solidFill>
                <a:schemeClr val="dk1"/>
              </a:solidFill>
              <a:latin typeface="Calibri"/>
              <a:ea typeface="Calibri"/>
              <a:cs typeface="Calibri"/>
              <a:sym typeface="Calibri"/>
            </a:endParaRPr>
          </a:p>
        </p:txBody>
      </p:sp>
      <p:sp>
        <p:nvSpPr>
          <p:cNvPr id="543" name="Google Shape;543;g39c468b2691_0_811"/>
          <p:cNvSpPr/>
          <p:nvPr/>
        </p:nvSpPr>
        <p:spPr>
          <a:xfrm>
            <a:off x="6249581" y="4946182"/>
            <a:ext cx="15435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infantilizzazione cognitiva</a:t>
            </a:r>
            <a:endParaRPr sz="889" b="0" i="0" u="none" strike="noStrike" cap="none">
              <a:solidFill>
                <a:schemeClr val="dk1"/>
              </a:solidFill>
              <a:latin typeface="Calibri"/>
              <a:ea typeface="Calibri"/>
              <a:cs typeface="Calibri"/>
              <a:sym typeface="Calibri"/>
            </a:endParaRPr>
          </a:p>
        </p:txBody>
      </p:sp>
      <p:sp>
        <p:nvSpPr>
          <p:cNvPr id="544" name="Google Shape;544;g39c468b2691_0_811"/>
          <p:cNvSpPr/>
          <p:nvPr/>
        </p:nvSpPr>
        <p:spPr>
          <a:xfrm>
            <a:off x="7793022" y="4946182"/>
            <a:ext cx="327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t>
            </a:r>
            <a:endParaRPr sz="889" b="0" i="0" u="none" strike="noStrike" cap="none">
              <a:solidFill>
                <a:schemeClr val="dk1"/>
              </a:solidFill>
              <a:latin typeface="Calibri"/>
              <a:ea typeface="Calibri"/>
              <a:cs typeface="Calibri"/>
              <a:sym typeface="Calibri"/>
            </a:endParaRPr>
          </a:p>
        </p:txBody>
      </p:sp>
      <p:sp>
        <p:nvSpPr>
          <p:cNvPr id="545" name="Google Shape;545;g39c468b2691_0_811"/>
          <p:cNvSpPr/>
          <p:nvPr/>
        </p:nvSpPr>
        <p:spPr>
          <a:xfrm>
            <a:off x="876281" y="5134403"/>
            <a:ext cx="68913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individui incapaci di pensare, ricordare o creare senza l'assistenza costante di un sistema esterno. Come bambini che non </a:t>
            </a:r>
            <a:endParaRPr sz="889" b="0" i="0" u="none" strike="noStrike" cap="none">
              <a:solidFill>
                <a:schemeClr val="dk1"/>
              </a:solidFill>
              <a:latin typeface="Calibri"/>
              <a:ea typeface="Calibri"/>
              <a:cs typeface="Calibri"/>
              <a:sym typeface="Calibri"/>
            </a:endParaRPr>
          </a:p>
        </p:txBody>
      </p:sp>
      <p:sp>
        <p:nvSpPr>
          <p:cNvPr id="546" name="Google Shape;546;g39c468b2691_0_811"/>
          <p:cNvSpPr/>
          <p:nvPr/>
        </p:nvSpPr>
        <p:spPr>
          <a:xfrm>
            <a:off x="843381" y="5322624"/>
            <a:ext cx="69573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hanno mai imparato a camminare perché sempre portati in braccio, rischiamo di non sviluppare mai pienamente le nostre </a:t>
            </a:r>
            <a:endParaRPr sz="889" b="0" i="0" u="none" strike="noStrike" cap="none">
              <a:solidFill>
                <a:schemeClr val="dk1"/>
              </a:solidFill>
              <a:latin typeface="Calibri"/>
              <a:ea typeface="Calibri"/>
              <a:cs typeface="Calibri"/>
              <a:sym typeface="Calibri"/>
            </a:endParaRPr>
          </a:p>
        </p:txBody>
      </p:sp>
      <p:sp>
        <p:nvSpPr>
          <p:cNvPr id="547" name="Google Shape;547;g39c468b2691_0_811"/>
          <p:cNvSpPr/>
          <p:nvPr/>
        </p:nvSpPr>
        <p:spPr>
          <a:xfrm>
            <a:off x="3559290" y="5510845"/>
            <a:ext cx="1525500" cy="166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capacità cognitive naturali. </a:t>
            </a:r>
            <a:endParaRPr sz="889"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g39c468b2691_0_842" descr="preencoded.png"/>
          <p:cNvPicPr preferRelativeResize="0"/>
          <p:nvPr/>
        </p:nvPicPr>
        <p:blipFill rotWithShape="1">
          <a:blip r:embed="rId3">
            <a:alphaModFix/>
          </a:blip>
          <a:srcRect/>
          <a:stretch/>
        </p:blipFill>
        <p:spPr>
          <a:xfrm>
            <a:off x="0" y="0"/>
            <a:ext cx="9144000" cy="5689773"/>
          </a:xfrm>
          <a:prstGeom prst="rect">
            <a:avLst/>
          </a:prstGeom>
          <a:noFill/>
          <a:ln>
            <a:noFill/>
          </a:ln>
        </p:spPr>
      </p:pic>
      <p:sp>
        <p:nvSpPr>
          <p:cNvPr id="554" name="Google Shape;554;g39c468b2691_0_842"/>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Monopolizzazione del Tempo: Economia dell'Attenzione </a:t>
            </a:r>
            <a:endParaRPr sz="2250" b="0" i="0" u="none" strike="noStrike" cap="none">
              <a:solidFill>
                <a:schemeClr val="dk1"/>
              </a:solidFill>
              <a:latin typeface="Calibri"/>
              <a:ea typeface="Calibri"/>
              <a:cs typeface="Calibri"/>
              <a:sym typeface="Calibri"/>
            </a:endParaRPr>
          </a:p>
        </p:txBody>
      </p:sp>
      <p:sp>
        <p:nvSpPr>
          <p:cNvPr id="555" name="Google Shape;555;g39c468b2691_0_842"/>
          <p:cNvSpPr/>
          <p:nvPr/>
        </p:nvSpPr>
        <p:spPr>
          <a:xfrm>
            <a:off x="2947243" y="869752"/>
            <a:ext cx="3249600" cy="214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 "Chi controlla il tempo controlla il valore"</a:t>
            </a:r>
            <a:endParaRPr sz="1238" b="0" i="0" u="none" strike="noStrike" cap="none">
              <a:solidFill>
                <a:schemeClr val="dk1"/>
              </a:solidFill>
              <a:latin typeface="Calibri"/>
              <a:ea typeface="Calibri"/>
              <a:cs typeface="Calibri"/>
              <a:sym typeface="Calibri"/>
            </a:endParaRPr>
          </a:p>
        </p:txBody>
      </p:sp>
      <p:sp>
        <p:nvSpPr>
          <p:cNvPr id="556" name="Google Shape;556;g39c468b2691_0_842"/>
          <p:cNvSpPr/>
          <p:nvPr/>
        </p:nvSpPr>
        <p:spPr>
          <a:xfrm>
            <a:off x="2811149" y="1081915"/>
            <a:ext cx="3521700" cy="214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 L'attenzione è la risorsa scarsa del XXI secolo </a:t>
            </a:r>
            <a:endParaRPr sz="1238" b="0" i="0" u="none" strike="noStrike" cap="none">
              <a:solidFill>
                <a:schemeClr val="dk1"/>
              </a:solidFill>
              <a:latin typeface="Calibri"/>
              <a:ea typeface="Calibri"/>
              <a:cs typeface="Calibri"/>
              <a:sym typeface="Calibri"/>
            </a:endParaRPr>
          </a:p>
        </p:txBody>
      </p:sp>
      <p:sp>
        <p:nvSpPr>
          <p:cNvPr id="557" name="Google Shape;557;g39c468b2691_0_842"/>
          <p:cNvSpPr/>
          <p:nvPr/>
        </p:nvSpPr>
        <p:spPr>
          <a:xfrm>
            <a:off x="821531" y="1438740"/>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g39c468b2691_0_842"/>
          <p:cNvSpPr/>
          <p:nvPr/>
        </p:nvSpPr>
        <p:spPr>
          <a:xfrm>
            <a:off x="978694" y="1553040"/>
            <a:ext cx="3378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Modelli di Business</a:t>
            </a:r>
            <a:endParaRPr sz="1046" b="0" i="0" u="none" strike="noStrike" cap="none">
              <a:solidFill>
                <a:schemeClr val="dk1"/>
              </a:solidFill>
              <a:latin typeface="Calibri"/>
              <a:ea typeface="Calibri"/>
              <a:cs typeface="Calibri"/>
              <a:sym typeface="Calibri"/>
            </a:endParaRPr>
          </a:p>
        </p:txBody>
      </p:sp>
      <p:sp>
        <p:nvSpPr>
          <p:cNvPr id="559" name="Google Shape;559;g39c468b2691_0_842"/>
          <p:cNvSpPr/>
          <p:nvPr/>
        </p:nvSpPr>
        <p:spPr>
          <a:xfrm>
            <a:off x="978694" y="1824503"/>
            <a:ext cx="33789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Più tempo passi con l'LLM, più valore genera: dati comportamentali, abbonamenti mensili, dipendenza dal servizio. L'engagement è la metrica chiave. </a:t>
            </a:r>
            <a:endParaRPr sz="889" b="0" i="0" u="none" strike="noStrike" cap="none">
              <a:solidFill>
                <a:schemeClr val="dk1"/>
              </a:solidFill>
              <a:latin typeface="Calibri"/>
              <a:ea typeface="Calibri"/>
              <a:cs typeface="Calibri"/>
              <a:sym typeface="Calibri"/>
            </a:endParaRPr>
          </a:p>
        </p:txBody>
      </p:sp>
      <p:sp>
        <p:nvSpPr>
          <p:cNvPr id="560" name="Google Shape;560;g39c468b2691_0_842"/>
          <p:cNvSpPr/>
          <p:nvPr/>
        </p:nvSpPr>
        <p:spPr>
          <a:xfrm>
            <a:off x="4629150" y="1438740"/>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g39c468b2691_0_842"/>
          <p:cNvSpPr/>
          <p:nvPr/>
        </p:nvSpPr>
        <p:spPr>
          <a:xfrm>
            <a:off x="4786313" y="1553040"/>
            <a:ext cx="3378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Costi di Switching</a:t>
            </a:r>
            <a:endParaRPr sz="1046" b="0" i="0" u="none" strike="noStrike" cap="none">
              <a:solidFill>
                <a:schemeClr val="dk1"/>
              </a:solidFill>
              <a:latin typeface="Calibri"/>
              <a:ea typeface="Calibri"/>
              <a:cs typeface="Calibri"/>
              <a:sym typeface="Calibri"/>
            </a:endParaRPr>
          </a:p>
        </p:txBody>
      </p:sp>
      <p:sp>
        <p:nvSpPr>
          <p:cNvPr id="562" name="Google Shape;562;g39c468b2691_0_842"/>
          <p:cNvSpPr/>
          <p:nvPr/>
        </p:nvSpPr>
        <p:spPr>
          <a:xfrm>
            <a:off x="4786313" y="1824503"/>
            <a:ext cx="33789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Una volta integrato l'LLM nei workflow quotidiani, cambiare diventa costoso: dati storici, prompt personalizzati, abitudini consolidate. </a:t>
            </a:r>
            <a:endParaRPr sz="889" b="0" i="0" u="none" strike="noStrike" cap="none">
              <a:solidFill>
                <a:schemeClr val="dk1"/>
              </a:solidFill>
              <a:latin typeface="Calibri"/>
              <a:ea typeface="Calibri"/>
              <a:cs typeface="Calibri"/>
              <a:sym typeface="Calibri"/>
            </a:endParaRPr>
          </a:p>
        </p:txBody>
      </p:sp>
      <p:sp>
        <p:nvSpPr>
          <p:cNvPr id="563" name="Google Shape;563;g39c468b2691_0_842"/>
          <p:cNvSpPr/>
          <p:nvPr/>
        </p:nvSpPr>
        <p:spPr>
          <a:xfrm>
            <a:off x="821531" y="2617766"/>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g39c468b2691_0_842"/>
          <p:cNvSpPr/>
          <p:nvPr/>
        </p:nvSpPr>
        <p:spPr>
          <a:xfrm>
            <a:off x="978694" y="2732066"/>
            <a:ext cx="3378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Ecosistemi Chiusi</a:t>
            </a:r>
            <a:endParaRPr sz="1046" b="0" i="0" u="none" strike="noStrike" cap="none">
              <a:solidFill>
                <a:schemeClr val="dk1"/>
              </a:solidFill>
              <a:latin typeface="Calibri"/>
              <a:ea typeface="Calibri"/>
              <a:cs typeface="Calibri"/>
              <a:sym typeface="Calibri"/>
            </a:endParaRPr>
          </a:p>
        </p:txBody>
      </p:sp>
      <p:sp>
        <p:nvSpPr>
          <p:cNvPr id="565" name="Google Shape;565;g39c468b2691_0_842"/>
          <p:cNvSpPr/>
          <p:nvPr/>
        </p:nvSpPr>
        <p:spPr>
          <a:xfrm>
            <a:off x="978694" y="3003528"/>
            <a:ext cx="33789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Vendor lock-in attraverso API proprietarie, formati dati non portabili, integrazioni esclusive con altri servizi dell'azienda. </a:t>
            </a:r>
            <a:endParaRPr sz="889" b="0" i="0" u="none" strike="noStrike" cap="none">
              <a:solidFill>
                <a:schemeClr val="dk1"/>
              </a:solidFill>
              <a:latin typeface="Calibri"/>
              <a:ea typeface="Calibri"/>
              <a:cs typeface="Calibri"/>
              <a:sym typeface="Calibri"/>
            </a:endParaRPr>
          </a:p>
        </p:txBody>
      </p:sp>
      <p:sp>
        <p:nvSpPr>
          <p:cNvPr id="566" name="Google Shape;566;g39c468b2691_0_842"/>
          <p:cNvSpPr/>
          <p:nvPr/>
        </p:nvSpPr>
        <p:spPr>
          <a:xfrm>
            <a:off x="4629150" y="2617766"/>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g39c468b2691_0_842"/>
          <p:cNvSpPr/>
          <p:nvPr/>
        </p:nvSpPr>
        <p:spPr>
          <a:xfrm>
            <a:off x="4786313" y="2732066"/>
            <a:ext cx="3378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Estrazione di Valore</a:t>
            </a:r>
            <a:endParaRPr sz="1046" b="0" i="0" u="none" strike="noStrike" cap="none">
              <a:solidFill>
                <a:schemeClr val="dk1"/>
              </a:solidFill>
              <a:latin typeface="Calibri"/>
              <a:ea typeface="Calibri"/>
              <a:cs typeface="Calibri"/>
              <a:sym typeface="Calibri"/>
            </a:endParaRPr>
          </a:p>
        </p:txBody>
      </p:sp>
      <p:sp>
        <p:nvSpPr>
          <p:cNvPr id="568" name="Google Shape;568;g39c468b2691_0_842"/>
          <p:cNvSpPr/>
          <p:nvPr/>
        </p:nvSpPr>
        <p:spPr>
          <a:xfrm>
            <a:off x="4786313" y="3003528"/>
            <a:ext cx="33789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Ogni interazione genera dati utilizzabili per migliorare il modello, vendere pubblicità, o creare profili utente sempre più dettagliati. </a:t>
            </a:r>
            <a:endParaRPr sz="889" b="0" i="0" u="none" strike="noStrike" cap="none">
              <a:solidFill>
                <a:schemeClr val="dk1"/>
              </a:solidFill>
              <a:latin typeface="Calibri"/>
              <a:ea typeface="Calibri"/>
              <a:cs typeface="Calibri"/>
              <a:sym typeface="Calibri"/>
            </a:endParaRPr>
          </a:p>
        </p:txBody>
      </p:sp>
      <p:sp>
        <p:nvSpPr>
          <p:cNvPr id="569" name="Google Shape;569;g39c468b2691_0_842"/>
          <p:cNvSpPr/>
          <p:nvPr/>
        </p:nvSpPr>
        <p:spPr>
          <a:xfrm>
            <a:off x="821531" y="3811079"/>
            <a:ext cx="7500900" cy="15930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g39c468b2691_0_842"/>
          <p:cNvSpPr/>
          <p:nvPr/>
        </p:nvSpPr>
        <p:spPr>
          <a:xfrm>
            <a:off x="992981" y="3939667"/>
            <a:ext cx="71580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Concentrazione del Potere</a:t>
            </a:r>
            <a:endParaRPr sz="1238" b="0" i="0" u="none" strike="noStrike" cap="none">
              <a:solidFill>
                <a:schemeClr val="dk1"/>
              </a:solidFill>
              <a:latin typeface="Calibri"/>
              <a:ea typeface="Calibri"/>
              <a:cs typeface="Calibri"/>
              <a:sym typeface="Calibri"/>
            </a:endParaRPr>
          </a:p>
        </p:txBody>
      </p:sp>
      <p:sp>
        <p:nvSpPr>
          <p:cNvPr id="571" name="Google Shape;571;g39c468b2691_0_842"/>
          <p:cNvSpPr/>
          <p:nvPr/>
        </p:nvSpPr>
        <p:spPr>
          <a:xfrm>
            <a:off x="992981" y="4261135"/>
            <a:ext cx="3418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Poche aziende controllano l'accesso agli LLM più potenti:</a:t>
            </a:r>
            <a:endParaRPr sz="942" b="0" i="0" u="none" strike="noStrike" cap="none">
              <a:solidFill>
                <a:schemeClr val="dk1"/>
              </a:solidFill>
              <a:latin typeface="Calibri"/>
              <a:ea typeface="Calibri"/>
              <a:cs typeface="Calibri"/>
              <a:sym typeface="Calibri"/>
            </a:endParaRPr>
          </a:p>
        </p:txBody>
      </p:sp>
      <p:sp>
        <p:nvSpPr>
          <p:cNvPr id="572" name="Google Shape;572;g39c468b2691_0_842"/>
          <p:cNvSpPr/>
          <p:nvPr/>
        </p:nvSpPr>
        <p:spPr>
          <a:xfrm>
            <a:off x="992981" y="4466853"/>
            <a:ext cx="473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OpenAI</a:t>
            </a:r>
            <a:endParaRPr sz="942" b="0" i="0" u="none" strike="noStrike" cap="none">
              <a:solidFill>
                <a:schemeClr val="dk1"/>
              </a:solidFill>
              <a:latin typeface="Calibri"/>
              <a:ea typeface="Calibri"/>
              <a:cs typeface="Calibri"/>
              <a:sym typeface="Calibri"/>
            </a:endParaRPr>
          </a:p>
        </p:txBody>
      </p:sp>
      <p:sp>
        <p:nvSpPr>
          <p:cNvPr id="573" name="Google Shape;573;g39c468b2691_0_842"/>
          <p:cNvSpPr/>
          <p:nvPr/>
        </p:nvSpPr>
        <p:spPr>
          <a:xfrm>
            <a:off x="1466199" y="4466853"/>
            <a:ext cx="1161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(ChatGPT, GPT-4) • </a:t>
            </a:r>
            <a:endParaRPr sz="942" b="0" i="0" u="none" strike="noStrike" cap="none">
              <a:solidFill>
                <a:schemeClr val="dk1"/>
              </a:solidFill>
              <a:latin typeface="Calibri"/>
              <a:ea typeface="Calibri"/>
              <a:cs typeface="Calibri"/>
              <a:sym typeface="Calibri"/>
            </a:endParaRPr>
          </a:p>
        </p:txBody>
      </p:sp>
      <p:sp>
        <p:nvSpPr>
          <p:cNvPr id="574" name="Google Shape;574;g39c468b2691_0_842"/>
          <p:cNvSpPr/>
          <p:nvPr/>
        </p:nvSpPr>
        <p:spPr>
          <a:xfrm>
            <a:off x="2627114" y="4466853"/>
            <a:ext cx="443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Google</a:t>
            </a:r>
            <a:endParaRPr sz="942" b="0" i="0" u="none" strike="noStrike" cap="none">
              <a:solidFill>
                <a:schemeClr val="dk1"/>
              </a:solidFill>
              <a:latin typeface="Calibri"/>
              <a:ea typeface="Calibri"/>
              <a:cs typeface="Calibri"/>
              <a:sym typeface="Calibri"/>
            </a:endParaRPr>
          </a:p>
        </p:txBody>
      </p:sp>
      <p:sp>
        <p:nvSpPr>
          <p:cNvPr id="575" name="Google Shape;575;g39c468b2691_0_842"/>
          <p:cNvSpPr/>
          <p:nvPr/>
        </p:nvSpPr>
        <p:spPr>
          <a:xfrm>
            <a:off x="3070501" y="4466853"/>
            <a:ext cx="1011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(Gemini, Bard) • </a:t>
            </a:r>
            <a:endParaRPr sz="942" b="0" i="0" u="none" strike="noStrike" cap="none">
              <a:solidFill>
                <a:schemeClr val="dk1"/>
              </a:solidFill>
              <a:latin typeface="Calibri"/>
              <a:ea typeface="Calibri"/>
              <a:cs typeface="Calibri"/>
              <a:sym typeface="Calibri"/>
            </a:endParaRPr>
          </a:p>
        </p:txBody>
      </p:sp>
      <p:sp>
        <p:nvSpPr>
          <p:cNvPr id="576" name="Google Shape;576;g39c468b2691_0_842"/>
          <p:cNvSpPr/>
          <p:nvPr/>
        </p:nvSpPr>
        <p:spPr>
          <a:xfrm>
            <a:off x="4081732" y="4466853"/>
            <a:ext cx="618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Anthropic</a:t>
            </a:r>
            <a:endParaRPr sz="942" b="0" i="0" u="none" strike="noStrike" cap="none">
              <a:solidFill>
                <a:schemeClr val="dk1"/>
              </a:solidFill>
              <a:latin typeface="Calibri"/>
              <a:ea typeface="Calibri"/>
              <a:cs typeface="Calibri"/>
              <a:sym typeface="Calibri"/>
            </a:endParaRPr>
          </a:p>
        </p:txBody>
      </p:sp>
      <p:sp>
        <p:nvSpPr>
          <p:cNvPr id="577" name="Google Shape;577;g39c468b2691_0_842"/>
          <p:cNvSpPr/>
          <p:nvPr/>
        </p:nvSpPr>
        <p:spPr>
          <a:xfrm>
            <a:off x="4700001" y="4466853"/>
            <a:ext cx="643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(Claude) • </a:t>
            </a:r>
            <a:endParaRPr sz="942" b="0" i="0" u="none" strike="noStrike" cap="none">
              <a:solidFill>
                <a:schemeClr val="dk1"/>
              </a:solidFill>
              <a:latin typeface="Calibri"/>
              <a:ea typeface="Calibri"/>
              <a:cs typeface="Calibri"/>
              <a:sym typeface="Calibri"/>
            </a:endParaRPr>
          </a:p>
        </p:txBody>
      </p:sp>
      <p:sp>
        <p:nvSpPr>
          <p:cNvPr id="578" name="Google Shape;578;g39c468b2691_0_842"/>
          <p:cNvSpPr/>
          <p:nvPr/>
        </p:nvSpPr>
        <p:spPr>
          <a:xfrm>
            <a:off x="5343469" y="4466853"/>
            <a:ext cx="321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Meta</a:t>
            </a:r>
            <a:endParaRPr sz="942" b="0" i="0" u="none" strike="noStrike" cap="none">
              <a:solidFill>
                <a:schemeClr val="dk1"/>
              </a:solidFill>
              <a:latin typeface="Calibri"/>
              <a:ea typeface="Calibri"/>
              <a:cs typeface="Calibri"/>
              <a:sym typeface="Calibri"/>
            </a:endParaRPr>
          </a:p>
        </p:txBody>
      </p:sp>
      <p:sp>
        <p:nvSpPr>
          <p:cNvPr id="579" name="Google Shape;579;g39c468b2691_0_842"/>
          <p:cNvSpPr/>
          <p:nvPr/>
        </p:nvSpPr>
        <p:spPr>
          <a:xfrm>
            <a:off x="5665468" y="4466853"/>
            <a:ext cx="516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(LLaMA) </a:t>
            </a:r>
            <a:endParaRPr sz="942" b="0" i="0" u="none" strike="noStrike" cap="none">
              <a:solidFill>
                <a:schemeClr val="dk1"/>
              </a:solidFill>
              <a:latin typeface="Calibri"/>
              <a:ea typeface="Calibri"/>
              <a:cs typeface="Calibri"/>
              <a:sym typeface="Calibri"/>
            </a:endParaRPr>
          </a:p>
        </p:txBody>
      </p:sp>
      <p:sp>
        <p:nvSpPr>
          <p:cNvPr id="580" name="Google Shape;580;g39c468b2691_0_842"/>
          <p:cNvSpPr/>
          <p:nvPr/>
        </p:nvSpPr>
        <p:spPr>
          <a:xfrm>
            <a:off x="992981" y="4878288"/>
            <a:ext cx="7092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Queste aziende decidono: chi ha accesso, a quali condizioni, quali contenuti sono accettabili, come vengono utilizzati i </a:t>
            </a:r>
            <a:endParaRPr sz="942" b="0" i="0" u="none" strike="noStrike" cap="none">
              <a:solidFill>
                <a:schemeClr val="dk1"/>
              </a:solidFill>
              <a:latin typeface="Calibri"/>
              <a:ea typeface="Calibri"/>
              <a:cs typeface="Calibri"/>
              <a:sym typeface="Calibri"/>
            </a:endParaRPr>
          </a:p>
        </p:txBody>
      </p:sp>
      <p:sp>
        <p:nvSpPr>
          <p:cNvPr id="581" name="Google Shape;581;g39c468b2691_0_842"/>
          <p:cNvSpPr/>
          <p:nvPr/>
        </p:nvSpPr>
        <p:spPr>
          <a:xfrm>
            <a:off x="992981" y="5084006"/>
            <a:ext cx="5769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dati degli utenti. Concentrazione senza precedenti di potere tecnologico, economico e culturale.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g39c468b2691_0_875" descr="preencoded.png"/>
          <p:cNvPicPr preferRelativeResize="0"/>
          <p:nvPr/>
        </p:nvPicPr>
        <p:blipFill rotWithShape="1">
          <a:blip r:embed="rId3">
            <a:alphaModFix/>
          </a:blip>
          <a:srcRect/>
          <a:stretch/>
        </p:blipFill>
        <p:spPr>
          <a:xfrm>
            <a:off x="0" y="0"/>
            <a:ext cx="9144000" cy="5972175"/>
          </a:xfrm>
          <a:prstGeom prst="rect">
            <a:avLst/>
          </a:prstGeom>
          <a:noFill/>
          <a:ln>
            <a:noFill/>
          </a:ln>
        </p:spPr>
      </p:pic>
      <p:sp>
        <p:nvSpPr>
          <p:cNvPr id="588" name="Google Shape;588;g39c468b2691_0_875"/>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Monopolizzazione del Tempo: Impatto Sociale </a:t>
            </a:r>
            <a:endParaRPr sz="2250" b="0" i="0" u="none" strike="noStrike" cap="none">
              <a:solidFill>
                <a:schemeClr val="dk1"/>
              </a:solidFill>
              <a:latin typeface="Calibri"/>
              <a:ea typeface="Calibri"/>
              <a:cs typeface="Calibri"/>
              <a:sym typeface="Calibri"/>
            </a:endParaRPr>
          </a:p>
        </p:txBody>
      </p:sp>
      <p:pic>
        <p:nvPicPr>
          <p:cNvPr id="589" name="Google Shape;589;g39c468b2691_0_875" descr="preencoded.png"/>
          <p:cNvPicPr preferRelativeResize="0"/>
          <p:nvPr/>
        </p:nvPicPr>
        <p:blipFill rotWithShape="1">
          <a:blip r:embed="rId4">
            <a:alphaModFix/>
          </a:blip>
          <a:srcRect/>
          <a:stretch/>
        </p:blipFill>
        <p:spPr>
          <a:xfrm>
            <a:off x="571500" y="1231739"/>
            <a:ext cx="3875483" cy="2179959"/>
          </a:xfrm>
          <a:prstGeom prst="rect">
            <a:avLst/>
          </a:prstGeom>
          <a:noFill/>
          <a:ln>
            <a:noFill/>
          </a:ln>
        </p:spPr>
      </p:pic>
      <p:sp>
        <p:nvSpPr>
          <p:cNvPr id="590" name="Google Shape;590;g39c468b2691_0_875"/>
          <p:cNvSpPr/>
          <p:nvPr/>
        </p:nvSpPr>
        <p:spPr>
          <a:xfrm>
            <a:off x="4697016" y="892969"/>
            <a:ext cx="3875400" cy="93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g39c468b2691_0_875"/>
          <p:cNvSpPr/>
          <p:nvPr/>
        </p:nvSpPr>
        <p:spPr>
          <a:xfrm>
            <a:off x="4825603" y="985838"/>
            <a:ext cx="3618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Riduzione della Concentrazione</a:t>
            </a:r>
            <a:endParaRPr sz="942" b="0" i="0" u="none" strike="noStrike" cap="none">
              <a:solidFill>
                <a:schemeClr val="dk1"/>
              </a:solidFill>
              <a:latin typeface="Calibri"/>
              <a:ea typeface="Calibri"/>
              <a:cs typeface="Calibri"/>
              <a:sym typeface="Calibri"/>
            </a:endParaRPr>
          </a:p>
        </p:txBody>
      </p:sp>
      <p:sp>
        <p:nvSpPr>
          <p:cNvPr id="592" name="Google Shape;592;g39c468b2691_0_875"/>
          <p:cNvSpPr/>
          <p:nvPr/>
        </p:nvSpPr>
        <p:spPr>
          <a:xfrm>
            <a:off x="4825603" y="1221581"/>
            <a:ext cx="3618300" cy="514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Passare continuamente da un prompt all'altro frammenta l'attenzione. La capacità di concentrazione profonda e prolungata si erode progressivamente. </a:t>
            </a:r>
            <a:endParaRPr sz="837" b="0" i="0" u="none" strike="noStrike" cap="none">
              <a:solidFill>
                <a:schemeClr val="dk1"/>
              </a:solidFill>
              <a:latin typeface="Calibri"/>
              <a:ea typeface="Calibri"/>
              <a:cs typeface="Calibri"/>
              <a:sym typeface="Calibri"/>
            </a:endParaRPr>
          </a:p>
        </p:txBody>
      </p:sp>
      <p:sp>
        <p:nvSpPr>
          <p:cNvPr id="593" name="Google Shape;593;g39c468b2691_0_875"/>
          <p:cNvSpPr/>
          <p:nvPr/>
        </p:nvSpPr>
        <p:spPr>
          <a:xfrm>
            <a:off x="4697016" y="1900238"/>
            <a:ext cx="3875400" cy="764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g39c468b2691_0_875"/>
          <p:cNvSpPr/>
          <p:nvPr/>
        </p:nvSpPr>
        <p:spPr>
          <a:xfrm>
            <a:off x="4825603" y="1993106"/>
            <a:ext cx="3618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Frammentazione del Pensiero Profondo</a:t>
            </a:r>
            <a:endParaRPr sz="942" b="0" i="0" u="none" strike="noStrike" cap="none">
              <a:solidFill>
                <a:schemeClr val="dk1"/>
              </a:solidFill>
              <a:latin typeface="Calibri"/>
              <a:ea typeface="Calibri"/>
              <a:cs typeface="Calibri"/>
              <a:sym typeface="Calibri"/>
            </a:endParaRPr>
          </a:p>
        </p:txBody>
      </p:sp>
      <p:sp>
        <p:nvSpPr>
          <p:cNvPr id="595" name="Google Shape;595;g39c468b2691_0_875"/>
          <p:cNvSpPr/>
          <p:nvPr/>
        </p:nvSpPr>
        <p:spPr>
          <a:xfrm>
            <a:off x="4825603" y="2228850"/>
            <a:ext cx="3618300" cy="34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Gli LLM favoriscono interazioni brevi e superficiali, non riflessione prolungata. Il pensiero diventa reattivo invece che contemplativo. </a:t>
            </a:r>
            <a:endParaRPr sz="837" b="0" i="0" u="none" strike="noStrike" cap="none">
              <a:solidFill>
                <a:schemeClr val="dk1"/>
              </a:solidFill>
              <a:latin typeface="Calibri"/>
              <a:ea typeface="Calibri"/>
              <a:cs typeface="Calibri"/>
              <a:sym typeface="Calibri"/>
            </a:endParaRPr>
          </a:p>
        </p:txBody>
      </p:sp>
      <p:sp>
        <p:nvSpPr>
          <p:cNvPr id="596" name="Google Shape;596;g39c468b2691_0_875"/>
          <p:cNvSpPr/>
          <p:nvPr/>
        </p:nvSpPr>
        <p:spPr>
          <a:xfrm>
            <a:off x="4697016" y="2736056"/>
            <a:ext cx="3875400" cy="93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g39c468b2691_0_875"/>
          <p:cNvSpPr/>
          <p:nvPr/>
        </p:nvSpPr>
        <p:spPr>
          <a:xfrm>
            <a:off x="4825603" y="2828925"/>
            <a:ext cx="3618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Costo Opportunità</a:t>
            </a:r>
            <a:endParaRPr sz="942" b="0" i="0" u="none" strike="noStrike" cap="none">
              <a:solidFill>
                <a:schemeClr val="dk1"/>
              </a:solidFill>
              <a:latin typeface="Calibri"/>
              <a:ea typeface="Calibri"/>
              <a:cs typeface="Calibri"/>
              <a:sym typeface="Calibri"/>
            </a:endParaRPr>
          </a:p>
        </p:txBody>
      </p:sp>
      <p:sp>
        <p:nvSpPr>
          <p:cNvPr id="598" name="Google Shape;598;g39c468b2691_0_875"/>
          <p:cNvSpPr/>
          <p:nvPr/>
        </p:nvSpPr>
        <p:spPr>
          <a:xfrm>
            <a:off x="4825603" y="3064669"/>
            <a:ext cx="3618300" cy="514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Ogni ora spesa con un LLM è un'ora non spesa in lettura profonda, conversazione umana autentica, o riflessione personale. Il tempo è una risorsa finita. </a:t>
            </a:r>
            <a:endParaRPr sz="837" b="0" i="0" u="none" strike="noStrike" cap="none">
              <a:solidFill>
                <a:schemeClr val="dk1"/>
              </a:solidFill>
              <a:latin typeface="Calibri"/>
              <a:ea typeface="Calibri"/>
              <a:cs typeface="Calibri"/>
              <a:sym typeface="Calibri"/>
            </a:endParaRPr>
          </a:p>
        </p:txBody>
      </p:sp>
      <p:sp>
        <p:nvSpPr>
          <p:cNvPr id="599" name="Google Shape;599;g39c468b2691_0_875"/>
          <p:cNvSpPr/>
          <p:nvPr/>
        </p:nvSpPr>
        <p:spPr>
          <a:xfrm>
            <a:off x="4697016" y="3743325"/>
            <a:ext cx="3875400" cy="93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g39c468b2691_0_875"/>
          <p:cNvSpPr/>
          <p:nvPr/>
        </p:nvSpPr>
        <p:spPr>
          <a:xfrm>
            <a:off x="4825603" y="3836194"/>
            <a:ext cx="3618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Impatto sull'Educazione</a:t>
            </a:r>
            <a:endParaRPr sz="942" b="0" i="0" u="none" strike="noStrike" cap="none">
              <a:solidFill>
                <a:schemeClr val="dk1"/>
              </a:solidFill>
              <a:latin typeface="Calibri"/>
              <a:ea typeface="Calibri"/>
              <a:cs typeface="Calibri"/>
              <a:sym typeface="Calibri"/>
            </a:endParaRPr>
          </a:p>
        </p:txBody>
      </p:sp>
      <p:sp>
        <p:nvSpPr>
          <p:cNvPr id="601" name="Google Shape;601;g39c468b2691_0_875"/>
          <p:cNvSpPr/>
          <p:nvPr/>
        </p:nvSpPr>
        <p:spPr>
          <a:xfrm>
            <a:off x="4825603" y="4071938"/>
            <a:ext cx="3618300" cy="514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Studenti che delegano compiti agli LLM senza sviluppare competenze fondamentali: scrittura, ragionamento, problem-solving. Apprendimento superficiale invece che profondo. </a:t>
            </a:r>
            <a:endParaRPr sz="837" b="0" i="0" u="none" strike="noStrike" cap="none">
              <a:solidFill>
                <a:schemeClr val="dk1"/>
              </a:solidFill>
              <a:latin typeface="Calibri"/>
              <a:ea typeface="Calibri"/>
              <a:cs typeface="Calibri"/>
              <a:sym typeface="Calibri"/>
            </a:endParaRPr>
          </a:p>
        </p:txBody>
      </p:sp>
      <p:sp>
        <p:nvSpPr>
          <p:cNvPr id="602" name="Google Shape;602;g39c468b2691_0_875"/>
          <p:cNvSpPr/>
          <p:nvPr/>
        </p:nvSpPr>
        <p:spPr>
          <a:xfrm>
            <a:off x="4697016" y="4750594"/>
            <a:ext cx="3875400" cy="935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g39c468b2691_0_875"/>
          <p:cNvSpPr/>
          <p:nvPr/>
        </p:nvSpPr>
        <p:spPr>
          <a:xfrm>
            <a:off x="4825603" y="4843463"/>
            <a:ext cx="3618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Erosione delle Competenze Cognitive</a:t>
            </a:r>
            <a:endParaRPr sz="942" b="0" i="0" u="none" strike="noStrike" cap="none">
              <a:solidFill>
                <a:schemeClr val="dk1"/>
              </a:solidFill>
              <a:latin typeface="Calibri"/>
              <a:ea typeface="Calibri"/>
              <a:cs typeface="Calibri"/>
              <a:sym typeface="Calibri"/>
            </a:endParaRPr>
          </a:p>
        </p:txBody>
      </p:sp>
      <p:sp>
        <p:nvSpPr>
          <p:cNvPr id="604" name="Google Shape;604;g39c468b2691_0_875"/>
          <p:cNvSpPr/>
          <p:nvPr/>
        </p:nvSpPr>
        <p:spPr>
          <a:xfrm>
            <a:off x="4825603" y="5079206"/>
            <a:ext cx="3618300" cy="514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Memoria, capacità di sintesi, pensiero critico, creatività: tutte competenze che si atrofizzano quando delegate sistematicamente agli LLM. </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g39c468b2691_0_971" descr="preencoded.png"/>
          <p:cNvPicPr preferRelativeResize="0"/>
          <p:nvPr/>
        </p:nvPicPr>
        <p:blipFill rotWithShape="1">
          <a:blip r:embed="rId3">
            <a:alphaModFix/>
          </a:blip>
          <a:srcRect/>
          <a:stretch/>
        </p:blipFill>
        <p:spPr>
          <a:xfrm>
            <a:off x="0" y="0"/>
            <a:ext cx="9144000" cy="6274974"/>
          </a:xfrm>
          <a:prstGeom prst="rect">
            <a:avLst/>
          </a:prstGeom>
          <a:noFill/>
          <a:ln>
            <a:noFill/>
          </a:ln>
        </p:spPr>
      </p:pic>
      <p:sp>
        <p:nvSpPr>
          <p:cNvPr id="611" name="Google Shape;611;g39c468b2691_0_971"/>
          <p:cNvSpPr/>
          <p:nvPr/>
        </p:nvSpPr>
        <p:spPr>
          <a:xfrm>
            <a:off x="571500" y="428625"/>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Internet sta Cambiando: Il Sorpasso dei Contenuti AI </a:t>
            </a:r>
            <a:endParaRPr sz="2250" b="0" i="0" u="none" strike="noStrike" cap="none">
              <a:solidFill>
                <a:schemeClr val="dk1"/>
              </a:solidFill>
              <a:latin typeface="Calibri"/>
              <a:ea typeface="Calibri"/>
              <a:cs typeface="Calibri"/>
              <a:sym typeface="Calibri"/>
            </a:endParaRPr>
          </a:p>
        </p:txBody>
      </p:sp>
      <p:sp>
        <p:nvSpPr>
          <p:cNvPr id="612" name="Google Shape;612;g39c468b2691_0_971"/>
          <p:cNvSpPr/>
          <p:nvPr/>
        </p:nvSpPr>
        <p:spPr>
          <a:xfrm>
            <a:off x="571500" y="1169789"/>
            <a:ext cx="2942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Internet come lo conoscevamo sta per cambiare </a:t>
            </a:r>
            <a:endParaRPr sz="942" b="0" i="0" u="none" strike="noStrike" cap="none">
              <a:solidFill>
                <a:schemeClr val="dk1"/>
              </a:solidFill>
              <a:latin typeface="Calibri"/>
              <a:ea typeface="Calibri"/>
              <a:cs typeface="Calibri"/>
              <a:sym typeface="Calibri"/>
            </a:endParaRPr>
          </a:p>
        </p:txBody>
      </p:sp>
      <p:sp>
        <p:nvSpPr>
          <p:cNvPr id="613" name="Google Shape;613;g39c468b2691_0_971"/>
          <p:cNvSpPr/>
          <p:nvPr/>
        </p:nvSpPr>
        <p:spPr>
          <a:xfrm>
            <a:off x="3514251" y="1169789"/>
            <a:ext cx="1034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definitivamente</a:t>
            </a:r>
            <a:endParaRPr sz="942" b="0" i="0" u="none" strike="noStrike" cap="none">
              <a:solidFill>
                <a:schemeClr val="dk1"/>
              </a:solidFill>
              <a:latin typeface="Calibri"/>
              <a:ea typeface="Calibri"/>
              <a:cs typeface="Calibri"/>
              <a:sym typeface="Calibri"/>
            </a:endParaRPr>
          </a:p>
        </p:txBody>
      </p:sp>
      <p:sp>
        <p:nvSpPr>
          <p:cNvPr id="614" name="Google Shape;614;g39c468b2691_0_971"/>
          <p:cNvSpPr/>
          <p:nvPr/>
        </p:nvSpPr>
        <p:spPr>
          <a:xfrm>
            <a:off x="4548755" y="1169789"/>
            <a:ext cx="410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e non </a:t>
            </a:r>
            <a:endParaRPr sz="942" b="0" i="0" u="none" strike="noStrike" cap="none">
              <a:solidFill>
                <a:schemeClr val="dk1"/>
              </a:solidFill>
              <a:latin typeface="Calibri"/>
              <a:ea typeface="Calibri"/>
              <a:cs typeface="Calibri"/>
              <a:sym typeface="Calibri"/>
            </a:endParaRPr>
          </a:p>
        </p:txBody>
      </p:sp>
      <p:sp>
        <p:nvSpPr>
          <p:cNvPr id="615" name="Google Shape;615;g39c468b2691_0_971"/>
          <p:cNvSpPr/>
          <p:nvPr/>
        </p:nvSpPr>
        <p:spPr>
          <a:xfrm>
            <a:off x="571500" y="1401235"/>
            <a:ext cx="3884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nel modo che immaginiamo. Secondo i dati riportati da Oxford e </a:t>
            </a:r>
            <a:endParaRPr sz="942" b="0" i="0" u="none" strike="noStrike" cap="none">
              <a:solidFill>
                <a:schemeClr val="dk1"/>
              </a:solidFill>
              <a:latin typeface="Calibri"/>
              <a:ea typeface="Calibri"/>
              <a:cs typeface="Calibri"/>
              <a:sym typeface="Calibri"/>
            </a:endParaRPr>
          </a:p>
        </p:txBody>
      </p:sp>
      <p:sp>
        <p:nvSpPr>
          <p:cNvPr id="616" name="Google Shape;616;g39c468b2691_0_971"/>
          <p:cNvSpPr/>
          <p:nvPr/>
        </p:nvSpPr>
        <p:spPr>
          <a:xfrm>
            <a:off x="571500" y="1632682"/>
            <a:ext cx="4276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rilanciati da Perplexity, la crescita dei contenuti generati da intelligenza </a:t>
            </a:r>
            <a:endParaRPr sz="942" b="0" i="0" u="none" strike="noStrike" cap="none">
              <a:solidFill>
                <a:schemeClr val="dk1"/>
              </a:solidFill>
              <a:latin typeface="Calibri"/>
              <a:ea typeface="Calibri"/>
              <a:cs typeface="Calibri"/>
              <a:sym typeface="Calibri"/>
            </a:endParaRPr>
          </a:p>
        </p:txBody>
      </p:sp>
      <p:sp>
        <p:nvSpPr>
          <p:cNvPr id="617" name="Google Shape;617;g39c468b2691_0_971"/>
          <p:cNvSpPr/>
          <p:nvPr/>
        </p:nvSpPr>
        <p:spPr>
          <a:xfrm>
            <a:off x="571500" y="1864128"/>
            <a:ext cx="2931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artificiale sta accelerando in modo esponenziale: </a:t>
            </a:r>
            <a:endParaRPr sz="942" b="0" i="0" u="none" strike="noStrike" cap="none">
              <a:solidFill>
                <a:schemeClr val="dk1"/>
              </a:solidFill>
              <a:latin typeface="Calibri"/>
              <a:ea typeface="Calibri"/>
              <a:cs typeface="Calibri"/>
              <a:sym typeface="Calibri"/>
            </a:endParaRPr>
          </a:p>
        </p:txBody>
      </p:sp>
      <p:sp>
        <p:nvSpPr>
          <p:cNvPr id="618" name="Google Shape;618;g39c468b2691_0_971"/>
          <p:cNvSpPr/>
          <p:nvPr/>
        </p:nvSpPr>
        <p:spPr>
          <a:xfrm>
            <a:off x="571500" y="2211660"/>
            <a:ext cx="4400700" cy="110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g39c468b2691_0_971"/>
          <p:cNvSpPr/>
          <p:nvPr/>
        </p:nvSpPr>
        <p:spPr>
          <a:xfrm>
            <a:off x="785813" y="2354535"/>
            <a:ext cx="39720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2020</a:t>
            </a:r>
            <a:endParaRPr sz="1238" b="0" i="0" u="none" strike="noStrike" cap="none">
              <a:solidFill>
                <a:schemeClr val="dk1"/>
              </a:solidFill>
              <a:latin typeface="Calibri"/>
              <a:ea typeface="Calibri"/>
              <a:cs typeface="Calibri"/>
              <a:sym typeface="Calibri"/>
            </a:endParaRPr>
          </a:p>
        </p:txBody>
      </p:sp>
      <p:sp>
        <p:nvSpPr>
          <p:cNvPr id="620" name="Google Shape;620;g39c468b2691_0_971"/>
          <p:cNvSpPr/>
          <p:nvPr/>
        </p:nvSpPr>
        <p:spPr>
          <a:xfrm>
            <a:off x="785813" y="2590279"/>
            <a:ext cx="3972000" cy="41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2700"/>
              <a:buFont typeface="Noto Sans"/>
              <a:buNone/>
            </a:pPr>
            <a:r>
              <a:rPr lang="en-US" sz="2700" b="1" i="0" u="none" strike="noStrike" cap="none">
                <a:solidFill>
                  <a:srgbClr val="F4F4F4"/>
                </a:solidFill>
                <a:latin typeface="Noto Sans"/>
                <a:ea typeface="Noto Sans"/>
                <a:cs typeface="Noto Sans"/>
                <a:sym typeface="Noto Sans"/>
              </a:rPr>
              <a:t>5%</a:t>
            </a:r>
            <a:endParaRPr sz="2700" b="0" i="0" u="none" strike="noStrike" cap="none">
              <a:solidFill>
                <a:schemeClr val="dk1"/>
              </a:solidFill>
              <a:latin typeface="Calibri"/>
              <a:ea typeface="Calibri"/>
              <a:cs typeface="Calibri"/>
              <a:sym typeface="Calibri"/>
            </a:endParaRPr>
          </a:p>
        </p:txBody>
      </p:sp>
      <p:sp>
        <p:nvSpPr>
          <p:cNvPr id="621" name="Google Shape;621;g39c468b2691_0_971"/>
          <p:cNvSpPr/>
          <p:nvPr/>
        </p:nvSpPr>
        <p:spPr>
          <a:xfrm>
            <a:off x="785813" y="3001742"/>
            <a:ext cx="39720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dei contenuti generato da AI</a:t>
            </a:r>
            <a:endParaRPr sz="837" b="0" i="0" u="none" strike="noStrike" cap="none">
              <a:solidFill>
                <a:schemeClr val="dk1"/>
              </a:solidFill>
              <a:latin typeface="Calibri"/>
              <a:ea typeface="Calibri"/>
              <a:cs typeface="Calibri"/>
              <a:sym typeface="Calibri"/>
            </a:endParaRPr>
          </a:p>
        </p:txBody>
      </p:sp>
      <p:sp>
        <p:nvSpPr>
          <p:cNvPr id="622" name="Google Shape;622;g39c468b2691_0_971"/>
          <p:cNvSpPr/>
          <p:nvPr/>
        </p:nvSpPr>
        <p:spPr>
          <a:xfrm>
            <a:off x="571500" y="3423224"/>
            <a:ext cx="4400700" cy="110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g39c468b2691_0_971"/>
          <p:cNvSpPr/>
          <p:nvPr/>
        </p:nvSpPr>
        <p:spPr>
          <a:xfrm>
            <a:off x="785813" y="3566099"/>
            <a:ext cx="39720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Maggio 2025</a:t>
            </a:r>
            <a:endParaRPr sz="1238" b="0" i="0" u="none" strike="noStrike" cap="none">
              <a:solidFill>
                <a:schemeClr val="dk1"/>
              </a:solidFill>
              <a:latin typeface="Calibri"/>
              <a:ea typeface="Calibri"/>
              <a:cs typeface="Calibri"/>
              <a:sym typeface="Calibri"/>
            </a:endParaRPr>
          </a:p>
        </p:txBody>
      </p:sp>
      <p:sp>
        <p:nvSpPr>
          <p:cNvPr id="624" name="Google Shape;624;g39c468b2691_0_971"/>
          <p:cNvSpPr/>
          <p:nvPr/>
        </p:nvSpPr>
        <p:spPr>
          <a:xfrm>
            <a:off x="785813" y="3801842"/>
            <a:ext cx="3972000" cy="41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2700"/>
              <a:buFont typeface="Noto Sans"/>
              <a:buNone/>
            </a:pPr>
            <a:r>
              <a:rPr lang="en-US" sz="2700" b="1" i="0" u="none" strike="noStrike" cap="none">
                <a:solidFill>
                  <a:srgbClr val="F4F4F4"/>
                </a:solidFill>
                <a:latin typeface="Noto Sans"/>
                <a:ea typeface="Noto Sans"/>
                <a:cs typeface="Noto Sans"/>
                <a:sym typeface="Noto Sans"/>
              </a:rPr>
              <a:t>48%</a:t>
            </a:r>
            <a:endParaRPr sz="2700" b="0" i="0" u="none" strike="noStrike" cap="none">
              <a:solidFill>
                <a:schemeClr val="dk1"/>
              </a:solidFill>
              <a:latin typeface="Calibri"/>
              <a:ea typeface="Calibri"/>
              <a:cs typeface="Calibri"/>
              <a:sym typeface="Calibri"/>
            </a:endParaRPr>
          </a:p>
        </p:txBody>
      </p:sp>
      <p:sp>
        <p:nvSpPr>
          <p:cNvPr id="625" name="Google Shape;625;g39c468b2691_0_971"/>
          <p:cNvSpPr/>
          <p:nvPr/>
        </p:nvSpPr>
        <p:spPr>
          <a:xfrm>
            <a:off x="785813" y="4213306"/>
            <a:ext cx="39720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dei contenuti generato da AI</a:t>
            </a:r>
            <a:endParaRPr sz="837" b="0" i="0" u="none" strike="noStrike" cap="none">
              <a:solidFill>
                <a:schemeClr val="dk1"/>
              </a:solidFill>
              <a:latin typeface="Calibri"/>
              <a:ea typeface="Calibri"/>
              <a:cs typeface="Calibri"/>
              <a:sym typeface="Calibri"/>
            </a:endParaRPr>
          </a:p>
        </p:txBody>
      </p:sp>
      <p:sp>
        <p:nvSpPr>
          <p:cNvPr id="626" name="Google Shape;626;g39c468b2691_0_971"/>
          <p:cNvSpPr/>
          <p:nvPr/>
        </p:nvSpPr>
        <p:spPr>
          <a:xfrm>
            <a:off x="571500" y="4634787"/>
            <a:ext cx="4400700" cy="110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g39c468b2691_0_971"/>
          <p:cNvSpPr/>
          <p:nvPr/>
        </p:nvSpPr>
        <p:spPr>
          <a:xfrm>
            <a:off x="785813" y="4777662"/>
            <a:ext cx="39720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2026</a:t>
            </a:r>
            <a:endParaRPr sz="1238" b="0" i="0" u="none" strike="noStrike" cap="none">
              <a:solidFill>
                <a:schemeClr val="dk1"/>
              </a:solidFill>
              <a:latin typeface="Calibri"/>
              <a:ea typeface="Calibri"/>
              <a:cs typeface="Calibri"/>
              <a:sym typeface="Calibri"/>
            </a:endParaRPr>
          </a:p>
        </p:txBody>
      </p:sp>
      <p:sp>
        <p:nvSpPr>
          <p:cNvPr id="628" name="Google Shape;628;g39c468b2691_0_971"/>
          <p:cNvSpPr/>
          <p:nvPr/>
        </p:nvSpPr>
        <p:spPr>
          <a:xfrm>
            <a:off x="785813" y="5013406"/>
            <a:ext cx="3972000" cy="41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2700"/>
              <a:buFont typeface="Noto Sans"/>
              <a:buNone/>
            </a:pPr>
            <a:r>
              <a:rPr lang="en-US" sz="2700" b="1" i="0" u="none" strike="noStrike" cap="none">
                <a:solidFill>
                  <a:srgbClr val="F4F4F4"/>
                </a:solidFill>
                <a:latin typeface="Noto Sans"/>
                <a:ea typeface="Noto Sans"/>
                <a:cs typeface="Noto Sans"/>
                <a:sym typeface="Noto Sans"/>
              </a:rPr>
              <a:t>90%</a:t>
            </a:r>
            <a:endParaRPr sz="2700" b="0" i="0" u="none" strike="noStrike" cap="none">
              <a:solidFill>
                <a:schemeClr val="dk1"/>
              </a:solidFill>
              <a:latin typeface="Calibri"/>
              <a:ea typeface="Calibri"/>
              <a:cs typeface="Calibri"/>
              <a:sym typeface="Calibri"/>
            </a:endParaRPr>
          </a:p>
        </p:txBody>
      </p:sp>
      <p:sp>
        <p:nvSpPr>
          <p:cNvPr id="629" name="Google Shape;629;g39c468b2691_0_971"/>
          <p:cNvSpPr/>
          <p:nvPr/>
        </p:nvSpPr>
        <p:spPr>
          <a:xfrm>
            <a:off x="785813" y="5424869"/>
            <a:ext cx="39720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dei contenuti generato da AI</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g39c468b2691_0_0" descr="preencoded.png"/>
          <p:cNvPicPr preferRelativeResize="0"/>
          <p:nvPr/>
        </p:nvPicPr>
        <p:blipFill rotWithShape="1">
          <a:blip r:embed="rId3">
            <a:alphaModFix/>
          </a:blip>
          <a:srcRect/>
          <a:stretch/>
        </p:blipFill>
        <p:spPr>
          <a:xfrm>
            <a:off x="0" y="0"/>
            <a:ext cx="9144000" cy="6076317"/>
          </a:xfrm>
          <a:prstGeom prst="rect">
            <a:avLst/>
          </a:prstGeom>
          <a:noFill/>
          <a:ln>
            <a:noFill/>
          </a:ln>
        </p:spPr>
      </p:pic>
      <p:sp>
        <p:nvSpPr>
          <p:cNvPr id="34" name="Google Shape;34;g39c468b2691_0_0"/>
          <p:cNvSpPr/>
          <p:nvPr/>
        </p:nvSpPr>
        <p:spPr>
          <a:xfrm>
            <a:off x="571500" y="428625"/>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Le Origini dell'Intelligenza Artificiale </a:t>
            </a:r>
            <a:endParaRPr sz="2250" b="0" i="0" u="none" strike="noStrike" cap="none">
              <a:solidFill>
                <a:schemeClr val="dk1"/>
              </a:solidFill>
              <a:latin typeface="Calibri"/>
              <a:ea typeface="Calibri"/>
              <a:cs typeface="Calibri"/>
              <a:sym typeface="Calibri"/>
            </a:endParaRPr>
          </a:p>
        </p:txBody>
      </p:sp>
      <p:sp>
        <p:nvSpPr>
          <p:cNvPr id="35" name="Google Shape;35;g39c468b2691_0_0"/>
          <p:cNvSpPr/>
          <p:nvPr/>
        </p:nvSpPr>
        <p:spPr>
          <a:xfrm>
            <a:off x="571500" y="1285875"/>
            <a:ext cx="46407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La Conferenza di Dartmouth (1956)</a:t>
            </a:r>
            <a:endParaRPr sz="1238" b="0" i="0" u="none" strike="noStrike" cap="none">
              <a:solidFill>
                <a:schemeClr val="dk1"/>
              </a:solidFill>
              <a:latin typeface="Calibri"/>
              <a:ea typeface="Calibri"/>
              <a:cs typeface="Calibri"/>
              <a:sym typeface="Calibri"/>
            </a:endParaRPr>
          </a:p>
        </p:txBody>
      </p:sp>
      <p:sp>
        <p:nvSpPr>
          <p:cNvPr id="36" name="Google Shape;36;g39c468b2691_0_0"/>
          <p:cNvSpPr/>
          <p:nvPr/>
        </p:nvSpPr>
        <p:spPr>
          <a:xfrm>
            <a:off x="571500" y="1655564"/>
            <a:ext cx="3681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L'intelligenza artificiale come campo di studio ha avuto il suo </a:t>
            </a:r>
            <a:endParaRPr sz="942" b="0" i="0" u="none" strike="noStrike" cap="none">
              <a:solidFill>
                <a:schemeClr val="dk1"/>
              </a:solidFill>
              <a:latin typeface="Calibri"/>
              <a:ea typeface="Calibri"/>
              <a:cs typeface="Calibri"/>
              <a:sym typeface="Calibri"/>
            </a:endParaRPr>
          </a:p>
        </p:txBody>
      </p:sp>
      <p:sp>
        <p:nvSpPr>
          <p:cNvPr id="37" name="Google Shape;37;g39c468b2691_0_0"/>
          <p:cNvSpPr/>
          <p:nvPr/>
        </p:nvSpPr>
        <p:spPr>
          <a:xfrm>
            <a:off x="4252596" y="1655564"/>
            <a:ext cx="870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inizio ufficiale</a:t>
            </a:r>
            <a:endParaRPr sz="942" b="0" i="0" u="none" strike="noStrike" cap="none">
              <a:solidFill>
                <a:schemeClr val="dk1"/>
              </a:solidFill>
              <a:latin typeface="Calibri"/>
              <a:ea typeface="Calibri"/>
              <a:cs typeface="Calibri"/>
              <a:sym typeface="Calibri"/>
            </a:endParaRPr>
          </a:p>
        </p:txBody>
      </p:sp>
      <p:sp>
        <p:nvSpPr>
          <p:cNvPr id="38" name="Google Shape;38;g39c468b2691_0_0"/>
          <p:cNvSpPr/>
          <p:nvPr/>
        </p:nvSpPr>
        <p:spPr>
          <a:xfrm>
            <a:off x="571500" y="1887010"/>
            <a:ext cx="450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durante la conferenza di Dartmouth nel 1956, un workshop organizzato da </a:t>
            </a:r>
            <a:endParaRPr sz="942" b="0" i="0" u="none" strike="noStrike" cap="none">
              <a:solidFill>
                <a:schemeClr val="dk1"/>
              </a:solidFill>
              <a:latin typeface="Calibri"/>
              <a:ea typeface="Calibri"/>
              <a:cs typeface="Calibri"/>
              <a:sym typeface="Calibri"/>
            </a:endParaRPr>
          </a:p>
        </p:txBody>
      </p:sp>
      <p:sp>
        <p:nvSpPr>
          <p:cNvPr id="39" name="Google Shape;39;g39c468b2691_0_0"/>
          <p:cNvSpPr/>
          <p:nvPr/>
        </p:nvSpPr>
        <p:spPr>
          <a:xfrm>
            <a:off x="571500" y="2118457"/>
            <a:ext cx="4523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John McCarthy, Marvin Minsky, Nathaniel Rochester e Claude Shannon</a:t>
            </a:r>
            <a:endParaRPr sz="942" b="0" i="0" u="none" strike="noStrike" cap="none">
              <a:solidFill>
                <a:schemeClr val="dk1"/>
              </a:solidFill>
              <a:latin typeface="Calibri"/>
              <a:ea typeface="Calibri"/>
              <a:cs typeface="Calibri"/>
              <a:sym typeface="Calibri"/>
            </a:endParaRPr>
          </a:p>
        </p:txBody>
      </p:sp>
      <p:sp>
        <p:nvSpPr>
          <p:cNvPr id="40" name="Google Shape;40;g39c468b2691_0_0"/>
          <p:cNvSpPr/>
          <p:nvPr/>
        </p:nvSpPr>
        <p:spPr>
          <a:xfrm>
            <a:off x="5094722" y="2118457"/>
            <a:ext cx="3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a:t>
            </a:r>
            <a:endParaRPr sz="942" b="0" i="0" u="none" strike="noStrike" cap="none">
              <a:solidFill>
                <a:schemeClr val="dk1"/>
              </a:solidFill>
              <a:latin typeface="Calibri"/>
              <a:ea typeface="Calibri"/>
              <a:cs typeface="Calibri"/>
              <a:sym typeface="Calibri"/>
            </a:endParaRPr>
          </a:p>
        </p:txBody>
      </p:sp>
      <p:sp>
        <p:nvSpPr>
          <p:cNvPr id="41" name="Google Shape;41;g39c468b2691_0_0"/>
          <p:cNvSpPr/>
          <p:nvPr/>
        </p:nvSpPr>
        <p:spPr>
          <a:xfrm>
            <a:off x="571500" y="2349903"/>
            <a:ext cx="4475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con la partecipazione di Ray Solomonoff, Oliver Selfridge, Trenchard More, </a:t>
            </a:r>
            <a:endParaRPr sz="942" b="0" i="0" u="none" strike="noStrike" cap="none">
              <a:solidFill>
                <a:schemeClr val="dk1"/>
              </a:solidFill>
              <a:latin typeface="Calibri"/>
              <a:ea typeface="Calibri"/>
              <a:cs typeface="Calibri"/>
              <a:sym typeface="Calibri"/>
            </a:endParaRPr>
          </a:p>
        </p:txBody>
      </p:sp>
      <p:sp>
        <p:nvSpPr>
          <p:cNvPr id="42" name="Google Shape;42;g39c468b2691_0_0"/>
          <p:cNvSpPr/>
          <p:nvPr/>
        </p:nvSpPr>
        <p:spPr>
          <a:xfrm>
            <a:off x="571500" y="2581349"/>
            <a:ext cx="2745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Arthur Samuel, Allen Newell e Herbert Simon. </a:t>
            </a:r>
            <a:endParaRPr sz="942" b="0" i="0" u="none" strike="noStrike" cap="none">
              <a:solidFill>
                <a:schemeClr val="dk1"/>
              </a:solidFill>
              <a:latin typeface="Calibri"/>
              <a:ea typeface="Calibri"/>
              <a:cs typeface="Calibri"/>
              <a:sym typeface="Calibri"/>
            </a:endParaRPr>
          </a:p>
        </p:txBody>
      </p:sp>
      <p:sp>
        <p:nvSpPr>
          <p:cNvPr id="43" name="Google Shape;43;g39c468b2691_0_0"/>
          <p:cNvSpPr/>
          <p:nvPr/>
        </p:nvSpPr>
        <p:spPr>
          <a:xfrm>
            <a:off x="571500" y="2941383"/>
            <a:ext cx="3446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Questo evento ha segnato la prima volta in cui il termine </a:t>
            </a:r>
            <a:endParaRPr sz="942" b="0" i="0" u="none" strike="noStrike" cap="none">
              <a:solidFill>
                <a:schemeClr val="dk1"/>
              </a:solidFill>
              <a:latin typeface="Calibri"/>
              <a:ea typeface="Calibri"/>
              <a:cs typeface="Calibri"/>
              <a:sym typeface="Calibri"/>
            </a:endParaRPr>
          </a:p>
        </p:txBody>
      </p:sp>
      <p:sp>
        <p:nvSpPr>
          <p:cNvPr id="44" name="Google Shape;44;g39c468b2691_0_0"/>
          <p:cNvSpPr/>
          <p:nvPr/>
        </p:nvSpPr>
        <p:spPr>
          <a:xfrm>
            <a:off x="4018304" y="2941383"/>
            <a:ext cx="789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"intelligenza </a:t>
            </a:r>
            <a:endParaRPr sz="942" b="0" i="0" u="none" strike="noStrike" cap="none">
              <a:solidFill>
                <a:schemeClr val="dk1"/>
              </a:solidFill>
              <a:latin typeface="Calibri"/>
              <a:ea typeface="Calibri"/>
              <a:cs typeface="Calibri"/>
              <a:sym typeface="Calibri"/>
            </a:endParaRPr>
          </a:p>
        </p:txBody>
      </p:sp>
      <p:sp>
        <p:nvSpPr>
          <p:cNvPr id="45" name="Google Shape;45;g39c468b2691_0_0"/>
          <p:cNvSpPr/>
          <p:nvPr/>
        </p:nvSpPr>
        <p:spPr>
          <a:xfrm>
            <a:off x="571500" y="3172830"/>
            <a:ext cx="650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artificiale"</a:t>
            </a:r>
            <a:endParaRPr sz="942" b="0" i="0" u="none" strike="noStrike" cap="none">
              <a:solidFill>
                <a:schemeClr val="dk1"/>
              </a:solidFill>
              <a:latin typeface="Calibri"/>
              <a:ea typeface="Calibri"/>
              <a:cs typeface="Calibri"/>
              <a:sym typeface="Calibri"/>
            </a:endParaRPr>
          </a:p>
        </p:txBody>
      </p:sp>
      <p:sp>
        <p:nvSpPr>
          <p:cNvPr id="46" name="Google Shape;46;g39c468b2691_0_0"/>
          <p:cNvSpPr/>
          <p:nvPr/>
        </p:nvSpPr>
        <p:spPr>
          <a:xfrm>
            <a:off x="1222167" y="3172830"/>
            <a:ext cx="3903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è stato utilizzato ufficialmente e ha unito ricercatori interessati a </a:t>
            </a:r>
            <a:endParaRPr sz="942" b="0" i="0" u="none" strike="noStrike" cap="none">
              <a:solidFill>
                <a:schemeClr val="dk1"/>
              </a:solidFill>
              <a:latin typeface="Calibri"/>
              <a:ea typeface="Calibri"/>
              <a:cs typeface="Calibri"/>
              <a:sym typeface="Calibri"/>
            </a:endParaRPr>
          </a:p>
        </p:txBody>
      </p:sp>
      <p:sp>
        <p:nvSpPr>
          <p:cNvPr id="47" name="Google Shape;47;g39c468b2691_0_0"/>
          <p:cNvSpPr/>
          <p:nvPr/>
        </p:nvSpPr>
        <p:spPr>
          <a:xfrm>
            <a:off x="571500" y="3404276"/>
            <a:ext cx="4196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scoprire se le macchine potessero essere progettate per simulare vari </a:t>
            </a:r>
            <a:endParaRPr sz="942" b="0" i="0" u="none" strike="noStrike" cap="none">
              <a:solidFill>
                <a:schemeClr val="dk1"/>
              </a:solidFill>
              <a:latin typeface="Calibri"/>
              <a:ea typeface="Calibri"/>
              <a:cs typeface="Calibri"/>
              <a:sym typeface="Calibri"/>
            </a:endParaRPr>
          </a:p>
        </p:txBody>
      </p:sp>
      <p:sp>
        <p:nvSpPr>
          <p:cNvPr id="48" name="Google Shape;48;g39c468b2691_0_0"/>
          <p:cNvSpPr/>
          <p:nvPr/>
        </p:nvSpPr>
        <p:spPr>
          <a:xfrm>
            <a:off x="571500" y="3635722"/>
            <a:ext cx="1877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aspetti dell'intelligenza umana. </a:t>
            </a:r>
            <a:endParaRPr sz="942" b="0" i="0" u="none" strike="noStrike" cap="none">
              <a:solidFill>
                <a:schemeClr val="dk1"/>
              </a:solidFill>
              <a:latin typeface="Calibri"/>
              <a:ea typeface="Calibri"/>
              <a:cs typeface="Calibri"/>
              <a:sym typeface="Calibri"/>
            </a:endParaRPr>
          </a:p>
        </p:txBody>
      </p:sp>
      <p:sp>
        <p:nvSpPr>
          <p:cNvPr id="49" name="Google Shape;49;g39c468b2691_0_0"/>
          <p:cNvSpPr/>
          <p:nvPr/>
        </p:nvSpPr>
        <p:spPr>
          <a:xfrm>
            <a:off x="571500" y="4018973"/>
            <a:ext cx="46407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I Fondamenti Teorici Precedenti</a:t>
            </a:r>
            <a:endParaRPr sz="1238" b="0" i="0" u="none" strike="noStrike" cap="none">
              <a:solidFill>
                <a:schemeClr val="dk1"/>
              </a:solidFill>
              <a:latin typeface="Calibri"/>
              <a:ea typeface="Calibri"/>
              <a:cs typeface="Calibri"/>
              <a:sym typeface="Calibri"/>
            </a:endParaRPr>
          </a:p>
        </p:txBody>
      </p:sp>
      <p:sp>
        <p:nvSpPr>
          <p:cNvPr id="50" name="Google Shape;50;g39c468b2691_0_0"/>
          <p:cNvSpPr/>
          <p:nvPr/>
        </p:nvSpPr>
        <p:spPr>
          <a:xfrm>
            <a:off x="571500" y="4388662"/>
            <a:ext cx="4203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Prima di Dartmouth, ci furono sviluppi significativi che posero le basi. </a:t>
            </a:r>
            <a:endParaRPr sz="942" b="0" i="0" u="none" strike="noStrike" cap="none">
              <a:solidFill>
                <a:schemeClr val="dk1"/>
              </a:solidFill>
              <a:latin typeface="Calibri"/>
              <a:ea typeface="Calibri"/>
              <a:cs typeface="Calibri"/>
              <a:sym typeface="Calibri"/>
            </a:endParaRPr>
          </a:p>
        </p:txBody>
      </p:sp>
      <p:sp>
        <p:nvSpPr>
          <p:cNvPr id="51" name="Google Shape;51;g39c468b2691_0_0"/>
          <p:cNvSpPr/>
          <p:nvPr/>
        </p:nvSpPr>
        <p:spPr>
          <a:xfrm>
            <a:off x="571500" y="4388662"/>
            <a:ext cx="4493400" cy="406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Alan Turing</a:t>
            </a:r>
            <a:endParaRPr sz="942" b="0" i="0" u="none" strike="noStrike" cap="none">
              <a:solidFill>
                <a:schemeClr val="dk1"/>
              </a:solidFill>
              <a:latin typeface="Calibri"/>
              <a:ea typeface="Calibri"/>
              <a:cs typeface="Calibri"/>
              <a:sym typeface="Calibri"/>
            </a:endParaRPr>
          </a:p>
        </p:txBody>
      </p:sp>
      <p:sp>
        <p:nvSpPr>
          <p:cNvPr id="52" name="Google Shape;52;g39c468b2691_0_0"/>
          <p:cNvSpPr/>
          <p:nvPr/>
        </p:nvSpPr>
        <p:spPr>
          <a:xfrm>
            <a:off x="987484" y="4620109"/>
            <a:ext cx="2986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introdusse il concetto di "macchina universale" e </a:t>
            </a:r>
            <a:endParaRPr sz="942" b="0" i="0" u="none" strike="noStrike" cap="none">
              <a:solidFill>
                <a:schemeClr val="dk1"/>
              </a:solidFill>
              <a:latin typeface="Calibri"/>
              <a:ea typeface="Calibri"/>
              <a:cs typeface="Calibri"/>
              <a:sym typeface="Calibri"/>
            </a:endParaRPr>
          </a:p>
        </p:txBody>
      </p:sp>
      <p:sp>
        <p:nvSpPr>
          <p:cNvPr id="53" name="Google Shape;53;g39c468b2691_0_0"/>
          <p:cNvSpPr/>
          <p:nvPr/>
        </p:nvSpPr>
        <p:spPr>
          <a:xfrm>
            <a:off x="3973934" y="4620109"/>
            <a:ext cx="857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George Boole</a:t>
            </a:r>
            <a:endParaRPr sz="942" b="0" i="0" u="none" strike="noStrike" cap="none">
              <a:solidFill>
                <a:schemeClr val="dk1"/>
              </a:solidFill>
              <a:latin typeface="Calibri"/>
              <a:ea typeface="Calibri"/>
              <a:cs typeface="Calibri"/>
              <a:sym typeface="Calibri"/>
            </a:endParaRPr>
          </a:p>
        </p:txBody>
      </p:sp>
      <p:sp>
        <p:nvSpPr>
          <p:cNvPr id="54" name="Google Shape;54;g39c468b2691_0_0"/>
          <p:cNvSpPr/>
          <p:nvPr/>
        </p:nvSpPr>
        <p:spPr>
          <a:xfrm>
            <a:off x="571500" y="4851555"/>
            <a:ext cx="4174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sviluppò la logica booleana. Le prime macchine computazionali come </a:t>
            </a:r>
            <a:endParaRPr sz="942" b="0" i="0" u="none" strike="noStrike" cap="none">
              <a:solidFill>
                <a:schemeClr val="dk1"/>
              </a:solidFill>
              <a:latin typeface="Calibri"/>
              <a:ea typeface="Calibri"/>
              <a:cs typeface="Calibri"/>
              <a:sym typeface="Calibri"/>
            </a:endParaRPr>
          </a:p>
        </p:txBody>
      </p:sp>
      <p:sp>
        <p:nvSpPr>
          <p:cNvPr id="55" name="Google Shape;55;g39c468b2691_0_0"/>
          <p:cNvSpPr/>
          <p:nvPr/>
        </p:nvSpPr>
        <p:spPr>
          <a:xfrm>
            <a:off x="571500" y="5083001"/>
            <a:ext cx="62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l'</a:t>
            </a:r>
            <a:endParaRPr sz="942" b="0" i="0" u="none" strike="noStrike" cap="none">
              <a:solidFill>
                <a:schemeClr val="dk1"/>
              </a:solidFill>
              <a:latin typeface="Calibri"/>
              <a:ea typeface="Calibri"/>
              <a:cs typeface="Calibri"/>
              <a:sym typeface="Calibri"/>
            </a:endParaRPr>
          </a:p>
        </p:txBody>
      </p:sp>
      <p:sp>
        <p:nvSpPr>
          <p:cNvPr id="56" name="Google Shape;56;g39c468b2691_0_0"/>
          <p:cNvSpPr/>
          <p:nvPr/>
        </p:nvSpPr>
        <p:spPr>
          <a:xfrm>
            <a:off x="633617" y="5083001"/>
            <a:ext cx="39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ENIAC</a:t>
            </a:r>
            <a:endParaRPr sz="942" b="0" i="0" u="none" strike="noStrike" cap="none">
              <a:solidFill>
                <a:schemeClr val="dk1"/>
              </a:solidFill>
              <a:latin typeface="Calibri"/>
              <a:ea typeface="Calibri"/>
              <a:cs typeface="Calibri"/>
              <a:sym typeface="Calibri"/>
            </a:endParaRPr>
          </a:p>
        </p:txBody>
      </p:sp>
      <p:sp>
        <p:nvSpPr>
          <p:cNvPr id="57" name="Google Shape;57;g39c468b2691_0_0"/>
          <p:cNvSpPr/>
          <p:nvPr/>
        </p:nvSpPr>
        <p:spPr>
          <a:xfrm>
            <a:off x="1028254" y="5083001"/>
            <a:ext cx="3933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furono sviluppate durante la Seconda Guerra Mondiale per scopi </a:t>
            </a:r>
            <a:endParaRPr sz="942" b="0" i="0" u="none" strike="noStrike" cap="none">
              <a:solidFill>
                <a:schemeClr val="dk1"/>
              </a:solidFill>
              <a:latin typeface="Calibri"/>
              <a:ea typeface="Calibri"/>
              <a:cs typeface="Calibri"/>
              <a:sym typeface="Calibri"/>
            </a:endParaRPr>
          </a:p>
        </p:txBody>
      </p:sp>
      <p:sp>
        <p:nvSpPr>
          <p:cNvPr id="58" name="Google Shape;58;g39c468b2691_0_0"/>
          <p:cNvSpPr/>
          <p:nvPr/>
        </p:nvSpPr>
        <p:spPr>
          <a:xfrm>
            <a:off x="571500" y="5314448"/>
            <a:ext cx="1840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militari e di calcolo complesso. </a:t>
            </a:r>
            <a:endParaRPr sz="942" b="0" i="0" u="none" strike="noStrike" cap="none">
              <a:solidFill>
                <a:schemeClr val="dk1"/>
              </a:solidFill>
              <a:latin typeface="Calibri"/>
              <a:ea typeface="Calibri"/>
              <a:cs typeface="Calibri"/>
              <a:sym typeface="Calibri"/>
            </a:endParaRPr>
          </a:p>
        </p:txBody>
      </p:sp>
      <p:pic>
        <p:nvPicPr>
          <p:cNvPr id="59" name="Google Shape;59;g39c468b2691_0_0" descr="preencoded.png"/>
          <p:cNvPicPr preferRelativeResize="0"/>
          <p:nvPr/>
        </p:nvPicPr>
        <p:blipFill rotWithShape="1">
          <a:blip r:embed="rId4">
            <a:alphaModFix/>
          </a:blip>
          <a:srcRect/>
          <a:stretch/>
        </p:blipFill>
        <p:spPr>
          <a:xfrm>
            <a:off x="5497813" y="1107281"/>
            <a:ext cx="3040364" cy="20268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g39c468b2691_0_190" descr="preencoded.png"/>
          <p:cNvPicPr preferRelativeResize="0"/>
          <p:nvPr/>
        </p:nvPicPr>
        <p:blipFill rotWithShape="1">
          <a:blip r:embed="rId3">
            <a:alphaModFix/>
          </a:blip>
          <a:srcRect/>
          <a:stretch/>
        </p:blipFill>
        <p:spPr>
          <a:xfrm>
            <a:off x="0" y="0"/>
            <a:ext cx="9144000" cy="5242006"/>
          </a:xfrm>
          <a:prstGeom prst="rect">
            <a:avLst/>
          </a:prstGeom>
          <a:noFill/>
          <a:ln>
            <a:noFill/>
          </a:ln>
        </p:spPr>
      </p:pic>
      <p:sp>
        <p:nvSpPr>
          <p:cNvPr id="636" name="Google Shape;636;g39c468b2691_0_190"/>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Il Model Collapse: Quando l'IA si Addestra su se Stessa </a:t>
            </a:r>
            <a:endParaRPr sz="2250" b="0" i="0" u="none" strike="noStrike" cap="none">
              <a:solidFill>
                <a:schemeClr val="dk1"/>
              </a:solidFill>
              <a:latin typeface="Calibri"/>
              <a:ea typeface="Calibri"/>
              <a:cs typeface="Calibri"/>
              <a:sym typeface="Calibri"/>
            </a:endParaRPr>
          </a:p>
        </p:txBody>
      </p:sp>
      <p:sp>
        <p:nvSpPr>
          <p:cNvPr id="637" name="Google Shape;637;g39c468b2691_0_190"/>
          <p:cNvSpPr/>
          <p:nvPr/>
        </p:nvSpPr>
        <p:spPr>
          <a:xfrm>
            <a:off x="571500" y="1021556"/>
            <a:ext cx="7301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Quando le intelligenze artificiali iniziano ad addestrarsi su contenuti generati da altre IA, si verifica il fenomeno chiamato </a:t>
            </a:r>
            <a:endParaRPr sz="942" b="0" i="0" u="none" strike="noStrike" cap="none">
              <a:solidFill>
                <a:schemeClr val="dk1"/>
              </a:solidFill>
              <a:latin typeface="Calibri"/>
              <a:ea typeface="Calibri"/>
              <a:cs typeface="Calibri"/>
              <a:sym typeface="Calibri"/>
            </a:endParaRPr>
          </a:p>
        </p:txBody>
      </p:sp>
      <p:sp>
        <p:nvSpPr>
          <p:cNvPr id="638" name="Google Shape;638;g39c468b2691_0_190"/>
          <p:cNvSpPr/>
          <p:nvPr/>
        </p:nvSpPr>
        <p:spPr>
          <a:xfrm>
            <a:off x="571500" y="1021556"/>
            <a:ext cx="7760700" cy="393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"model collapse"</a:t>
            </a:r>
            <a:endParaRPr sz="942" b="0" i="0" u="none" strike="noStrike" cap="none">
              <a:solidFill>
                <a:schemeClr val="dk1"/>
              </a:solidFill>
              <a:latin typeface="Calibri"/>
              <a:ea typeface="Calibri"/>
              <a:cs typeface="Calibri"/>
              <a:sym typeface="Calibri"/>
            </a:endParaRPr>
          </a:p>
        </p:txBody>
      </p:sp>
      <p:sp>
        <p:nvSpPr>
          <p:cNvPr id="639" name="Google Shape;639;g39c468b2691_0_190"/>
          <p:cNvSpPr/>
          <p:nvPr/>
        </p:nvSpPr>
        <p:spPr>
          <a:xfrm>
            <a:off x="1154023" y="1240138"/>
            <a:ext cx="6889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(collasso del modello). Questo processo rappresenta una minaccia fondamentale per la qualità e l'affidabilità delle </a:t>
            </a:r>
            <a:endParaRPr sz="942" b="0" i="0" u="none" strike="noStrike" cap="none">
              <a:solidFill>
                <a:schemeClr val="dk1"/>
              </a:solidFill>
              <a:latin typeface="Calibri"/>
              <a:ea typeface="Calibri"/>
              <a:cs typeface="Calibri"/>
              <a:sym typeface="Calibri"/>
            </a:endParaRPr>
          </a:p>
        </p:txBody>
      </p:sp>
      <p:sp>
        <p:nvSpPr>
          <p:cNvPr id="640" name="Google Shape;640;g39c468b2691_0_190"/>
          <p:cNvSpPr/>
          <p:nvPr/>
        </p:nvSpPr>
        <p:spPr>
          <a:xfrm>
            <a:off x="571500" y="1458720"/>
            <a:ext cx="1863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informazioni disponibili online. </a:t>
            </a:r>
            <a:endParaRPr sz="942" b="0" i="0" u="none" strike="noStrike" cap="none">
              <a:solidFill>
                <a:schemeClr val="dk1"/>
              </a:solidFill>
              <a:latin typeface="Calibri"/>
              <a:ea typeface="Calibri"/>
              <a:cs typeface="Calibri"/>
              <a:sym typeface="Calibri"/>
            </a:endParaRPr>
          </a:p>
        </p:txBody>
      </p:sp>
      <p:sp>
        <p:nvSpPr>
          <p:cNvPr id="641" name="Google Shape;641;g39c468b2691_0_190"/>
          <p:cNvSpPr/>
          <p:nvPr/>
        </p:nvSpPr>
        <p:spPr>
          <a:xfrm>
            <a:off x="571500" y="1798746"/>
            <a:ext cx="8001000" cy="115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g39c468b2691_0_190"/>
          <p:cNvSpPr/>
          <p:nvPr/>
        </p:nvSpPr>
        <p:spPr>
          <a:xfrm>
            <a:off x="750094" y="1977340"/>
            <a:ext cx="7643700" cy="260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575"/>
              <a:buFont typeface="Noto Sans"/>
              <a:buNone/>
            </a:pPr>
            <a:r>
              <a:rPr lang="en-US" sz="1575" b="1" i="1" u="none" strike="noStrike" cap="none">
                <a:solidFill>
                  <a:srgbClr val="E94560"/>
                </a:solidFill>
                <a:latin typeface="Noto Sans"/>
                <a:ea typeface="Noto Sans"/>
                <a:cs typeface="Noto Sans"/>
                <a:sym typeface="Noto Sans"/>
              </a:rPr>
              <a:t> "Come fotocopiare una fotocopia" </a:t>
            </a:r>
            <a:endParaRPr sz="1575" b="0" i="0" u="none" strike="noStrike" cap="none">
              <a:solidFill>
                <a:schemeClr val="dk1"/>
              </a:solidFill>
              <a:latin typeface="Calibri"/>
              <a:ea typeface="Calibri"/>
              <a:cs typeface="Calibri"/>
              <a:sym typeface="Calibri"/>
            </a:endParaRPr>
          </a:p>
        </p:txBody>
      </p:sp>
      <p:sp>
        <p:nvSpPr>
          <p:cNvPr id="643" name="Google Shape;643;g39c468b2691_0_190"/>
          <p:cNvSpPr/>
          <p:nvPr/>
        </p:nvSpPr>
        <p:spPr>
          <a:xfrm>
            <a:off x="3126981" y="2374878"/>
            <a:ext cx="28899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Ogni iterazione perde dettagli, colori e senso.</a:t>
            </a:r>
            <a:endParaRPr sz="993" b="0" i="0" u="none" strike="noStrike" cap="none">
              <a:solidFill>
                <a:schemeClr val="dk1"/>
              </a:solidFill>
              <a:latin typeface="Calibri"/>
              <a:ea typeface="Calibri"/>
              <a:cs typeface="Calibri"/>
              <a:sym typeface="Calibri"/>
            </a:endParaRPr>
          </a:p>
        </p:txBody>
      </p:sp>
      <p:sp>
        <p:nvSpPr>
          <p:cNvPr id="644" name="Google Shape;644;g39c468b2691_0_190"/>
          <p:cNvSpPr/>
          <p:nvPr/>
        </p:nvSpPr>
        <p:spPr>
          <a:xfrm>
            <a:off x="3647387" y="2578475"/>
            <a:ext cx="18492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Fino a che resta solo rumore. </a:t>
            </a:r>
            <a:endParaRPr sz="993" b="0" i="0" u="none" strike="noStrike" cap="none">
              <a:solidFill>
                <a:schemeClr val="dk1"/>
              </a:solidFill>
              <a:latin typeface="Calibri"/>
              <a:ea typeface="Calibri"/>
              <a:cs typeface="Calibri"/>
              <a:sym typeface="Calibri"/>
            </a:endParaRPr>
          </a:p>
        </p:txBody>
      </p:sp>
      <p:sp>
        <p:nvSpPr>
          <p:cNvPr id="645" name="Google Shape;645;g39c468b2691_0_190"/>
          <p:cNvSpPr/>
          <p:nvPr/>
        </p:nvSpPr>
        <p:spPr>
          <a:xfrm>
            <a:off x="571500" y="3094611"/>
            <a:ext cx="8001000" cy="21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Questo processo di degrado progressivo ha conseguenze devastanti per la cultura digitale e la conoscenza umana: </a:t>
            </a:r>
            <a:endParaRPr sz="942" b="0" i="0" u="none" strike="noStrike" cap="none">
              <a:solidFill>
                <a:schemeClr val="dk1"/>
              </a:solidFill>
              <a:latin typeface="Calibri"/>
              <a:ea typeface="Calibri"/>
              <a:cs typeface="Calibri"/>
              <a:sym typeface="Calibri"/>
            </a:endParaRPr>
          </a:p>
        </p:txBody>
      </p:sp>
      <p:sp>
        <p:nvSpPr>
          <p:cNvPr id="646" name="Google Shape;646;g39c468b2691_0_190"/>
          <p:cNvSpPr/>
          <p:nvPr/>
        </p:nvSpPr>
        <p:spPr>
          <a:xfrm>
            <a:off x="571500" y="3548937"/>
            <a:ext cx="2571900" cy="1228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g39c468b2691_0_190"/>
          <p:cNvSpPr/>
          <p:nvPr/>
        </p:nvSpPr>
        <p:spPr>
          <a:xfrm>
            <a:off x="714375" y="3663237"/>
            <a:ext cx="2286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Perdita di Qualità</a:t>
            </a:r>
            <a:endParaRPr sz="1046" b="0" i="0" u="none" strike="noStrike" cap="none">
              <a:solidFill>
                <a:schemeClr val="dk1"/>
              </a:solidFill>
              <a:latin typeface="Calibri"/>
              <a:ea typeface="Calibri"/>
              <a:cs typeface="Calibri"/>
              <a:sym typeface="Calibri"/>
            </a:endParaRPr>
          </a:p>
        </p:txBody>
      </p:sp>
      <p:sp>
        <p:nvSpPr>
          <p:cNvPr id="648" name="Google Shape;648;g39c468b2691_0_190"/>
          <p:cNvSpPr/>
          <p:nvPr/>
        </p:nvSpPr>
        <p:spPr>
          <a:xfrm>
            <a:off x="714375" y="3934699"/>
            <a:ext cx="2286000" cy="7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Ogni giro di addestramento su dati sintetici riduce la precisione e l'accuratezza dei modelli, allontanandoli dalla realtà originale. </a:t>
            </a:r>
            <a:endParaRPr sz="889" b="0" i="0" u="none" strike="noStrike" cap="none">
              <a:solidFill>
                <a:schemeClr val="dk1"/>
              </a:solidFill>
              <a:latin typeface="Calibri"/>
              <a:ea typeface="Calibri"/>
              <a:cs typeface="Calibri"/>
              <a:sym typeface="Calibri"/>
            </a:endParaRPr>
          </a:p>
        </p:txBody>
      </p:sp>
      <p:sp>
        <p:nvSpPr>
          <p:cNvPr id="649" name="Google Shape;649;g39c468b2691_0_190"/>
          <p:cNvSpPr/>
          <p:nvPr/>
        </p:nvSpPr>
        <p:spPr>
          <a:xfrm>
            <a:off x="3286125" y="3548937"/>
            <a:ext cx="2571900" cy="1228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39c468b2691_0_190"/>
          <p:cNvSpPr/>
          <p:nvPr/>
        </p:nvSpPr>
        <p:spPr>
          <a:xfrm>
            <a:off x="3429000" y="3663237"/>
            <a:ext cx="2286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Amplificazione degli Errori</a:t>
            </a:r>
            <a:endParaRPr sz="1046" b="0" i="0" u="none" strike="noStrike" cap="none">
              <a:solidFill>
                <a:schemeClr val="dk1"/>
              </a:solidFill>
              <a:latin typeface="Calibri"/>
              <a:ea typeface="Calibri"/>
              <a:cs typeface="Calibri"/>
              <a:sym typeface="Calibri"/>
            </a:endParaRPr>
          </a:p>
        </p:txBody>
      </p:sp>
      <p:sp>
        <p:nvSpPr>
          <p:cNvPr id="651" name="Google Shape;651;g39c468b2691_0_190"/>
          <p:cNvSpPr/>
          <p:nvPr/>
        </p:nvSpPr>
        <p:spPr>
          <a:xfrm>
            <a:off x="3429000" y="3934699"/>
            <a:ext cx="2286000" cy="7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Gli errori e i bias presenti nei contenuti generati vengono amplificati e perpetuati nelle generazioni successive di modelli. </a:t>
            </a:r>
            <a:endParaRPr sz="889" b="0" i="0" u="none" strike="noStrike" cap="none">
              <a:solidFill>
                <a:schemeClr val="dk1"/>
              </a:solidFill>
              <a:latin typeface="Calibri"/>
              <a:ea typeface="Calibri"/>
              <a:cs typeface="Calibri"/>
              <a:sym typeface="Calibri"/>
            </a:endParaRPr>
          </a:p>
        </p:txBody>
      </p:sp>
      <p:sp>
        <p:nvSpPr>
          <p:cNvPr id="652" name="Google Shape;652;g39c468b2691_0_190"/>
          <p:cNvSpPr/>
          <p:nvPr/>
        </p:nvSpPr>
        <p:spPr>
          <a:xfrm>
            <a:off x="6000750" y="3548937"/>
            <a:ext cx="2571900" cy="1228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g39c468b2691_0_190"/>
          <p:cNvSpPr/>
          <p:nvPr/>
        </p:nvSpPr>
        <p:spPr>
          <a:xfrm>
            <a:off x="6143625" y="3663237"/>
            <a:ext cx="2286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Erosione della Conoscenza</a:t>
            </a:r>
            <a:endParaRPr sz="1046" b="0" i="0" u="none" strike="noStrike" cap="none">
              <a:solidFill>
                <a:schemeClr val="dk1"/>
              </a:solidFill>
              <a:latin typeface="Calibri"/>
              <a:ea typeface="Calibri"/>
              <a:cs typeface="Calibri"/>
              <a:sym typeface="Calibri"/>
            </a:endParaRPr>
          </a:p>
        </p:txBody>
      </p:sp>
      <p:sp>
        <p:nvSpPr>
          <p:cNvPr id="654" name="Google Shape;654;g39c468b2691_0_190"/>
          <p:cNvSpPr/>
          <p:nvPr/>
        </p:nvSpPr>
        <p:spPr>
          <a:xfrm>
            <a:off x="6143625" y="3934699"/>
            <a:ext cx="2286000" cy="7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La conoscenza umana autentica viene progressivamente sostituita da approssimazioni statistiche sempre più distanti dalla realtà. </a:t>
            </a:r>
            <a:endParaRPr sz="889"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Google Shape;660;g39c468b2691_0_214" descr="preencoded.png"/>
          <p:cNvPicPr preferRelativeResize="0"/>
          <p:nvPr/>
        </p:nvPicPr>
        <p:blipFill rotWithShape="1">
          <a:blip r:embed="rId3">
            <a:alphaModFix/>
          </a:blip>
          <a:srcRect/>
          <a:stretch/>
        </p:blipFill>
        <p:spPr>
          <a:xfrm>
            <a:off x="0" y="0"/>
            <a:ext cx="9144000" cy="5703420"/>
          </a:xfrm>
          <a:prstGeom prst="rect">
            <a:avLst/>
          </a:prstGeom>
          <a:noFill/>
          <a:ln>
            <a:noFill/>
          </a:ln>
        </p:spPr>
      </p:pic>
      <p:sp>
        <p:nvSpPr>
          <p:cNvPr id="661" name="Google Shape;661;g39c468b2691_0_214"/>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La Nuova Interfaccia Digitale: Gli Agenti AI </a:t>
            </a:r>
            <a:endParaRPr sz="2250" b="0" i="0" u="none" strike="noStrike" cap="none">
              <a:solidFill>
                <a:schemeClr val="dk1"/>
              </a:solidFill>
              <a:latin typeface="Calibri"/>
              <a:ea typeface="Calibri"/>
              <a:cs typeface="Calibri"/>
              <a:sym typeface="Calibri"/>
            </a:endParaRPr>
          </a:p>
        </p:txBody>
      </p:sp>
      <p:sp>
        <p:nvSpPr>
          <p:cNvPr id="662" name="Google Shape;662;g39c468b2691_0_214"/>
          <p:cNvSpPr/>
          <p:nvPr/>
        </p:nvSpPr>
        <p:spPr>
          <a:xfrm>
            <a:off x="571500" y="1035844"/>
            <a:ext cx="4035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Ma non è questo il punto più interessante. Mentre il web si riempie </a:t>
            </a:r>
            <a:endParaRPr sz="942" b="0" i="0" u="none" strike="noStrike" cap="none">
              <a:solidFill>
                <a:schemeClr val="dk1"/>
              </a:solidFill>
              <a:latin typeface="Calibri"/>
              <a:ea typeface="Calibri"/>
              <a:cs typeface="Calibri"/>
              <a:sym typeface="Calibri"/>
            </a:endParaRPr>
          </a:p>
        </p:txBody>
      </p:sp>
      <p:sp>
        <p:nvSpPr>
          <p:cNvPr id="663" name="Google Shape;663;g39c468b2691_0_214"/>
          <p:cNvSpPr/>
          <p:nvPr/>
        </p:nvSpPr>
        <p:spPr>
          <a:xfrm>
            <a:off x="571500" y="1254426"/>
            <a:ext cx="3838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di contenuti sintetici, OpenAI e altre aziende stanno costruendo </a:t>
            </a:r>
            <a:endParaRPr sz="942" b="0" i="0" u="none" strike="noStrike" cap="none">
              <a:solidFill>
                <a:schemeClr val="dk1"/>
              </a:solidFill>
              <a:latin typeface="Calibri"/>
              <a:ea typeface="Calibri"/>
              <a:cs typeface="Calibri"/>
              <a:sym typeface="Calibri"/>
            </a:endParaRPr>
          </a:p>
        </p:txBody>
      </p:sp>
      <p:sp>
        <p:nvSpPr>
          <p:cNvPr id="664" name="Google Shape;664;g39c468b2691_0_214"/>
          <p:cNvSpPr/>
          <p:nvPr/>
        </p:nvSpPr>
        <p:spPr>
          <a:xfrm>
            <a:off x="571500" y="1473008"/>
            <a:ext cx="1839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qualcosa di più profondo: una </a:t>
            </a:r>
            <a:endParaRPr sz="942" b="0" i="0" u="none" strike="noStrike" cap="none">
              <a:solidFill>
                <a:schemeClr val="dk1"/>
              </a:solidFill>
              <a:latin typeface="Calibri"/>
              <a:ea typeface="Calibri"/>
              <a:cs typeface="Calibri"/>
              <a:sym typeface="Calibri"/>
            </a:endParaRPr>
          </a:p>
        </p:txBody>
      </p:sp>
      <p:sp>
        <p:nvSpPr>
          <p:cNvPr id="665" name="Google Shape;665;g39c468b2691_0_214"/>
          <p:cNvSpPr/>
          <p:nvPr/>
        </p:nvSpPr>
        <p:spPr>
          <a:xfrm>
            <a:off x="2411099" y="1473008"/>
            <a:ext cx="2299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nuova interfaccia del mondo digitale</a:t>
            </a:r>
            <a:endParaRPr sz="942" b="0" i="0" u="none" strike="noStrike" cap="none">
              <a:solidFill>
                <a:schemeClr val="dk1"/>
              </a:solidFill>
              <a:latin typeface="Calibri"/>
              <a:ea typeface="Calibri"/>
              <a:cs typeface="Calibri"/>
              <a:sym typeface="Calibri"/>
            </a:endParaRPr>
          </a:p>
        </p:txBody>
      </p:sp>
      <p:sp>
        <p:nvSpPr>
          <p:cNvPr id="666" name="Google Shape;666;g39c468b2691_0_214"/>
          <p:cNvSpPr/>
          <p:nvPr/>
        </p:nvSpPr>
        <p:spPr>
          <a:xfrm>
            <a:off x="571500" y="1691590"/>
            <a:ext cx="1107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chiamata "agenti". </a:t>
            </a:r>
            <a:endParaRPr sz="942" b="0" i="0" u="none" strike="noStrike" cap="none">
              <a:solidFill>
                <a:schemeClr val="dk1"/>
              </a:solidFill>
              <a:latin typeface="Calibri"/>
              <a:ea typeface="Calibri"/>
              <a:cs typeface="Calibri"/>
              <a:sym typeface="Calibri"/>
            </a:endParaRPr>
          </a:p>
        </p:txBody>
      </p:sp>
      <p:sp>
        <p:nvSpPr>
          <p:cNvPr id="667" name="Google Shape;667;g39c468b2691_0_214"/>
          <p:cNvSpPr/>
          <p:nvPr/>
        </p:nvSpPr>
        <p:spPr>
          <a:xfrm>
            <a:off x="571500" y="2031616"/>
            <a:ext cx="41604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Gli Agenti: Software che Agiscono</a:t>
            </a:r>
            <a:endParaRPr sz="1238" b="0" i="0" u="none" strike="noStrike" cap="none">
              <a:solidFill>
                <a:schemeClr val="dk1"/>
              </a:solidFill>
              <a:latin typeface="Calibri"/>
              <a:ea typeface="Calibri"/>
              <a:cs typeface="Calibri"/>
              <a:sym typeface="Calibri"/>
            </a:endParaRPr>
          </a:p>
        </p:txBody>
      </p:sp>
      <p:sp>
        <p:nvSpPr>
          <p:cNvPr id="668" name="Google Shape;668;g39c468b2691_0_214"/>
          <p:cNvSpPr/>
          <p:nvPr/>
        </p:nvSpPr>
        <p:spPr>
          <a:xfrm>
            <a:off x="571500" y="2374516"/>
            <a:ext cx="1746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Gli agenti sono software che </a:t>
            </a:r>
            <a:endParaRPr sz="942" b="0" i="0" u="none" strike="noStrike" cap="none">
              <a:solidFill>
                <a:schemeClr val="dk1"/>
              </a:solidFill>
              <a:latin typeface="Calibri"/>
              <a:ea typeface="Calibri"/>
              <a:cs typeface="Calibri"/>
              <a:sym typeface="Calibri"/>
            </a:endParaRPr>
          </a:p>
        </p:txBody>
      </p:sp>
      <p:sp>
        <p:nvSpPr>
          <p:cNvPr id="669" name="Google Shape;669;g39c468b2691_0_214"/>
          <p:cNvSpPr/>
          <p:nvPr/>
        </p:nvSpPr>
        <p:spPr>
          <a:xfrm>
            <a:off x="2318119" y="2374516"/>
            <a:ext cx="2034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non rispondono semplicemente</a:t>
            </a:r>
            <a:endParaRPr sz="942" b="0" i="0" u="none" strike="noStrike" cap="none">
              <a:solidFill>
                <a:schemeClr val="dk1"/>
              </a:solidFill>
              <a:latin typeface="Calibri"/>
              <a:ea typeface="Calibri"/>
              <a:cs typeface="Calibri"/>
              <a:sym typeface="Calibri"/>
            </a:endParaRPr>
          </a:p>
        </p:txBody>
      </p:sp>
      <p:sp>
        <p:nvSpPr>
          <p:cNvPr id="670" name="Google Shape;670;g39c468b2691_0_214"/>
          <p:cNvSpPr/>
          <p:nvPr/>
        </p:nvSpPr>
        <p:spPr>
          <a:xfrm>
            <a:off x="4352246" y="2374516"/>
            <a:ext cx="24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alle </a:t>
            </a:r>
            <a:endParaRPr sz="942" b="0" i="0" u="none" strike="noStrike" cap="none">
              <a:solidFill>
                <a:schemeClr val="dk1"/>
              </a:solidFill>
              <a:latin typeface="Calibri"/>
              <a:ea typeface="Calibri"/>
              <a:cs typeface="Calibri"/>
              <a:sym typeface="Calibri"/>
            </a:endParaRPr>
          </a:p>
        </p:txBody>
      </p:sp>
      <p:sp>
        <p:nvSpPr>
          <p:cNvPr id="671" name="Google Shape;671;g39c468b2691_0_214"/>
          <p:cNvSpPr/>
          <p:nvPr/>
        </p:nvSpPr>
        <p:spPr>
          <a:xfrm>
            <a:off x="571500" y="2593098"/>
            <a:ext cx="873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domande, ma </a:t>
            </a:r>
            <a:endParaRPr sz="942" b="0" i="0" u="none" strike="noStrike" cap="none">
              <a:solidFill>
                <a:schemeClr val="dk1"/>
              </a:solidFill>
              <a:latin typeface="Calibri"/>
              <a:ea typeface="Calibri"/>
              <a:cs typeface="Calibri"/>
              <a:sym typeface="Calibri"/>
            </a:endParaRPr>
          </a:p>
        </p:txBody>
      </p:sp>
      <p:sp>
        <p:nvSpPr>
          <p:cNvPr id="672" name="Google Shape;672;g39c468b2691_0_214"/>
          <p:cNvSpPr/>
          <p:nvPr/>
        </p:nvSpPr>
        <p:spPr>
          <a:xfrm>
            <a:off x="1445521" y="2593098"/>
            <a:ext cx="1585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agiscono concretamente</a:t>
            </a:r>
            <a:endParaRPr sz="942" b="0" i="0" u="none" strike="noStrike" cap="none">
              <a:solidFill>
                <a:schemeClr val="dk1"/>
              </a:solidFill>
              <a:latin typeface="Calibri"/>
              <a:ea typeface="Calibri"/>
              <a:cs typeface="Calibri"/>
              <a:sym typeface="Calibri"/>
            </a:endParaRPr>
          </a:p>
        </p:txBody>
      </p:sp>
      <p:sp>
        <p:nvSpPr>
          <p:cNvPr id="673" name="Google Shape;673;g39c468b2691_0_214"/>
          <p:cNvSpPr/>
          <p:nvPr/>
        </p:nvSpPr>
        <p:spPr>
          <a:xfrm>
            <a:off x="3031015" y="2593098"/>
            <a:ext cx="1629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Non cercano informazioni </a:t>
            </a:r>
            <a:endParaRPr sz="942" b="0" i="0" u="none" strike="noStrike" cap="none">
              <a:solidFill>
                <a:schemeClr val="dk1"/>
              </a:solidFill>
              <a:latin typeface="Calibri"/>
              <a:ea typeface="Calibri"/>
              <a:cs typeface="Calibri"/>
              <a:sym typeface="Calibri"/>
            </a:endParaRPr>
          </a:p>
        </p:txBody>
      </p:sp>
      <p:sp>
        <p:nvSpPr>
          <p:cNvPr id="674" name="Google Shape;674;g39c468b2691_0_214"/>
          <p:cNvSpPr/>
          <p:nvPr/>
        </p:nvSpPr>
        <p:spPr>
          <a:xfrm>
            <a:off x="571500" y="2811680"/>
            <a:ext cx="2221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su Google, ma eseguono azioni reali: </a:t>
            </a:r>
            <a:endParaRPr sz="942" b="0" i="0" u="none" strike="noStrike" cap="none">
              <a:solidFill>
                <a:schemeClr val="dk1"/>
              </a:solidFill>
              <a:latin typeface="Calibri"/>
              <a:ea typeface="Calibri"/>
              <a:cs typeface="Calibri"/>
              <a:sym typeface="Calibri"/>
            </a:endParaRPr>
          </a:p>
        </p:txBody>
      </p:sp>
      <p:sp>
        <p:nvSpPr>
          <p:cNvPr id="675" name="Google Shape;675;g39c468b2691_0_214"/>
          <p:cNvSpPr/>
          <p:nvPr/>
        </p:nvSpPr>
        <p:spPr>
          <a:xfrm>
            <a:off x="571500" y="3123130"/>
            <a:ext cx="4160400" cy="353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g39c468b2691_0_214"/>
          <p:cNvSpPr/>
          <p:nvPr/>
        </p:nvSpPr>
        <p:spPr>
          <a:xfrm>
            <a:off x="700088" y="3215999"/>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677" name="Google Shape;677;g39c468b2691_0_214"/>
          <p:cNvSpPr/>
          <p:nvPr/>
        </p:nvSpPr>
        <p:spPr>
          <a:xfrm>
            <a:off x="745768" y="3215999"/>
            <a:ext cx="2761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Leggono e gestiscono email e ticket di supporto </a:t>
            </a:r>
            <a:endParaRPr sz="889" b="0" i="0" u="none" strike="noStrike" cap="none">
              <a:solidFill>
                <a:schemeClr val="dk1"/>
              </a:solidFill>
              <a:latin typeface="Calibri"/>
              <a:ea typeface="Calibri"/>
              <a:cs typeface="Calibri"/>
              <a:sym typeface="Calibri"/>
            </a:endParaRPr>
          </a:p>
        </p:txBody>
      </p:sp>
      <p:sp>
        <p:nvSpPr>
          <p:cNvPr id="678" name="Google Shape;678;g39c468b2691_0_214"/>
          <p:cNvSpPr/>
          <p:nvPr/>
        </p:nvSpPr>
        <p:spPr>
          <a:xfrm>
            <a:off x="571500" y="3548183"/>
            <a:ext cx="4160400" cy="353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g39c468b2691_0_214"/>
          <p:cNvSpPr/>
          <p:nvPr/>
        </p:nvSpPr>
        <p:spPr>
          <a:xfrm>
            <a:off x="700088" y="3641052"/>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680" name="Google Shape;680;g39c468b2691_0_214"/>
          <p:cNvSpPr/>
          <p:nvPr/>
        </p:nvSpPr>
        <p:spPr>
          <a:xfrm>
            <a:off x="745768" y="3641052"/>
            <a:ext cx="2793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Aprono applicazioni come Canva, Spotify, Notion </a:t>
            </a:r>
            <a:endParaRPr sz="889" b="0" i="0" u="none" strike="noStrike" cap="none">
              <a:solidFill>
                <a:schemeClr val="dk1"/>
              </a:solidFill>
              <a:latin typeface="Calibri"/>
              <a:ea typeface="Calibri"/>
              <a:cs typeface="Calibri"/>
              <a:sym typeface="Calibri"/>
            </a:endParaRPr>
          </a:p>
        </p:txBody>
      </p:sp>
      <p:sp>
        <p:nvSpPr>
          <p:cNvPr id="681" name="Google Shape;681;g39c468b2691_0_214"/>
          <p:cNvSpPr/>
          <p:nvPr/>
        </p:nvSpPr>
        <p:spPr>
          <a:xfrm>
            <a:off x="571500" y="3973237"/>
            <a:ext cx="4160400" cy="353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g39c468b2691_0_214"/>
          <p:cNvSpPr/>
          <p:nvPr/>
        </p:nvSpPr>
        <p:spPr>
          <a:xfrm>
            <a:off x="700088" y="4066105"/>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683" name="Google Shape;683;g39c468b2691_0_214"/>
          <p:cNvSpPr/>
          <p:nvPr/>
        </p:nvSpPr>
        <p:spPr>
          <a:xfrm>
            <a:off x="745768" y="4066105"/>
            <a:ext cx="2472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Compilano moduli e gestiscono documenti </a:t>
            </a:r>
            <a:endParaRPr sz="889" b="0" i="0" u="none" strike="noStrike" cap="none">
              <a:solidFill>
                <a:schemeClr val="dk1"/>
              </a:solidFill>
              <a:latin typeface="Calibri"/>
              <a:ea typeface="Calibri"/>
              <a:cs typeface="Calibri"/>
              <a:sym typeface="Calibri"/>
            </a:endParaRPr>
          </a:p>
        </p:txBody>
      </p:sp>
      <p:sp>
        <p:nvSpPr>
          <p:cNvPr id="684" name="Google Shape;684;g39c468b2691_0_214"/>
          <p:cNvSpPr/>
          <p:nvPr/>
        </p:nvSpPr>
        <p:spPr>
          <a:xfrm>
            <a:off x="571500" y="4398290"/>
            <a:ext cx="4160400" cy="353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g39c468b2691_0_214"/>
          <p:cNvSpPr/>
          <p:nvPr/>
        </p:nvSpPr>
        <p:spPr>
          <a:xfrm>
            <a:off x="700088" y="4491158"/>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686" name="Google Shape;686;g39c468b2691_0_214"/>
          <p:cNvSpPr/>
          <p:nvPr/>
        </p:nvSpPr>
        <p:spPr>
          <a:xfrm>
            <a:off x="745768" y="4491158"/>
            <a:ext cx="2250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Effettuano acquisti e transazioni online </a:t>
            </a:r>
            <a:endParaRPr sz="889" b="0" i="0" u="none" strike="noStrike" cap="none">
              <a:solidFill>
                <a:schemeClr val="dk1"/>
              </a:solidFill>
              <a:latin typeface="Calibri"/>
              <a:ea typeface="Calibri"/>
              <a:cs typeface="Calibri"/>
              <a:sym typeface="Calibri"/>
            </a:endParaRPr>
          </a:p>
        </p:txBody>
      </p:sp>
      <p:sp>
        <p:nvSpPr>
          <p:cNvPr id="687" name="Google Shape;687;g39c468b2691_0_214"/>
          <p:cNvSpPr/>
          <p:nvPr/>
        </p:nvSpPr>
        <p:spPr>
          <a:xfrm>
            <a:off x="571500" y="4909068"/>
            <a:ext cx="4160400" cy="43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 Ma le implicazioni di questa tecnologia vanno ben oltre le singole azioni...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g39c468b2691_0_246" descr="preencoded.png"/>
          <p:cNvPicPr preferRelativeResize="0"/>
          <p:nvPr/>
        </p:nvPicPr>
        <p:blipFill rotWithShape="1">
          <a:blip r:embed="rId3">
            <a:alphaModFix/>
          </a:blip>
          <a:srcRect/>
          <a:stretch/>
        </p:blipFill>
        <p:spPr>
          <a:xfrm>
            <a:off x="0" y="0"/>
            <a:ext cx="9144000" cy="5390406"/>
          </a:xfrm>
          <a:prstGeom prst="rect">
            <a:avLst/>
          </a:prstGeom>
          <a:noFill/>
          <a:ln>
            <a:noFill/>
          </a:ln>
        </p:spPr>
      </p:pic>
      <p:sp>
        <p:nvSpPr>
          <p:cNvPr id="694" name="Google Shape;694;g39c468b2691_0_246"/>
          <p:cNvSpPr/>
          <p:nvPr/>
        </p:nvSpPr>
        <p:spPr>
          <a:xfrm>
            <a:off x="571500" y="321469"/>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Il Nuovo Paradigma: Chat come Sistema Operativo </a:t>
            </a:r>
            <a:endParaRPr sz="2250" b="0" i="0" u="none" strike="noStrike" cap="none">
              <a:solidFill>
                <a:schemeClr val="dk1"/>
              </a:solidFill>
              <a:latin typeface="Calibri"/>
              <a:ea typeface="Calibri"/>
              <a:cs typeface="Calibri"/>
              <a:sym typeface="Calibri"/>
            </a:endParaRPr>
          </a:p>
        </p:txBody>
      </p:sp>
      <p:sp>
        <p:nvSpPr>
          <p:cNvPr id="695" name="Google Shape;695;g39c468b2691_0_246"/>
          <p:cNvSpPr/>
          <p:nvPr/>
        </p:nvSpPr>
        <p:spPr>
          <a:xfrm>
            <a:off x="571500" y="1023342"/>
            <a:ext cx="14565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Questo rappresenta la </a:t>
            </a:r>
            <a:endParaRPr sz="993" b="0" i="0" u="none" strike="noStrike" cap="none">
              <a:solidFill>
                <a:schemeClr val="dk1"/>
              </a:solidFill>
              <a:latin typeface="Calibri"/>
              <a:ea typeface="Calibri"/>
              <a:cs typeface="Calibri"/>
              <a:sym typeface="Calibri"/>
            </a:endParaRPr>
          </a:p>
        </p:txBody>
      </p:sp>
      <p:sp>
        <p:nvSpPr>
          <p:cNvPr id="696" name="Google Shape;696;g39c468b2691_0_246"/>
          <p:cNvSpPr/>
          <p:nvPr/>
        </p:nvSpPr>
        <p:spPr>
          <a:xfrm>
            <a:off x="2028044" y="1023342"/>
            <a:ext cx="2363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più grande inversione di paradigma</a:t>
            </a:r>
            <a:endParaRPr sz="993" b="0" i="0" u="none" strike="noStrike" cap="none">
              <a:solidFill>
                <a:schemeClr val="dk1"/>
              </a:solidFill>
              <a:latin typeface="Calibri"/>
              <a:ea typeface="Calibri"/>
              <a:cs typeface="Calibri"/>
              <a:sym typeface="Calibri"/>
            </a:endParaRPr>
          </a:p>
        </p:txBody>
      </p:sp>
      <p:sp>
        <p:nvSpPr>
          <p:cNvPr id="697" name="Google Shape;697;g39c468b2691_0_246"/>
          <p:cNvSpPr/>
          <p:nvPr/>
        </p:nvSpPr>
        <p:spPr>
          <a:xfrm>
            <a:off x="4391285" y="1023342"/>
            <a:ext cx="30762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dalla nascita dei motori di ricerca. Il modo in cui </a:t>
            </a:r>
            <a:endParaRPr sz="993" b="0" i="0" u="none" strike="noStrike" cap="none">
              <a:solidFill>
                <a:schemeClr val="dk1"/>
              </a:solidFill>
              <a:latin typeface="Calibri"/>
              <a:ea typeface="Calibri"/>
              <a:cs typeface="Calibri"/>
              <a:sym typeface="Calibri"/>
            </a:endParaRPr>
          </a:p>
        </p:txBody>
      </p:sp>
      <p:sp>
        <p:nvSpPr>
          <p:cNvPr id="698" name="Google Shape;698;g39c468b2691_0_246"/>
          <p:cNvSpPr/>
          <p:nvPr/>
        </p:nvSpPr>
        <p:spPr>
          <a:xfrm>
            <a:off x="571500" y="1254063"/>
            <a:ext cx="4034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interagiamo con il mondo digitale sta cambiando radicalmente: </a:t>
            </a:r>
            <a:endParaRPr sz="993" b="0" i="0" u="none" strike="noStrike" cap="none">
              <a:solidFill>
                <a:schemeClr val="dk1"/>
              </a:solidFill>
              <a:latin typeface="Calibri"/>
              <a:ea typeface="Calibri"/>
              <a:cs typeface="Calibri"/>
              <a:sym typeface="Calibri"/>
            </a:endParaRPr>
          </a:p>
        </p:txBody>
      </p:sp>
      <p:sp>
        <p:nvSpPr>
          <p:cNvPr id="699" name="Google Shape;699;g39c468b2691_0_246"/>
          <p:cNvSpPr/>
          <p:nvPr/>
        </p:nvSpPr>
        <p:spPr>
          <a:xfrm>
            <a:off x="571500" y="1590154"/>
            <a:ext cx="3507600" cy="142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g39c468b2691_0_246"/>
          <p:cNvSpPr/>
          <p:nvPr/>
        </p:nvSpPr>
        <p:spPr>
          <a:xfrm>
            <a:off x="771525" y="1747317"/>
            <a:ext cx="3107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PRIMA</a:t>
            </a:r>
            <a:endParaRPr sz="1046" b="0" i="0" u="none" strike="noStrike" cap="none">
              <a:solidFill>
                <a:schemeClr val="dk1"/>
              </a:solidFill>
              <a:latin typeface="Calibri"/>
              <a:ea typeface="Calibri"/>
              <a:cs typeface="Calibri"/>
              <a:sym typeface="Calibri"/>
            </a:endParaRPr>
          </a:p>
        </p:txBody>
      </p:sp>
      <p:sp>
        <p:nvSpPr>
          <p:cNvPr id="701" name="Google Shape;701;g39c468b2691_0_246"/>
          <p:cNvSpPr/>
          <p:nvPr/>
        </p:nvSpPr>
        <p:spPr>
          <a:xfrm>
            <a:off x="771525" y="2033067"/>
            <a:ext cx="3107400" cy="82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Noi cercavamo le informazioni. L'utente era attivo, navigava, selezionava, decideva. Il browser era lo strumento principale e l'essere umano aveva il controllo del processo di ricerca e scoperta. </a:t>
            </a:r>
            <a:endParaRPr sz="942" b="0" i="0" u="none" strike="noStrike" cap="none">
              <a:solidFill>
                <a:schemeClr val="dk1"/>
              </a:solidFill>
              <a:latin typeface="Calibri"/>
              <a:ea typeface="Calibri"/>
              <a:cs typeface="Calibri"/>
              <a:sym typeface="Calibri"/>
            </a:endParaRPr>
          </a:p>
        </p:txBody>
      </p:sp>
      <p:sp>
        <p:nvSpPr>
          <p:cNvPr id="702" name="Google Shape;702;g39c468b2691_0_246"/>
          <p:cNvSpPr/>
          <p:nvPr/>
        </p:nvSpPr>
        <p:spPr>
          <a:xfrm>
            <a:off x="4207669" y="1590154"/>
            <a:ext cx="3507600" cy="142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g39c468b2691_0_246"/>
          <p:cNvSpPr/>
          <p:nvPr/>
        </p:nvSpPr>
        <p:spPr>
          <a:xfrm>
            <a:off x="4407694" y="1747317"/>
            <a:ext cx="3107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ORA</a:t>
            </a:r>
            <a:endParaRPr sz="1046" b="0" i="0" u="none" strike="noStrike" cap="none">
              <a:solidFill>
                <a:schemeClr val="dk1"/>
              </a:solidFill>
              <a:latin typeface="Calibri"/>
              <a:ea typeface="Calibri"/>
              <a:cs typeface="Calibri"/>
              <a:sym typeface="Calibri"/>
            </a:endParaRPr>
          </a:p>
        </p:txBody>
      </p:sp>
      <p:sp>
        <p:nvSpPr>
          <p:cNvPr id="704" name="Google Shape;704;g39c468b2691_0_246"/>
          <p:cNvSpPr/>
          <p:nvPr/>
        </p:nvSpPr>
        <p:spPr>
          <a:xfrm>
            <a:off x="4407694" y="2047354"/>
            <a:ext cx="2256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Le informazioni ci trovano. O peggio, </a:t>
            </a:r>
            <a:endParaRPr sz="942" b="0" i="0" u="none" strike="noStrike" cap="none">
              <a:solidFill>
                <a:schemeClr val="dk1"/>
              </a:solidFill>
              <a:latin typeface="Calibri"/>
              <a:ea typeface="Calibri"/>
              <a:cs typeface="Calibri"/>
              <a:sym typeface="Calibri"/>
            </a:endParaRPr>
          </a:p>
        </p:txBody>
      </p:sp>
      <p:sp>
        <p:nvSpPr>
          <p:cNvPr id="705" name="Google Shape;705;g39c468b2691_0_246"/>
          <p:cNvSpPr/>
          <p:nvPr/>
        </p:nvSpPr>
        <p:spPr>
          <a:xfrm>
            <a:off x="4407694" y="2047354"/>
            <a:ext cx="2361900" cy="380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ci selezionano</a:t>
            </a:r>
            <a:endParaRPr sz="942" b="0" i="0" u="none" strike="noStrike" cap="none">
              <a:solidFill>
                <a:schemeClr val="dk1"/>
              </a:solidFill>
              <a:latin typeface="Calibri"/>
              <a:ea typeface="Calibri"/>
              <a:cs typeface="Calibri"/>
              <a:sym typeface="Calibri"/>
            </a:endParaRPr>
          </a:p>
        </p:txBody>
      </p:sp>
      <p:sp>
        <p:nvSpPr>
          <p:cNvPr id="706" name="Google Shape;706;g39c468b2691_0_246"/>
          <p:cNvSpPr/>
          <p:nvPr/>
        </p:nvSpPr>
        <p:spPr>
          <a:xfrm>
            <a:off x="5169340" y="2253072"/>
            <a:ext cx="2310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Gli agenti agiscono per noi, decidono </a:t>
            </a:r>
            <a:endParaRPr sz="942" b="0" i="0" u="none" strike="noStrike" cap="none">
              <a:solidFill>
                <a:schemeClr val="dk1"/>
              </a:solidFill>
              <a:latin typeface="Calibri"/>
              <a:ea typeface="Calibri"/>
              <a:cs typeface="Calibri"/>
              <a:sym typeface="Calibri"/>
            </a:endParaRPr>
          </a:p>
        </p:txBody>
      </p:sp>
      <p:sp>
        <p:nvSpPr>
          <p:cNvPr id="707" name="Google Shape;707;g39c468b2691_0_246"/>
          <p:cNvSpPr/>
          <p:nvPr/>
        </p:nvSpPr>
        <p:spPr>
          <a:xfrm>
            <a:off x="4407694" y="2458789"/>
            <a:ext cx="2671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per noi, filtrano per noi. Il controllo si sposta </a:t>
            </a:r>
            <a:endParaRPr sz="942" b="0" i="0" u="none" strike="noStrike" cap="none">
              <a:solidFill>
                <a:schemeClr val="dk1"/>
              </a:solidFill>
              <a:latin typeface="Calibri"/>
              <a:ea typeface="Calibri"/>
              <a:cs typeface="Calibri"/>
              <a:sym typeface="Calibri"/>
            </a:endParaRPr>
          </a:p>
        </p:txBody>
      </p:sp>
      <p:sp>
        <p:nvSpPr>
          <p:cNvPr id="708" name="Google Shape;708;g39c468b2691_0_246"/>
          <p:cNvSpPr/>
          <p:nvPr/>
        </p:nvSpPr>
        <p:spPr>
          <a:xfrm>
            <a:off x="4407694" y="2664507"/>
            <a:ext cx="2342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dall'utente umano all'agente artificiale. </a:t>
            </a:r>
            <a:endParaRPr sz="942" b="0" i="0" u="none" strike="noStrike" cap="none">
              <a:solidFill>
                <a:schemeClr val="dk1"/>
              </a:solidFill>
              <a:latin typeface="Calibri"/>
              <a:ea typeface="Calibri"/>
              <a:cs typeface="Calibri"/>
              <a:sym typeface="Calibri"/>
            </a:endParaRPr>
          </a:p>
        </p:txBody>
      </p:sp>
      <p:sp>
        <p:nvSpPr>
          <p:cNvPr id="709" name="Google Shape;709;g39c468b2691_0_246"/>
          <p:cNvSpPr/>
          <p:nvPr/>
        </p:nvSpPr>
        <p:spPr>
          <a:xfrm>
            <a:off x="571500" y="3191694"/>
            <a:ext cx="71439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Il Web che Arriva</a:t>
            </a:r>
            <a:endParaRPr sz="1350" b="0" i="0" u="none" strike="noStrike" cap="none">
              <a:solidFill>
                <a:schemeClr val="dk1"/>
              </a:solidFill>
              <a:latin typeface="Calibri"/>
              <a:ea typeface="Calibri"/>
              <a:cs typeface="Calibri"/>
              <a:sym typeface="Calibri"/>
            </a:endParaRPr>
          </a:p>
        </p:txBody>
      </p:sp>
      <p:sp>
        <p:nvSpPr>
          <p:cNvPr id="710" name="Google Shape;710;g39c468b2691_0_246"/>
          <p:cNvSpPr/>
          <p:nvPr/>
        </p:nvSpPr>
        <p:spPr>
          <a:xfrm>
            <a:off x="571500" y="3579242"/>
            <a:ext cx="10830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Il web che arriva </a:t>
            </a:r>
            <a:endParaRPr sz="993" b="0" i="0" u="none" strike="noStrike" cap="none">
              <a:solidFill>
                <a:schemeClr val="dk1"/>
              </a:solidFill>
              <a:latin typeface="Calibri"/>
              <a:ea typeface="Calibri"/>
              <a:cs typeface="Calibri"/>
              <a:sym typeface="Calibri"/>
            </a:endParaRPr>
          </a:p>
        </p:txBody>
      </p:sp>
      <p:sp>
        <p:nvSpPr>
          <p:cNvPr id="711" name="Google Shape;711;g39c468b2691_0_246"/>
          <p:cNvSpPr/>
          <p:nvPr/>
        </p:nvSpPr>
        <p:spPr>
          <a:xfrm>
            <a:off x="1654364" y="3579242"/>
            <a:ext cx="8784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non si naviga</a:t>
            </a:r>
            <a:endParaRPr sz="993" b="0" i="0" u="none" strike="noStrike" cap="none">
              <a:solidFill>
                <a:schemeClr val="dk1"/>
              </a:solidFill>
              <a:latin typeface="Calibri"/>
              <a:ea typeface="Calibri"/>
              <a:cs typeface="Calibri"/>
              <a:sym typeface="Calibri"/>
            </a:endParaRPr>
          </a:p>
        </p:txBody>
      </p:sp>
      <p:sp>
        <p:nvSpPr>
          <p:cNvPr id="712" name="Google Shape;712;g39c468b2691_0_246"/>
          <p:cNvSpPr/>
          <p:nvPr/>
        </p:nvSpPr>
        <p:spPr>
          <a:xfrm>
            <a:off x="2532822" y="3579242"/>
            <a:ext cx="50028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si interroga e si comanda. La chat diventa il nuovo sistema operativo, l'agente </a:t>
            </a:r>
            <a:endParaRPr sz="993" b="0" i="0" u="none" strike="noStrike" cap="none">
              <a:solidFill>
                <a:schemeClr val="dk1"/>
              </a:solidFill>
              <a:latin typeface="Calibri"/>
              <a:ea typeface="Calibri"/>
              <a:cs typeface="Calibri"/>
              <a:sym typeface="Calibri"/>
            </a:endParaRPr>
          </a:p>
        </p:txBody>
      </p:sp>
      <p:sp>
        <p:nvSpPr>
          <p:cNvPr id="713" name="Google Shape;713;g39c468b2691_0_246"/>
          <p:cNvSpPr/>
          <p:nvPr/>
        </p:nvSpPr>
        <p:spPr>
          <a:xfrm>
            <a:off x="571500" y="3809963"/>
            <a:ext cx="70308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diventa il nuovo utente, e l'interfaccia tradizionale del browser diventa obsoleta. Questo cambiamento radicale </a:t>
            </a:r>
            <a:endParaRPr sz="993" b="0" i="0" u="none" strike="noStrike" cap="none">
              <a:solidFill>
                <a:schemeClr val="dk1"/>
              </a:solidFill>
              <a:latin typeface="Calibri"/>
              <a:ea typeface="Calibri"/>
              <a:cs typeface="Calibri"/>
              <a:sym typeface="Calibri"/>
            </a:endParaRPr>
          </a:p>
        </p:txBody>
      </p:sp>
      <p:sp>
        <p:nvSpPr>
          <p:cNvPr id="714" name="Google Shape;714;g39c468b2691_0_246"/>
          <p:cNvSpPr/>
          <p:nvPr/>
        </p:nvSpPr>
        <p:spPr>
          <a:xfrm>
            <a:off x="571500" y="4040684"/>
            <a:ext cx="55809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ridefinisce completamente il nostro rapporto con la tecnologia e l'informazione digitale. </a:t>
            </a:r>
            <a:endParaRPr sz="993" b="0" i="0" u="none" strike="noStrike" cap="none">
              <a:solidFill>
                <a:schemeClr val="dk1"/>
              </a:solidFill>
              <a:latin typeface="Calibri"/>
              <a:ea typeface="Calibri"/>
              <a:cs typeface="Calibri"/>
              <a:sym typeface="Calibri"/>
            </a:endParaRPr>
          </a:p>
        </p:txBody>
      </p:sp>
      <p:sp>
        <p:nvSpPr>
          <p:cNvPr id="715" name="Google Shape;715;g39c468b2691_0_246"/>
          <p:cNvSpPr/>
          <p:nvPr/>
        </p:nvSpPr>
        <p:spPr>
          <a:xfrm>
            <a:off x="571500" y="4399992"/>
            <a:ext cx="2499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Nel </a:t>
            </a:r>
            <a:endParaRPr sz="993" b="0" i="0" u="none" strike="noStrike" cap="none">
              <a:solidFill>
                <a:schemeClr val="dk1"/>
              </a:solidFill>
              <a:latin typeface="Calibri"/>
              <a:ea typeface="Calibri"/>
              <a:cs typeface="Calibri"/>
              <a:sym typeface="Calibri"/>
            </a:endParaRPr>
          </a:p>
        </p:txBody>
      </p:sp>
      <p:sp>
        <p:nvSpPr>
          <p:cNvPr id="716" name="Google Shape;716;g39c468b2691_0_246"/>
          <p:cNvSpPr/>
          <p:nvPr/>
        </p:nvSpPr>
        <p:spPr>
          <a:xfrm>
            <a:off x="821531" y="4399992"/>
            <a:ext cx="3105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1" i="0" u="none" strike="noStrike" cap="none">
                <a:solidFill>
                  <a:srgbClr val="F4F4F4"/>
                </a:solidFill>
                <a:latin typeface="Noto Sans"/>
                <a:ea typeface="Noto Sans"/>
                <a:cs typeface="Noto Sans"/>
                <a:sym typeface="Noto Sans"/>
              </a:rPr>
              <a:t>2026</a:t>
            </a:r>
            <a:endParaRPr sz="993" b="0" i="0" u="none" strike="noStrike" cap="none">
              <a:solidFill>
                <a:schemeClr val="dk1"/>
              </a:solidFill>
              <a:latin typeface="Calibri"/>
              <a:ea typeface="Calibri"/>
              <a:cs typeface="Calibri"/>
              <a:sym typeface="Calibri"/>
            </a:endParaRPr>
          </a:p>
        </p:txBody>
      </p:sp>
      <p:sp>
        <p:nvSpPr>
          <p:cNvPr id="717" name="Google Shape;717;g39c468b2691_0_246"/>
          <p:cNvSpPr/>
          <p:nvPr/>
        </p:nvSpPr>
        <p:spPr>
          <a:xfrm>
            <a:off x="1132089" y="4399992"/>
            <a:ext cx="34806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Internet non sarà più un "luogo" da esplorare, ma un </a:t>
            </a:r>
            <a:endParaRPr sz="993" b="0" i="0" u="none" strike="noStrike" cap="none">
              <a:solidFill>
                <a:schemeClr val="dk1"/>
              </a:solidFill>
              <a:latin typeface="Calibri"/>
              <a:ea typeface="Calibri"/>
              <a:cs typeface="Calibri"/>
              <a:sym typeface="Calibri"/>
            </a:endParaRPr>
          </a:p>
        </p:txBody>
      </p:sp>
      <p:sp>
        <p:nvSpPr>
          <p:cNvPr id="718" name="Google Shape;718;g39c468b2691_0_246"/>
          <p:cNvSpPr/>
          <p:nvPr/>
        </p:nvSpPr>
        <p:spPr>
          <a:xfrm>
            <a:off x="4612658" y="4399992"/>
            <a:ext cx="13662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ecosistema di agenti</a:t>
            </a:r>
            <a:endParaRPr sz="993" b="0" i="0" u="none" strike="noStrike" cap="none">
              <a:solidFill>
                <a:schemeClr val="dk1"/>
              </a:solidFill>
              <a:latin typeface="Calibri"/>
              <a:ea typeface="Calibri"/>
              <a:cs typeface="Calibri"/>
              <a:sym typeface="Calibri"/>
            </a:endParaRPr>
          </a:p>
        </p:txBody>
      </p:sp>
      <p:sp>
        <p:nvSpPr>
          <p:cNvPr id="719" name="Google Shape;719;g39c468b2691_0_246"/>
          <p:cNvSpPr/>
          <p:nvPr/>
        </p:nvSpPr>
        <p:spPr>
          <a:xfrm>
            <a:off x="5978816" y="4399992"/>
            <a:ext cx="17049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che interagiscono tra loro, </a:t>
            </a:r>
            <a:endParaRPr sz="993" b="0" i="0" u="none" strike="noStrike" cap="none">
              <a:solidFill>
                <a:schemeClr val="dk1"/>
              </a:solidFill>
              <a:latin typeface="Calibri"/>
              <a:ea typeface="Calibri"/>
              <a:cs typeface="Calibri"/>
              <a:sym typeface="Calibri"/>
            </a:endParaRPr>
          </a:p>
        </p:txBody>
      </p:sp>
      <p:sp>
        <p:nvSpPr>
          <p:cNvPr id="720" name="Google Shape;720;g39c468b2691_0_246"/>
          <p:cNvSpPr/>
          <p:nvPr/>
        </p:nvSpPr>
        <p:spPr>
          <a:xfrm>
            <a:off x="571500" y="4630713"/>
            <a:ext cx="70827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ciascuno dotato di memoria, preferenze, priorità e wallet digitale. La domanda non è più se questo accadrà, ma </a:t>
            </a:r>
            <a:endParaRPr sz="993" b="0" i="0" u="none" strike="noStrike" cap="none">
              <a:solidFill>
                <a:schemeClr val="dk1"/>
              </a:solidFill>
              <a:latin typeface="Calibri"/>
              <a:ea typeface="Calibri"/>
              <a:cs typeface="Calibri"/>
              <a:sym typeface="Calibri"/>
            </a:endParaRPr>
          </a:p>
        </p:txBody>
      </p:sp>
      <p:sp>
        <p:nvSpPr>
          <p:cNvPr id="721" name="Google Shape;721;g39c468b2691_0_246"/>
          <p:cNvSpPr/>
          <p:nvPr/>
        </p:nvSpPr>
        <p:spPr>
          <a:xfrm>
            <a:off x="571500" y="4861433"/>
            <a:ext cx="29886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come ci prepareremo a questa trasformazione. </a:t>
            </a:r>
            <a:endParaRPr sz="993"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g39c468b2691_0_279" descr="preencoded.png"/>
          <p:cNvPicPr preferRelativeResize="0"/>
          <p:nvPr/>
        </p:nvPicPr>
        <p:blipFill rotWithShape="1">
          <a:blip r:embed="rId3">
            <a:alphaModFix/>
          </a:blip>
          <a:srcRect/>
          <a:stretch/>
        </p:blipFill>
        <p:spPr>
          <a:xfrm>
            <a:off x="0" y="0"/>
            <a:ext cx="9144000" cy="5829216"/>
          </a:xfrm>
          <a:prstGeom prst="rect">
            <a:avLst/>
          </a:prstGeom>
          <a:noFill/>
          <a:ln>
            <a:noFill/>
          </a:ln>
        </p:spPr>
      </p:pic>
      <p:sp>
        <p:nvSpPr>
          <p:cNvPr id="728" name="Google Shape;728;g39c468b2691_0_279"/>
          <p:cNvSpPr/>
          <p:nvPr/>
        </p:nvSpPr>
        <p:spPr>
          <a:xfrm>
            <a:off x="571500" y="428625"/>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L'Inversione di Paradigma: Prima e Ora </a:t>
            </a:r>
            <a:endParaRPr sz="2250" b="0" i="0" u="none" strike="noStrike" cap="none">
              <a:solidFill>
                <a:schemeClr val="dk1"/>
              </a:solidFill>
              <a:latin typeface="Calibri"/>
              <a:ea typeface="Calibri"/>
              <a:cs typeface="Calibri"/>
              <a:sym typeface="Calibri"/>
            </a:endParaRPr>
          </a:p>
        </p:txBody>
      </p:sp>
      <p:sp>
        <p:nvSpPr>
          <p:cNvPr id="729" name="Google Shape;729;g39c468b2691_0_279"/>
          <p:cNvSpPr/>
          <p:nvPr/>
        </p:nvSpPr>
        <p:spPr>
          <a:xfrm>
            <a:off x="571500" y="1169789"/>
            <a:ext cx="3203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Con l'avvento degli agenti AI, stiamo assistendo a un </a:t>
            </a:r>
            <a:endParaRPr sz="942" b="0" i="0" u="none" strike="noStrike" cap="none">
              <a:solidFill>
                <a:schemeClr val="dk1"/>
              </a:solidFill>
              <a:latin typeface="Calibri"/>
              <a:ea typeface="Calibri"/>
              <a:cs typeface="Calibri"/>
              <a:sym typeface="Calibri"/>
            </a:endParaRPr>
          </a:p>
        </p:txBody>
      </p:sp>
      <p:sp>
        <p:nvSpPr>
          <p:cNvPr id="730" name="Google Shape;730;g39c468b2691_0_279"/>
          <p:cNvSpPr/>
          <p:nvPr/>
        </p:nvSpPr>
        <p:spPr>
          <a:xfrm>
            <a:off x="3774746" y="1169789"/>
            <a:ext cx="869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cambiamento </a:t>
            </a:r>
            <a:endParaRPr sz="942" b="0" i="0" u="none" strike="noStrike" cap="none">
              <a:solidFill>
                <a:schemeClr val="dk1"/>
              </a:solidFill>
              <a:latin typeface="Calibri"/>
              <a:ea typeface="Calibri"/>
              <a:cs typeface="Calibri"/>
              <a:sym typeface="Calibri"/>
            </a:endParaRPr>
          </a:p>
        </p:txBody>
      </p:sp>
      <p:sp>
        <p:nvSpPr>
          <p:cNvPr id="731" name="Google Shape;731;g39c468b2691_0_279"/>
          <p:cNvSpPr/>
          <p:nvPr/>
        </p:nvSpPr>
        <p:spPr>
          <a:xfrm>
            <a:off x="571500" y="1401235"/>
            <a:ext cx="498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radicale</a:t>
            </a:r>
            <a:endParaRPr sz="942" b="0" i="0" u="none" strike="noStrike" cap="none">
              <a:solidFill>
                <a:schemeClr val="dk1"/>
              </a:solidFill>
              <a:latin typeface="Calibri"/>
              <a:ea typeface="Calibri"/>
              <a:cs typeface="Calibri"/>
              <a:sym typeface="Calibri"/>
            </a:endParaRPr>
          </a:p>
        </p:txBody>
      </p:sp>
      <p:sp>
        <p:nvSpPr>
          <p:cNvPr id="732" name="Google Shape;732;g39c468b2691_0_279"/>
          <p:cNvSpPr/>
          <p:nvPr/>
        </p:nvSpPr>
        <p:spPr>
          <a:xfrm>
            <a:off x="1070056" y="1401235"/>
            <a:ext cx="3509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nel modo in cui interagiamo con l'informazione digitale. Il </a:t>
            </a:r>
            <a:endParaRPr sz="942" b="0" i="0" u="none" strike="noStrike" cap="none">
              <a:solidFill>
                <a:schemeClr val="dk1"/>
              </a:solidFill>
              <a:latin typeface="Calibri"/>
              <a:ea typeface="Calibri"/>
              <a:cs typeface="Calibri"/>
              <a:sym typeface="Calibri"/>
            </a:endParaRPr>
          </a:p>
        </p:txBody>
      </p:sp>
      <p:sp>
        <p:nvSpPr>
          <p:cNvPr id="733" name="Google Shape;733;g39c468b2691_0_279"/>
          <p:cNvSpPr/>
          <p:nvPr/>
        </p:nvSpPr>
        <p:spPr>
          <a:xfrm>
            <a:off x="571500" y="1632682"/>
            <a:ext cx="3985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rapporto tra utente e contenuto si sta invertendo completamente. </a:t>
            </a:r>
            <a:endParaRPr sz="942" b="0" i="0" u="none" strike="noStrike" cap="none">
              <a:solidFill>
                <a:schemeClr val="dk1"/>
              </a:solidFill>
              <a:latin typeface="Calibri"/>
              <a:ea typeface="Calibri"/>
              <a:cs typeface="Calibri"/>
              <a:sym typeface="Calibri"/>
            </a:endParaRPr>
          </a:p>
        </p:txBody>
      </p:sp>
      <p:sp>
        <p:nvSpPr>
          <p:cNvPr id="734" name="Google Shape;734;g39c468b2691_0_279"/>
          <p:cNvSpPr/>
          <p:nvPr/>
        </p:nvSpPr>
        <p:spPr>
          <a:xfrm>
            <a:off x="571500" y="2015933"/>
            <a:ext cx="44007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L'Inversione di Paradigma</a:t>
            </a:r>
            <a:endParaRPr sz="1238" b="0" i="0" u="none" strike="noStrike" cap="none">
              <a:solidFill>
                <a:schemeClr val="dk1"/>
              </a:solidFill>
              <a:latin typeface="Calibri"/>
              <a:ea typeface="Calibri"/>
              <a:cs typeface="Calibri"/>
              <a:sym typeface="Calibri"/>
            </a:endParaRPr>
          </a:p>
        </p:txBody>
      </p:sp>
      <p:sp>
        <p:nvSpPr>
          <p:cNvPr id="735" name="Google Shape;735;g39c468b2691_0_279"/>
          <p:cNvSpPr/>
          <p:nvPr/>
        </p:nvSpPr>
        <p:spPr>
          <a:xfrm>
            <a:off x="571500" y="2394552"/>
            <a:ext cx="4400700" cy="92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g39c468b2691_0_279"/>
          <p:cNvSpPr/>
          <p:nvPr/>
        </p:nvSpPr>
        <p:spPr>
          <a:xfrm>
            <a:off x="750094" y="2537427"/>
            <a:ext cx="40434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PRIMA (Web 1.0 - 3.0)</a:t>
            </a:r>
            <a:endParaRPr sz="942" b="0" i="0" u="none" strike="noStrike" cap="none">
              <a:solidFill>
                <a:schemeClr val="dk1"/>
              </a:solidFill>
              <a:latin typeface="Calibri"/>
              <a:ea typeface="Calibri"/>
              <a:cs typeface="Calibri"/>
              <a:sym typeface="Calibri"/>
            </a:endParaRPr>
          </a:p>
        </p:txBody>
      </p:sp>
      <p:sp>
        <p:nvSpPr>
          <p:cNvPr id="737" name="Google Shape;737;g39c468b2691_0_279"/>
          <p:cNvSpPr/>
          <p:nvPr/>
        </p:nvSpPr>
        <p:spPr>
          <a:xfrm>
            <a:off x="750094" y="2787458"/>
            <a:ext cx="4043400" cy="3885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Noi cercavamo le informazioni. Gli utenti navigavano attivamente, sceglievano cosa leggere, quali siti visitare, quali contenuti consumare. </a:t>
            </a:r>
            <a:endParaRPr sz="889" b="0" i="0" u="none" strike="noStrike" cap="none">
              <a:solidFill>
                <a:schemeClr val="dk1"/>
              </a:solidFill>
              <a:latin typeface="Calibri"/>
              <a:ea typeface="Calibri"/>
              <a:cs typeface="Calibri"/>
              <a:sym typeface="Calibri"/>
            </a:endParaRPr>
          </a:p>
        </p:txBody>
      </p:sp>
      <p:sp>
        <p:nvSpPr>
          <p:cNvPr id="738" name="Google Shape;738;g39c468b2691_0_279"/>
          <p:cNvSpPr/>
          <p:nvPr/>
        </p:nvSpPr>
        <p:spPr>
          <a:xfrm>
            <a:off x="571500" y="3461817"/>
            <a:ext cx="4400700" cy="1118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g39c468b2691_0_279"/>
          <p:cNvSpPr/>
          <p:nvPr/>
        </p:nvSpPr>
        <p:spPr>
          <a:xfrm>
            <a:off x="750094" y="3604692"/>
            <a:ext cx="40434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ORA (Era degli Agenti)</a:t>
            </a:r>
            <a:endParaRPr sz="942" b="0" i="0" u="none" strike="noStrike" cap="none">
              <a:solidFill>
                <a:schemeClr val="dk1"/>
              </a:solidFill>
              <a:latin typeface="Calibri"/>
              <a:ea typeface="Calibri"/>
              <a:cs typeface="Calibri"/>
              <a:sym typeface="Calibri"/>
            </a:endParaRPr>
          </a:p>
        </p:txBody>
      </p:sp>
      <p:sp>
        <p:nvSpPr>
          <p:cNvPr id="740" name="Google Shape;740;g39c468b2691_0_279"/>
          <p:cNvSpPr/>
          <p:nvPr/>
        </p:nvSpPr>
        <p:spPr>
          <a:xfrm>
            <a:off x="750094" y="3867224"/>
            <a:ext cx="2131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Le informazioni ci trovano. O peggio, </a:t>
            </a:r>
            <a:endParaRPr sz="889" b="0" i="0" u="none" strike="noStrike" cap="none">
              <a:solidFill>
                <a:schemeClr val="dk1"/>
              </a:solidFill>
              <a:latin typeface="Calibri"/>
              <a:ea typeface="Calibri"/>
              <a:cs typeface="Calibri"/>
              <a:sym typeface="Calibri"/>
            </a:endParaRPr>
          </a:p>
        </p:txBody>
      </p:sp>
      <p:sp>
        <p:nvSpPr>
          <p:cNvPr id="741" name="Google Shape;741;g39c468b2691_0_279"/>
          <p:cNvSpPr/>
          <p:nvPr/>
        </p:nvSpPr>
        <p:spPr>
          <a:xfrm>
            <a:off x="2881331" y="3867224"/>
            <a:ext cx="831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ci selezionano</a:t>
            </a:r>
            <a:endParaRPr sz="889" b="0" i="0" u="none" strike="noStrike" cap="none">
              <a:solidFill>
                <a:schemeClr val="dk1"/>
              </a:solidFill>
              <a:latin typeface="Calibri"/>
              <a:ea typeface="Calibri"/>
              <a:cs typeface="Calibri"/>
              <a:sym typeface="Calibri"/>
            </a:endParaRPr>
          </a:p>
        </p:txBody>
      </p:sp>
      <p:sp>
        <p:nvSpPr>
          <p:cNvPr id="742" name="Google Shape;742;g39c468b2691_0_279"/>
          <p:cNvSpPr/>
          <p:nvPr/>
        </p:nvSpPr>
        <p:spPr>
          <a:xfrm>
            <a:off x="3712629" y="3867224"/>
            <a:ext cx="608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Gli agenti </a:t>
            </a:r>
            <a:endParaRPr sz="889" b="0" i="0" u="none" strike="noStrike" cap="none">
              <a:solidFill>
                <a:schemeClr val="dk1"/>
              </a:solidFill>
              <a:latin typeface="Calibri"/>
              <a:ea typeface="Calibri"/>
              <a:cs typeface="Calibri"/>
              <a:sym typeface="Calibri"/>
            </a:endParaRPr>
          </a:p>
        </p:txBody>
      </p:sp>
      <p:sp>
        <p:nvSpPr>
          <p:cNvPr id="743" name="Google Shape;743;g39c468b2691_0_279"/>
          <p:cNvSpPr/>
          <p:nvPr/>
        </p:nvSpPr>
        <p:spPr>
          <a:xfrm>
            <a:off x="750094" y="4061529"/>
            <a:ext cx="3928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decidono cosa mostrare, cosa nascondere, quali azioni intraprendere </a:t>
            </a:r>
            <a:endParaRPr sz="889" b="0" i="0" u="none" strike="noStrike" cap="none">
              <a:solidFill>
                <a:schemeClr val="dk1"/>
              </a:solidFill>
              <a:latin typeface="Calibri"/>
              <a:ea typeface="Calibri"/>
              <a:cs typeface="Calibri"/>
              <a:sym typeface="Calibri"/>
            </a:endParaRPr>
          </a:p>
        </p:txBody>
      </p:sp>
      <p:sp>
        <p:nvSpPr>
          <p:cNvPr id="744" name="Google Shape;744;g39c468b2691_0_279"/>
          <p:cNvSpPr/>
          <p:nvPr/>
        </p:nvSpPr>
        <p:spPr>
          <a:xfrm>
            <a:off x="750094" y="4255833"/>
            <a:ext cx="984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per nostro conto. </a:t>
            </a:r>
            <a:endParaRPr sz="889" b="0" i="0" u="none" strike="noStrike" cap="none">
              <a:solidFill>
                <a:schemeClr val="dk1"/>
              </a:solidFill>
              <a:latin typeface="Calibri"/>
              <a:ea typeface="Calibri"/>
              <a:cs typeface="Calibri"/>
              <a:sym typeface="Calibri"/>
            </a:endParaRPr>
          </a:p>
        </p:txBody>
      </p:sp>
      <p:sp>
        <p:nvSpPr>
          <p:cNvPr id="745" name="Google Shape;745;g39c468b2691_0_279"/>
          <p:cNvSpPr/>
          <p:nvPr/>
        </p:nvSpPr>
        <p:spPr>
          <a:xfrm>
            <a:off x="571500" y="4794824"/>
            <a:ext cx="4400700" cy="46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 Ma le implicazioni di questa inversione vanno ben oltre il semplice cambiamento di interfaccia... </a:t>
            </a:r>
            <a:endParaRPr sz="942" b="0" i="0" u="none" strike="noStrike" cap="none">
              <a:solidFill>
                <a:schemeClr val="dk1"/>
              </a:solidFill>
              <a:latin typeface="Calibri"/>
              <a:ea typeface="Calibri"/>
              <a:cs typeface="Calibri"/>
              <a:sym typeface="Calibri"/>
            </a:endParaRPr>
          </a:p>
        </p:txBody>
      </p:sp>
      <p:pic>
        <p:nvPicPr>
          <p:cNvPr id="746" name="Google Shape;746;g39c468b2691_0_279" descr="preencoded.png"/>
          <p:cNvPicPr preferRelativeResize="0"/>
          <p:nvPr/>
        </p:nvPicPr>
        <p:blipFill rotWithShape="1">
          <a:blip r:embed="rId4">
            <a:alphaModFix/>
          </a:blip>
          <a:srcRect/>
          <a:stretch/>
        </p:blipFill>
        <p:spPr>
          <a:xfrm>
            <a:off x="5329238" y="1143000"/>
            <a:ext cx="3200400" cy="17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g39c468b2691_0_303" descr="preencoded.png"/>
          <p:cNvPicPr preferRelativeResize="0"/>
          <p:nvPr/>
        </p:nvPicPr>
        <p:blipFill rotWithShape="1">
          <a:blip r:embed="rId3">
            <a:alphaModFix/>
          </a:blip>
          <a:srcRect/>
          <a:stretch/>
        </p:blipFill>
        <p:spPr>
          <a:xfrm>
            <a:off x="0" y="0"/>
            <a:ext cx="9144000" cy="5324103"/>
          </a:xfrm>
          <a:prstGeom prst="rect">
            <a:avLst/>
          </a:prstGeom>
          <a:noFill/>
          <a:ln>
            <a:noFill/>
          </a:ln>
        </p:spPr>
      </p:pic>
      <p:sp>
        <p:nvSpPr>
          <p:cNvPr id="753" name="Google Shape;753;g39c468b2691_0_303"/>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Internet 2026: Chi Controlla l'Agente Controlla Tutto </a:t>
            </a:r>
            <a:endParaRPr sz="2250" b="0" i="0" u="none" strike="noStrike" cap="none">
              <a:solidFill>
                <a:schemeClr val="dk1"/>
              </a:solidFill>
              <a:latin typeface="Calibri"/>
              <a:ea typeface="Calibri"/>
              <a:cs typeface="Calibri"/>
              <a:sym typeface="Calibri"/>
            </a:endParaRPr>
          </a:p>
        </p:txBody>
      </p:sp>
      <p:sp>
        <p:nvSpPr>
          <p:cNvPr id="754" name="Google Shape;754;g39c468b2691_0_303"/>
          <p:cNvSpPr/>
          <p:nvPr/>
        </p:nvSpPr>
        <p:spPr>
          <a:xfrm>
            <a:off x="571500" y="910828"/>
            <a:ext cx="3620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Questa trasformazione solleva questioni fondamentali sulla </a:t>
            </a:r>
            <a:endParaRPr sz="942" b="0" i="0" u="none" strike="noStrike" cap="none">
              <a:solidFill>
                <a:schemeClr val="dk1"/>
              </a:solidFill>
              <a:latin typeface="Calibri"/>
              <a:ea typeface="Calibri"/>
              <a:cs typeface="Calibri"/>
              <a:sym typeface="Calibri"/>
            </a:endParaRPr>
          </a:p>
        </p:txBody>
      </p:sp>
      <p:sp>
        <p:nvSpPr>
          <p:cNvPr id="755" name="Google Shape;755;g39c468b2691_0_303"/>
          <p:cNvSpPr/>
          <p:nvPr/>
        </p:nvSpPr>
        <p:spPr>
          <a:xfrm>
            <a:off x="4191512" y="910828"/>
            <a:ext cx="1858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democrazia dell'informazione</a:t>
            </a:r>
            <a:endParaRPr sz="942" b="0" i="0" u="none" strike="noStrike" cap="none">
              <a:solidFill>
                <a:schemeClr val="dk1"/>
              </a:solidFill>
              <a:latin typeface="Calibri"/>
              <a:ea typeface="Calibri"/>
              <a:cs typeface="Calibri"/>
              <a:sym typeface="Calibri"/>
            </a:endParaRPr>
          </a:p>
        </p:txBody>
      </p:sp>
      <p:sp>
        <p:nvSpPr>
          <p:cNvPr id="756" name="Google Shape;756;g39c468b2691_0_303"/>
          <p:cNvSpPr/>
          <p:nvPr/>
        </p:nvSpPr>
        <p:spPr>
          <a:xfrm>
            <a:off x="6049752" y="910828"/>
            <a:ext cx="1891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e sulla distribuzione del potere </a:t>
            </a:r>
            <a:endParaRPr sz="942" b="0" i="0" u="none" strike="noStrike" cap="none">
              <a:solidFill>
                <a:schemeClr val="dk1"/>
              </a:solidFill>
              <a:latin typeface="Calibri"/>
              <a:ea typeface="Calibri"/>
              <a:cs typeface="Calibri"/>
              <a:sym typeface="Calibri"/>
            </a:endParaRPr>
          </a:p>
        </p:txBody>
      </p:sp>
      <p:sp>
        <p:nvSpPr>
          <p:cNvPr id="757" name="Google Shape;757;g39c468b2691_0_303"/>
          <p:cNvSpPr/>
          <p:nvPr/>
        </p:nvSpPr>
        <p:spPr>
          <a:xfrm>
            <a:off x="571500" y="1122992"/>
            <a:ext cx="7366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nell'era digitale. Quando gli agenti AI diventano i principali intermediari tra noi e l'informazione, chi controlla questi agenti </a:t>
            </a:r>
            <a:endParaRPr sz="942" b="0" i="0" u="none" strike="noStrike" cap="none">
              <a:solidFill>
                <a:schemeClr val="dk1"/>
              </a:solidFill>
              <a:latin typeface="Calibri"/>
              <a:ea typeface="Calibri"/>
              <a:cs typeface="Calibri"/>
              <a:sym typeface="Calibri"/>
            </a:endParaRPr>
          </a:p>
        </p:txBody>
      </p:sp>
      <p:sp>
        <p:nvSpPr>
          <p:cNvPr id="758" name="Google Shape;758;g39c468b2691_0_303"/>
          <p:cNvSpPr/>
          <p:nvPr/>
        </p:nvSpPr>
        <p:spPr>
          <a:xfrm>
            <a:off x="571500" y="1335156"/>
            <a:ext cx="2175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detiene un potere senza precedenti. </a:t>
            </a:r>
            <a:endParaRPr sz="942" b="0" i="0" u="none" strike="noStrike" cap="none">
              <a:solidFill>
                <a:schemeClr val="dk1"/>
              </a:solidFill>
              <a:latin typeface="Calibri"/>
              <a:ea typeface="Calibri"/>
              <a:cs typeface="Calibri"/>
              <a:sym typeface="Calibri"/>
            </a:endParaRPr>
          </a:p>
        </p:txBody>
      </p:sp>
      <p:sp>
        <p:nvSpPr>
          <p:cNvPr id="759" name="Google Shape;759;g39c468b2691_0_303"/>
          <p:cNvSpPr/>
          <p:nvPr/>
        </p:nvSpPr>
        <p:spPr>
          <a:xfrm>
            <a:off x="571500" y="1672335"/>
            <a:ext cx="75009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Le Questioni Critiche</a:t>
            </a:r>
            <a:endParaRPr sz="1350" b="0" i="0" u="none" strike="noStrike" cap="none">
              <a:solidFill>
                <a:schemeClr val="dk1"/>
              </a:solidFill>
              <a:latin typeface="Calibri"/>
              <a:ea typeface="Calibri"/>
              <a:cs typeface="Calibri"/>
              <a:sym typeface="Calibri"/>
            </a:endParaRPr>
          </a:p>
        </p:txBody>
      </p:sp>
      <p:sp>
        <p:nvSpPr>
          <p:cNvPr id="760" name="Google Shape;760;g39c468b2691_0_303"/>
          <p:cNvSpPr/>
          <p:nvPr/>
        </p:nvSpPr>
        <p:spPr>
          <a:xfrm>
            <a:off x="571500" y="2029523"/>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g39c468b2691_0_303"/>
          <p:cNvSpPr/>
          <p:nvPr/>
        </p:nvSpPr>
        <p:spPr>
          <a:xfrm>
            <a:off x="714375" y="2143823"/>
            <a:ext cx="34077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Trasparenza Algoritmica</a:t>
            </a:r>
            <a:endParaRPr sz="1046" b="0" i="0" u="none" strike="noStrike" cap="none">
              <a:solidFill>
                <a:schemeClr val="dk1"/>
              </a:solidFill>
              <a:latin typeface="Calibri"/>
              <a:ea typeface="Calibri"/>
              <a:cs typeface="Calibri"/>
              <a:sym typeface="Calibri"/>
            </a:endParaRPr>
          </a:p>
        </p:txBody>
      </p:sp>
      <p:sp>
        <p:nvSpPr>
          <p:cNvPr id="762" name="Google Shape;762;g39c468b2691_0_303"/>
          <p:cNvSpPr/>
          <p:nvPr/>
        </p:nvSpPr>
        <p:spPr>
          <a:xfrm>
            <a:off x="714375" y="2415285"/>
            <a:ext cx="34077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Come possiamo garantire che gli algoritmi che addestrano gli agenti siano trasparenti e verificabili? Chi decide quali contenuti vengono mostrati e quali nascosti? </a:t>
            </a:r>
            <a:endParaRPr sz="889" b="0" i="0" u="none" strike="noStrike" cap="none">
              <a:solidFill>
                <a:schemeClr val="dk1"/>
              </a:solidFill>
              <a:latin typeface="Calibri"/>
              <a:ea typeface="Calibri"/>
              <a:cs typeface="Calibri"/>
              <a:sym typeface="Calibri"/>
            </a:endParaRPr>
          </a:p>
        </p:txBody>
      </p:sp>
      <p:sp>
        <p:nvSpPr>
          <p:cNvPr id="763" name="Google Shape;763;g39c468b2691_0_303"/>
          <p:cNvSpPr/>
          <p:nvPr/>
        </p:nvSpPr>
        <p:spPr>
          <a:xfrm>
            <a:off x="4379119" y="2029523"/>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g39c468b2691_0_303"/>
          <p:cNvSpPr/>
          <p:nvPr/>
        </p:nvSpPr>
        <p:spPr>
          <a:xfrm>
            <a:off x="4521994" y="2143823"/>
            <a:ext cx="34077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Concentrazione del Potere</a:t>
            </a:r>
            <a:endParaRPr sz="1046" b="0" i="0" u="none" strike="noStrike" cap="none">
              <a:solidFill>
                <a:schemeClr val="dk1"/>
              </a:solidFill>
              <a:latin typeface="Calibri"/>
              <a:ea typeface="Calibri"/>
              <a:cs typeface="Calibri"/>
              <a:sym typeface="Calibri"/>
            </a:endParaRPr>
          </a:p>
        </p:txBody>
      </p:sp>
      <p:sp>
        <p:nvSpPr>
          <p:cNvPr id="765" name="Google Shape;765;g39c468b2691_0_303"/>
          <p:cNvSpPr/>
          <p:nvPr/>
        </p:nvSpPr>
        <p:spPr>
          <a:xfrm>
            <a:off x="4521994" y="2415285"/>
            <a:ext cx="34077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Poche aziende tecnologiche controllano i principali modelli di IA e gli agenti. Questo crea un'enorme concentrazione di potere nelle mani di pochi attori privati. </a:t>
            </a:r>
            <a:endParaRPr sz="889" b="0" i="0" u="none" strike="noStrike" cap="none">
              <a:solidFill>
                <a:schemeClr val="dk1"/>
              </a:solidFill>
              <a:latin typeface="Calibri"/>
              <a:ea typeface="Calibri"/>
              <a:cs typeface="Calibri"/>
              <a:sym typeface="Calibri"/>
            </a:endParaRPr>
          </a:p>
        </p:txBody>
      </p:sp>
      <p:sp>
        <p:nvSpPr>
          <p:cNvPr id="766" name="Google Shape;766;g39c468b2691_0_303"/>
          <p:cNvSpPr/>
          <p:nvPr/>
        </p:nvSpPr>
        <p:spPr>
          <a:xfrm>
            <a:off x="571500" y="3208548"/>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g39c468b2691_0_303"/>
          <p:cNvSpPr/>
          <p:nvPr/>
        </p:nvSpPr>
        <p:spPr>
          <a:xfrm>
            <a:off x="714375" y="3322848"/>
            <a:ext cx="34077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Autonomia Informativa</a:t>
            </a:r>
            <a:endParaRPr sz="1046" b="0" i="0" u="none" strike="noStrike" cap="none">
              <a:solidFill>
                <a:schemeClr val="dk1"/>
              </a:solidFill>
              <a:latin typeface="Calibri"/>
              <a:ea typeface="Calibri"/>
              <a:cs typeface="Calibri"/>
              <a:sym typeface="Calibri"/>
            </a:endParaRPr>
          </a:p>
        </p:txBody>
      </p:sp>
      <p:sp>
        <p:nvSpPr>
          <p:cNvPr id="768" name="Google Shape;768;g39c468b2691_0_303"/>
          <p:cNvSpPr/>
          <p:nvPr/>
        </p:nvSpPr>
        <p:spPr>
          <a:xfrm>
            <a:off x="714375" y="3594311"/>
            <a:ext cx="34077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Quando deleghiamo agli agenti la ricerca e la selezione delle informazioni, rischiamo di perdere la nostra capacità critica e la nostra autonomia decisionale. </a:t>
            </a:r>
            <a:endParaRPr sz="889" b="0" i="0" u="none" strike="noStrike" cap="none">
              <a:solidFill>
                <a:schemeClr val="dk1"/>
              </a:solidFill>
              <a:latin typeface="Calibri"/>
              <a:ea typeface="Calibri"/>
              <a:cs typeface="Calibri"/>
              <a:sym typeface="Calibri"/>
            </a:endParaRPr>
          </a:p>
        </p:txBody>
      </p:sp>
      <p:sp>
        <p:nvSpPr>
          <p:cNvPr id="769" name="Google Shape;769;g39c468b2691_0_303"/>
          <p:cNvSpPr/>
          <p:nvPr/>
        </p:nvSpPr>
        <p:spPr>
          <a:xfrm>
            <a:off x="4379119" y="3208548"/>
            <a:ext cx="3693300" cy="1064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g39c468b2691_0_303"/>
          <p:cNvSpPr/>
          <p:nvPr/>
        </p:nvSpPr>
        <p:spPr>
          <a:xfrm>
            <a:off x="4521994" y="3322848"/>
            <a:ext cx="34077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Pluralismo e Diversità</a:t>
            </a:r>
            <a:endParaRPr sz="1046" b="0" i="0" u="none" strike="noStrike" cap="none">
              <a:solidFill>
                <a:schemeClr val="dk1"/>
              </a:solidFill>
              <a:latin typeface="Calibri"/>
              <a:ea typeface="Calibri"/>
              <a:cs typeface="Calibri"/>
              <a:sym typeface="Calibri"/>
            </a:endParaRPr>
          </a:p>
        </p:txBody>
      </p:sp>
      <p:sp>
        <p:nvSpPr>
          <p:cNvPr id="771" name="Google Shape;771;g39c468b2691_0_303"/>
          <p:cNvSpPr/>
          <p:nvPr/>
        </p:nvSpPr>
        <p:spPr>
          <a:xfrm>
            <a:off x="4521994" y="3594311"/>
            <a:ext cx="34077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Gli agenti potrebbero creare "bolle informative" ancora più chiuse, limitando l'esposizione a prospettive diverse e riducendo il pluralismo del dibattito pubblico. </a:t>
            </a:r>
            <a:endParaRPr sz="889" b="0" i="0" u="none" strike="noStrike" cap="none">
              <a:solidFill>
                <a:schemeClr val="dk1"/>
              </a:solidFill>
              <a:latin typeface="Calibri"/>
              <a:ea typeface="Calibri"/>
              <a:cs typeface="Calibri"/>
              <a:sym typeface="Calibri"/>
            </a:endParaRPr>
          </a:p>
        </p:txBody>
      </p:sp>
      <p:sp>
        <p:nvSpPr>
          <p:cNvPr id="772" name="Google Shape;772;g39c468b2691_0_303"/>
          <p:cNvSpPr/>
          <p:nvPr/>
        </p:nvSpPr>
        <p:spPr>
          <a:xfrm>
            <a:off x="571500" y="4419721"/>
            <a:ext cx="6692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Il rischio è che Internet, nato come strumento di democratizzazione dell'informazione, diventi un sistema dove </a:t>
            </a:r>
            <a:endParaRPr sz="942" b="0" i="0" u="none" strike="noStrike" cap="none">
              <a:solidFill>
                <a:schemeClr val="dk1"/>
              </a:solidFill>
              <a:latin typeface="Calibri"/>
              <a:ea typeface="Calibri"/>
              <a:cs typeface="Calibri"/>
              <a:sym typeface="Calibri"/>
            </a:endParaRPr>
          </a:p>
        </p:txBody>
      </p:sp>
      <p:sp>
        <p:nvSpPr>
          <p:cNvPr id="773" name="Google Shape;773;g39c468b2691_0_303"/>
          <p:cNvSpPr/>
          <p:nvPr/>
        </p:nvSpPr>
        <p:spPr>
          <a:xfrm>
            <a:off x="7264245" y="4419721"/>
            <a:ext cx="788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poche entità </a:t>
            </a:r>
            <a:endParaRPr sz="942" b="0" i="0" u="none" strike="noStrike" cap="none">
              <a:solidFill>
                <a:schemeClr val="dk1"/>
              </a:solidFill>
              <a:latin typeface="Calibri"/>
              <a:ea typeface="Calibri"/>
              <a:cs typeface="Calibri"/>
              <a:sym typeface="Calibri"/>
            </a:endParaRPr>
          </a:p>
        </p:txBody>
      </p:sp>
      <p:sp>
        <p:nvSpPr>
          <p:cNvPr id="774" name="Google Shape;774;g39c468b2691_0_303"/>
          <p:cNvSpPr/>
          <p:nvPr/>
        </p:nvSpPr>
        <p:spPr>
          <a:xfrm>
            <a:off x="571500" y="4631885"/>
            <a:ext cx="4073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controllano cosa miliardi di persone vedono, pensano e decidono</a:t>
            </a:r>
            <a:endParaRPr sz="942" b="0" i="0" u="none" strike="noStrike" cap="none">
              <a:solidFill>
                <a:schemeClr val="dk1"/>
              </a:solidFill>
              <a:latin typeface="Calibri"/>
              <a:ea typeface="Calibri"/>
              <a:cs typeface="Calibri"/>
              <a:sym typeface="Calibri"/>
            </a:endParaRPr>
          </a:p>
        </p:txBody>
      </p:sp>
      <p:sp>
        <p:nvSpPr>
          <p:cNvPr id="775" name="Google Shape;775;g39c468b2691_0_303"/>
          <p:cNvSpPr/>
          <p:nvPr/>
        </p:nvSpPr>
        <p:spPr>
          <a:xfrm>
            <a:off x="4644526" y="4631885"/>
            <a:ext cx="3249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attraverso i loro agenti digitali. La sfida è costruire un </a:t>
            </a:r>
            <a:endParaRPr sz="942" b="0" i="0" u="none" strike="noStrike" cap="none">
              <a:solidFill>
                <a:schemeClr val="dk1"/>
              </a:solidFill>
              <a:latin typeface="Calibri"/>
              <a:ea typeface="Calibri"/>
              <a:cs typeface="Calibri"/>
              <a:sym typeface="Calibri"/>
            </a:endParaRPr>
          </a:p>
        </p:txBody>
      </p:sp>
      <p:sp>
        <p:nvSpPr>
          <p:cNvPr id="776" name="Google Shape;776;g39c468b2691_0_303"/>
          <p:cNvSpPr/>
          <p:nvPr/>
        </p:nvSpPr>
        <p:spPr>
          <a:xfrm>
            <a:off x="571500" y="4844049"/>
            <a:ext cx="5063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ecosistema di agenti che preservi la libertà, la diversità e l'autonomia degli individui.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Google Shape;782;g39c468b2691_0_332" descr="preencoded.png"/>
          <p:cNvPicPr preferRelativeResize="0"/>
          <p:nvPr/>
        </p:nvPicPr>
        <p:blipFill rotWithShape="1">
          <a:blip r:embed="rId3">
            <a:alphaModFix/>
          </a:blip>
          <a:srcRect/>
          <a:stretch/>
        </p:blipFill>
        <p:spPr>
          <a:xfrm>
            <a:off x="0" y="0"/>
            <a:ext cx="9144000" cy="6119124"/>
          </a:xfrm>
          <a:prstGeom prst="rect">
            <a:avLst/>
          </a:prstGeom>
          <a:noFill/>
          <a:ln>
            <a:noFill/>
          </a:ln>
        </p:spPr>
      </p:pic>
      <p:sp>
        <p:nvSpPr>
          <p:cNvPr id="783" name="Google Shape;783;g39c468b2691_0_332"/>
          <p:cNvSpPr/>
          <p:nvPr/>
        </p:nvSpPr>
        <p:spPr>
          <a:xfrm>
            <a:off x="571500" y="321469"/>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L'IA che Comprende Connessioni Invisibili </a:t>
            </a:r>
            <a:endParaRPr sz="2250" b="0" i="0" u="none" strike="noStrike" cap="none">
              <a:solidFill>
                <a:schemeClr val="dk1"/>
              </a:solidFill>
              <a:latin typeface="Calibri"/>
              <a:ea typeface="Calibri"/>
              <a:cs typeface="Calibri"/>
              <a:sym typeface="Calibri"/>
            </a:endParaRPr>
          </a:p>
        </p:txBody>
      </p:sp>
      <p:sp>
        <p:nvSpPr>
          <p:cNvPr id="784" name="Google Shape;784;g39c468b2691_0_332"/>
          <p:cNvSpPr/>
          <p:nvPr/>
        </p:nvSpPr>
        <p:spPr>
          <a:xfrm>
            <a:off x="571500" y="985838"/>
            <a:ext cx="3270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Un esempio illuminante delle capacità dell'intelligenza </a:t>
            </a:r>
            <a:endParaRPr sz="942" b="0" i="0" u="none" strike="noStrike" cap="none">
              <a:solidFill>
                <a:schemeClr val="dk1"/>
              </a:solidFill>
              <a:latin typeface="Calibri"/>
              <a:ea typeface="Calibri"/>
              <a:cs typeface="Calibri"/>
              <a:sym typeface="Calibri"/>
            </a:endParaRPr>
          </a:p>
        </p:txBody>
      </p:sp>
      <p:sp>
        <p:nvSpPr>
          <p:cNvPr id="785" name="Google Shape;785;g39c468b2691_0_332"/>
          <p:cNvSpPr/>
          <p:nvPr/>
        </p:nvSpPr>
        <p:spPr>
          <a:xfrm>
            <a:off x="571500" y="1204420"/>
            <a:ext cx="2448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artificiale viene dalla ricerca condotta all'</a:t>
            </a:r>
            <a:endParaRPr sz="942" b="0" i="0" u="none" strike="noStrike" cap="none">
              <a:solidFill>
                <a:schemeClr val="dk1"/>
              </a:solidFill>
              <a:latin typeface="Calibri"/>
              <a:ea typeface="Calibri"/>
              <a:cs typeface="Calibri"/>
              <a:sym typeface="Calibri"/>
            </a:endParaRPr>
          </a:p>
        </p:txBody>
      </p:sp>
      <p:sp>
        <p:nvSpPr>
          <p:cNvPr id="786" name="Google Shape;786;g39c468b2691_0_332"/>
          <p:cNvSpPr/>
          <p:nvPr/>
        </p:nvSpPr>
        <p:spPr>
          <a:xfrm>
            <a:off x="571500" y="1204420"/>
            <a:ext cx="3657000" cy="393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Imperial College di Londra</a:t>
            </a:r>
            <a:endParaRPr sz="942" b="0" i="0" u="none" strike="noStrike" cap="none">
              <a:solidFill>
                <a:schemeClr val="dk1"/>
              </a:solidFill>
              <a:latin typeface="Calibri"/>
              <a:ea typeface="Calibri"/>
              <a:cs typeface="Calibri"/>
              <a:sym typeface="Calibri"/>
            </a:endParaRPr>
          </a:p>
        </p:txBody>
      </p:sp>
      <p:sp>
        <p:nvSpPr>
          <p:cNvPr id="787" name="Google Shape;787;g39c468b2691_0_332"/>
          <p:cNvSpPr/>
          <p:nvPr/>
        </p:nvSpPr>
        <p:spPr>
          <a:xfrm>
            <a:off x="1023119" y="1423002"/>
            <a:ext cx="3388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 ricercatori hanno addestrato una rete neurale ispirata </a:t>
            </a:r>
            <a:endParaRPr sz="942" b="0" i="0" u="none" strike="noStrike" cap="none">
              <a:solidFill>
                <a:schemeClr val="dk1"/>
              </a:solidFill>
              <a:latin typeface="Calibri"/>
              <a:ea typeface="Calibri"/>
              <a:cs typeface="Calibri"/>
              <a:sym typeface="Calibri"/>
            </a:endParaRPr>
          </a:p>
        </p:txBody>
      </p:sp>
      <p:sp>
        <p:nvSpPr>
          <p:cNvPr id="788" name="Google Shape;788;g39c468b2691_0_332"/>
          <p:cNvSpPr/>
          <p:nvPr/>
        </p:nvSpPr>
        <p:spPr>
          <a:xfrm>
            <a:off x="571500" y="1759455"/>
            <a:ext cx="2665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alla computer vision su un database di circa </a:t>
            </a:r>
            <a:endParaRPr sz="942" b="0" i="0" u="none" strike="noStrike" cap="none">
              <a:solidFill>
                <a:schemeClr val="dk1"/>
              </a:solidFill>
              <a:latin typeface="Calibri"/>
              <a:ea typeface="Calibri"/>
              <a:cs typeface="Calibri"/>
              <a:sym typeface="Calibri"/>
            </a:endParaRPr>
          </a:p>
        </p:txBody>
      </p:sp>
      <p:sp>
        <p:nvSpPr>
          <p:cNvPr id="789" name="Google Shape;789;g39c468b2691_0_332"/>
          <p:cNvSpPr/>
          <p:nvPr/>
        </p:nvSpPr>
        <p:spPr>
          <a:xfrm>
            <a:off x="3237123" y="1673730"/>
            <a:ext cx="1071600" cy="27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800"/>
              <a:buFont typeface="Montserrat"/>
              <a:buNone/>
            </a:pPr>
            <a:r>
              <a:rPr lang="en-US" sz="1800" b="1" i="0" u="none" strike="noStrike" cap="none">
                <a:solidFill>
                  <a:srgbClr val="E94560"/>
                </a:solidFill>
                <a:latin typeface="Montserrat"/>
                <a:ea typeface="Montserrat"/>
                <a:cs typeface="Montserrat"/>
                <a:sym typeface="Montserrat"/>
              </a:rPr>
              <a:t>1 milione</a:t>
            </a:r>
            <a:endParaRPr sz="1800" b="0" i="0" u="none" strike="noStrike" cap="none">
              <a:solidFill>
                <a:schemeClr val="dk1"/>
              </a:solidFill>
              <a:latin typeface="Calibri"/>
              <a:ea typeface="Calibri"/>
              <a:cs typeface="Calibri"/>
              <a:sym typeface="Calibri"/>
            </a:endParaRPr>
          </a:p>
        </p:txBody>
      </p:sp>
      <p:sp>
        <p:nvSpPr>
          <p:cNvPr id="790" name="Google Shape;790;g39c468b2691_0_332"/>
          <p:cNvSpPr/>
          <p:nvPr/>
        </p:nvSpPr>
        <p:spPr>
          <a:xfrm>
            <a:off x="571500" y="2030192"/>
            <a:ext cx="1783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di elettrocardiogrammi (ECG). </a:t>
            </a:r>
            <a:endParaRPr sz="942" b="0" i="0" u="none" strike="noStrike" cap="none">
              <a:solidFill>
                <a:schemeClr val="dk1"/>
              </a:solidFill>
              <a:latin typeface="Calibri"/>
              <a:ea typeface="Calibri"/>
              <a:cs typeface="Calibri"/>
              <a:sym typeface="Calibri"/>
            </a:endParaRPr>
          </a:p>
        </p:txBody>
      </p:sp>
      <p:sp>
        <p:nvSpPr>
          <p:cNvPr id="791" name="Google Shape;791;g39c468b2691_0_332"/>
          <p:cNvSpPr/>
          <p:nvPr/>
        </p:nvSpPr>
        <p:spPr>
          <a:xfrm>
            <a:off x="571500" y="2341643"/>
            <a:ext cx="3839700" cy="1304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g39c468b2691_0_332"/>
          <p:cNvSpPr/>
          <p:nvPr/>
        </p:nvSpPr>
        <p:spPr>
          <a:xfrm>
            <a:off x="728663" y="2455943"/>
            <a:ext cx="3525300" cy="19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LO STUDIO</a:t>
            </a:r>
            <a:endParaRPr sz="942" b="0" i="0" u="none" strike="noStrike" cap="none">
              <a:solidFill>
                <a:schemeClr val="dk1"/>
              </a:solidFill>
              <a:latin typeface="Calibri"/>
              <a:ea typeface="Calibri"/>
              <a:cs typeface="Calibri"/>
              <a:sym typeface="Calibri"/>
            </a:endParaRPr>
          </a:p>
        </p:txBody>
      </p:sp>
      <p:sp>
        <p:nvSpPr>
          <p:cNvPr id="793" name="Google Shape;793;g39c468b2691_0_332"/>
          <p:cNvSpPr/>
          <p:nvPr/>
        </p:nvSpPr>
        <p:spPr>
          <a:xfrm>
            <a:off x="728663" y="2732763"/>
            <a:ext cx="2691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modello non solo è riuscito a predire malattie </a:t>
            </a:r>
            <a:endParaRPr sz="889" b="0" i="0" u="none" strike="noStrike" cap="none">
              <a:solidFill>
                <a:schemeClr val="dk1"/>
              </a:solidFill>
              <a:latin typeface="Calibri"/>
              <a:ea typeface="Calibri"/>
              <a:cs typeface="Calibri"/>
              <a:sym typeface="Calibri"/>
            </a:endParaRPr>
          </a:p>
        </p:txBody>
      </p:sp>
      <p:sp>
        <p:nvSpPr>
          <p:cNvPr id="794" name="Google Shape;794;g39c468b2691_0_332"/>
          <p:cNvSpPr/>
          <p:nvPr/>
        </p:nvSpPr>
        <p:spPr>
          <a:xfrm>
            <a:off x="728663" y="2927068"/>
            <a:ext cx="3483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cardiovascolari (cosa prevedibile), ma è stato anche capace di </a:t>
            </a:r>
            <a:endParaRPr sz="889" b="0" i="0" u="none" strike="noStrike" cap="none">
              <a:solidFill>
                <a:schemeClr val="dk1"/>
              </a:solidFill>
              <a:latin typeface="Calibri"/>
              <a:ea typeface="Calibri"/>
              <a:cs typeface="Calibri"/>
              <a:sym typeface="Calibri"/>
            </a:endParaRPr>
          </a:p>
        </p:txBody>
      </p:sp>
      <p:sp>
        <p:nvSpPr>
          <p:cNvPr id="795" name="Google Shape;795;g39c468b2691_0_332"/>
          <p:cNvSpPr/>
          <p:nvPr/>
        </p:nvSpPr>
        <p:spPr>
          <a:xfrm>
            <a:off x="728663" y="3146375"/>
            <a:ext cx="1072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predire con circa il </a:t>
            </a:r>
            <a:endParaRPr sz="889" b="0" i="0" u="none" strike="noStrike" cap="none">
              <a:solidFill>
                <a:schemeClr val="dk1"/>
              </a:solidFill>
              <a:latin typeface="Calibri"/>
              <a:ea typeface="Calibri"/>
              <a:cs typeface="Calibri"/>
              <a:sym typeface="Calibri"/>
            </a:endParaRPr>
          </a:p>
        </p:txBody>
      </p:sp>
      <p:sp>
        <p:nvSpPr>
          <p:cNvPr id="796" name="Google Shape;796;g39c468b2691_0_332"/>
          <p:cNvSpPr/>
          <p:nvPr/>
        </p:nvSpPr>
        <p:spPr>
          <a:xfrm>
            <a:off x="1801397" y="3124944"/>
            <a:ext cx="13467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70% di accuratezza</a:t>
            </a:r>
            <a:endParaRPr sz="1046" b="0" i="0" u="none" strike="noStrike" cap="none">
              <a:solidFill>
                <a:schemeClr val="dk1"/>
              </a:solidFill>
              <a:latin typeface="Calibri"/>
              <a:ea typeface="Calibri"/>
              <a:cs typeface="Calibri"/>
              <a:sym typeface="Calibri"/>
            </a:endParaRPr>
          </a:p>
        </p:txBody>
      </p:sp>
      <p:sp>
        <p:nvSpPr>
          <p:cNvPr id="797" name="Google Shape;797;g39c468b2691_0_332"/>
          <p:cNvSpPr/>
          <p:nvPr/>
        </p:nvSpPr>
        <p:spPr>
          <a:xfrm>
            <a:off x="3147994" y="3146375"/>
            <a:ext cx="1086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rischio elevato di </a:t>
            </a:r>
            <a:endParaRPr sz="889" b="0" i="0" u="none" strike="noStrike" cap="none">
              <a:solidFill>
                <a:schemeClr val="dk1"/>
              </a:solidFill>
              <a:latin typeface="Calibri"/>
              <a:ea typeface="Calibri"/>
              <a:cs typeface="Calibri"/>
              <a:sym typeface="Calibri"/>
            </a:endParaRPr>
          </a:p>
        </p:txBody>
      </p:sp>
      <p:sp>
        <p:nvSpPr>
          <p:cNvPr id="798" name="Google Shape;798;g39c468b2691_0_332"/>
          <p:cNvSpPr/>
          <p:nvPr/>
        </p:nvSpPr>
        <p:spPr>
          <a:xfrm>
            <a:off x="728663" y="3349972"/>
            <a:ext cx="622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sviluppare </a:t>
            </a:r>
            <a:endParaRPr sz="889" b="0" i="0" u="none" strike="noStrike" cap="none">
              <a:solidFill>
                <a:schemeClr val="dk1"/>
              </a:solidFill>
              <a:latin typeface="Calibri"/>
              <a:ea typeface="Calibri"/>
              <a:cs typeface="Calibri"/>
              <a:sym typeface="Calibri"/>
            </a:endParaRPr>
          </a:p>
        </p:txBody>
      </p:sp>
      <p:sp>
        <p:nvSpPr>
          <p:cNvPr id="799" name="Google Shape;799;g39c468b2691_0_332"/>
          <p:cNvSpPr/>
          <p:nvPr/>
        </p:nvSpPr>
        <p:spPr>
          <a:xfrm>
            <a:off x="1351564" y="3349972"/>
            <a:ext cx="980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diabete di tipo 2</a:t>
            </a:r>
            <a:endParaRPr sz="889" b="0" i="0" u="none" strike="noStrike" cap="none">
              <a:solidFill>
                <a:schemeClr val="dk1"/>
              </a:solidFill>
              <a:latin typeface="Calibri"/>
              <a:ea typeface="Calibri"/>
              <a:cs typeface="Calibri"/>
              <a:sym typeface="Calibri"/>
            </a:endParaRPr>
          </a:p>
        </p:txBody>
      </p:sp>
      <p:sp>
        <p:nvSpPr>
          <p:cNvPr id="800" name="Google Shape;800;g39c468b2691_0_332"/>
          <p:cNvSpPr/>
          <p:nvPr/>
        </p:nvSpPr>
        <p:spPr>
          <a:xfrm>
            <a:off x="2331876" y="3349972"/>
            <a:ext cx="972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anni in anticipo. </a:t>
            </a:r>
            <a:endParaRPr sz="889" b="0" i="0" u="none" strike="noStrike" cap="none">
              <a:solidFill>
                <a:schemeClr val="dk1"/>
              </a:solidFill>
              <a:latin typeface="Calibri"/>
              <a:ea typeface="Calibri"/>
              <a:cs typeface="Calibri"/>
              <a:sym typeface="Calibri"/>
            </a:endParaRPr>
          </a:p>
        </p:txBody>
      </p:sp>
      <p:sp>
        <p:nvSpPr>
          <p:cNvPr id="801" name="Google Shape;801;g39c468b2691_0_332"/>
          <p:cNvSpPr/>
          <p:nvPr/>
        </p:nvSpPr>
        <p:spPr>
          <a:xfrm>
            <a:off x="571500" y="3788950"/>
            <a:ext cx="38397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Perché Questo è Straordinario</a:t>
            </a:r>
            <a:endParaRPr sz="1238" b="0" i="0" u="none" strike="noStrike" cap="none">
              <a:solidFill>
                <a:schemeClr val="dk1"/>
              </a:solidFill>
              <a:latin typeface="Calibri"/>
              <a:ea typeface="Calibri"/>
              <a:cs typeface="Calibri"/>
              <a:sym typeface="Calibri"/>
            </a:endParaRPr>
          </a:p>
        </p:txBody>
      </p:sp>
      <p:sp>
        <p:nvSpPr>
          <p:cNvPr id="802" name="Google Shape;802;g39c468b2691_0_332"/>
          <p:cNvSpPr/>
          <p:nvPr/>
        </p:nvSpPr>
        <p:spPr>
          <a:xfrm>
            <a:off x="571500" y="4131850"/>
            <a:ext cx="1491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Il diabete di tipo 2 è una </a:t>
            </a:r>
            <a:endParaRPr sz="942" b="0" i="0" u="none" strike="noStrike" cap="none">
              <a:solidFill>
                <a:schemeClr val="dk1"/>
              </a:solidFill>
              <a:latin typeface="Calibri"/>
              <a:ea typeface="Calibri"/>
              <a:cs typeface="Calibri"/>
              <a:sym typeface="Calibri"/>
            </a:endParaRPr>
          </a:p>
        </p:txBody>
      </p:sp>
      <p:sp>
        <p:nvSpPr>
          <p:cNvPr id="803" name="Google Shape;803;g39c468b2691_0_332"/>
          <p:cNvSpPr/>
          <p:nvPr/>
        </p:nvSpPr>
        <p:spPr>
          <a:xfrm>
            <a:off x="2063121" y="4131850"/>
            <a:ext cx="1262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malattia metabolica</a:t>
            </a:r>
            <a:endParaRPr sz="942" b="0" i="0" u="none" strike="noStrike" cap="none">
              <a:solidFill>
                <a:schemeClr val="dk1"/>
              </a:solidFill>
              <a:latin typeface="Calibri"/>
              <a:ea typeface="Calibri"/>
              <a:cs typeface="Calibri"/>
              <a:sym typeface="Calibri"/>
            </a:endParaRPr>
          </a:p>
        </p:txBody>
      </p:sp>
      <p:sp>
        <p:nvSpPr>
          <p:cNvPr id="804" name="Google Shape;804;g39c468b2691_0_332"/>
          <p:cNvSpPr/>
          <p:nvPr/>
        </p:nvSpPr>
        <p:spPr>
          <a:xfrm>
            <a:off x="3325360" y="4131850"/>
            <a:ext cx="30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non </a:t>
            </a:r>
            <a:endParaRPr sz="942" b="0" i="0" u="none" strike="noStrike" cap="none">
              <a:solidFill>
                <a:schemeClr val="dk1"/>
              </a:solidFill>
              <a:latin typeface="Calibri"/>
              <a:ea typeface="Calibri"/>
              <a:cs typeface="Calibri"/>
              <a:sym typeface="Calibri"/>
            </a:endParaRPr>
          </a:p>
        </p:txBody>
      </p:sp>
      <p:sp>
        <p:nvSpPr>
          <p:cNvPr id="805" name="Google Shape;805;g39c468b2691_0_332"/>
          <p:cNvSpPr/>
          <p:nvPr/>
        </p:nvSpPr>
        <p:spPr>
          <a:xfrm>
            <a:off x="571500" y="4350432"/>
            <a:ext cx="3825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direttamente correlata al sistema cardiovascolare. L'intelligenza </a:t>
            </a:r>
            <a:endParaRPr sz="942" b="0" i="0" u="none" strike="noStrike" cap="none">
              <a:solidFill>
                <a:schemeClr val="dk1"/>
              </a:solidFill>
              <a:latin typeface="Calibri"/>
              <a:ea typeface="Calibri"/>
              <a:cs typeface="Calibri"/>
              <a:sym typeface="Calibri"/>
            </a:endParaRPr>
          </a:p>
        </p:txBody>
      </p:sp>
      <p:sp>
        <p:nvSpPr>
          <p:cNvPr id="806" name="Google Shape;806;g39c468b2691_0_332"/>
          <p:cNvSpPr/>
          <p:nvPr/>
        </p:nvSpPr>
        <p:spPr>
          <a:xfrm>
            <a:off x="571500" y="4569014"/>
            <a:ext cx="1240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artificiale ha trovato </a:t>
            </a:r>
            <a:endParaRPr sz="942" b="0" i="0" u="none" strike="noStrike" cap="none">
              <a:solidFill>
                <a:schemeClr val="dk1"/>
              </a:solidFill>
              <a:latin typeface="Calibri"/>
              <a:ea typeface="Calibri"/>
              <a:cs typeface="Calibri"/>
              <a:sym typeface="Calibri"/>
            </a:endParaRPr>
          </a:p>
        </p:txBody>
      </p:sp>
      <p:sp>
        <p:nvSpPr>
          <p:cNvPr id="807" name="Google Shape;807;g39c468b2691_0_332"/>
          <p:cNvSpPr/>
          <p:nvPr/>
        </p:nvSpPr>
        <p:spPr>
          <a:xfrm>
            <a:off x="1812252" y="4569014"/>
            <a:ext cx="2535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connessioni tra sistemi apparentemente </a:t>
            </a:r>
            <a:endParaRPr sz="942" b="0" i="0" u="none" strike="noStrike" cap="none">
              <a:solidFill>
                <a:schemeClr val="dk1"/>
              </a:solidFill>
              <a:latin typeface="Calibri"/>
              <a:ea typeface="Calibri"/>
              <a:cs typeface="Calibri"/>
              <a:sym typeface="Calibri"/>
            </a:endParaRPr>
          </a:p>
        </p:txBody>
      </p:sp>
      <p:sp>
        <p:nvSpPr>
          <p:cNvPr id="808" name="Google Shape;808;g39c468b2691_0_332"/>
          <p:cNvSpPr/>
          <p:nvPr/>
        </p:nvSpPr>
        <p:spPr>
          <a:xfrm>
            <a:off x="571500" y="4787596"/>
            <a:ext cx="726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disconnessi</a:t>
            </a:r>
            <a:endParaRPr sz="942" b="0" i="0" u="none" strike="noStrike" cap="none">
              <a:solidFill>
                <a:schemeClr val="dk1"/>
              </a:solidFill>
              <a:latin typeface="Calibri"/>
              <a:ea typeface="Calibri"/>
              <a:cs typeface="Calibri"/>
              <a:sym typeface="Calibri"/>
            </a:endParaRPr>
          </a:p>
        </p:txBody>
      </p:sp>
      <p:sp>
        <p:nvSpPr>
          <p:cNvPr id="809" name="Google Shape;809;g39c468b2691_0_332"/>
          <p:cNvSpPr/>
          <p:nvPr/>
        </p:nvSpPr>
        <p:spPr>
          <a:xfrm>
            <a:off x="1298042" y="4787596"/>
            <a:ext cx="2708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del corpo umano, connessioni che sfuggono </a:t>
            </a:r>
            <a:endParaRPr sz="942" b="0" i="0" u="none" strike="noStrike" cap="none">
              <a:solidFill>
                <a:schemeClr val="dk1"/>
              </a:solidFill>
              <a:latin typeface="Calibri"/>
              <a:ea typeface="Calibri"/>
              <a:cs typeface="Calibri"/>
              <a:sym typeface="Calibri"/>
            </a:endParaRPr>
          </a:p>
        </p:txBody>
      </p:sp>
      <p:sp>
        <p:nvSpPr>
          <p:cNvPr id="810" name="Google Shape;810;g39c468b2691_0_332"/>
          <p:cNvSpPr/>
          <p:nvPr/>
        </p:nvSpPr>
        <p:spPr>
          <a:xfrm>
            <a:off x="571500" y="5006178"/>
            <a:ext cx="2197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all'osservazione medica tradizionale. </a:t>
            </a:r>
            <a:endParaRPr sz="942" b="0" i="0" u="none" strike="noStrike" cap="none">
              <a:solidFill>
                <a:schemeClr val="dk1"/>
              </a:solidFill>
              <a:latin typeface="Calibri"/>
              <a:ea typeface="Calibri"/>
              <a:cs typeface="Calibri"/>
              <a:sym typeface="Calibri"/>
            </a:endParaRPr>
          </a:p>
        </p:txBody>
      </p:sp>
      <p:sp>
        <p:nvSpPr>
          <p:cNvPr id="811" name="Google Shape;811;g39c468b2691_0_332"/>
          <p:cNvSpPr/>
          <p:nvPr/>
        </p:nvSpPr>
        <p:spPr>
          <a:xfrm>
            <a:off x="571500" y="5360491"/>
            <a:ext cx="3839700" cy="43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1" u="none" strike="noStrike" cap="none">
                <a:solidFill>
                  <a:srgbClr val="F4F4F4"/>
                </a:solidFill>
                <a:latin typeface="Noto Sans"/>
                <a:ea typeface="Noto Sans"/>
                <a:cs typeface="Noto Sans"/>
                <a:sym typeface="Noto Sans"/>
              </a:rPr>
              <a:t> Ma quali sono le implicazioni pratiche di questa scoperta per la medicina e la salute pubblica? </a:t>
            </a:r>
            <a:endParaRPr sz="942" b="0" i="0" u="none" strike="noStrike" cap="none">
              <a:solidFill>
                <a:schemeClr val="dk1"/>
              </a:solidFill>
              <a:latin typeface="Calibri"/>
              <a:ea typeface="Calibri"/>
              <a:cs typeface="Calibri"/>
              <a:sym typeface="Calibri"/>
            </a:endParaRPr>
          </a:p>
        </p:txBody>
      </p:sp>
      <p:sp>
        <p:nvSpPr>
          <p:cNvPr id="812" name="Google Shape;812;g39c468b2691_0_332"/>
          <p:cNvSpPr/>
          <p:nvPr/>
        </p:nvSpPr>
        <p:spPr>
          <a:xfrm>
            <a:off x="4732734" y="1661647"/>
            <a:ext cx="3839700" cy="1463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g39c468b2691_0_332"/>
          <p:cNvSpPr/>
          <p:nvPr/>
        </p:nvSpPr>
        <p:spPr>
          <a:xfrm>
            <a:off x="4932759" y="1861672"/>
            <a:ext cx="3439800" cy="27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 Pattern Nascosti </a:t>
            </a:r>
            <a:endParaRPr sz="1463" b="0" i="0" u="none" strike="noStrike" cap="none">
              <a:solidFill>
                <a:schemeClr val="dk1"/>
              </a:solidFill>
              <a:latin typeface="Calibri"/>
              <a:ea typeface="Calibri"/>
              <a:cs typeface="Calibri"/>
              <a:sym typeface="Calibri"/>
            </a:endParaRPr>
          </a:p>
        </p:txBody>
      </p:sp>
      <p:sp>
        <p:nvSpPr>
          <p:cNvPr id="814" name="Google Shape;814;g39c468b2691_0_332"/>
          <p:cNvSpPr/>
          <p:nvPr/>
        </p:nvSpPr>
        <p:spPr>
          <a:xfrm>
            <a:off x="4932759" y="2268866"/>
            <a:ext cx="3439800" cy="65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L'IA scopre pattern nei dati che ampliano la nostra comprensione della biologia e della medicina, rivelando connessioni che l'occhio umano non può vedere.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g39c468b2691_0_369" descr="preencoded.png"/>
          <p:cNvPicPr preferRelativeResize="0"/>
          <p:nvPr/>
        </p:nvPicPr>
        <p:blipFill rotWithShape="1">
          <a:blip r:embed="rId3">
            <a:alphaModFix/>
          </a:blip>
          <a:srcRect/>
          <a:stretch/>
        </p:blipFill>
        <p:spPr>
          <a:xfrm>
            <a:off x="0" y="0"/>
            <a:ext cx="9144000" cy="5744915"/>
          </a:xfrm>
          <a:prstGeom prst="rect">
            <a:avLst/>
          </a:prstGeom>
          <a:noFill/>
          <a:ln>
            <a:noFill/>
          </a:ln>
        </p:spPr>
      </p:pic>
      <p:sp>
        <p:nvSpPr>
          <p:cNvPr id="821" name="Google Shape;821;g39c468b2691_0_369"/>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AI o not AI? La Questione dell'Intelligenza Autentica </a:t>
            </a:r>
            <a:endParaRPr sz="2250" b="0" i="0" u="none" strike="noStrike" cap="none">
              <a:solidFill>
                <a:schemeClr val="dk1"/>
              </a:solidFill>
              <a:latin typeface="Calibri"/>
              <a:ea typeface="Calibri"/>
              <a:cs typeface="Calibri"/>
              <a:sym typeface="Calibri"/>
            </a:endParaRPr>
          </a:p>
        </p:txBody>
      </p:sp>
      <p:sp>
        <p:nvSpPr>
          <p:cNvPr id="822" name="Google Shape;822;g39c468b2691_0_369"/>
          <p:cNvSpPr/>
          <p:nvPr/>
        </p:nvSpPr>
        <p:spPr>
          <a:xfrm>
            <a:off x="571500" y="1057275"/>
            <a:ext cx="7929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La domanda fondamentale che dobbiamo porci è: cosa intendiamo veramente quando parliamo di "intelligenza artificiale"? I grandi </a:t>
            </a:r>
            <a:endParaRPr sz="942" b="0" i="0" u="none" strike="noStrike" cap="none">
              <a:solidFill>
                <a:schemeClr val="dk1"/>
              </a:solidFill>
              <a:latin typeface="Calibri"/>
              <a:ea typeface="Calibri"/>
              <a:cs typeface="Calibri"/>
              <a:sym typeface="Calibri"/>
            </a:endParaRPr>
          </a:p>
        </p:txBody>
      </p:sp>
      <p:sp>
        <p:nvSpPr>
          <p:cNvPr id="823" name="Google Shape;823;g39c468b2691_0_369"/>
          <p:cNvSpPr/>
          <p:nvPr/>
        </p:nvSpPr>
        <p:spPr>
          <a:xfrm>
            <a:off x="571500" y="1275857"/>
            <a:ext cx="1999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modelli di linguaggio (LLM) sono </a:t>
            </a:r>
            <a:endParaRPr sz="942" b="0" i="0" u="none" strike="noStrike" cap="none">
              <a:solidFill>
                <a:schemeClr val="dk1"/>
              </a:solidFill>
              <a:latin typeface="Calibri"/>
              <a:ea typeface="Calibri"/>
              <a:cs typeface="Calibri"/>
              <a:sym typeface="Calibri"/>
            </a:endParaRPr>
          </a:p>
        </p:txBody>
      </p:sp>
      <p:sp>
        <p:nvSpPr>
          <p:cNvPr id="824" name="Google Shape;824;g39c468b2691_0_369"/>
          <p:cNvSpPr/>
          <p:nvPr/>
        </p:nvSpPr>
        <p:spPr>
          <a:xfrm>
            <a:off x="2570913" y="1275857"/>
            <a:ext cx="2139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elaborazioni statistiche sofisticate</a:t>
            </a:r>
            <a:endParaRPr sz="942" b="0" i="0" u="none" strike="noStrike" cap="none">
              <a:solidFill>
                <a:schemeClr val="dk1"/>
              </a:solidFill>
              <a:latin typeface="Calibri"/>
              <a:ea typeface="Calibri"/>
              <a:cs typeface="Calibri"/>
              <a:sym typeface="Calibri"/>
            </a:endParaRPr>
          </a:p>
        </p:txBody>
      </p:sp>
      <p:sp>
        <p:nvSpPr>
          <p:cNvPr id="825" name="Google Shape;825;g39c468b2691_0_369"/>
          <p:cNvSpPr/>
          <p:nvPr/>
        </p:nvSpPr>
        <p:spPr>
          <a:xfrm>
            <a:off x="4710494" y="1275857"/>
            <a:ext cx="2863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non intelligenza nel senso umano del termine. </a:t>
            </a:r>
            <a:endParaRPr sz="942" b="0" i="0" u="none" strike="noStrike" cap="none">
              <a:solidFill>
                <a:schemeClr val="dk1"/>
              </a:solidFill>
              <a:latin typeface="Calibri"/>
              <a:ea typeface="Calibri"/>
              <a:cs typeface="Calibri"/>
              <a:sym typeface="Calibri"/>
            </a:endParaRPr>
          </a:p>
        </p:txBody>
      </p:sp>
      <p:sp>
        <p:nvSpPr>
          <p:cNvPr id="826" name="Google Shape;826;g39c468b2691_0_369"/>
          <p:cNvSpPr/>
          <p:nvPr/>
        </p:nvSpPr>
        <p:spPr>
          <a:xfrm>
            <a:off x="571500" y="1651602"/>
            <a:ext cx="3911100" cy="2014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g39c468b2691_0_369"/>
          <p:cNvSpPr/>
          <p:nvPr/>
        </p:nvSpPr>
        <p:spPr>
          <a:xfrm>
            <a:off x="771525" y="1830195"/>
            <a:ext cx="35112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Intelligenza Umana</a:t>
            </a:r>
            <a:endParaRPr sz="1238" b="0" i="0" u="none" strike="noStrike" cap="none">
              <a:solidFill>
                <a:schemeClr val="dk1"/>
              </a:solidFill>
              <a:latin typeface="Calibri"/>
              <a:ea typeface="Calibri"/>
              <a:cs typeface="Calibri"/>
              <a:sym typeface="Calibri"/>
            </a:endParaRPr>
          </a:p>
        </p:txBody>
      </p:sp>
      <p:sp>
        <p:nvSpPr>
          <p:cNvPr id="828" name="Google Shape;828;g39c468b2691_0_369"/>
          <p:cNvSpPr/>
          <p:nvPr/>
        </p:nvSpPr>
        <p:spPr>
          <a:xfrm>
            <a:off x="771525" y="2185597"/>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29" name="Google Shape;829;g39c468b2691_0_369"/>
          <p:cNvSpPr/>
          <p:nvPr/>
        </p:nvSpPr>
        <p:spPr>
          <a:xfrm>
            <a:off x="817206" y="2185597"/>
            <a:ext cx="569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Possiede </a:t>
            </a:r>
            <a:endParaRPr sz="889" b="0" i="0" u="none" strike="noStrike" cap="none">
              <a:solidFill>
                <a:schemeClr val="dk1"/>
              </a:solidFill>
              <a:latin typeface="Calibri"/>
              <a:ea typeface="Calibri"/>
              <a:cs typeface="Calibri"/>
              <a:sym typeface="Calibri"/>
            </a:endParaRPr>
          </a:p>
        </p:txBody>
      </p:sp>
      <p:sp>
        <p:nvSpPr>
          <p:cNvPr id="830" name="Google Shape;830;g39c468b2691_0_369"/>
          <p:cNvSpPr/>
          <p:nvPr/>
        </p:nvSpPr>
        <p:spPr>
          <a:xfrm>
            <a:off x="1386669" y="2185597"/>
            <a:ext cx="569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coscienza</a:t>
            </a:r>
            <a:endParaRPr sz="889" b="0" i="0" u="none" strike="noStrike" cap="none">
              <a:solidFill>
                <a:schemeClr val="dk1"/>
              </a:solidFill>
              <a:latin typeface="Calibri"/>
              <a:ea typeface="Calibri"/>
              <a:cs typeface="Calibri"/>
              <a:sym typeface="Calibri"/>
            </a:endParaRPr>
          </a:p>
        </p:txBody>
      </p:sp>
      <p:sp>
        <p:nvSpPr>
          <p:cNvPr id="831" name="Google Shape;831;g39c468b2691_0_369"/>
          <p:cNvSpPr/>
          <p:nvPr/>
        </p:nvSpPr>
        <p:spPr>
          <a:xfrm>
            <a:off x="1955657" y="2185597"/>
            <a:ext cx="1317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consapevolezza di sé </a:t>
            </a:r>
            <a:endParaRPr sz="889" b="0" i="0" u="none" strike="noStrike" cap="none">
              <a:solidFill>
                <a:schemeClr val="dk1"/>
              </a:solidFill>
              <a:latin typeface="Calibri"/>
              <a:ea typeface="Calibri"/>
              <a:cs typeface="Calibri"/>
              <a:sym typeface="Calibri"/>
            </a:endParaRPr>
          </a:p>
        </p:txBody>
      </p:sp>
      <p:sp>
        <p:nvSpPr>
          <p:cNvPr id="832" name="Google Shape;832;g39c468b2691_0_369"/>
          <p:cNvSpPr/>
          <p:nvPr/>
        </p:nvSpPr>
        <p:spPr>
          <a:xfrm>
            <a:off x="771525" y="2465626"/>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33" name="Google Shape;833;g39c468b2691_0_369"/>
          <p:cNvSpPr/>
          <p:nvPr/>
        </p:nvSpPr>
        <p:spPr>
          <a:xfrm>
            <a:off x="817206" y="2465626"/>
            <a:ext cx="221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Ha </a:t>
            </a:r>
            <a:endParaRPr sz="889" b="0" i="0" u="none" strike="noStrike" cap="none">
              <a:solidFill>
                <a:schemeClr val="dk1"/>
              </a:solidFill>
              <a:latin typeface="Calibri"/>
              <a:ea typeface="Calibri"/>
              <a:cs typeface="Calibri"/>
              <a:sym typeface="Calibri"/>
            </a:endParaRPr>
          </a:p>
        </p:txBody>
      </p:sp>
      <p:sp>
        <p:nvSpPr>
          <p:cNvPr id="834" name="Google Shape;834;g39c468b2691_0_369"/>
          <p:cNvSpPr/>
          <p:nvPr/>
        </p:nvSpPr>
        <p:spPr>
          <a:xfrm>
            <a:off x="1038495" y="2465626"/>
            <a:ext cx="1302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esperienza soggettiva</a:t>
            </a:r>
            <a:endParaRPr sz="889" b="0" i="0" u="none" strike="noStrike" cap="none">
              <a:solidFill>
                <a:schemeClr val="dk1"/>
              </a:solidFill>
              <a:latin typeface="Calibri"/>
              <a:ea typeface="Calibri"/>
              <a:cs typeface="Calibri"/>
              <a:sym typeface="Calibri"/>
            </a:endParaRPr>
          </a:p>
        </p:txBody>
      </p:sp>
      <p:sp>
        <p:nvSpPr>
          <p:cNvPr id="835" name="Google Shape;835;g39c468b2691_0_369"/>
          <p:cNvSpPr/>
          <p:nvPr/>
        </p:nvSpPr>
        <p:spPr>
          <a:xfrm>
            <a:off x="2341113" y="2465626"/>
            <a:ext cx="480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qualia </a:t>
            </a:r>
            <a:endParaRPr sz="889" b="0" i="0" u="none" strike="noStrike" cap="none">
              <a:solidFill>
                <a:schemeClr val="dk1"/>
              </a:solidFill>
              <a:latin typeface="Calibri"/>
              <a:ea typeface="Calibri"/>
              <a:cs typeface="Calibri"/>
              <a:sym typeface="Calibri"/>
            </a:endParaRPr>
          </a:p>
        </p:txBody>
      </p:sp>
      <p:sp>
        <p:nvSpPr>
          <p:cNvPr id="836" name="Google Shape;836;g39c468b2691_0_369"/>
          <p:cNvSpPr/>
          <p:nvPr/>
        </p:nvSpPr>
        <p:spPr>
          <a:xfrm>
            <a:off x="771525" y="2745656"/>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37" name="Google Shape;837;g39c468b2691_0_369"/>
          <p:cNvSpPr/>
          <p:nvPr/>
        </p:nvSpPr>
        <p:spPr>
          <a:xfrm>
            <a:off x="817206" y="2745656"/>
            <a:ext cx="830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Comprende il </a:t>
            </a:r>
            <a:endParaRPr sz="889" b="0" i="0" u="none" strike="noStrike" cap="none">
              <a:solidFill>
                <a:schemeClr val="dk1"/>
              </a:solidFill>
              <a:latin typeface="Calibri"/>
              <a:ea typeface="Calibri"/>
              <a:cs typeface="Calibri"/>
              <a:sym typeface="Calibri"/>
            </a:endParaRPr>
          </a:p>
        </p:txBody>
      </p:sp>
      <p:sp>
        <p:nvSpPr>
          <p:cNvPr id="838" name="Google Shape;838;g39c468b2691_0_369"/>
          <p:cNvSpPr/>
          <p:nvPr/>
        </p:nvSpPr>
        <p:spPr>
          <a:xfrm>
            <a:off x="1647527" y="2745656"/>
            <a:ext cx="619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significato</a:t>
            </a:r>
            <a:endParaRPr sz="889" b="0" i="0" u="none" strike="noStrike" cap="none">
              <a:solidFill>
                <a:schemeClr val="dk1"/>
              </a:solidFill>
              <a:latin typeface="Calibri"/>
              <a:ea typeface="Calibri"/>
              <a:cs typeface="Calibri"/>
              <a:sym typeface="Calibri"/>
            </a:endParaRPr>
          </a:p>
        </p:txBody>
      </p:sp>
      <p:sp>
        <p:nvSpPr>
          <p:cNvPr id="839" name="Google Shape;839;g39c468b2691_0_369"/>
          <p:cNvSpPr/>
          <p:nvPr/>
        </p:nvSpPr>
        <p:spPr>
          <a:xfrm>
            <a:off x="2266773" y="2745656"/>
            <a:ext cx="720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il contesto </a:t>
            </a:r>
            <a:endParaRPr sz="889" b="0" i="0" u="none" strike="noStrike" cap="none">
              <a:solidFill>
                <a:schemeClr val="dk1"/>
              </a:solidFill>
              <a:latin typeface="Calibri"/>
              <a:ea typeface="Calibri"/>
              <a:cs typeface="Calibri"/>
              <a:sym typeface="Calibri"/>
            </a:endParaRPr>
          </a:p>
        </p:txBody>
      </p:sp>
      <p:sp>
        <p:nvSpPr>
          <p:cNvPr id="840" name="Google Shape;840;g39c468b2691_0_369"/>
          <p:cNvSpPr/>
          <p:nvPr/>
        </p:nvSpPr>
        <p:spPr>
          <a:xfrm>
            <a:off x="771525" y="3025685"/>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41" name="Google Shape;841;g39c468b2691_0_369"/>
          <p:cNvSpPr/>
          <p:nvPr/>
        </p:nvSpPr>
        <p:spPr>
          <a:xfrm>
            <a:off x="817206" y="3025685"/>
            <a:ext cx="569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Possiede </a:t>
            </a:r>
            <a:endParaRPr sz="889" b="0" i="0" u="none" strike="noStrike" cap="none">
              <a:solidFill>
                <a:schemeClr val="dk1"/>
              </a:solidFill>
              <a:latin typeface="Calibri"/>
              <a:ea typeface="Calibri"/>
              <a:cs typeface="Calibri"/>
              <a:sym typeface="Calibri"/>
            </a:endParaRPr>
          </a:p>
        </p:txBody>
      </p:sp>
      <p:sp>
        <p:nvSpPr>
          <p:cNvPr id="842" name="Google Shape;842;g39c468b2691_0_369"/>
          <p:cNvSpPr/>
          <p:nvPr/>
        </p:nvSpPr>
        <p:spPr>
          <a:xfrm>
            <a:off x="1386669" y="3025685"/>
            <a:ext cx="818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intenzionalità</a:t>
            </a:r>
            <a:endParaRPr sz="889" b="0" i="0" u="none" strike="noStrike" cap="none">
              <a:solidFill>
                <a:schemeClr val="dk1"/>
              </a:solidFill>
              <a:latin typeface="Calibri"/>
              <a:ea typeface="Calibri"/>
              <a:cs typeface="Calibri"/>
              <a:sym typeface="Calibri"/>
            </a:endParaRPr>
          </a:p>
        </p:txBody>
      </p:sp>
      <p:sp>
        <p:nvSpPr>
          <p:cNvPr id="843" name="Google Shape;843;g39c468b2691_0_369"/>
          <p:cNvSpPr/>
          <p:nvPr/>
        </p:nvSpPr>
        <p:spPr>
          <a:xfrm>
            <a:off x="2204963" y="3025685"/>
            <a:ext cx="558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volontà </a:t>
            </a:r>
            <a:endParaRPr sz="889" b="0" i="0" u="none" strike="noStrike" cap="none">
              <a:solidFill>
                <a:schemeClr val="dk1"/>
              </a:solidFill>
              <a:latin typeface="Calibri"/>
              <a:ea typeface="Calibri"/>
              <a:cs typeface="Calibri"/>
              <a:sym typeface="Calibri"/>
            </a:endParaRPr>
          </a:p>
        </p:txBody>
      </p:sp>
      <p:sp>
        <p:nvSpPr>
          <p:cNvPr id="844" name="Google Shape;844;g39c468b2691_0_369"/>
          <p:cNvSpPr/>
          <p:nvPr/>
        </p:nvSpPr>
        <p:spPr>
          <a:xfrm>
            <a:off x="771525" y="3305715"/>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45" name="Google Shape;845;g39c468b2691_0_369"/>
          <p:cNvSpPr/>
          <p:nvPr/>
        </p:nvSpPr>
        <p:spPr>
          <a:xfrm>
            <a:off x="817206" y="3305715"/>
            <a:ext cx="615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Capace di </a:t>
            </a:r>
            <a:endParaRPr sz="889" b="0" i="0" u="none" strike="noStrike" cap="none">
              <a:solidFill>
                <a:schemeClr val="dk1"/>
              </a:solidFill>
              <a:latin typeface="Calibri"/>
              <a:ea typeface="Calibri"/>
              <a:cs typeface="Calibri"/>
              <a:sym typeface="Calibri"/>
            </a:endParaRPr>
          </a:p>
        </p:txBody>
      </p:sp>
      <p:sp>
        <p:nvSpPr>
          <p:cNvPr id="846" name="Google Shape;846;g39c468b2691_0_369"/>
          <p:cNvSpPr/>
          <p:nvPr/>
        </p:nvSpPr>
        <p:spPr>
          <a:xfrm>
            <a:off x="1432461" y="3305715"/>
            <a:ext cx="1078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creatività genuina</a:t>
            </a:r>
            <a:endParaRPr sz="889" b="0" i="0" u="none" strike="noStrike" cap="none">
              <a:solidFill>
                <a:schemeClr val="dk1"/>
              </a:solidFill>
              <a:latin typeface="Calibri"/>
              <a:ea typeface="Calibri"/>
              <a:cs typeface="Calibri"/>
              <a:sym typeface="Calibri"/>
            </a:endParaRPr>
          </a:p>
        </p:txBody>
      </p:sp>
      <p:sp>
        <p:nvSpPr>
          <p:cNvPr id="847" name="Google Shape;847;g39c468b2691_0_369"/>
          <p:cNvSpPr/>
          <p:nvPr/>
        </p:nvSpPr>
        <p:spPr>
          <a:xfrm>
            <a:off x="2510526" y="3305715"/>
            <a:ext cx="693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intuizione </a:t>
            </a:r>
            <a:endParaRPr sz="889" b="0" i="0" u="none" strike="noStrike" cap="none">
              <a:solidFill>
                <a:schemeClr val="dk1"/>
              </a:solidFill>
              <a:latin typeface="Calibri"/>
              <a:ea typeface="Calibri"/>
              <a:cs typeface="Calibri"/>
              <a:sym typeface="Calibri"/>
            </a:endParaRPr>
          </a:p>
        </p:txBody>
      </p:sp>
      <p:sp>
        <p:nvSpPr>
          <p:cNvPr id="848" name="Google Shape;848;g39c468b2691_0_369"/>
          <p:cNvSpPr/>
          <p:nvPr/>
        </p:nvSpPr>
        <p:spPr>
          <a:xfrm>
            <a:off x="4661297" y="1651602"/>
            <a:ext cx="3911100" cy="2014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g39c468b2691_0_369"/>
          <p:cNvSpPr/>
          <p:nvPr/>
        </p:nvSpPr>
        <p:spPr>
          <a:xfrm>
            <a:off x="4861322" y="1830195"/>
            <a:ext cx="35112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IA Statistica (LLM)</a:t>
            </a:r>
            <a:endParaRPr sz="1238" b="0" i="0" u="none" strike="noStrike" cap="none">
              <a:solidFill>
                <a:schemeClr val="dk1"/>
              </a:solidFill>
              <a:latin typeface="Calibri"/>
              <a:ea typeface="Calibri"/>
              <a:cs typeface="Calibri"/>
              <a:sym typeface="Calibri"/>
            </a:endParaRPr>
          </a:p>
        </p:txBody>
      </p:sp>
      <p:sp>
        <p:nvSpPr>
          <p:cNvPr id="850" name="Google Shape;850;g39c468b2691_0_369"/>
          <p:cNvSpPr/>
          <p:nvPr/>
        </p:nvSpPr>
        <p:spPr>
          <a:xfrm>
            <a:off x="4861322" y="2185597"/>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51" name="Google Shape;851;g39c468b2691_0_369"/>
          <p:cNvSpPr/>
          <p:nvPr/>
        </p:nvSpPr>
        <p:spPr>
          <a:xfrm>
            <a:off x="4938592" y="2185597"/>
            <a:ext cx="1113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Nessuna coscienza</a:t>
            </a:r>
            <a:endParaRPr sz="889" b="0" i="0" u="none" strike="noStrike" cap="none">
              <a:solidFill>
                <a:schemeClr val="dk1"/>
              </a:solidFill>
              <a:latin typeface="Calibri"/>
              <a:ea typeface="Calibri"/>
              <a:cs typeface="Calibri"/>
              <a:sym typeface="Calibri"/>
            </a:endParaRPr>
          </a:p>
        </p:txBody>
      </p:sp>
      <p:sp>
        <p:nvSpPr>
          <p:cNvPr id="852" name="Google Shape;852;g39c468b2691_0_369"/>
          <p:cNvSpPr/>
          <p:nvPr/>
        </p:nvSpPr>
        <p:spPr>
          <a:xfrm>
            <a:off x="6052375" y="2185597"/>
            <a:ext cx="1026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o consapevolezza </a:t>
            </a:r>
            <a:endParaRPr sz="889" b="0" i="0" u="none" strike="noStrike" cap="none">
              <a:solidFill>
                <a:schemeClr val="dk1"/>
              </a:solidFill>
              <a:latin typeface="Calibri"/>
              <a:ea typeface="Calibri"/>
              <a:cs typeface="Calibri"/>
              <a:sym typeface="Calibri"/>
            </a:endParaRPr>
          </a:p>
        </p:txBody>
      </p:sp>
      <p:sp>
        <p:nvSpPr>
          <p:cNvPr id="853" name="Google Shape;853;g39c468b2691_0_369"/>
          <p:cNvSpPr/>
          <p:nvPr/>
        </p:nvSpPr>
        <p:spPr>
          <a:xfrm>
            <a:off x="4861322" y="2465626"/>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54" name="Google Shape;854;g39c468b2691_0_369"/>
          <p:cNvSpPr/>
          <p:nvPr/>
        </p:nvSpPr>
        <p:spPr>
          <a:xfrm>
            <a:off x="4938592" y="2465626"/>
            <a:ext cx="1188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Nessuna esperienza</a:t>
            </a:r>
            <a:endParaRPr sz="889" b="0" i="0" u="none" strike="noStrike" cap="none">
              <a:solidFill>
                <a:schemeClr val="dk1"/>
              </a:solidFill>
              <a:latin typeface="Calibri"/>
              <a:ea typeface="Calibri"/>
              <a:cs typeface="Calibri"/>
              <a:sym typeface="Calibri"/>
            </a:endParaRPr>
          </a:p>
        </p:txBody>
      </p:sp>
      <p:sp>
        <p:nvSpPr>
          <p:cNvPr id="855" name="Google Shape;855;g39c468b2691_0_369"/>
          <p:cNvSpPr/>
          <p:nvPr/>
        </p:nvSpPr>
        <p:spPr>
          <a:xfrm>
            <a:off x="6126575" y="2465626"/>
            <a:ext cx="630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soggettiva </a:t>
            </a:r>
            <a:endParaRPr sz="889" b="0" i="0" u="none" strike="noStrike" cap="none">
              <a:solidFill>
                <a:schemeClr val="dk1"/>
              </a:solidFill>
              <a:latin typeface="Calibri"/>
              <a:ea typeface="Calibri"/>
              <a:cs typeface="Calibri"/>
              <a:sym typeface="Calibri"/>
            </a:endParaRPr>
          </a:p>
        </p:txBody>
      </p:sp>
      <p:sp>
        <p:nvSpPr>
          <p:cNvPr id="856" name="Google Shape;856;g39c468b2691_0_369"/>
          <p:cNvSpPr/>
          <p:nvPr/>
        </p:nvSpPr>
        <p:spPr>
          <a:xfrm>
            <a:off x="4861322" y="2745656"/>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57" name="Google Shape;857;g39c468b2691_0_369"/>
          <p:cNvSpPr/>
          <p:nvPr/>
        </p:nvSpPr>
        <p:spPr>
          <a:xfrm>
            <a:off x="4938592" y="2745656"/>
            <a:ext cx="1044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Pattern matching</a:t>
            </a:r>
            <a:endParaRPr sz="889" b="0" i="0" u="none" strike="noStrike" cap="none">
              <a:solidFill>
                <a:schemeClr val="dk1"/>
              </a:solidFill>
              <a:latin typeface="Calibri"/>
              <a:ea typeface="Calibri"/>
              <a:cs typeface="Calibri"/>
              <a:sym typeface="Calibri"/>
            </a:endParaRPr>
          </a:p>
        </p:txBody>
      </p:sp>
      <p:sp>
        <p:nvSpPr>
          <p:cNvPr id="858" name="Google Shape;858;g39c468b2691_0_369"/>
          <p:cNvSpPr/>
          <p:nvPr/>
        </p:nvSpPr>
        <p:spPr>
          <a:xfrm>
            <a:off x="5982667" y="2745656"/>
            <a:ext cx="1353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statistico su vasta scala </a:t>
            </a:r>
            <a:endParaRPr sz="889" b="0" i="0" u="none" strike="noStrike" cap="none">
              <a:solidFill>
                <a:schemeClr val="dk1"/>
              </a:solidFill>
              <a:latin typeface="Calibri"/>
              <a:ea typeface="Calibri"/>
              <a:cs typeface="Calibri"/>
              <a:sym typeface="Calibri"/>
            </a:endParaRPr>
          </a:p>
        </p:txBody>
      </p:sp>
      <p:sp>
        <p:nvSpPr>
          <p:cNvPr id="859" name="Google Shape;859;g39c468b2691_0_369"/>
          <p:cNvSpPr/>
          <p:nvPr/>
        </p:nvSpPr>
        <p:spPr>
          <a:xfrm>
            <a:off x="4861322" y="3025685"/>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60" name="Google Shape;860;g39c468b2691_0_369"/>
          <p:cNvSpPr/>
          <p:nvPr/>
        </p:nvSpPr>
        <p:spPr>
          <a:xfrm>
            <a:off x="4938592" y="3025685"/>
            <a:ext cx="1363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Nessuna intenzionalità</a:t>
            </a:r>
            <a:endParaRPr sz="889" b="0" i="0" u="none" strike="noStrike" cap="none">
              <a:solidFill>
                <a:schemeClr val="dk1"/>
              </a:solidFill>
              <a:latin typeface="Calibri"/>
              <a:ea typeface="Calibri"/>
              <a:cs typeface="Calibri"/>
              <a:sym typeface="Calibri"/>
            </a:endParaRPr>
          </a:p>
        </p:txBody>
      </p:sp>
      <p:sp>
        <p:nvSpPr>
          <p:cNvPr id="861" name="Google Shape;861;g39c468b2691_0_369"/>
          <p:cNvSpPr/>
          <p:nvPr/>
        </p:nvSpPr>
        <p:spPr>
          <a:xfrm>
            <a:off x="6301680" y="3025685"/>
            <a:ext cx="315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reale </a:t>
            </a:r>
            <a:endParaRPr sz="889" b="0" i="0" u="none" strike="noStrike" cap="none">
              <a:solidFill>
                <a:schemeClr val="dk1"/>
              </a:solidFill>
              <a:latin typeface="Calibri"/>
              <a:ea typeface="Calibri"/>
              <a:cs typeface="Calibri"/>
              <a:sym typeface="Calibri"/>
            </a:endParaRPr>
          </a:p>
        </p:txBody>
      </p:sp>
      <p:sp>
        <p:nvSpPr>
          <p:cNvPr id="862" name="Google Shape;862;g39c468b2691_0_369"/>
          <p:cNvSpPr/>
          <p:nvPr/>
        </p:nvSpPr>
        <p:spPr>
          <a:xfrm>
            <a:off x="4861322" y="3305715"/>
            <a:ext cx="45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t>
            </a:r>
            <a:endParaRPr sz="889" b="0" i="0" u="none" strike="noStrike" cap="none">
              <a:solidFill>
                <a:schemeClr val="dk1"/>
              </a:solidFill>
              <a:latin typeface="Calibri"/>
              <a:ea typeface="Calibri"/>
              <a:cs typeface="Calibri"/>
              <a:sym typeface="Calibri"/>
            </a:endParaRPr>
          </a:p>
        </p:txBody>
      </p:sp>
      <p:sp>
        <p:nvSpPr>
          <p:cNvPr id="863" name="Google Shape;863;g39c468b2691_0_369"/>
          <p:cNvSpPr/>
          <p:nvPr/>
        </p:nvSpPr>
        <p:spPr>
          <a:xfrm>
            <a:off x="4938592" y="3305715"/>
            <a:ext cx="942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Ricombinazione</a:t>
            </a:r>
            <a:endParaRPr sz="889" b="0" i="0" u="none" strike="noStrike" cap="none">
              <a:solidFill>
                <a:schemeClr val="dk1"/>
              </a:solidFill>
              <a:latin typeface="Calibri"/>
              <a:ea typeface="Calibri"/>
              <a:cs typeface="Calibri"/>
              <a:sym typeface="Calibri"/>
            </a:endParaRPr>
          </a:p>
        </p:txBody>
      </p:sp>
      <p:sp>
        <p:nvSpPr>
          <p:cNvPr id="864" name="Google Shape;864;g39c468b2691_0_369"/>
          <p:cNvSpPr/>
          <p:nvPr/>
        </p:nvSpPr>
        <p:spPr>
          <a:xfrm>
            <a:off x="5881008" y="3305715"/>
            <a:ext cx="1048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di pattern appresi </a:t>
            </a:r>
            <a:endParaRPr sz="889" b="0" i="0" u="none" strike="noStrike" cap="none">
              <a:solidFill>
                <a:schemeClr val="dk1"/>
              </a:solidFill>
              <a:latin typeface="Calibri"/>
              <a:ea typeface="Calibri"/>
              <a:cs typeface="Calibri"/>
              <a:sym typeface="Calibri"/>
            </a:endParaRPr>
          </a:p>
        </p:txBody>
      </p:sp>
      <p:sp>
        <p:nvSpPr>
          <p:cNvPr id="865" name="Google Shape;865;g39c468b2691_0_369"/>
          <p:cNvSpPr/>
          <p:nvPr/>
        </p:nvSpPr>
        <p:spPr>
          <a:xfrm>
            <a:off x="571500" y="3844705"/>
            <a:ext cx="8001000" cy="154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g39c468b2691_0_369"/>
          <p:cNvSpPr/>
          <p:nvPr/>
        </p:nvSpPr>
        <p:spPr>
          <a:xfrm>
            <a:off x="750094" y="3987580"/>
            <a:ext cx="76437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Il Rischio dell'Ambiguità Terminologica</a:t>
            </a:r>
            <a:endParaRPr sz="1046" b="0" i="0" u="none" strike="noStrike" cap="none">
              <a:solidFill>
                <a:schemeClr val="dk1"/>
              </a:solidFill>
              <a:latin typeface="Calibri"/>
              <a:ea typeface="Calibri"/>
              <a:cs typeface="Calibri"/>
              <a:sym typeface="Calibri"/>
            </a:endParaRPr>
          </a:p>
        </p:txBody>
      </p:sp>
      <p:sp>
        <p:nvSpPr>
          <p:cNvPr id="867" name="Google Shape;867;g39c468b2691_0_369"/>
          <p:cNvSpPr/>
          <p:nvPr/>
        </p:nvSpPr>
        <p:spPr>
          <a:xfrm>
            <a:off x="750094" y="4285831"/>
            <a:ext cx="2202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Il termine "intelligenza artificiale" crea </a:t>
            </a:r>
            <a:endParaRPr sz="889" b="0" i="0" u="none" strike="noStrike" cap="none">
              <a:solidFill>
                <a:schemeClr val="dk1"/>
              </a:solidFill>
              <a:latin typeface="Calibri"/>
              <a:ea typeface="Calibri"/>
              <a:cs typeface="Calibri"/>
              <a:sym typeface="Calibri"/>
            </a:endParaRPr>
          </a:p>
        </p:txBody>
      </p:sp>
      <p:sp>
        <p:nvSpPr>
          <p:cNvPr id="868" name="Google Shape;868;g39c468b2691_0_369"/>
          <p:cNvSpPr/>
          <p:nvPr/>
        </p:nvSpPr>
        <p:spPr>
          <a:xfrm>
            <a:off x="2952238" y="4285831"/>
            <a:ext cx="1253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aspettative eccessive</a:t>
            </a:r>
            <a:endParaRPr sz="889" b="0" i="0" u="none" strike="noStrike" cap="none">
              <a:solidFill>
                <a:schemeClr val="dk1"/>
              </a:solidFill>
              <a:latin typeface="Calibri"/>
              <a:ea typeface="Calibri"/>
              <a:cs typeface="Calibri"/>
              <a:sym typeface="Calibri"/>
            </a:endParaRPr>
          </a:p>
        </p:txBody>
      </p:sp>
      <p:sp>
        <p:nvSpPr>
          <p:cNvPr id="869" name="Google Shape;869;g39c468b2691_0_369"/>
          <p:cNvSpPr/>
          <p:nvPr/>
        </p:nvSpPr>
        <p:spPr>
          <a:xfrm>
            <a:off x="4205911" y="4285831"/>
            <a:ext cx="4008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e favorisce l'antropomorfizzazione di questi sistemi. Quando parliamo </a:t>
            </a:r>
            <a:endParaRPr sz="889" b="0" i="0" u="none" strike="noStrike" cap="none">
              <a:solidFill>
                <a:schemeClr val="dk1"/>
              </a:solidFill>
              <a:latin typeface="Calibri"/>
              <a:ea typeface="Calibri"/>
              <a:cs typeface="Calibri"/>
              <a:sym typeface="Calibri"/>
            </a:endParaRPr>
          </a:p>
        </p:txBody>
      </p:sp>
      <p:sp>
        <p:nvSpPr>
          <p:cNvPr id="870" name="Google Shape;870;g39c468b2691_0_369"/>
          <p:cNvSpPr/>
          <p:nvPr/>
        </p:nvSpPr>
        <p:spPr>
          <a:xfrm>
            <a:off x="750094" y="4480136"/>
            <a:ext cx="7521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con un chatbot che risponde in modo fluente e coerente, tendiamo naturalmente ad attribuirgli qualità umane come comprensione, </a:t>
            </a:r>
            <a:endParaRPr sz="889" b="0" i="0" u="none" strike="noStrike" cap="none">
              <a:solidFill>
                <a:schemeClr val="dk1"/>
              </a:solidFill>
              <a:latin typeface="Calibri"/>
              <a:ea typeface="Calibri"/>
              <a:cs typeface="Calibri"/>
              <a:sym typeface="Calibri"/>
            </a:endParaRPr>
          </a:p>
        </p:txBody>
      </p:sp>
      <p:sp>
        <p:nvSpPr>
          <p:cNvPr id="871" name="Google Shape;871;g39c468b2691_0_369"/>
          <p:cNvSpPr/>
          <p:nvPr/>
        </p:nvSpPr>
        <p:spPr>
          <a:xfrm>
            <a:off x="750094" y="4674440"/>
            <a:ext cx="2821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intenzione e consapevolezza. Questo porta a una </a:t>
            </a:r>
            <a:endParaRPr sz="889" b="0" i="0" u="none" strike="noStrike" cap="none">
              <a:solidFill>
                <a:schemeClr val="dk1"/>
              </a:solidFill>
              <a:latin typeface="Calibri"/>
              <a:ea typeface="Calibri"/>
              <a:cs typeface="Calibri"/>
              <a:sym typeface="Calibri"/>
            </a:endParaRPr>
          </a:p>
        </p:txBody>
      </p:sp>
      <p:sp>
        <p:nvSpPr>
          <p:cNvPr id="872" name="Google Shape;872;g39c468b2691_0_369"/>
          <p:cNvSpPr/>
          <p:nvPr/>
        </p:nvSpPr>
        <p:spPr>
          <a:xfrm>
            <a:off x="3571847" y="4674440"/>
            <a:ext cx="731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fiducia cieca</a:t>
            </a:r>
            <a:endParaRPr sz="889" b="0" i="0" u="none" strike="noStrike" cap="none">
              <a:solidFill>
                <a:schemeClr val="dk1"/>
              </a:solidFill>
              <a:latin typeface="Calibri"/>
              <a:ea typeface="Calibri"/>
              <a:cs typeface="Calibri"/>
              <a:sym typeface="Calibri"/>
            </a:endParaRPr>
          </a:p>
        </p:txBody>
      </p:sp>
      <p:sp>
        <p:nvSpPr>
          <p:cNvPr id="873" name="Google Shape;873;g39c468b2691_0_369"/>
          <p:cNvSpPr/>
          <p:nvPr/>
        </p:nvSpPr>
        <p:spPr>
          <a:xfrm>
            <a:off x="4302965" y="4674440"/>
            <a:ext cx="3837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nelle risposte dell'IA, dimenticando che stiamo interagendo con un </a:t>
            </a:r>
            <a:endParaRPr sz="889" b="0" i="0" u="none" strike="noStrike" cap="none">
              <a:solidFill>
                <a:schemeClr val="dk1"/>
              </a:solidFill>
              <a:latin typeface="Calibri"/>
              <a:ea typeface="Calibri"/>
              <a:cs typeface="Calibri"/>
              <a:sym typeface="Calibri"/>
            </a:endParaRPr>
          </a:p>
        </p:txBody>
      </p:sp>
      <p:sp>
        <p:nvSpPr>
          <p:cNvPr id="874" name="Google Shape;874;g39c468b2691_0_369"/>
          <p:cNvSpPr/>
          <p:nvPr/>
        </p:nvSpPr>
        <p:spPr>
          <a:xfrm>
            <a:off x="750094" y="4868745"/>
            <a:ext cx="7112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sistema di predizione statistica che non "capisce" realmente ciò che dice, ma semplicemente calcola la sequenza di parole più </a:t>
            </a:r>
            <a:endParaRPr sz="889" b="0" i="0" u="none" strike="noStrike" cap="none">
              <a:solidFill>
                <a:schemeClr val="dk1"/>
              </a:solidFill>
              <a:latin typeface="Calibri"/>
              <a:ea typeface="Calibri"/>
              <a:cs typeface="Calibri"/>
              <a:sym typeface="Calibri"/>
            </a:endParaRPr>
          </a:p>
        </p:txBody>
      </p:sp>
      <p:sp>
        <p:nvSpPr>
          <p:cNvPr id="875" name="Google Shape;875;g39c468b2691_0_369"/>
          <p:cNvSpPr/>
          <p:nvPr/>
        </p:nvSpPr>
        <p:spPr>
          <a:xfrm>
            <a:off x="750094" y="5063049"/>
            <a:ext cx="3506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probabile in base ai pattern appresi durante l'addestramento. </a:t>
            </a:r>
            <a:endParaRPr sz="889"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pic>
        <p:nvPicPr>
          <p:cNvPr id="881" name="Google Shape;881;g39c468b2691_0_995" descr="preencoded.png"/>
          <p:cNvPicPr preferRelativeResize="0"/>
          <p:nvPr/>
        </p:nvPicPr>
        <p:blipFill rotWithShape="1">
          <a:blip r:embed="rId3">
            <a:alphaModFix/>
          </a:blip>
          <a:srcRect/>
          <a:stretch/>
        </p:blipFill>
        <p:spPr>
          <a:xfrm>
            <a:off x="0" y="0"/>
            <a:ext cx="9144000" cy="5749853"/>
          </a:xfrm>
          <a:prstGeom prst="rect">
            <a:avLst/>
          </a:prstGeom>
          <a:noFill/>
          <a:ln>
            <a:noFill/>
          </a:ln>
        </p:spPr>
      </p:pic>
      <p:sp>
        <p:nvSpPr>
          <p:cNvPr id="882" name="Google Shape;882;g39c468b2691_0_995"/>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Il Paradosso: Strumenti Utili ma Pericolosi </a:t>
            </a:r>
            <a:endParaRPr sz="2250" b="0" i="0" u="none" strike="noStrike" cap="none">
              <a:solidFill>
                <a:schemeClr val="dk1"/>
              </a:solidFill>
              <a:latin typeface="Calibri"/>
              <a:ea typeface="Calibri"/>
              <a:cs typeface="Calibri"/>
              <a:sym typeface="Calibri"/>
            </a:endParaRPr>
          </a:p>
        </p:txBody>
      </p:sp>
      <p:sp>
        <p:nvSpPr>
          <p:cNvPr id="883" name="Google Shape;883;g39c468b2691_0_995"/>
          <p:cNvSpPr/>
          <p:nvPr/>
        </p:nvSpPr>
        <p:spPr>
          <a:xfrm>
            <a:off x="821531" y="1000125"/>
            <a:ext cx="3661200" cy="2922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g39c468b2691_0_995"/>
          <p:cNvSpPr/>
          <p:nvPr/>
        </p:nvSpPr>
        <p:spPr>
          <a:xfrm>
            <a:off x="1021556" y="1178719"/>
            <a:ext cx="3261000" cy="27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Benefici Innegabili</a:t>
            </a:r>
            <a:endParaRPr sz="1463" b="0" i="0" u="none" strike="noStrike" cap="none">
              <a:solidFill>
                <a:schemeClr val="dk1"/>
              </a:solidFill>
              <a:latin typeface="Calibri"/>
              <a:ea typeface="Calibri"/>
              <a:cs typeface="Calibri"/>
              <a:sym typeface="Calibri"/>
            </a:endParaRPr>
          </a:p>
        </p:txBody>
      </p:sp>
      <p:sp>
        <p:nvSpPr>
          <p:cNvPr id="885" name="Google Shape;885;g39c468b2691_0_995"/>
          <p:cNvSpPr/>
          <p:nvPr/>
        </p:nvSpPr>
        <p:spPr>
          <a:xfrm>
            <a:off x="1164431" y="1605558"/>
            <a:ext cx="1692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Aumento della produttività:</a:t>
            </a:r>
            <a:endParaRPr sz="889" b="0" i="0" u="none" strike="noStrike" cap="none">
              <a:solidFill>
                <a:schemeClr val="dk1"/>
              </a:solidFill>
              <a:latin typeface="Calibri"/>
              <a:ea typeface="Calibri"/>
              <a:cs typeface="Calibri"/>
              <a:sym typeface="Calibri"/>
            </a:endParaRPr>
          </a:p>
        </p:txBody>
      </p:sp>
      <p:sp>
        <p:nvSpPr>
          <p:cNvPr id="886" name="Google Shape;886;g39c468b2691_0_995"/>
          <p:cNvSpPr/>
          <p:nvPr/>
        </p:nvSpPr>
        <p:spPr>
          <a:xfrm>
            <a:off x="1188975" y="1769025"/>
            <a:ext cx="3030000" cy="27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automatizzano compiti ripetitivi, accelerano la scrittura e la ricerca </a:t>
            </a:r>
            <a:endParaRPr sz="889" b="0" i="0" u="none" strike="noStrike" cap="none">
              <a:solidFill>
                <a:schemeClr val="dk1"/>
              </a:solidFill>
              <a:latin typeface="Calibri"/>
              <a:ea typeface="Calibri"/>
              <a:cs typeface="Calibri"/>
              <a:sym typeface="Calibri"/>
            </a:endParaRPr>
          </a:p>
        </p:txBody>
      </p:sp>
      <p:sp>
        <p:nvSpPr>
          <p:cNvPr id="887" name="Google Shape;887;g39c468b2691_0_995"/>
          <p:cNvSpPr/>
          <p:nvPr/>
        </p:nvSpPr>
        <p:spPr>
          <a:xfrm>
            <a:off x="1164431" y="2118457"/>
            <a:ext cx="2242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Democratizzazione della conoscenza:</a:t>
            </a:r>
            <a:endParaRPr sz="889" b="0" i="0" u="none" strike="noStrike" cap="none">
              <a:solidFill>
                <a:schemeClr val="dk1"/>
              </a:solidFill>
              <a:latin typeface="Calibri"/>
              <a:ea typeface="Calibri"/>
              <a:cs typeface="Calibri"/>
              <a:sym typeface="Calibri"/>
            </a:endParaRPr>
          </a:p>
        </p:txBody>
      </p:sp>
      <p:sp>
        <p:nvSpPr>
          <p:cNvPr id="888" name="Google Shape;888;g39c468b2691_0_995"/>
          <p:cNvSpPr/>
          <p:nvPr/>
        </p:nvSpPr>
        <p:spPr>
          <a:xfrm>
            <a:off x="1164431" y="2118457"/>
            <a:ext cx="3079200" cy="579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accesso facilitato a informazioni e competenze prima riservate a pochi </a:t>
            </a:r>
            <a:endParaRPr sz="889" b="0" i="0" u="none" strike="noStrike" cap="none">
              <a:solidFill>
                <a:schemeClr val="dk1"/>
              </a:solidFill>
              <a:latin typeface="Calibri"/>
              <a:ea typeface="Calibri"/>
              <a:cs typeface="Calibri"/>
              <a:sym typeface="Calibri"/>
            </a:endParaRPr>
          </a:p>
        </p:txBody>
      </p:sp>
      <p:sp>
        <p:nvSpPr>
          <p:cNvPr id="889" name="Google Shape;889;g39c468b2691_0_995"/>
          <p:cNvSpPr/>
          <p:nvPr/>
        </p:nvSpPr>
        <p:spPr>
          <a:xfrm>
            <a:off x="1164431" y="2837799"/>
            <a:ext cx="1950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Assistenza in compiti meccanici:</a:t>
            </a:r>
            <a:endParaRPr sz="889" b="0" i="0" u="none" strike="noStrike" cap="none">
              <a:solidFill>
                <a:schemeClr val="dk1"/>
              </a:solidFill>
              <a:latin typeface="Calibri"/>
              <a:ea typeface="Calibri"/>
              <a:cs typeface="Calibri"/>
              <a:sym typeface="Calibri"/>
            </a:endParaRPr>
          </a:p>
        </p:txBody>
      </p:sp>
      <p:sp>
        <p:nvSpPr>
          <p:cNvPr id="890" name="Google Shape;890;g39c468b2691_0_995"/>
          <p:cNvSpPr/>
          <p:nvPr/>
        </p:nvSpPr>
        <p:spPr>
          <a:xfrm>
            <a:off x="1164431" y="2837799"/>
            <a:ext cx="3083400" cy="372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liberano tempo per attività più creative e strategiche </a:t>
            </a:r>
            <a:endParaRPr sz="889" b="0" i="0" u="none" strike="noStrike" cap="none">
              <a:solidFill>
                <a:schemeClr val="dk1"/>
              </a:solidFill>
              <a:latin typeface="Calibri"/>
              <a:ea typeface="Calibri"/>
              <a:cs typeface="Calibri"/>
              <a:sym typeface="Calibri"/>
            </a:endParaRPr>
          </a:p>
        </p:txBody>
      </p:sp>
      <p:sp>
        <p:nvSpPr>
          <p:cNvPr id="891" name="Google Shape;891;g39c468b2691_0_995"/>
          <p:cNvSpPr/>
          <p:nvPr/>
        </p:nvSpPr>
        <p:spPr>
          <a:xfrm>
            <a:off x="1164431" y="3350698"/>
            <a:ext cx="2481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Abbattimento delle barriere linguistiche:</a:t>
            </a:r>
            <a:endParaRPr sz="889" b="0" i="0" u="none" strike="noStrike" cap="none">
              <a:solidFill>
                <a:schemeClr val="dk1"/>
              </a:solidFill>
              <a:latin typeface="Calibri"/>
              <a:ea typeface="Calibri"/>
              <a:cs typeface="Calibri"/>
              <a:sym typeface="Calibri"/>
            </a:endParaRPr>
          </a:p>
        </p:txBody>
      </p:sp>
      <p:sp>
        <p:nvSpPr>
          <p:cNvPr id="892" name="Google Shape;892;g39c468b2691_0_995"/>
          <p:cNvSpPr/>
          <p:nvPr/>
        </p:nvSpPr>
        <p:spPr>
          <a:xfrm>
            <a:off x="1164431" y="3557141"/>
            <a:ext cx="2919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traduzione e comunicazione multilingue istantanea </a:t>
            </a:r>
            <a:endParaRPr sz="889" b="0" i="0" u="none" strike="noStrike" cap="none">
              <a:solidFill>
                <a:schemeClr val="dk1"/>
              </a:solidFill>
              <a:latin typeface="Calibri"/>
              <a:ea typeface="Calibri"/>
              <a:cs typeface="Calibri"/>
              <a:sym typeface="Calibri"/>
            </a:endParaRPr>
          </a:p>
        </p:txBody>
      </p:sp>
      <p:sp>
        <p:nvSpPr>
          <p:cNvPr id="893" name="Google Shape;893;g39c468b2691_0_995"/>
          <p:cNvSpPr/>
          <p:nvPr/>
        </p:nvSpPr>
        <p:spPr>
          <a:xfrm>
            <a:off x="4661297" y="1000125"/>
            <a:ext cx="3661200" cy="2922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g39c468b2691_0_995"/>
          <p:cNvSpPr/>
          <p:nvPr/>
        </p:nvSpPr>
        <p:spPr>
          <a:xfrm>
            <a:off x="4861322" y="1178719"/>
            <a:ext cx="3261000" cy="27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Rischi Sottovalutati</a:t>
            </a:r>
            <a:endParaRPr sz="1463" b="0" i="0" u="none" strike="noStrike" cap="none">
              <a:solidFill>
                <a:schemeClr val="dk1"/>
              </a:solidFill>
              <a:latin typeface="Calibri"/>
              <a:ea typeface="Calibri"/>
              <a:cs typeface="Calibri"/>
              <a:sym typeface="Calibri"/>
            </a:endParaRPr>
          </a:p>
        </p:txBody>
      </p:sp>
      <p:sp>
        <p:nvSpPr>
          <p:cNvPr id="895" name="Google Shape;895;g39c468b2691_0_995"/>
          <p:cNvSpPr/>
          <p:nvPr/>
        </p:nvSpPr>
        <p:spPr>
          <a:xfrm>
            <a:off x="5004197" y="1605558"/>
            <a:ext cx="1346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Dipendenza cognitiva:</a:t>
            </a:r>
            <a:endParaRPr sz="889" b="0" i="0" u="none" strike="noStrike" cap="none">
              <a:solidFill>
                <a:schemeClr val="dk1"/>
              </a:solidFill>
              <a:latin typeface="Calibri"/>
              <a:ea typeface="Calibri"/>
              <a:cs typeface="Calibri"/>
              <a:sym typeface="Calibri"/>
            </a:endParaRPr>
          </a:p>
        </p:txBody>
      </p:sp>
      <p:sp>
        <p:nvSpPr>
          <p:cNvPr id="896" name="Google Shape;896;g39c468b2691_0_995"/>
          <p:cNvSpPr/>
          <p:nvPr/>
        </p:nvSpPr>
        <p:spPr>
          <a:xfrm>
            <a:off x="5004200" y="1812126"/>
            <a:ext cx="2697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atrofia delle capacità di pensiero autonomo, memoria e creatività </a:t>
            </a:r>
            <a:endParaRPr sz="889" b="0" i="0" u="none" strike="noStrike" cap="none">
              <a:solidFill>
                <a:schemeClr val="dk1"/>
              </a:solidFill>
              <a:latin typeface="Calibri"/>
              <a:ea typeface="Calibri"/>
              <a:cs typeface="Calibri"/>
              <a:sym typeface="Calibri"/>
            </a:endParaRPr>
          </a:p>
        </p:txBody>
      </p:sp>
      <p:sp>
        <p:nvSpPr>
          <p:cNvPr id="897" name="Google Shape;897;g39c468b2691_0_995"/>
          <p:cNvSpPr/>
          <p:nvPr/>
        </p:nvSpPr>
        <p:spPr>
          <a:xfrm>
            <a:off x="5004197" y="2118457"/>
            <a:ext cx="17649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Monopolizzazione del tempo:</a:t>
            </a:r>
            <a:endParaRPr sz="889" b="0" i="0" u="none" strike="noStrike" cap="none">
              <a:solidFill>
                <a:schemeClr val="dk1"/>
              </a:solidFill>
              <a:latin typeface="Calibri"/>
              <a:ea typeface="Calibri"/>
              <a:cs typeface="Calibri"/>
              <a:sym typeface="Calibri"/>
            </a:endParaRPr>
          </a:p>
        </p:txBody>
      </p:sp>
      <p:sp>
        <p:nvSpPr>
          <p:cNvPr id="898" name="Google Shape;898;g39c468b2691_0_995"/>
          <p:cNvSpPr/>
          <p:nvPr/>
        </p:nvSpPr>
        <p:spPr>
          <a:xfrm>
            <a:off x="5004200" y="2324999"/>
            <a:ext cx="3066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cattura dell'attenzione e frammentazione della concentrazione </a:t>
            </a:r>
            <a:endParaRPr sz="889" b="0" i="0" u="none" strike="noStrike" cap="none">
              <a:solidFill>
                <a:schemeClr val="dk1"/>
              </a:solidFill>
              <a:latin typeface="Calibri"/>
              <a:ea typeface="Calibri"/>
              <a:cs typeface="Calibri"/>
              <a:sym typeface="Calibri"/>
            </a:endParaRPr>
          </a:p>
        </p:txBody>
      </p:sp>
      <p:sp>
        <p:nvSpPr>
          <p:cNvPr id="899" name="Google Shape;899;g39c468b2691_0_995"/>
          <p:cNvSpPr/>
          <p:nvPr/>
        </p:nvSpPr>
        <p:spPr>
          <a:xfrm>
            <a:off x="5004197" y="2631356"/>
            <a:ext cx="1632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Concentrazione del potere:</a:t>
            </a:r>
            <a:endParaRPr sz="889" b="0" i="0" u="none" strike="noStrike" cap="none">
              <a:solidFill>
                <a:schemeClr val="dk1"/>
              </a:solidFill>
              <a:latin typeface="Calibri"/>
              <a:ea typeface="Calibri"/>
              <a:cs typeface="Calibri"/>
              <a:sym typeface="Calibri"/>
            </a:endParaRPr>
          </a:p>
        </p:txBody>
      </p:sp>
      <p:sp>
        <p:nvSpPr>
          <p:cNvPr id="900" name="Google Shape;900;g39c468b2691_0_995"/>
          <p:cNvSpPr/>
          <p:nvPr/>
        </p:nvSpPr>
        <p:spPr>
          <a:xfrm>
            <a:off x="5004200" y="2837699"/>
            <a:ext cx="2489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poche aziende controllano l'accesso e decidono le regole </a:t>
            </a:r>
            <a:endParaRPr sz="889" b="0" i="0" u="none" strike="noStrike" cap="none">
              <a:solidFill>
                <a:schemeClr val="dk1"/>
              </a:solidFill>
              <a:latin typeface="Calibri"/>
              <a:ea typeface="Calibri"/>
              <a:cs typeface="Calibri"/>
              <a:sym typeface="Calibri"/>
            </a:endParaRPr>
          </a:p>
        </p:txBody>
      </p:sp>
      <p:sp>
        <p:nvSpPr>
          <p:cNvPr id="901" name="Google Shape;901;g39c468b2691_0_995"/>
          <p:cNvSpPr/>
          <p:nvPr/>
        </p:nvSpPr>
        <p:spPr>
          <a:xfrm>
            <a:off x="5004197" y="3144255"/>
            <a:ext cx="1742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Erosione del pensiero critico:</a:t>
            </a:r>
            <a:endParaRPr sz="889" b="0" i="0" u="none" strike="noStrike" cap="none">
              <a:solidFill>
                <a:schemeClr val="dk1"/>
              </a:solidFill>
              <a:latin typeface="Calibri"/>
              <a:ea typeface="Calibri"/>
              <a:cs typeface="Calibri"/>
              <a:sym typeface="Calibri"/>
            </a:endParaRPr>
          </a:p>
        </p:txBody>
      </p:sp>
      <p:sp>
        <p:nvSpPr>
          <p:cNvPr id="902" name="Google Shape;902;g39c468b2691_0_995"/>
          <p:cNvSpPr/>
          <p:nvPr/>
        </p:nvSpPr>
        <p:spPr>
          <a:xfrm>
            <a:off x="5004197" y="3144255"/>
            <a:ext cx="2999700" cy="372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delega delle decisioni senza comprensione dei processi </a:t>
            </a:r>
            <a:endParaRPr sz="889" b="0" i="0" u="none" strike="noStrike" cap="none">
              <a:solidFill>
                <a:schemeClr val="dk1"/>
              </a:solidFill>
              <a:latin typeface="Calibri"/>
              <a:ea typeface="Calibri"/>
              <a:cs typeface="Calibri"/>
              <a:sym typeface="Calibri"/>
            </a:endParaRPr>
          </a:p>
        </p:txBody>
      </p:sp>
      <p:sp>
        <p:nvSpPr>
          <p:cNvPr id="903" name="Google Shape;903;g39c468b2691_0_995"/>
          <p:cNvSpPr/>
          <p:nvPr/>
        </p:nvSpPr>
        <p:spPr>
          <a:xfrm>
            <a:off x="821531" y="4101126"/>
            <a:ext cx="7500900" cy="1291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g39c468b2691_0_995"/>
          <p:cNvSpPr/>
          <p:nvPr/>
        </p:nvSpPr>
        <p:spPr>
          <a:xfrm>
            <a:off x="1035844" y="4258289"/>
            <a:ext cx="70722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Il Paradosso Fondamentale</a:t>
            </a:r>
            <a:endParaRPr sz="1238" b="0" i="0" u="none" strike="noStrike" cap="none">
              <a:solidFill>
                <a:schemeClr val="dk1"/>
              </a:solidFill>
              <a:latin typeface="Calibri"/>
              <a:ea typeface="Calibri"/>
              <a:cs typeface="Calibri"/>
              <a:sym typeface="Calibri"/>
            </a:endParaRPr>
          </a:p>
        </p:txBody>
      </p:sp>
      <p:sp>
        <p:nvSpPr>
          <p:cNvPr id="905" name="Google Shape;905;g39c468b2691_0_995"/>
          <p:cNvSpPr/>
          <p:nvPr/>
        </p:nvSpPr>
        <p:spPr>
          <a:xfrm>
            <a:off x="1040336" y="4601189"/>
            <a:ext cx="40704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Più utili diventano, più pericolosi sono per l'autonomia cognitiva.</a:t>
            </a:r>
            <a:endParaRPr sz="942" b="0" i="0" u="none" strike="noStrike" cap="none">
              <a:solidFill>
                <a:schemeClr val="dk1"/>
              </a:solidFill>
              <a:latin typeface="Calibri"/>
              <a:ea typeface="Calibri"/>
              <a:cs typeface="Calibri"/>
              <a:sym typeface="Calibri"/>
            </a:endParaRPr>
          </a:p>
        </p:txBody>
      </p:sp>
      <p:sp>
        <p:nvSpPr>
          <p:cNvPr id="906" name="Google Shape;906;g39c468b2691_0_995"/>
          <p:cNvSpPr/>
          <p:nvPr/>
        </p:nvSpPr>
        <p:spPr>
          <a:xfrm>
            <a:off x="5110655" y="4601189"/>
            <a:ext cx="29931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La convenienza e l'efficienza degli LLM li rendono </a:t>
            </a:r>
            <a:endParaRPr sz="942" b="0" i="0" u="none" strike="noStrike" cap="none">
              <a:solidFill>
                <a:schemeClr val="dk1"/>
              </a:solidFill>
              <a:latin typeface="Calibri"/>
              <a:ea typeface="Calibri"/>
              <a:cs typeface="Calibri"/>
              <a:sym typeface="Calibri"/>
            </a:endParaRPr>
          </a:p>
        </p:txBody>
      </p:sp>
      <p:sp>
        <p:nvSpPr>
          <p:cNvPr id="907" name="Google Shape;907;g39c468b2691_0_995"/>
          <p:cNvSpPr/>
          <p:nvPr/>
        </p:nvSpPr>
        <p:spPr>
          <a:xfrm>
            <a:off x="1185807" y="4819771"/>
            <a:ext cx="50217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irresistibili, ma proprio questa irresistibilità crea dipendenza. La sfida è usarli come </a:t>
            </a:r>
            <a:endParaRPr sz="942" b="0" i="0" u="none" strike="noStrike" cap="none">
              <a:solidFill>
                <a:schemeClr val="dk1"/>
              </a:solidFill>
              <a:latin typeface="Calibri"/>
              <a:ea typeface="Calibri"/>
              <a:cs typeface="Calibri"/>
              <a:sym typeface="Calibri"/>
            </a:endParaRPr>
          </a:p>
        </p:txBody>
      </p:sp>
      <p:sp>
        <p:nvSpPr>
          <p:cNvPr id="908" name="Google Shape;908;g39c468b2691_0_995"/>
          <p:cNvSpPr/>
          <p:nvPr/>
        </p:nvSpPr>
        <p:spPr>
          <a:xfrm>
            <a:off x="6207556" y="4819771"/>
            <a:ext cx="6246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strumenti</a:t>
            </a:r>
            <a:endParaRPr sz="942" b="0" i="0" u="none" strike="noStrike" cap="none">
              <a:solidFill>
                <a:schemeClr val="dk1"/>
              </a:solidFill>
              <a:latin typeface="Calibri"/>
              <a:ea typeface="Calibri"/>
              <a:cs typeface="Calibri"/>
              <a:sym typeface="Calibri"/>
            </a:endParaRPr>
          </a:p>
        </p:txBody>
      </p:sp>
      <p:sp>
        <p:nvSpPr>
          <p:cNvPr id="909" name="Google Shape;909;g39c468b2691_0_995"/>
          <p:cNvSpPr/>
          <p:nvPr/>
        </p:nvSpPr>
        <p:spPr>
          <a:xfrm>
            <a:off x="6832132" y="4819771"/>
            <a:ext cx="11262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amplificano le </a:t>
            </a:r>
            <a:endParaRPr sz="942" b="0" i="0" u="none" strike="noStrike" cap="none">
              <a:solidFill>
                <a:schemeClr val="dk1"/>
              </a:solidFill>
              <a:latin typeface="Calibri"/>
              <a:ea typeface="Calibri"/>
              <a:cs typeface="Calibri"/>
              <a:sym typeface="Calibri"/>
            </a:endParaRPr>
          </a:p>
        </p:txBody>
      </p:sp>
      <p:sp>
        <p:nvSpPr>
          <p:cNvPr id="910" name="Google Shape;910;g39c468b2691_0_995"/>
          <p:cNvSpPr/>
          <p:nvPr/>
        </p:nvSpPr>
        <p:spPr>
          <a:xfrm>
            <a:off x="1207796" y="5038353"/>
            <a:ext cx="16242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nostre capacità, non come </a:t>
            </a:r>
            <a:endParaRPr sz="942" b="0" i="0" u="none" strike="noStrike" cap="none">
              <a:solidFill>
                <a:schemeClr val="dk1"/>
              </a:solidFill>
              <a:latin typeface="Calibri"/>
              <a:ea typeface="Calibri"/>
              <a:cs typeface="Calibri"/>
              <a:sym typeface="Calibri"/>
            </a:endParaRPr>
          </a:p>
        </p:txBody>
      </p:sp>
      <p:sp>
        <p:nvSpPr>
          <p:cNvPr id="911" name="Google Shape;911;g39c468b2691_0_995"/>
          <p:cNvSpPr/>
          <p:nvPr/>
        </p:nvSpPr>
        <p:spPr>
          <a:xfrm>
            <a:off x="2831883" y="5038353"/>
            <a:ext cx="5181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sostituti</a:t>
            </a:r>
            <a:endParaRPr sz="942" b="0" i="0" u="none" strike="noStrike" cap="none">
              <a:solidFill>
                <a:schemeClr val="dk1"/>
              </a:solidFill>
              <a:latin typeface="Calibri"/>
              <a:ea typeface="Calibri"/>
              <a:cs typeface="Calibri"/>
              <a:sym typeface="Calibri"/>
            </a:endParaRPr>
          </a:p>
        </p:txBody>
      </p:sp>
      <p:sp>
        <p:nvSpPr>
          <p:cNvPr id="912" name="Google Shape;912;g39c468b2691_0_995"/>
          <p:cNvSpPr/>
          <p:nvPr/>
        </p:nvSpPr>
        <p:spPr>
          <a:xfrm>
            <a:off x="3349861" y="5038353"/>
            <a:ext cx="45864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le sostituiscono. Serve consapevolezza critica, non accettazione acritica.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pic>
        <p:nvPicPr>
          <p:cNvPr id="918" name="Google Shape;918;g39c468b2691_0_1031" descr="preencoded.png"/>
          <p:cNvPicPr preferRelativeResize="0"/>
          <p:nvPr/>
        </p:nvPicPr>
        <p:blipFill rotWithShape="1">
          <a:blip r:embed="rId3">
            <a:alphaModFix/>
          </a:blip>
          <a:srcRect/>
          <a:stretch/>
        </p:blipFill>
        <p:spPr>
          <a:xfrm>
            <a:off x="0" y="0"/>
            <a:ext cx="9144000" cy="5919798"/>
          </a:xfrm>
          <a:prstGeom prst="rect">
            <a:avLst/>
          </a:prstGeom>
          <a:noFill/>
          <a:ln>
            <a:noFill/>
          </a:ln>
        </p:spPr>
      </p:pic>
      <p:sp>
        <p:nvSpPr>
          <p:cNvPr id="919" name="Google Shape;919;g39c468b2691_0_1031"/>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Verso un Uso Consapevole degli LLM </a:t>
            </a:r>
            <a:endParaRPr sz="2250" b="0" i="0" u="none" strike="noStrike" cap="none">
              <a:solidFill>
                <a:schemeClr val="dk1"/>
              </a:solidFill>
              <a:latin typeface="Calibri"/>
              <a:ea typeface="Calibri"/>
              <a:cs typeface="Calibri"/>
              <a:sym typeface="Calibri"/>
            </a:endParaRPr>
          </a:p>
        </p:txBody>
      </p:sp>
      <p:sp>
        <p:nvSpPr>
          <p:cNvPr id="920" name="Google Shape;920;g39c468b2691_0_1031"/>
          <p:cNvSpPr/>
          <p:nvPr/>
        </p:nvSpPr>
        <p:spPr>
          <a:xfrm>
            <a:off x="571500" y="875109"/>
            <a:ext cx="3082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Gli LLM non sono né salvezza né dannazione: sono </a:t>
            </a:r>
            <a:endParaRPr sz="942" b="0" i="0" u="none" strike="noStrike" cap="none">
              <a:solidFill>
                <a:schemeClr val="dk1"/>
              </a:solidFill>
              <a:latin typeface="Calibri"/>
              <a:ea typeface="Calibri"/>
              <a:cs typeface="Calibri"/>
              <a:sym typeface="Calibri"/>
            </a:endParaRPr>
          </a:p>
        </p:txBody>
      </p:sp>
      <p:sp>
        <p:nvSpPr>
          <p:cNvPr id="921" name="Google Shape;921;g39c468b2691_0_1031"/>
          <p:cNvSpPr/>
          <p:nvPr/>
        </p:nvSpPr>
        <p:spPr>
          <a:xfrm>
            <a:off x="3654391" y="875109"/>
            <a:ext cx="1116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strumenti potenti</a:t>
            </a:r>
            <a:endParaRPr sz="942" b="0" i="0" u="none" strike="noStrike" cap="none">
              <a:solidFill>
                <a:schemeClr val="dk1"/>
              </a:solidFill>
              <a:latin typeface="Calibri"/>
              <a:ea typeface="Calibri"/>
              <a:cs typeface="Calibri"/>
              <a:sym typeface="Calibri"/>
            </a:endParaRPr>
          </a:p>
        </p:txBody>
      </p:sp>
      <p:sp>
        <p:nvSpPr>
          <p:cNvPr id="922" name="Google Shape;922;g39c468b2691_0_1031"/>
          <p:cNvSpPr/>
          <p:nvPr/>
        </p:nvSpPr>
        <p:spPr>
          <a:xfrm>
            <a:off x="4770406" y="875109"/>
            <a:ext cx="2877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richiedono uso consapevole e critico. Ecco i </a:t>
            </a:r>
            <a:endParaRPr sz="942" b="0" i="0" u="none" strike="noStrike" cap="none">
              <a:solidFill>
                <a:schemeClr val="dk1"/>
              </a:solidFill>
              <a:latin typeface="Calibri"/>
              <a:ea typeface="Calibri"/>
              <a:cs typeface="Calibri"/>
              <a:sym typeface="Calibri"/>
            </a:endParaRPr>
          </a:p>
        </p:txBody>
      </p:sp>
      <p:sp>
        <p:nvSpPr>
          <p:cNvPr id="923" name="Google Shape;923;g39c468b2691_0_1031"/>
          <p:cNvSpPr/>
          <p:nvPr/>
        </p:nvSpPr>
        <p:spPr>
          <a:xfrm>
            <a:off x="571500" y="1087273"/>
            <a:ext cx="4820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principi fondamentali per un utilizzo che preservi la nostra autonomia cognitiva. </a:t>
            </a:r>
            <a:endParaRPr sz="942" b="0" i="0" u="none" strike="noStrike" cap="none">
              <a:solidFill>
                <a:schemeClr val="dk1"/>
              </a:solidFill>
              <a:latin typeface="Calibri"/>
              <a:ea typeface="Calibri"/>
              <a:cs typeface="Calibri"/>
              <a:sym typeface="Calibri"/>
            </a:endParaRPr>
          </a:p>
        </p:txBody>
      </p:sp>
      <p:sp>
        <p:nvSpPr>
          <p:cNvPr id="924" name="Google Shape;924;g39c468b2691_0_1031"/>
          <p:cNvSpPr/>
          <p:nvPr/>
        </p:nvSpPr>
        <p:spPr>
          <a:xfrm>
            <a:off x="571500" y="1410165"/>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g39c468b2691_0_1031"/>
          <p:cNvSpPr/>
          <p:nvPr/>
        </p:nvSpPr>
        <p:spPr>
          <a:xfrm>
            <a:off x="714375" y="1517321"/>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Riconoscere i Limiti</a:t>
            </a:r>
            <a:endParaRPr sz="1046" b="0" i="0" u="none" strike="noStrike" cap="none">
              <a:solidFill>
                <a:schemeClr val="dk1"/>
              </a:solidFill>
              <a:latin typeface="Calibri"/>
              <a:ea typeface="Calibri"/>
              <a:cs typeface="Calibri"/>
              <a:sym typeface="Calibri"/>
            </a:endParaRPr>
          </a:p>
        </p:txBody>
      </p:sp>
      <p:sp>
        <p:nvSpPr>
          <p:cNvPr id="926" name="Google Shape;926;g39c468b2691_0_1031"/>
          <p:cNvSpPr/>
          <p:nvPr/>
        </p:nvSpPr>
        <p:spPr>
          <a:xfrm>
            <a:off x="714375" y="1788784"/>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Gli LLM sono strumenti statistici, non intelligenze. Comprendere la loro natura di pattern matcher aiuta a usarli appropriatamente e a non sopravvalutarne le capacità. </a:t>
            </a:r>
            <a:endParaRPr sz="837" b="0" i="0" u="none" strike="noStrike" cap="none">
              <a:solidFill>
                <a:schemeClr val="dk1"/>
              </a:solidFill>
              <a:latin typeface="Calibri"/>
              <a:ea typeface="Calibri"/>
              <a:cs typeface="Calibri"/>
              <a:sym typeface="Calibri"/>
            </a:endParaRPr>
          </a:p>
        </p:txBody>
      </p:sp>
      <p:sp>
        <p:nvSpPr>
          <p:cNvPr id="927" name="Google Shape;927;g39c468b2691_0_1031"/>
          <p:cNvSpPr/>
          <p:nvPr/>
        </p:nvSpPr>
        <p:spPr>
          <a:xfrm>
            <a:off x="4371975" y="1410165"/>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39c468b2691_0_1031"/>
          <p:cNvSpPr/>
          <p:nvPr/>
        </p:nvSpPr>
        <p:spPr>
          <a:xfrm>
            <a:off x="4514850" y="1517321"/>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Non Delegare il Pensiero Critico</a:t>
            </a:r>
            <a:endParaRPr sz="1046" b="0" i="0" u="none" strike="noStrike" cap="none">
              <a:solidFill>
                <a:schemeClr val="dk1"/>
              </a:solidFill>
              <a:latin typeface="Calibri"/>
              <a:ea typeface="Calibri"/>
              <a:cs typeface="Calibri"/>
              <a:sym typeface="Calibri"/>
            </a:endParaRPr>
          </a:p>
        </p:txBody>
      </p:sp>
      <p:sp>
        <p:nvSpPr>
          <p:cNvPr id="929" name="Google Shape;929;g39c468b2691_0_1031"/>
          <p:cNvSpPr/>
          <p:nvPr/>
        </p:nvSpPr>
        <p:spPr>
          <a:xfrm>
            <a:off x="4514850" y="1788784"/>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Usarli per compiti meccanici e ripetitivi, non per decisioni importanti o giudizi che richiedono comprensione profonda. Il pensiero critico deve rimanere umano. </a:t>
            </a:r>
            <a:endParaRPr sz="837" b="0" i="0" u="none" strike="noStrike" cap="none">
              <a:solidFill>
                <a:schemeClr val="dk1"/>
              </a:solidFill>
              <a:latin typeface="Calibri"/>
              <a:ea typeface="Calibri"/>
              <a:cs typeface="Calibri"/>
              <a:sym typeface="Calibri"/>
            </a:endParaRPr>
          </a:p>
        </p:txBody>
      </p:sp>
      <p:sp>
        <p:nvSpPr>
          <p:cNvPr id="930" name="Google Shape;930;g39c468b2691_0_1031"/>
          <p:cNvSpPr/>
          <p:nvPr/>
        </p:nvSpPr>
        <p:spPr>
          <a:xfrm>
            <a:off x="571500" y="2527381"/>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g39c468b2691_0_1031"/>
          <p:cNvSpPr/>
          <p:nvPr/>
        </p:nvSpPr>
        <p:spPr>
          <a:xfrm>
            <a:off x="714375" y="2634537"/>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Mantenere Autonomia Cognitiva</a:t>
            </a:r>
            <a:endParaRPr sz="1046" b="0" i="0" u="none" strike="noStrike" cap="none">
              <a:solidFill>
                <a:schemeClr val="dk1"/>
              </a:solidFill>
              <a:latin typeface="Calibri"/>
              <a:ea typeface="Calibri"/>
              <a:cs typeface="Calibri"/>
              <a:sym typeface="Calibri"/>
            </a:endParaRPr>
          </a:p>
        </p:txBody>
      </p:sp>
      <p:sp>
        <p:nvSpPr>
          <p:cNvPr id="932" name="Google Shape;932;g39c468b2691_0_1031"/>
          <p:cNvSpPr/>
          <p:nvPr/>
        </p:nvSpPr>
        <p:spPr>
          <a:xfrm>
            <a:off x="714375" y="2905999"/>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Continuare a leggere, scrivere, ragionare e creare senza assistenza. Esercitare regolarmente le capacità cognitive per evitare atrofia. </a:t>
            </a:r>
            <a:endParaRPr sz="837" b="0" i="0" u="none" strike="noStrike" cap="none">
              <a:solidFill>
                <a:schemeClr val="dk1"/>
              </a:solidFill>
              <a:latin typeface="Calibri"/>
              <a:ea typeface="Calibri"/>
              <a:cs typeface="Calibri"/>
              <a:sym typeface="Calibri"/>
            </a:endParaRPr>
          </a:p>
        </p:txBody>
      </p:sp>
      <p:sp>
        <p:nvSpPr>
          <p:cNvPr id="933" name="Google Shape;933;g39c468b2691_0_1031"/>
          <p:cNvSpPr/>
          <p:nvPr/>
        </p:nvSpPr>
        <p:spPr>
          <a:xfrm>
            <a:off x="4371975" y="2527381"/>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g39c468b2691_0_1031"/>
          <p:cNvSpPr/>
          <p:nvPr/>
        </p:nvSpPr>
        <p:spPr>
          <a:xfrm>
            <a:off x="4514850" y="2634537"/>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Regolamentare l'Uso</a:t>
            </a:r>
            <a:endParaRPr sz="1046" b="0" i="0" u="none" strike="noStrike" cap="none">
              <a:solidFill>
                <a:schemeClr val="dk1"/>
              </a:solidFill>
              <a:latin typeface="Calibri"/>
              <a:ea typeface="Calibri"/>
              <a:cs typeface="Calibri"/>
              <a:sym typeface="Calibri"/>
            </a:endParaRPr>
          </a:p>
        </p:txBody>
      </p:sp>
      <p:sp>
        <p:nvSpPr>
          <p:cNvPr id="935" name="Google Shape;935;g39c468b2691_0_1031"/>
          <p:cNvSpPr/>
          <p:nvPr/>
        </p:nvSpPr>
        <p:spPr>
          <a:xfrm>
            <a:off x="4514850" y="2905999"/>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Stabilire limiti di tempo, definire contesti appropriati, verificare sempre le informazioni. Non lasciare che l'uso diventi automatico e incontrollato. </a:t>
            </a:r>
            <a:endParaRPr sz="837" b="0" i="0" u="none" strike="noStrike" cap="none">
              <a:solidFill>
                <a:schemeClr val="dk1"/>
              </a:solidFill>
              <a:latin typeface="Calibri"/>
              <a:ea typeface="Calibri"/>
              <a:cs typeface="Calibri"/>
              <a:sym typeface="Calibri"/>
            </a:endParaRPr>
          </a:p>
        </p:txBody>
      </p:sp>
      <p:sp>
        <p:nvSpPr>
          <p:cNvPr id="936" name="Google Shape;936;g39c468b2691_0_1031"/>
          <p:cNvSpPr/>
          <p:nvPr/>
        </p:nvSpPr>
        <p:spPr>
          <a:xfrm>
            <a:off x="571500" y="3644596"/>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39c468b2691_0_1031"/>
          <p:cNvSpPr/>
          <p:nvPr/>
        </p:nvSpPr>
        <p:spPr>
          <a:xfrm>
            <a:off x="714375" y="3751752"/>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Educare alla Consapevolezza</a:t>
            </a:r>
            <a:endParaRPr sz="1046" b="0" i="0" u="none" strike="noStrike" cap="none">
              <a:solidFill>
                <a:schemeClr val="dk1"/>
              </a:solidFill>
              <a:latin typeface="Calibri"/>
              <a:ea typeface="Calibri"/>
              <a:cs typeface="Calibri"/>
              <a:sym typeface="Calibri"/>
            </a:endParaRPr>
          </a:p>
        </p:txBody>
      </p:sp>
      <p:sp>
        <p:nvSpPr>
          <p:cNvPr id="938" name="Google Shape;938;g39c468b2691_0_1031"/>
          <p:cNvSpPr/>
          <p:nvPr/>
        </p:nvSpPr>
        <p:spPr>
          <a:xfrm>
            <a:off x="714375" y="4023215"/>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Comprendere come funzionano gli LLM sotto il cofano permette di usarli meglio e di riconoscerne i limiti. L'alfabetizzazione tecnologica è fondamentale. </a:t>
            </a:r>
            <a:endParaRPr sz="837" b="0" i="0" u="none" strike="noStrike" cap="none">
              <a:solidFill>
                <a:schemeClr val="dk1"/>
              </a:solidFill>
              <a:latin typeface="Calibri"/>
              <a:ea typeface="Calibri"/>
              <a:cs typeface="Calibri"/>
              <a:sym typeface="Calibri"/>
            </a:endParaRPr>
          </a:p>
        </p:txBody>
      </p:sp>
      <p:sp>
        <p:nvSpPr>
          <p:cNvPr id="939" name="Google Shape;939;g39c468b2691_0_1031"/>
          <p:cNvSpPr/>
          <p:nvPr/>
        </p:nvSpPr>
        <p:spPr>
          <a:xfrm>
            <a:off x="4371975" y="3644596"/>
            <a:ext cx="3700500" cy="1017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g39c468b2691_0_1031"/>
          <p:cNvSpPr/>
          <p:nvPr/>
        </p:nvSpPr>
        <p:spPr>
          <a:xfrm>
            <a:off x="4514850" y="3751752"/>
            <a:ext cx="34146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Preservare le Competenze</a:t>
            </a:r>
            <a:endParaRPr sz="1046" b="0" i="0" u="none" strike="noStrike" cap="none">
              <a:solidFill>
                <a:schemeClr val="dk1"/>
              </a:solidFill>
              <a:latin typeface="Calibri"/>
              <a:ea typeface="Calibri"/>
              <a:cs typeface="Calibri"/>
              <a:sym typeface="Calibri"/>
            </a:endParaRPr>
          </a:p>
        </p:txBody>
      </p:sp>
      <p:sp>
        <p:nvSpPr>
          <p:cNvPr id="941" name="Google Shape;941;g39c468b2691_0_1031"/>
          <p:cNvSpPr/>
          <p:nvPr/>
        </p:nvSpPr>
        <p:spPr>
          <a:xfrm>
            <a:off x="4514850" y="4023215"/>
            <a:ext cx="3414600" cy="53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Memoria, sintesi, pensiero critico, creatività: competenze cognitive fondamentali da coltivare attivamente, non da delegare passivamente. </a:t>
            </a:r>
            <a:endParaRPr sz="837" b="0" i="0" u="none" strike="noStrike" cap="none">
              <a:solidFill>
                <a:schemeClr val="dk1"/>
              </a:solidFill>
              <a:latin typeface="Calibri"/>
              <a:ea typeface="Calibri"/>
              <a:cs typeface="Calibri"/>
              <a:sym typeface="Calibri"/>
            </a:endParaRPr>
          </a:p>
        </p:txBody>
      </p:sp>
      <p:sp>
        <p:nvSpPr>
          <p:cNvPr id="942" name="Google Shape;942;g39c468b2691_0_1031"/>
          <p:cNvSpPr/>
          <p:nvPr/>
        </p:nvSpPr>
        <p:spPr>
          <a:xfrm>
            <a:off x="571500" y="4768955"/>
            <a:ext cx="7500900" cy="8652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g39c468b2691_0_1031"/>
          <p:cNvSpPr/>
          <p:nvPr/>
        </p:nvSpPr>
        <p:spPr>
          <a:xfrm>
            <a:off x="850218" y="4901115"/>
            <a:ext cx="22431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La sfida del nostro tempo è trovare il </a:t>
            </a:r>
            <a:endParaRPr sz="942" b="0" i="0" u="none" strike="noStrike" cap="none">
              <a:solidFill>
                <a:schemeClr val="dk1"/>
              </a:solidFill>
              <a:latin typeface="Calibri"/>
              <a:ea typeface="Calibri"/>
              <a:cs typeface="Calibri"/>
              <a:sym typeface="Calibri"/>
            </a:endParaRPr>
          </a:p>
        </p:txBody>
      </p:sp>
      <p:sp>
        <p:nvSpPr>
          <p:cNvPr id="944" name="Google Shape;944;g39c468b2691_0_1031"/>
          <p:cNvSpPr/>
          <p:nvPr/>
        </p:nvSpPr>
        <p:spPr>
          <a:xfrm>
            <a:off x="3093439" y="4901115"/>
            <a:ext cx="10287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giusto equilibrio</a:t>
            </a:r>
            <a:endParaRPr sz="942" b="0" i="0" u="none" strike="noStrike" cap="none">
              <a:solidFill>
                <a:schemeClr val="dk1"/>
              </a:solidFill>
              <a:latin typeface="Calibri"/>
              <a:ea typeface="Calibri"/>
              <a:cs typeface="Calibri"/>
              <a:sym typeface="Calibri"/>
            </a:endParaRPr>
          </a:p>
        </p:txBody>
      </p:sp>
      <p:sp>
        <p:nvSpPr>
          <p:cNvPr id="945" name="Google Shape;945;g39c468b2691_0_1031"/>
          <p:cNvSpPr/>
          <p:nvPr/>
        </p:nvSpPr>
        <p:spPr>
          <a:xfrm>
            <a:off x="4122279" y="4901115"/>
            <a:ext cx="36714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sfruttare i benefici degli LLM senza cadere nella dipendenza </a:t>
            </a:r>
            <a:endParaRPr sz="942" b="0" i="0" u="none" strike="noStrike" cap="none">
              <a:solidFill>
                <a:schemeClr val="dk1"/>
              </a:solidFill>
              <a:latin typeface="Calibri"/>
              <a:ea typeface="Calibri"/>
              <a:cs typeface="Calibri"/>
              <a:sym typeface="Calibri"/>
            </a:endParaRPr>
          </a:p>
        </p:txBody>
      </p:sp>
      <p:sp>
        <p:nvSpPr>
          <p:cNvPr id="946" name="Google Shape;946;g39c468b2691_0_1031"/>
          <p:cNvSpPr/>
          <p:nvPr/>
        </p:nvSpPr>
        <p:spPr>
          <a:xfrm>
            <a:off x="810397" y="5113279"/>
            <a:ext cx="13626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cognitiva. Usarli come </a:t>
            </a:r>
            <a:endParaRPr sz="942" b="0" i="0" u="none" strike="noStrike" cap="none">
              <a:solidFill>
                <a:schemeClr val="dk1"/>
              </a:solidFill>
              <a:latin typeface="Calibri"/>
              <a:ea typeface="Calibri"/>
              <a:cs typeface="Calibri"/>
              <a:sym typeface="Calibri"/>
            </a:endParaRPr>
          </a:p>
        </p:txBody>
      </p:sp>
      <p:sp>
        <p:nvSpPr>
          <p:cNvPr id="947" name="Google Shape;947;g39c468b2691_0_1031"/>
          <p:cNvSpPr/>
          <p:nvPr/>
        </p:nvSpPr>
        <p:spPr>
          <a:xfrm>
            <a:off x="2172928" y="5113279"/>
            <a:ext cx="8031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amplificatori</a:t>
            </a:r>
            <a:endParaRPr sz="942" b="0" i="0" u="none" strike="noStrike" cap="none">
              <a:solidFill>
                <a:schemeClr val="dk1"/>
              </a:solidFill>
              <a:latin typeface="Calibri"/>
              <a:ea typeface="Calibri"/>
              <a:cs typeface="Calibri"/>
              <a:sym typeface="Calibri"/>
            </a:endParaRPr>
          </a:p>
        </p:txBody>
      </p:sp>
      <p:sp>
        <p:nvSpPr>
          <p:cNvPr id="948" name="Google Shape;948;g39c468b2691_0_1031"/>
          <p:cNvSpPr/>
          <p:nvPr/>
        </p:nvSpPr>
        <p:spPr>
          <a:xfrm>
            <a:off x="2975958" y="5113279"/>
            <a:ext cx="19815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delle nostre capacità, non come </a:t>
            </a:r>
            <a:endParaRPr sz="942" b="0" i="0" u="none" strike="noStrike" cap="none">
              <a:solidFill>
                <a:schemeClr val="dk1"/>
              </a:solidFill>
              <a:latin typeface="Calibri"/>
              <a:ea typeface="Calibri"/>
              <a:cs typeface="Calibri"/>
              <a:sym typeface="Calibri"/>
            </a:endParaRPr>
          </a:p>
        </p:txBody>
      </p:sp>
      <p:sp>
        <p:nvSpPr>
          <p:cNvPr id="949" name="Google Shape;949;g39c468b2691_0_1031"/>
          <p:cNvSpPr/>
          <p:nvPr/>
        </p:nvSpPr>
        <p:spPr>
          <a:xfrm>
            <a:off x="4957372" y="5113279"/>
            <a:ext cx="5181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sostituti</a:t>
            </a:r>
            <a:endParaRPr sz="942" b="0" i="0" u="none" strike="noStrike" cap="none">
              <a:solidFill>
                <a:schemeClr val="dk1"/>
              </a:solidFill>
              <a:latin typeface="Calibri"/>
              <a:ea typeface="Calibri"/>
              <a:cs typeface="Calibri"/>
              <a:sym typeface="Calibri"/>
            </a:endParaRPr>
          </a:p>
        </p:txBody>
      </p:sp>
      <p:sp>
        <p:nvSpPr>
          <p:cNvPr id="950" name="Google Shape;950;g39c468b2691_0_1031"/>
          <p:cNvSpPr/>
          <p:nvPr/>
        </p:nvSpPr>
        <p:spPr>
          <a:xfrm>
            <a:off x="5475350" y="5113279"/>
            <a:ext cx="23583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del nostro pensiero. Solo così potremo </a:t>
            </a:r>
            <a:endParaRPr sz="942" b="0" i="0" u="none" strike="noStrike" cap="none">
              <a:solidFill>
                <a:schemeClr val="dk1"/>
              </a:solidFill>
              <a:latin typeface="Calibri"/>
              <a:ea typeface="Calibri"/>
              <a:cs typeface="Calibri"/>
              <a:sym typeface="Calibri"/>
            </a:endParaRPr>
          </a:p>
        </p:txBody>
      </p:sp>
      <p:sp>
        <p:nvSpPr>
          <p:cNvPr id="951" name="Google Shape;951;g39c468b2691_0_1031"/>
          <p:cNvSpPr/>
          <p:nvPr/>
        </p:nvSpPr>
        <p:spPr>
          <a:xfrm>
            <a:off x="1960820" y="5325442"/>
            <a:ext cx="47223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preservare la nostra autonomia intellettuale nell'era dell'intelligenza artificiale.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g39c468b2691_0_429" descr="preencoded.png"/>
          <p:cNvPicPr preferRelativeResize="0"/>
          <p:nvPr/>
        </p:nvPicPr>
        <p:blipFill rotWithShape="1">
          <a:blip r:embed="rId3">
            <a:alphaModFix/>
          </a:blip>
          <a:srcRect/>
          <a:stretch/>
        </p:blipFill>
        <p:spPr>
          <a:xfrm>
            <a:off x="0" y="0"/>
            <a:ext cx="9144000" cy="5774773"/>
          </a:xfrm>
          <a:prstGeom prst="rect">
            <a:avLst/>
          </a:prstGeom>
          <a:noFill/>
          <a:ln>
            <a:noFill/>
          </a:ln>
        </p:spPr>
      </p:pic>
      <p:sp>
        <p:nvSpPr>
          <p:cNvPr id="958" name="Google Shape;958;g39c468b2691_0_429"/>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Le Sfide Etiche: Privacy, Consenso e Dignità </a:t>
            </a:r>
            <a:endParaRPr sz="2250" b="0" i="0" u="none" strike="noStrike" cap="none">
              <a:solidFill>
                <a:schemeClr val="dk1"/>
              </a:solidFill>
              <a:latin typeface="Calibri"/>
              <a:ea typeface="Calibri"/>
              <a:cs typeface="Calibri"/>
              <a:sym typeface="Calibri"/>
            </a:endParaRPr>
          </a:p>
        </p:txBody>
      </p:sp>
      <p:sp>
        <p:nvSpPr>
          <p:cNvPr id="959" name="Google Shape;959;g39c468b2691_0_429"/>
          <p:cNvSpPr/>
          <p:nvPr/>
        </p:nvSpPr>
        <p:spPr>
          <a:xfrm>
            <a:off x="571500" y="1021556"/>
            <a:ext cx="1610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Nonostante l'esistenza del </a:t>
            </a:r>
            <a:endParaRPr sz="942" b="0" i="0" u="none" strike="noStrike" cap="none">
              <a:solidFill>
                <a:schemeClr val="dk1"/>
              </a:solidFill>
              <a:latin typeface="Calibri"/>
              <a:ea typeface="Calibri"/>
              <a:cs typeface="Calibri"/>
              <a:sym typeface="Calibri"/>
            </a:endParaRPr>
          </a:p>
        </p:txBody>
      </p:sp>
      <p:sp>
        <p:nvSpPr>
          <p:cNvPr id="960" name="Google Shape;960;g39c468b2691_0_429"/>
          <p:cNvSpPr/>
          <p:nvPr/>
        </p:nvSpPr>
        <p:spPr>
          <a:xfrm>
            <a:off x="2182192" y="1021556"/>
            <a:ext cx="350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GDPR</a:t>
            </a:r>
            <a:endParaRPr sz="942" b="0" i="0" u="none" strike="noStrike" cap="none">
              <a:solidFill>
                <a:schemeClr val="dk1"/>
              </a:solidFill>
              <a:latin typeface="Calibri"/>
              <a:ea typeface="Calibri"/>
              <a:cs typeface="Calibri"/>
              <a:sym typeface="Calibri"/>
            </a:endParaRPr>
          </a:p>
        </p:txBody>
      </p:sp>
      <p:sp>
        <p:nvSpPr>
          <p:cNvPr id="961" name="Google Shape;961;g39c468b2691_0_429"/>
          <p:cNvSpPr/>
          <p:nvPr/>
        </p:nvSpPr>
        <p:spPr>
          <a:xfrm>
            <a:off x="2532878" y="1021556"/>
            <a:ext cx="5656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e di altre normative sulla protezione dei dati, tutto ciò che pubblichiamo online contribuisce a </a:t>
            </a:r>
            <a:endParaRPr sz="942" b="0" i="0" u="none" strike="noStrike" cap="none">
              <a:solidFill>
                <a:schemeClr val="dk1"/>
              </a:solidFill>
              <a:latin typeface="Calibri"/>
              <a:ea typeface="Calibri"/>
              <a:cs typeface="Calibri"/>
              <a:sym typeface="Calibri"/>
            </a:endParaRPr>
          </a:p>
        </p:txBody>
      </p:sp>
      <p:sp>
        <p:nvSpPr>
          <p:cNvPr id="962" name="Google Shape;962;g39c468b2691_0_429"/>
          <p:cNvSpPr/>
          <p:nvPr/>
        </p:nvSpPr>
        <p:spPr>
          <a:xfrm>
            <a:off x="571500" y="1240138"/>
            <a:ext cx="5106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creare profili digitali utilizzati per addestrare sistemi di intelligenza artificiale, spesso </a:t>
            </a:r>
            <a:endParaRPr sz="942" b="0" i="0" u="none" strike="noStrike" cap="none">
              <a:solidFill>
                <a:schemeClr val="dk1"/>
              </a:solidFill>
              <a:latin typeface="Calibri"/>
              <a:ea typeface="Calibri"/>
              <a:cs typeface="Calibri"/>
              <a:sym typeface="Calibri"/>
            </a:endParaRPr>
          </a:p>
        </p:txBody>
      </p:sp>
      <p:sp>
        <p:nvSpPr>
          <p:cNvPr id="963" name="Google Shape;963;g39c468b2691_0_429"/>
          <p:cNvSpPr/>
          <p:nvPr/>
        </p:nvSpPr>
        <p:spPr>
          <a:xfrm>
            <a:off x="5678500" y="1240138"/>
            <a:ext cx="1646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senza consenso informato</a:t>
            </a:r>
            <a:endParaRPr sz="942" b="0" i="0" u="none" strike="noStrike" cap="none">
              <a:solidFill>
                <a:schemeClr val="dk1"/>
              </a:solidFill>
              <a:latin typeface="Calibri"/>
              <a:ea typeface="Calibri"/>
              <a:cs typeface="Calibri"/>
              <a:sym typeface="Calibri"/>
            </a:endParaRPr>
          </a:p>
        </p:txBody>
      </p:sp>
      <p:sp>
        <p:nvSpPr>
          <p:cNvPr id="964" name="Google Shape;964;g39c468b2691_0_429"/>
          <p:cNvSpPr/>
          <p:nvPr/>
        </p:nvSpPr>
        <p:spPr>
          <a:xfrm>
            <a:off x="7324576" y="1240138"/>
            <a:ext cx="779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Dall'articolo </a:t>
            </a:r>
            <a:endParaRPr sz="942" b="0" i="0" u="none" strike="noStrike" cap="none">
              <a:solidFill>
                <a:schemeClr val="dk1"/>
              </a:solidFill>
              <a:latin typeface="Calibri"/>
              <a:ea typeface="Calibri"/>
              <a:cs typeface="Calibri"/>
              <a:sym typeface="Calibri"/>
            </a:endParaRPr>
          </a:p>
        </p:txBody>
      </p:sp>
      <p:sp>
        <p:nvSpPr>
          <p:cNvPr id="965" name="Google Shape;965;g39c468b2691_0_429"/>
          <p:cNvSpPr/>
          <p:nvPr/>
        </p:nvSpPr>
        <p:spPr>
          <a:xfrm>
            <a:off x="571500" y="1458720"/>
            <a:ext cx="4989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scientifico alla foto personale, ogni contenuto diventa materiale di addestramento. </a:t>
            </a:r>
            <a:endParaRPr sz="942" b="0" i="0" u="none" strike="noStrike" cap="none">
              <a:solidFill>
                <a:schemeClr val="dk1"/>
              </a:solidFill>
              <a:latin typeface="Calibri"/>
              <a:ea typeface="Calibri"/>
              <a:cs typeface="Calibri"/>
              <a:sym typeface="Calibri"/>
            </a:endParaRPr>
          </a:p>
        </p:txBody>
      </p:sp>
      <p:sp>
        <p:nvSpPr>
          <p:cNvPr id="966" name="Google Shape;966;g39c468b2691_0_429"/>
          <p:cNvSpPr/>
          <p:nvPr/>
        </p:nvSpPr>
        <p:spPr>
          <a:xfrm>
            <a:off x="571500" y="1834465"/>
            <a:ext cx="3929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g39c468b2691_0_429"/>
          <p:cNvSpPr/>
          <p:nvPr/>
        </p:nvSpPr>
        <p:spPr>
          <a:xfrm>
            <a:off x="742950" y="1977340"/>
            <a:ext cx="3586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Privacy e Consenso</a:t>
            </a:r>
            <a:endParaRPr sz="1046" b="0" i="0" u="none" strike="noStrike" cap="none">
              <a:solidFill>
                <a:schemeClr val="dk1"/>
              </a:solidFill>
              <a:latin typeface="Calibri"/>
              <a:ea typeface="Calibri"/>
              <a:cs typeface="Calibri"/>
              <a:sym typeface="Calibri"/>
            </a:endParaRPr>
          </a:p>
        </p:txBody>
      </p:sp>
      <p:sp>
        <p:nvSpPr>
          <p:cNvPr id="968" name="Google Shape;968;g39c468b2691_0_429"/>
          <p:cNvSpPr/>
          <p:nvPr/>
        </p:nvSpPr>
        <p:spPr>
          <a:xfrm>
            <a:off x="742950" y="2263090"/>
            <a:ext cx="3586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I nostri dati vengono raccolti, aggregati e utilizzati per addestrare modelli di IA senza che ne siamo pienamente consapevoli. Il consenso è spesso nascosto in termini di servizio incomprensibili. Chi possiede realmente i nostri dati digitali? </a:t>
            </a:r>
            <a:endParaRPr sz="837" b="0" i="0" u="none" strike="noStrike" cap="none">
              <a:solidFill>
                <a:schemeClr val="dk1"/>
              </a:solidFill>
              <a:latin typeface="Calibri"/>
              <a:ea typeface="Calibri"/>
              <a:cs typeface="Calibri"/>
              <a:sym typeface="Calibri"/>
            </a:endParaRPr>
          </a:p>
        </p:txBody>
      </p:sp>
      <p:sp>
        <p:nvSpPr>
          <p:cNvPr id="969" name="Google Shape;969;g39c468b2691_0_429"/>
          <p:cNvSpPr/>
          <p:nvPr/>
        </p:nvSpPr>
        <p:spPr>
          <a:xfrm>
            <a:off x="4643438" y="1834465"/>
            <a:ext cx="3929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g39c468b2691_0_429"/>
          <p:cNvSpPr/>
          <p:nvPr/>
        </p:nvSpPr>
        <p:spPr>
          <a:xfrm>
            <a:off x="4814888" y="1977340"/>
            <a:ext cx="3586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Trasparenza Algoritmica</a:t>
            </a:r>
            <a:endParaRPr sz="1046" b="0" i="0" u="none" strike="noStrike" cap="none">
              <a:solidFill>
                <a:schemeClr val="dk1"/>
              </a:solidFill>
              <a:latin typeface="Calibri"/>
              <a:ea typeface="Calibri"/>
              <a:cs typeface="Calibri"/>
              <a:sym typeface="Calibri"/>
            </a:endParaRPr>
          </a:p>
        </p:txBody>
      </p:sp>
      <p:sp>
        <p:nvSpPr>
          <p:cNvPr id="971" name="Google Shape;971;g39c468b2691_0_429"/>
          <p:cNvSpPr/>
          <p:nvPr/>
        </p:nvSpPr>
        <p:spPr>
          <a:xfrm>
            <a:off x="4814888" y="2263090"/>
            <a:ext cx="3586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Gli algoritmi che ci profilano e ci giudicano operano come "scatole nere". Non sappiamo quali criteri utilizzano, quali bias contengono, come prendono decisioni che influenzano le nostre vite. La mancanza di trasparenza mina la fiducia e l'accountability. </a:t>
            </a:r>
            <a:endParaRPr sz="837" b="0" i="0" u="none" strike="noStrike" cap="none">
              <a:solidFill>
                <a:schemeClr val="dk1"/>
              </a:solidFill>
              <a:latin typeface="Calibri"/>
              <a:ea typeface="Calibri"/>
              <a:cs typeface="Calibri"/>
              <a:sym typeface="Calibri"/>
            </a:endParaRPr>
          </a:p>
        </p:txBody>
      </p:sp>
      <p:sp>
        <p:nvSpPr>
          <p:cNvPr id="972" name="Google Shape;972;g39c468b2691_0_429"/>
          <p:cNvSpPr/>
          <p:nvPr/>
        </p:nvSpPr>
        <p:spPr>
          <a:xfrm>
            <a:off x="571500" y="3280293"/>
            <a:ext cx="3929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g39c468b2691_0_429"/>
          <p:cNvSpPr/>
          <p:nvPr/>
        </p:nvSpPr>
        <p:spPr>
          <a:xfrm>
            <a:off x="742950" y="3423168"/>
            <a:ext cx="3586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Responsabilità e Accountability</a:t>
            </a:r>
            <a:endParaRPr sz="1046" b="0" i="0" u="none" strike="noStrike" cap="none">
              <a:solidFill>
                <a:schemeClr val="dk1"/>
              </a:solidFill>
              <a:latin typeface="Calibri"/>
              <a:ea typeface="Calibri"/>
              <a:cs typeface="Calibri"/>
              <a:sym typeface="Calibri"/>
            </a:endParaRPr>
          </a:p>
        </p:txBody>
      </p:sp>
      <p:sp>
        <p:nvSpPr>
          <p:cNvPr id="974" name="Google Shape;974;g39c468b2691_0_429"/>
          <p:cNvSpPr/>
          <p:nvPr/>
        </p:nvSpPr>
        <p:spPr>
          <a:xfrm>
            <a:off x="742950" y="3708918"/>
            <a:ext cx="3586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Quando un sistema di IA prende una decisione errata o discriminatoria, chi è responsabile? Lo sviluppatore? L'azienda? L'algoritmo stesso? La catena di responsabilità è spesso frammentata e poco chiara, lasciando le vittime senza ricorso. </a:t>
            </a:r>
            <a:endParaRPr sz="837" b="0" i="0" u="none" strike="noStrike" cap="none">
              <a:solidFill>
                <a:schemeClr val="dk1"/>
              </a:solidFill>
              <a:latin typeface="Calibri"/>
              <a:ea typeface="Calibri"/>
              <a:cs typeface="Calibri"/>
              <a:sym typeface="Calibri"/>
            </a:endParaRPr>
          </a:p>
        </p:txBody>
      </p:sp>
      <p:sp>
        <p:nvSpPr>
          <p:cNvPr id="975" name="Google Shape;975;g39c468b2691_0_429"/>
          <p:cNvSpPr/>
          <p:nvPr/>
        </p:nvSpPr>
        <p:spPr>
          <a:xfrm>
            <a:off x="4643438" y="3280293"/>
            <a:ext cx="3929100" cy="13029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g39c468b2691_0_429"/>
          <p:cNvSpPr/>
          <p:nvPr/>
        </p:nvSpPr>
        <p:spPr>
          <a:xfrm>
            <a:off x="4814888" y="3423168"/>
            <a:ext cx="35862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Dignità Umana</a:t>
            </a:r>
            <a:endParaRPr sz="1046" b="0" i="0" u="none" strike="noStrike" cap="none">
              <a:solidFill>
                <a:schemeClr val="dk1"/>
              </a:solidFill>
              <a:latin typeface="Calibri"/>
              <a:ea typeface="Calibri"/>
              <a:cs typeface="Calibri"/>
              <a:sym typeface="Calibri"/>
            </a:endParaRPr>
          </a:p>
        </p:txBody>
      </p:sp>
      <p:sp>
        <p:nvSpPr>
          <p:cNvPr id="977" name="Google Shape;977;g39c468b2691_0_429"/>
          <p:cNvSpPr/>
          <p:nvPr/>
        </p:nvSpPr>
        <p:spPr>
          <a:xfrm>
            <a:off x="4814888" y="3708918"/>
            <a:ext cx="3586200" cy="731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Ridurre l'essere umano a un insieme di dati e pattern statistici rischia di compromettere la nostra dignità intrinseca. Siamo più della somma dei nostri comportamenti digitali. Come preservare l'unicità e la complessità dell'esperienza umana? </a:t>
            </a:r>
            <a:endParaRPr sz="837" b="0" i="0" u="none" strike="noStrike" cap="none">
              <a:solidFill>
                <a:schemeClr val="dk1"/>
              </a:solidFill>
              <a:latin typeface="Calibri"/>
              <a:ea typeface="Calibri"/>
              <a:cs typeface="Calibri"/>
              <a:sym typeface="Calibri"/>
            </a:endParaRPr>
          </a:p>
        </p:txBody>
      </p:sp>
      <p:sp>
        <p:nvSpPr>
          <p:cNvPr id="978" name="Google Shape;978;g39c468b2691_0_429"/>
          <p:cNvSpPr/>
          <p:nvPr/>
        </p:nvSpPr>
        <p:spPr>
          <a:xfrm>
            <a:off x="571500" y="4783271"/>
            <a:ext cx="2062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Queste sfide etiche richiedono un </a:t>
            </a:r>
            <a:endParaRPr sz="942" b="0" i="0" u="none" strike="noStrike" cap="none">
              <a:solidFill>
                <a:schemeClr val="dk1"/>
              </a:solidFill>
              <a:latin typeface="Calibri"/>
              <a:ea typeface="Calibri"/>
              <a:cs typeface="Calibri"/>
              <a:sym typeface="Calibri"/>
            </a:endParaRPr>
          </a:p>
        </p:txBody>
      </p:sp>
      <p:sp>
        <p:nvSpPr>
          <p:cNvPr id="979" name="Google Shape;979;g39c468b2691_0_429"/>
          <p:cNvSpPr/>
          <p:nvPr/>
        </p:nvSpPr>
        <p:spPr>
          <a:xfrm>
            <a:off x="2634314" y="4783271"/>
            <a:ext cx="1702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approccio </a:t>
            </a:r>
            <a:r>
              <a:rPr lang="en-US" sz="942" b="1">
                <a:solidFill>
                  <a:srgbClr val="E94560"/>
                </a:solidFill>
                <a:latin typeface="Noto Sans"/>
                <a:ea typeface="Noto Sans"/>
                <a:cs typeface="Noto Sans"/>
                <a:sym typeface="Noto Sans"/>
              </a:rPr>
              <a:t>transdisciplinare</a:t>
            </a:r>
            <a:endParaRPr sz="942" b="0" i="0" u="none" strike="noStrike" cap="none">
              <a:solidFill>
                <a:schemeClr val="dk1"/>
              </a:solidFill>
              <a:latin typeface="Calibri"/>
              <a:ea typeface="Calibri"/>
              <a:cs typeface="Calibri"/>
              <a:sym typeface="Calibri"/>
            </a:endParaRPr>
          </a:p>
        </p:txBody>
      </p:sp>
      <p:sp>
        <p:nvSpPr>
          <p:cNvPr id="980" name="Google Shape;980;g39c468b2691_0_429"/>
          <p:cNvSpPr/>
          <p:nvPr/>
        </p:nvSpPr>
        <p:spPr>
          <a:xfrm>
            <a:off x="4337205" y="4783271"/>
            <a:ext cx="3978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coinvolga </a:t>
            </a:r>
            <a:r>
              <a:rPr lang="en-US" sz="942">
                <a:solidFill>
                  <a:srgbClr val="F4F4F4"/>
                </a:solidFill>
                <a:latin typeface="Noto Sans"/>
                <a:ea typeface="Noto Sans"/>
                <a:cs typeface="Noto Sans"/>
                <a:sym typeface="Noto Sans"/>
              </a:rPr>
              <a:t>tecnici</a:t>
            </a:r>
            <a:r>
              <a:rPr lang="en-US" sz="942" b="0" i="0" u="none" strike="noStrike" cap="none">
                <a:solidFill>
                  <a:srgbClr val="F4F4F4"/>
                </a:solidFill>
                <a:latin typeface="Noto Sans"/>
                <a:ea typeface="Noto Sans"/>
                <a:cs typeface="Noto Sans"/>
                <a:sym typeface="Noto Sans"/>
              </a:rPr>
              <a:t>, giuristi, filosofi e cittadini. Non possiamo </a:t>
            </a:r>
            <a:endParaRPr sz="942" b="0" i="0" u="none" strike="noStrike" cap="none">
              <a:solidFill>
                <a:schemeClr val="dk1"/>
              </a:solidFill>
              <a:latin typeface="Calibri"/>
              <a:ea typeface="Calibri"/>
              <a:cs typeface="Calibri"/>
              <a:sym typeface="Calibri"/>
            </a:endParaRPr>
          </a:p>
        </p:txBody>
      </p:sp>
      <p:sp>
        <p:nvSpPr>
          <p:cNvPr id="981" name="Google Shape;981;g39c468b2691_0_429"/>
          <p:cNvSpPr/>
          <p:nvPr/>
        </p:nvSpPr>
        <p:spPr>
          <a:xfrm>
            <a:off x="571500" y="5001853"/>
            <a:ext cx="7509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permettere che la tecnologia avanzi più velocemente della nostra capacità di comprenderla e regolarla. La posta in gioco è la </a:t>
            </a:r>
            <a:endParaRPr sz="942" b="0" i="0" u="none" strike="noStrike" cap="none">
              <a:solidFill>
                <a:schemeClr val="dk1"/>
              </a:solidFill>
              <a:latin typeface="Calibri"/>
              <a:ea typeface="Calibri"/>
              <a:cs typeface="Calibri"/>
              <a:sym typeface="Calibri"/>
            </a:endParaRPr>
          </a:p>
        </p:txBody>
      </p:sp>
      <p:sp>
        <p:nvSpPr>
          <p:cNvPr id="982" name="Google Shape;982;g39c468b2691_0_429"/>
          <p:cNvSpPr/>
          <p:nvPr/>
        </p:nvSpPr>
        <p:spPr>
          <a:xfrm>
            <a:off x="571500" y="5220435"/>
            <a:ext cx="1628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preservazione della nostra </a:t>
            </a:r>
            <a:endParaRPr sz="942" b="0" i="0" u="none" strike="noStrike" cap="none">
              <a:solidFill>
                <a:schemeClr val="dk1"/>
              </a:solidFill>
              <a:latin typeface="Calibri"/>
              <a:ea typeface="Calibri"/>
              <a:cs typeface="Calibri"/>
              <a:sym typeface="Calibri"/>
            </a:endParaRPr>
          </a:p>
        </p:txBody>
      </p:sp>
      <p:sp>
        <p:nvSpPr>
          <p:cNvPr id="983" name="Google Shape;983;g39c468b2691_0_429"/>
          <p:cNvSpPr/>
          <p:nvPr/>
        </p:nvSpPr>
        <p:spPr>
          <a:xfrm>
            <a:off x="2200080" y="5220435"/>
            <a:ext cx="1756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autonomia, libertà e dignità</a:t>
            </a:r>
            <a:endParaRPr sz="942" b="0" i="0" u="none" strike="noStrike" cap="none">
              <a:solidFill>
                <a:schemeClr val="dk1"/>
              </a:solidFill>
              <a:latin typeface="Calibri"/>
              <a:ea typeface="Calibri"/>
              <a:cs typeface="Calibri"/>
              <a:sym typeface="Calibri"/>
            </a:endParaRPr>
          </a:p>
        </p:txBody>
      </p:sp>
      <p:sp>
        <p:nvSpPr>
          <p:cNvPr id="984" name="Google Shape;984;g39c468b2691_0_429"/>
          <p:cNvSpPr/>
          <p:nvPr/>
        </p:nvSpPr>
        <p:spPr>
          <a:xfrm>
            <a:off x="3956717" y="5220435"/>
            <a:ext cx="984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nell'era digitale.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g39c468b2691_0_31" descr="preencoded.png"/>
          <p:cNvPicPr preferRelativeResize="0"/>
          <p:nvPr/>
        </p:nvPicPr>
        <p:blipFill rotWithShape="1">
          <a:blip r:embed="rId3">
            <a:alphaModFix/>
          </a:blip>
          <a:srcRect/>
          <a:stretch/>
        </p:blipFill>
        <p:spPr>
          <a:xfrm>
            <a:off x="0" y="0"/>
            <a:ext cx="9144000" cy="5813366"/>
          </a:xfrm>
          <a:prstGeom prst="rect">
            <a:avLst/>
          </a:prstGeom>
          <a:noFill/>
          <a:ln>
            <a:noFill/>
          </a:ln>
        </p:spPr>
      </p:pic>
      <p:sp>
        <p:nvSpPr>
          <p:cNvPr id="66" name="Google Shape;66;g39c468b2691_0_31"/>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Dai Neuroni Biologici ai Neuroni Artificiali </a:t>
            </a:r>
            <a:endParaRPr sz="2250" b="0" i="0" u="none" strike="noStrike" cap="none">
              <a:solidFill>
                <a:schemeClr val="dk1"/>
              </a:solidFill>
              <a:latin typeface="Calibri"/>
              <a:ea typeface="Calibri"/>
              <a:cs typeface="Calibri"/>
              <a:sym typeface="Calibri"/>
            </a:endParaRPr>
          </a:p>
        </p:txBody>
      </p:sp>
      <p:sp>
        <p:nvSpPr>
          <p:cNvPr id="67" name="Google Shape;67;g39c468b2691_0_31"/>
          <p:cNvSpPr/>
          <p:nvPr/>
        </p:nvSpPr>
        <p:spPr>
          <a:xfrm>
            <a:off x="3969051" y="1057275"/>
            <a:ext cx="2159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Negli anni '40 e '50, scienziati come </a:t>
            </a:r>
            <a:endParaRPr sz="942" b="0" i="0" u="none" strike="noStrike" cap="none">
              <a:solidFill>
                <a:schemeClr val="dk1"/>
              </a:solidFill>
              <a:latin typeface="Calibri"/>
              <a:ea typeface="Calibri"/>
              <a:cs typeface="Calibri"/>
              <a:sym typeface="Calibri"/>
            </a:endParaRPr>
          </a:p>
        </p:txBody>
      </p:sp>
      <p:sp>
        <p:nvSpPr>
          <p:cNvPr id="68" name="Google Shape;68;g39c468b2691_0_31"/>
          <p:cNvSpPr/>
          <p:nvPr/>
        </p:nvSpPr>
        <p:spPr>
          <a:xfrm>
            <a:off x="6128165" y="1057275"/>
            <a:ext cx="1005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Norbert Wiener</a:t>
            </a:r>
            <a:endParaRPr sz="942" b="0" i="0" u="none" strike="noStrike" cap="none">
              <a:solidFill>
                <a:schemeClr val="dk1"/>
              </a:solidFill>
              <a:latin typeface="Calibri"/>
              <a:ea typeface="Calibri"/>
              <a:cs typeface="Calibri"/>
              <a:sym typeface="Calibri"/>
            </a:endParaRPr>
          </a:p>
        </p:txBody>
      </p:sp>
      <p:sp>
        <p:nvSpPr>
          <p:cNvPr id="69" name="Google Shape;69;g39c468b2691_0_31"/>
          <p:cNvSpPr/>
          <p:nvPr/>
        </p:nvSpPr>
        <p:spPr>
          <a:xfrm>
            <a:off x="7134123" y="1057275"/>
            <a:ext cx="90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esplorarono la </a:t>
            </a:r>
            <a:endParaRPr sz="942" b="0" i="0" u="none" strike="noStrike" cap="none">
              <a:solidFill>
                <a:schemeClr val="dk1"/>
              </a:solidFill>
              <a:latin typeface="Calibri"/>
              <a:ea typeface="Calibri"/>
              <a:cs typeface="Calibri"/>
              <a:sym typeface="Calibri"/>
            </a:endParaRPr>
          </a:p>
        </p:txBody>
      </p:sp>
      <p:sp>
        <p:nvSpPr>
          <p:cNvPr id="70" name="Google Shape;70;g39c468b2691_0_31"/>
          <p:cNvSpPr/>
          <p:nvPr/>
        </p:nvSpPr>
        <p:spPr>
          <a:xfrm>
            <a:off x="3969051" y="1275857"/>
            <a:ext cx="699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cibernetica</a:t>
            </a:r>
            <a:endParaRPr sz="942" b="0" i="0" u="none" strike="noStrike" cap="none">
              <a:solidFill>
                <a:schemeClr val="dk1"/>
              </a:solidFill>
              <a:latin typeface="Calibri"/>
              <a:ea typeface="Calibri"/>
              <a:cs typeface="Calibri"/>
              <a:sym typeface="Calibri"/>
            </a:endParaRPr>
          </a:p>
        </p:txBody>
      </p:sp>
      <p:sp>
        <p:nvSpPr>
          <p:cNvPr id="71" name="Google Shape;71;g39c468b2691_0_31"/>
          <p:cNvSpPr/>
          <p:nvPr/>
        </p:nvSpPr>
        <p:spPr>
          <a:xfrm>
            <a:off x="4668441" y="1275857"/>
            <a:ext cx="3681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lo studio di sistemi di controllo e comunicazione negli esseri </a:t>
            </a:r>
            <a:endParaRPr sz="942" b="0" i="0" u="none" strike="noStrike" cap="none">
              <a:solidFill>
                <a:schemeClr val="dk1"/>
              </a:solidFill>
              <a:latin typeface="Calibri"/>
              <a:ea typeface="Calibri"/>
              <a:cs typeface="Calibri"/>
              <a:sym typeface="Calibri"/>
            </a:endParaRPr>
          </a:p>
        </p:txBody>
      </p:sp>
      <p:sp>
        <p:nvSpPr>
          <p:cNvPr id="72" name="Google Shape;72;g39c468b2691_0_31"/>
          <p:cNvSpPr/>
          <p:nvPr/>
        </p:nvSpPr>
        <p:spPr>
          <a:xfrm>
            <a:off x="3969051" y="1494439"/>
            <a:ext cx="4467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viventi e nelle macchine, influenzando profondamente la ricerca in sistemi </a:t>
            </a:r>
            <a:endParaRPr sz="942" b="0" i="0" u="none" strike="noStrike" cap="none">
              <a:solidFill>
                <a:schemeClr val="dk1"/>
              </a:solidFill>
              <a:latin typeface="Calibri"/>
              <a:ea typeface="Calibri"/>
              <a:cs typeface="Calibri"/>
              <a:sym typeface="Calibri"/>
            </a:endParaRPr>
          </a:p>
        </p:txBody>
      </p:sp>
      <p:sp>
        <p:nvSpPr>
          <p:cNvPr id="73" name="Google Shape;73;g39c468b2691_0_31"/>
          <p:cNvSpPr/>
          <p:nvPr/>
        </p:nvSpPr>
        <p:spPr>
          <a:xfrm>
            <a:off x="3969051" y="1713021"/>
            <a:ext cx="1509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automatici e retroazione. </a:t>
            </a:r>
            <a:endParaRPr sz="942" b="0" i="0" u="none" strike="noStrike" cap="none">
              <a:solidFill>
                <a:schemeClr val="dk1"/>
              </a:solidFill>
              <a:latin typeface="Calibri"/>
              <a:ea typeface="Calibri"/>
              <a:cs typeface="Calibri"/>
              <a:sym typeface="Calibri"/>
            </a:endParaRPr>
          </a:p>
        </p:txBody>
      </p:sp>
      <p:sp>
        <p:nvSpPr>
          <p:cNvPr id="74" name="Google Shape;74;g39c468b2691_0_31"/>
          <p:cNvSpPr/>
          <p:nvPr/>
        </p:nvSpPr>
        <p:spPr>
          <a:xfrm>
            <a:off x="3969051" y="2061976"/>
            <a:ext cx="3270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1943</a:t>
            </a:r>
            <a:endParaRPr sz="1046" b="0" i="0" u="none" strike="noStrike" cap="none">
              <a:solidFill>
                <a:schemeClr val="dk1"/>
              </a:solidFill>
              <a:latin typeface="Calibri"/>
              <a:ea typeface="Calibri"/>
              <a:cs typeface="Calibri"/>
              <a:sym typeface="Calibri"/>
            </a:endParaRPr>
          </a:p>
        </p:txBody>
      </p:sp>
      <p:sp>
        <p:nvSpPr>
          <p:cNvPr id="75" name="Google Shape;75;g39c468b2691_0_31"/>
          <p:cNvSpPr/>
          <p:nvPr/>
        </p:nvSpPr>
        <p:spPr>
          <a:xfrm>
            <a:off x="4295961" y="2078050"/>
            <a:ext cx="195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a:t>
            </a:r>
            <a:endParaRPr sz="942" b="0" i="0" u="none" strike="noStrike" cap="none">
              <a:solidFill>
                <a:schemeClr val="dk1"/>
              </a:solidFill>
              <a:latin typeface="Calibri"/>
              <a:ea typeface="Calibri"/>
              <a:cs typeface="Calibri"/>
              <a:sym typeface="Calibri"/>
            </a:endParaRPr>
          </a:p>
        </p:txBody>
      </p:sp>
      <p:sp>
        <p:nvSpPr>
          <p:cNvPr id="76" name="Google Shape;76;g39c468b2691_0_31"/>
          <p:cNvSpPr/>
          <p:nvPr/>
        </p:nvSpPr>
        <p:spPr>
          <a:xfrm>
            <a:off x="4491437" y="2078050"/>
            <a:ext cx="2070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Warren McCulloch e Walter Pitts</a:t>
            </a:r>
            <a:endParaRPr sz="942" b="0" i="0" u="none" strike="noStrike" cap="none">
              <a:solidFill>
                <a:schemeClr val="dk1"/>
              </a:solidFill>
              <a:latin typeface="Calibri"/>
              <a:ea typeface="Calibri"/>
              <a:cs typeface="Calibri"/>
              <a:sym typeface="Calibri"/>
            </a:endParaRPr>
          </a:p>
        </p:txBody>
      </p:sp>
      <p:sp>
        <p:nvSpPr>
          <p:cNvPr id="77" name="Google Shape;77;g39c468b2691_0_31"/>
          <p:cNvSpPr/>
          <p:nvPr/>
        </p:nvSpPr>
        <p:spPr>
          <a:xfrm>
            <a:off x="6561981" y="2078050"/>
            <a:ext cx="1606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introdussero il concetto di </a:t>
            </a:r>
            <a:endParaRPr sz="942" b="0" i="0" u="none" strike="noStrike" cap="none">
              <a:solidFill>
                <a:schemeClr val="dk1"/>
              </a:solidFill>
              <a:latin typeface="Calibri"/>
              <a:ea typeface="Calibri"/>
              <a:cs typeface="Calibri"/>
              <a:sym typeface="Calibri"/>
            </a:endParaRPr>
          </a:p>
        </p:txBody>
      </p:sp>
      <p:sp>
        <p:nvSpPr>
          <p:cNvPr id="78" name="Google Shape;78;g39c468b2691_0_31"/>
          <p:cNvSpPr/>
          <p:nvPr/>
        </p:nvSpPr>
        <p:spPr>
          <a:xfrm>
            <a:off x="3969051" y="2303078"/>
            <a:ext cx="4316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neuroni artificiali, creando un modello formale che avrebbe costituito la </a:t>
            </a:r>
            <a:endParaRPr sz="942" b="0" i="0" u="none" strike="noStrike" cap="none">
              <a:solidFill>
                <a:schemeClr val="dk1"/>
              </a:solidFill>
              <a:latin typeface="Calibri"/>
              <a:ea typeface="Calibri"/>
              <a:cs typeface="Calibri"/>
              <a:sym typeface="Calibri"/>
            </a:endParaRPr>
          </a:p>
        </p:txBody>
      </p:sp>
      <p:sp>
        <p:nvSpPr>
          <p:cNvPr id="79" name="Google Shape;79;g39c468b2691_0_31"/>
          <p:cNvSpPr/>
          <p:nvPr/>
        </p:nvSpPr>
        <p:spPr>
          <a:xfrm>
            <a:off x="3969051" y="2521660"/>
            <a:ext cx="1333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base delle reti neurali. </a:t>
            </a:r>
            <a:endParaRPr sz="942" b="0" i="0" u="none" strike="noStrike" cap="none">
              <a:solidFill>
                <a:schemeClr val="dk1"/>
              </a:solidFill>
              <a:latin typeface="Calibri"/>
              <a:ea typeface="Calibri"/>
              <a:cs typeface="Calibri"/>
              <a:sym typeface="Calibri"/>
            </a:endParaRPr>
          </a:p>
        </p:txBody>
      </p:sp>
      <p:sp>
        <p:nvSpPr>
          <p:cNvPr id="80" name="Google Shape;80;g39c468b2691_0_31"/>
          <p:cNvSpPr/>
          <p:nvPr/>
        </p:nvSpPr>
        <p:spPr>
          <a:xfrm>
            <a:off x="3969051" y="2870615"/>
            <a:ext cx="3270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1949</a:t>
            </a:r>
            <a:endParaRPr sz="1046" b="0" i="0" u="none" strike="noStrike" cap="none">
              <a:solidFill>
                <a:schemeClr val="dk1"/>
              </a:solidFill>
              <a:latin typeface="Calibri"/>
              <a:ea typeface="Calibri"/>
              <a:cs typeface="Calibri"/>
              <a:sym typeface="Calibri"/>
            </a:endParaRPr>
          </a:p>
        </p:txBody>
      </p:sp>
      <p:sp>
        <p:nvSpPr>
          <p:cNvPr id="81" name="Google Shape;81;g39c468b2691_0_31"/>
          <p:cNvSpPr/>
          <p:nvPr/>
        </p:nvSpPr>
        <p:spPr>
          <a:xfrm>
            <a:off x="4295961" y="2886689"/>
            <a:ext cx="195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a:t>
            </a:r>
            <a:endParaRPr sz="942" b="0" i="0" u="none" strike="noStrike" cap="none">
              <a:solidFill>
                <a:schemeClr val="dk1"/>
              </a:solidFill>
              <a:latin typeface="Calibri"/>
              <a:ea typeface="Calibri"/>
              <a:cs typeface="Calibri"/>
              <a:sym typeface="Calibri"/>
            </a:endParaRPr>
          </a:p>
        </p:txBody>
      </p:sp>
      <p:sp>
        <p:nvSpPr>
          <p:cNvPr id="82" name="Google Shape;82;g39c468b2691_0_31"/>
          <p:cNvSpPr/>
          <p:nvPr/>
        </p:nvSpPr>
        <p:spPr>
          <a:xfrm>
            <a:off x="4491437" y="2886689"/>
            <a:ext cx="828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Donald Hebb</a:t>
            </a:r>
            <a:endParaRPr sz="942" b="0" i="0" u="none" strike="noStrike" cap="none">
              <a:solidFill>
                <a:schemeClr val="dk1"/>
              </a:solidFill>
              <a:latin typeface="Calibri"/>
              <a:ea typeface="Calibri"/>
              <a:cs typeface="Calibri"/>
              <a:sym typeface="Calibri"/>
            </a:endParaRPr>
          </a:p>
        </p:txBody>
      </p:sp>
      <p:sp>
        <p:nvSpPr>
          <p:cNvPr id="83" name="Google Shape;83;g39c468b2691_0_31"/>
          <p:cNvSpPr/>
          <p:nvPr/>
        </p:nvSpPr>
        <p:spPr>
          <a:xfrm>
            <a:off x="5319554" y="2886689"/>
            <a:ext cx="3033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formulò la prima legge di apprendimento su base </a:t>
            </a:r>
            <a:endParaRPr sz="942" b="0" i="0" u="none" strike="noStrike" cap="none">
              <a:solidFill>
                <a:schemeClr val="dk1"/>
              </a:solidFill>
              <a:latin typeface="Calibri"/>
              <a:ea typeface="Calibri"/>
              <a:cs typeface="Calibri"/>
              <a:sym typeface="Calibri"/>
            </a:endParaRPr>
          </a:p>
        </p:txBody>
      </p:sp>
      <p:sp>
        <p:nvSpPr>
          <p:cNvPr id="84" name="Google Shape;84;g39c468b2691_0_31"/>
          <p:cNvSpPr/>
          <p:nvPr/>
        </p:nvSpPr>
        <p:spPr>
          <a:xfrm>
            <a:off x="3969051" y="3111717"/>
            <a:ext cx="1202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neurale, nota come </a:t>
            </a:r>
            <a:endParaRPr sz="942" b="0" i="0" u="none" strike="noStrike" cap="none">
              <a:solidFill>
                <a:schemeClr val="dk1"/>
              </a:solidFill>
              <a:latin typeface="Calibri"/>
              <a:ea typeface="Calibri"/>
              <a:cs typeface="Calibri"/>
              <a:sym typeface="Calibri"/>
            </a:endParaRPr>
          </a:p>
        </p:txBody>
      </p:sp>
      <p:sp>
        <p:nvSpPr>
          <p:cNvPr id="85" name="Google Shape;85;g39c468b2691_0_31"/>
          <p:cNvSpPr/>
          <p:nvPr/>
        </p:nvSpPr>
        <p:spPr>
          <a:xfrm>
            <a:off x="5171740" y="3111717"/>
            <a:ext cx="864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legge di Hebb</a:t>
            </a:r>
            <a:endParaRPr sz="942" b="0" i="0" u="none" strike="noStrike" cap="none">
              <a:solidFill>
                <a:schemeClr val="dk1"/>
              </a:solidFill>
              <a:latin typeface="Calibri"/>
              <a:ea typeface="Calibri"/>
              <a:cs typeface="Calibri"/>
              <a:sym typeface="Calibri"/>
            </a:endParaRPr>
          </a:p>
        </p:txBody>
      </p:sp>
      <p:sp>
        <p:nvSpPr>
          <p:cNvPr id="86" name="Google Shape;86;g39c468b2691_0_31"/>
          <p:cNvSpPr/>
          <p:nvPr/>
        </p:nvSpPr>
        <p:spPr>
          <a:xfrm>
            <a:off x="6036246" y="3111717"/>
            <a:ext cx="3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a:t>
            </a:r>
            <a:endParaRPr sz="942" b="0" i="0" u="none" strike="noStrike" cap="none">
              <a:solidFill>
                <a:schemeClr val="dk1"/>
              </a:solidFill>
              <a:latin typeface="Calibri"/>
              <a:ea typeface="Calibri"/>
              <a:cs typeface="Calibri"/>
              <a:sym typeface="Calibri"/>
            </a:endParaRPr>
          </a:p>
        </p:txBody>
      </p:sp>
      <p:sp>
        <p:nvSpPr>
          <p:cNvPr id="87" name="Google Shape;87;g39c468b2691_0_31"/>
          <p:cNvSpPr/>
          <p:nvPr/>
        </p:nvSpPr>
        <p:spPr>
          <a:xfrm>
            <a:off x="3969051" y="3460672"/>
            <a:ext cx="327000" cy="19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1957</a:t>
            </a:r>
            <a:endParaRPr sz="1046" b="0" i="0" u="none" strike="noStrike" cap="none">
              <a:solidFill>
                <a:schemeClr val="dk1"/>
              </a:solidFill>
              <a:latin typeface="Calibri"/>
              <a:ea typeface="Calibri"/>
              <a:cs typeface="Calibri"/>
              <a:sym typeface="Calibri"/>
            </a:endParaRPr>
          </a:p>
        </p:txBody>
      </p:sp>
      <p:sp>
        <p:nvSpPr>
          <p:cNvPr id="88" name="Google Shape;88;g39c468b2691_0_31"/>
          <p:cNvSpPr/>
          <p:nvPr/>
        </p:nvSpPr>
        <p:spPr>
          <a:xfrm>
            <a:off x="4295961" y="3476746"/>
            <a:ext cx="195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a:t>
            </a:r>
            <a:endParaRPr sz="942" b="0" i="0" u="none" strike="noStrike" cap="none">
              <a:solidFill>
                <a:schemeClr val="dk1"/>
              </a:solidFill>
              <a:latin typeface="Calibri"/>
              <a:ea typeface="Calibri"/>
              <a:cs typeface="Calibri"/>
              <a:sym typeface="Calibri"/>
            </a:endParaRPr>
          </a:p>
        </p:txBody>
      </p:sp>
      <p:sp>
        <p:nvSpPr>
          <p:cNvPr id="89" name="Google Shape;89;g39c468b2691_0_31"/>
          <p:cNvSpPr/>
          <p:nvPr/>
        </p:nvSpPr>
        <p:spPr>
          <a:xfrm>
            <a:off x="4491437" y="3476746"/>
            <a:ext cx="1100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Frank Rosenblatt</a:t>
            </a:r>
            <a:endParaRPr sz="942" b="0" i="0" u="none" strike="noStrike" cap="none">
              <a:solidFill>
                <a:schemeClr val="dk1"/>
              </a:solidFill>
              <a:latin typeface="Calibri"/>
              <a:ea typeface="Calibri"/>
              <a:cs typeface="Calibri"/>
              <a:sym typeface="Calibri"/>
            </a:endParaRPr>
          </a:p>
        </p:txBody>
      </p:sp>
      <p:sp>
        <p:nvSpPr>
          <p:cNvPr id="90" name="Google Shape;90;g39c468b2691_0_31"/>
          <p:cNvSpPr/>
          <p:nvPr/>
        </p:nvSpPr>
        <p:spPr>
          <a:xfrm>
            <a:off x="5591910" y="3476746"/>
            <a:ext cx="675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sviluppò il </a:t>
            </a:r>
            <a:endParaRPr sz="942" b="0" i="0" u="none" strike="noStrike" cap="none">
              <a:solidFill>
                <a:schemeClr val="dk1"/>
              </a:solidFill>
              <a:latin typeface="Calibri"/>
              <a:ea typeface="Calibri"/>
              <a:cs typeface="Calibri"/>
              <a:sym typeface="Calibri"/>
            </a:endParaRPr>
          </a:p>
        </p:txBody>
      </p:sp>
      <p:sp>
        <p:nvSpPr>
          <p:cNvPr id="91" name="Google Shape;91;g39c468b2691_0_31"/>
          <p:cNvSpPr/>
          <p:nvPr/>
        </p:nvSpPr>
        <p:spPr>
          <a:xfrm>
            <a:off x="6267273" y="3476746"/>
            <a:ext cx="741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Percettrone</a:t>
            </a:r>
            <a:endParaRPr sz="942" b="0" i="0" u="none" strike="noStrike" cap="none">
              <a:solidFill>
                <a:schemeClr val="dk1"/>
              </a:solidFill>
              <a:latin typeface="Calibri"/>
              <a:ea typeface="Calibri"/>
              <a:cs typeface="Calibri"/>
              <a:sym typeface="Calibri"/>
            </a:endParaRPr>
          </a:p>
        </p:txBody>
      </p:sp>
      <p:sp>
        <p:nvSpPr>
          <p:cNvPr id="92" name="Google Shape;92;g39c468b2691_0_31"/>
          <p:cNvSpPr/>
          <p:nvPr/>
        </p:nvSpPr>
        <p:spPr>
          <a:xfrm>
            <a:off x="7009107" y="3476746"/>
            <a:ext cx="1409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un modello precoce di </a:t>
            </a:r>
            <a:endParaRPr sz="942" b="0" i="0" u="none" strike="noStrike" cap="none">
              <a:solidFill>
                <a:schemeClr val="dk1"/>
              </a:solidFill>
              <a:latin typeface="Calibri"/>
              <a:ea typeface="Calibri"/>
              <a:cs typeface="Calibri"/>
              <a:sym typeface="Calibri"/>
            </a:endParaRPr>
          </a:p>
        </p:txBody>
      </p:sp>
      <p:sp>
        <p:nvSpPr>
          <p:cNvPr id="93" name="Google Shape;93;g39c468b2691_0_31"/>
          <p:cNvSpPr/>
          <p:nvPr/>
        </p:nvSpPr>
        <p:spPr>
          <a:xfrm>
            <a:off x="3969051" y="3701774"/>
            <a:ext cx="3104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rete neurale capace di apprendere e fare previsioni. </a:t>
            </a:r>
            <a:endParaRPr sz="942" b="0" i="0" u="none" strike="noStrike" cap="none">
              <a:solidFill>
                <a:schemeClr val="dk1"/>
              </a:solidFill>
              <a:latin typeface="Calibri"/>
              <a:ea typeface="Calibri"/>
              <a:cs typeface="Calibri"/>
              <a:sym typeface="Calibri"/>
            </a:endParaRPr>
          </a:p>
        </p:txBody>
      </p:sp>
      <p:sp>
        <p:nvSpPr>
          <p:cNvPr id="94" name="Google Shape;94;g39c468b2691_0_31"/>
          <p:cNvSpPr/>
          <p:nvPr/>
        </p:nvSpPr>
        <p:spPr>
          <a:xfrm>
            <a:off x="3969051" y="4041800"/>
            <a:ext cx="46035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238"/>
              <a:buFont typeface="Noto Sans"/>
              <a:buNone/>
            </a:pPr>
            <a:r>
              <a:rPr lang="en-US" sz="1238" b="1" i="0" u="none" strike="noStrike" cap="none">
                <a:solidFill>
                  <a:srgbClr val="F4F4F4"/>
                </a:solidFill>
                <a:latin typeface="Noto Sans"/>
                <a:ea typeface="Noto Sans"/>
                <a:cs typeface="Noto Sans"/>
                <a:sym typeface="Noto Sans"/>
              </a:rPr>
              <a:t>Neuroni Naturali vs Artificiali</a:t>
            </a:r>
            <a:endParaRPr sz="1238" b="0" i="0" u="none" strike="noStrike" cap="none">
              <a:solidFill>
                <a:schemeClr val="dk1"/>
              </a:solidFill>
              <a:latin typeface="Calibri"/>
              <a:ea typeface="Calibri"/>
              <a:cs typeface="Calibri"/>
              <a:sym typeface="Calibri"/>
            </a:endParaRPr>
          </a:p>
        </p:txBody>
      </p:sp>
      <p:sp>
        <p:nvSpPr>
          <p:cNvPr id="95" name="Google Shape;95;g39c468b2691_0_31"/>
          <p:cNvSpPr/>
          <p:nvPr/>
        </p:nvSpPr>
        <p:spPr>
          <a:xfrm>
            <a:off x="3969051" y="4384700"/>
            <a:ext cx="45297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Sebbene le reti neurali artificiali si ispirino ai neuroni naturali, il confronto è </a:t>
            </a:r>
            <a:endParaRPr sz="942" b="0" i="0" u="none" strike="noStrike" cap="none">
              <a:solidFill>
                <a:schemeClr val="dk1"/>
              </a:solidFill>
              <a:latin typeface="Calibri"/>
              <a:ea typeface="Calibri"/>
              <a:cs typeface="Calibri"/>
              <a:sym typeface="Calibri"/>
            </a:endParaRPr>
          </a:p>
        </p:txBody>
      </p:sp>
      <p:sp>
        <p:nvSpPr>
          <p:cNvPr id="96" name="Google Shape;96;g39c468b2691_0_31"/>
          <p:cNvSpPr/>
          <p:nvPr/>
        </p:nvSpPr>
        <p:spPr>
          <a:xfrm>
            <a:off x="3969051" y="4603282"/>
            <a:ext cx="4430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quasi fuorviante: le loro anatomie e comportamenti sono profondamente </a:t>
            </a:r>
            <a:endParaRPr sz="942" b="0" i="0" u="none" strike="noStrike" cap="none">
              <a:solidFill>
                <a:schemeClr val="dk1"/>
              </a:solidFill>
              <a:latin typeface="Calibri"/>
              <a:ea typeface="Calibri"/>
              <a:cs typeface="Calibri"/>
              <a:sym typeface="Calibri"/>
            </a:endParaRPr>
          </a:p>
        </p:txBody>
      </p:sp>
      <p:sp>
        <p:nvSpPr>
          <p:cNvPr id="97" name="Google Shape;97;g39c468b2691_0_31"/>
          <p:cNvSpPr/>
          <p:nvPr/>
        </p:nvSpPr>
        <p:spPr>
          <a:xfrm>
            <a:off x="3969051" y="4821864"/>
            <a:ext cx="4533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diversi. I neuroni naturali operano attraverso un meccanismo di attivazione </a:t>
            </a:r>
            <a:endParaRPr sz="942" b="0" i="0" u="none" strike="noStrike" cap="none">
              <a:solidFill>
                <a:schemeClr val="dk1"/>
              </a:solidFill>
              <a:latin typeface="Calibri"/>
              <a:ea typeface="Calibri"/>
              <a:cs typeface="Calibri"/>
              <a:sym typeface="Calibri"/>
            </a:endParaRPr>
          </a:p>
        </p:txBody>
      </p:sp>
      <p:sp>
        <p:nvSpPr>
          <p:cNvPr id="98" name="Google Shape;98;g39c468b2691_0_31"/>
          <p:cNvSpPr/>
          <p:nvPr/>
        </p:nvSpPr>
        <p:spPr>
          <a:xfrm>
            <a:off x="3969051" y="5040446"/>
            <a:ext cx="41169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basato su un "interruttore" con periodo refrattario, mentre i neuroni </a:t>
            </a:r>
            <a:endParaRPr sz="942" b="0" i="0" u="none" strike="noStrike" cap="none">
              <a:solidFill>
                <a:schemeClr val="dk1"/>
              </a:solidFill>
              <a:latin typeface="Calibri"/>
              <a:ea typeface="Calibri"/>
              <a:cs typeface="Calibri"/>
              <a:sym typeface="Calibri"/>
            </a:endParaRPr>
          </a:p>
        </p:txBody>
      </p:sp>
      <p:sp>
        <p:nvSpPr>
          <p:cNvPr id="99" name="Google Shape;99;g39c468b2691_0_31"/>
          <p:cNvSpPr/>
          <p:nvPr/>
        </p:nvSpPr>
        <p:spPr>
          <a:xfrm>
            <a:off x="3969051" y="5259028"/>
            <a:ext cx="879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artificiali sono </a:t>
            </a:r>
            <a:endParaRPr sz="942" b="0" i="0" u="none" strike="noStrike" cap="none">
              <a:solidFill>
                <a:schemeClr val="dk1"/>
              </a:solidFill>
              <a:latin typeface="Calibri"/>
              <a:ea typeface="Calibri"/>
              <a:cs typeface="Calibri"/>
              <a:sym typeface="Calibri"/>
            </a:endParaRPr>
          </a:p>
        </p:txBody>
      </p:sp>
      <p:sp>
        <p:nvSpPr>
          <p:cNvPr id="100" name="Google Shape;100;g39c468b2691_0_31"/>
          <p:cNvSpPr/>
          <p:nvPr/>
        </p:nvSpPr>
        <p:spPr>
          <a:xfrm>
            <a:off x="4848206" y="5259028"/>
            <a:ext cx="1981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modelli matematici semplificati</a:t>
            </a:r>
            <a:endParaRPr sz="942" b="0" i="0" u="none" strike="noStrike" cap="none">
              <a:solidFill>
                <a:schemeClr val="dk1"/>
              </a:solidFill>
              <a:latin typeface="Calibri"/>
              <a:ea typeface="Calibri"/>
              <a:cs typeface="Calibri"/>
              <a:sym typeface="Calibri"/>
            </a:endParaRPr>
          </a:p>
        </p:txBody>
      </p:sp>
      <p:sp>
        <p:nvSpPr>
          <p:cNvPr id="101" name="Google Shape;101;g39c468b2691_0_31"/>
          <p:cNvSpPr/>
          <p:nvPr/>
        </p:nvSpPr>
        <p:spPr>
          <a:xfrm>
            <a:off x="6830151" y="5259028"/>
            <a:ext cx="34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Google Shape;990;g39c468b2691_0_461" descr="preencoded.png"/>
          <p:cNvPicPr preferRelativeResize="0"/>
          <p:nvPr/>
        </p:nvPicPr>
        <p:blipFill rotWithShape="1">
          <a:blip r:embed="rId3">
            <a:alphaModFix/>
          </a:blip>
          <a:srcRect/>
          <a:stretch/>
        </p:blipFill>
        <p:spPr>
          <a:xfrm>
            <a:off x="0" y="0"/>
            <a:ext cx="9144000" cy="6036553"/>
          </a:xfrm>
          <a:prstGeom prst="rect">
            <a:avLst/>
          </a:prstGeom>
          <a:noFill/>
          <a:ln>
            <a:noFill/>
          </a:ln>
        </p:spPr>
      </p:pic>
      <p:sp>
        <p:nvSpPr>
          <p:cNvPr id="991" name="Google Shape;991;g39c468b2691_0_461"/>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Verso un Umanesimo Digitale Consapevole </a:t>
            </a:r>
            <a:endParaRPr sz="2250" b="0" i="0" u="none" strike="noStrike" cap="none">
              <a:solidFill>
                <a:schemeClr val="dk1"/>
              </a:solidFill>
              <a:latin typeface="Calibri"/>
              <a:ea typeface="Calibri"/>
              <a:cs typeface="Calibri"/>
              <a:sym typeface="Calibri"/>
            </a:endParaRPr>
          </a:p>
        </p:txBody>
      </p:sp>
      <p:sp>
        <p:nvSpPr>
          <p:cNvPr id="992" name="Google Shape;992;g39c468b2691_0_461"/>
          <p:cNvSpPr/>
          <p:nvPr/>
        </p:nvSpPr>
        <p:spPr>
          <a:xfrm>
            <a:off x="1180923" y="912614"/>
            <a:ext cx="2454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Dal </a:t>
            </a:r>
            <a:endParaRPr sz="993" b="0" i="0" u="none" strike="noStrike" cap="none">
              <a:solidFill>
                <a:schemeClr val="dk1"/>
              </a:solidFill>
              <a:latin typeface="Calibri"/>
              <a:ea typeface="Calibri"/>
              <a:cs typeface="Calibri"/>
              <a:sym typeface="Calibri"/>
            </a:endParaRPr>
          </a:p>
        </p:txBody>
      </p:sp>
      <p:sp>
        <p:nvSpPr>
          <p:cNvPr id="993" name="Google Shape;993;g39c468b2691_0_461"/>
          <p:cNvSpPr/>
          <p:nvPr/>
        </p:nvSpPr>
        <p:spPr>
          <a:xfrm>
            <a:off x="1426462" y="912614"/>
            <a:ext cx="6897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Vitruviano</a:t>
            </a:r>
            <a:endParaRPr sz="993" b="0" i="0" u="none" strike="noStrike" cap="none">
              <a:solidFill>
                <a:schemeClr val="dk1"/>
              </a:solidFill>
              <a:latin typeface="Calibri"/>
              <a:ea typeface="Calibri"/>
              <a:cs typeface="Calibri"/>
              <a:sym typeface="Calibri"/>
            </a:endParaRPr>
          </a:p>
        </p:txBody>
      </p:sp>
      <p:sp>
        <p:nvSpPr>
          <p:cNvPr id="994" name="Google Shape;994;g39c468b2691_0_461"/>
          <p:cNvSpPr/>
          <p:nvPr/>
        </p:nvSpPr>
        <p:spPr>
          <a:xfrm>
            <a:off x="2116252" y="912614"/>
            <a:ext cx="2121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all'</a:t>
            </a:r>
            <a:endParaRPr sz="993" b="0" i="0" u="none" strike="noStrike" cap="none">
              <a:solidFill>
                <a:schemeClr val="dk1"/>
              </a:solidFill>
              <a:latin typeface="Calibri"/>
              <a:ea typeface="Calibri"/>
              <a:cs typeface="Calibri"/>
              <a:sym typeface="Calibri"/>
            </a:endParaRPr>
          </a:p>
        </p:txBody>
      </p:sp>
      <p:sp>
        <p:nvSpPr>
          <p:cNvPr id="995" name="Google Shape;995;g39c468b2691_0_461"/>
          <p:cNvSpPr/>
          <p:nvPr/>
        </p:nvSpPr>
        <p:spPr>
          <a:xfrm>
            <a:off x="2328276" y="912614"/>
            <a:ext cx="10041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umano digitale</a:t>
            </a:r>
            <a:endParaRPr sz="993" b="0" i="0" u="none" strike="noStrike" cap="none">
              <a:solidFill>
                <a:schemeClr val="dk1"/>
              </a:solidFill>
              <a:latin typeface="Calibri"/>
              <a:ea typeface="Calibri"/>
              <a:cs typeface="Calibri"/>
              <a:sym typeface="Calibri"/>
            </a:endParaRPr>
          </a:p>
        </p:txBody>
      </p:sp>
      <p:sp>
        <p:nvSpPr>
          <p:cNvPr id="996" name="Google Shape;996;g39c468b2691_0_461"/>
          <p:cNvSpPr/>
          <p:nvPr/>
        </p:nvSpPr>
        <p:spPr>
          <a:xfrm>
            <a:off x="3332420" y="912614"/>
            <a:ext cx="46305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stiamo vivendo una trasformazione epocale nel modo in cui misuriamo, </a:t>
            </a:r>
            <a:endParaRPr sz="993" b="0" i="0" u="none" strike="noStrike" cap="none">
              <a:solidFill>
                <a:schemeClr val="dk1"/>
              </a:solidFill>
              <a:latin typeface="Calibri"/>
              <a:ea typeface="Calibri"/>
              <a:cs typeface="Calibri"/>
              <a:sym typeface="Calibri"/>
            </a:endParaRPr>
          </a:p>
        </p:txBody>
      </p:sp>
      <p:sp>
        <p:nvSpPr>
          <p:cNvPr id="997" name="Google Shape;997;g39c468b2691_0_461"/>
          <p:cNvSpPr/>
          <p:nvPr/>
        </p:nvSpPr>
        <p:spPr>
          <a:xfrm>
            <a:off x="1036039" y="1136554"/>
            <a:ext cx="70719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comprendiamo e definiamo l'essere umano. La sfida centrale del nostro tempo è imparare a usare l'intelligenza </a:t>
            </a:r>
            <a:endParaRPr sz="993" b="0" i="0" u="none" strike="noStrike" cap="none">
              <a:solidFill>
                <a:schemeClr val="dk1"/>
              </a:solidFill>
              <a:latin typeface="Calibri"/>
              <a:ea typeface="Calibri"/>
              <a:cs typeface="Calibri"/>
              <a:sym typeface="Calibri"/>
            </a:endParaRPr>
          </a:p>
        </p:txBody>
      </p:sp>
      <p:sp>
        <p:nvSpPr>
          <p:cNvPr id="998" name="Google Shape;998;g39c468b2691_0_461"/>
          <p:cNvSpPr/>
          <p:nvPr/>
        </p:nvSpPr>
        <p:spPr>
          <a:xfrm>
            <a:off x="3059199" y="1360494"/>
            <a:ext cx="3025500" cy="183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artificiale senza perdere ciò che ci rende umani. </a:t>
            </a:r>
            <a:endParaRPr sz="993" b="0" i="0" u="none" strike="noStrike" cap="none">
              <a:solidFill>
                <a:schemeClr val="dk1"/>
              </a:solidFill>
              <a:latin typeface="Calibri"/>
              <a:ea typeface="Calibri"/>
              <a:cs typeface="Calibri"/>
              <a:sym typeface="Calibri"/>
            </a:endParaRPr>
          </a:p>
        </p:txBody>
      </p:sp>
      <p:sp>
        <p:nvSpPr>
          <p:cNvPr id="999" name="Google Shape;999;g39c468b2691_0_461"/>
          <p:cNvSpPr/>
          <p:nvPr/>
        </p:nvSpPr>
        <p:spPr>
          <a:xfrm>
            <a:off x="821531" y="1693376"/>
            <a:ext cx="2424000" cy="1428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g39c468b2691_0_461"/>
          <p:cNvSpPr/>
          <p:nvPr/>
        </p:nvSpPr>
        <p:spPr>
          <a:xfrm>
            <a:off x="978694" y="1821963"/>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Consapevolezza Critica</a:t>
            </a:r>
            <a:endParaRPr sz="1046" b="0" i="0" u="none" strike="noStrike" cap="none">
              <a:solidFill>
                <a:schemeClr val="dk1"/>
              </a:solidFill>
              <a:latin typeface="Calibri"/>
              <a:ea typeface="Calibri"/>
              <a:cs typeface="Calibri"/>
              <a:sym typeface="Calibri"/>
            </a:endParaRPr>
          </a:p>
        </p:txBody>
      </p:sp>
      <p:sp>
        <p:nvSpPr>
          <p:cNvPr id="1001" name="Google Shape;1001;g39c468b2691_0_461"/>
          <p:cNvSpPr/>
          <p:nvPr/>
        </p:nvSpPr>
        <p:spPr>
          <a:xfrm>
            <a:off x="978694" y="2107713"/>
            <a:ext cx="2109900" cy="885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Comprendere che l'IA è uno strumento statistico, non intelligenza vera. Mantenere il pensiero critico e non delegare completamente le decisioni agli algoritmi. </a:t>
            </a:r>
            <a:endParaRPr sz="837" b="0" i="0" u="none" strike="noStrike" cap="none">
              <a:solidFill>
                <a:schemeClr val="dk1"/>
              </a:solidFill>
              <a:latin typeface="Calibri"/>
              <a:ea typeface="Calibri"/>
              <a:cs typeface="Calibri"/>
              <a:sym typeface="Calibri"/>
            </a:endParaRPr>
          </a:p>
        </p:txBody>
      </p:sp>
      <p:sp>
        <p:nvSpPr>
          <p:cNvPr id="1002" name="Google Shape;1002;g39c468b2691_0_461"/>
          <p:cNvSpPr/>
          <p:nvPr/>
        </p:nvSpPr>
        <p:spPr>
          <a:xfrm>
            <a:off x="3359934" y="1693376"/>
            <a:ext cx="2424000" cy="1428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g39c468b2691_0_461"/>
          <p:cNvSpPr/>
          <p:nvPr/>
        </p:nvSpPr>
        <p:spPr>
          <a:xfrm>
            <a:off x="3517097" y="1821963"/>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Regolamentazione Etica</a:t>
            </a:r>
            <a:endParaRPr sz="1046" b="0" i="0" u="none" strike="noStrike" cap="none">
              <a:solidFill>
                <a:schemeClr val="dk1"/>
              </a:solidFill>
              <a:latin typeface="Calibri"/>
              <a:ea typeface="Calibri"/>
              <a:cs typeface="Calibri"/>
              <a:sym typeface="Calibri"/>
            </a:endParaRPr>
          </a:p>
        </p:txBody>
      </p:sp>
      <p:sp>
        <p:nvSpPr>
          <p:cNvPr id="1004" name="Google Shape;1004;g39c468b2691_0_461"/>
          <p:cNvSpPr/>
          <p:nvPr/>
        </p:nvSpPr>
        <p:spPr>
          <a:xfrm>
            <a:off x="3517097" y="2107713"/>
            <a:ext cx="2109900" cy="70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Sviluppare normative che proteggano la privacy, garantiscano la trasparenza algoritmica e preservino la dignità umana nell'era digitale. </a:t>
            </a:r>
            <a:endParaRPr sz="837" b="0" i="0" u="none" strike="noStrike" cap="none">
              <a:solidFill>
                <a:schemeClr val="dk1"/>
              </a:solidFill>
              <a:latin typeface="Calibri"/>
              <a:ea typeface="Calibri"/>
              <a:cs typeface="Calibri"/>
              <a:sym typeface="Calibri"/>
            </a:endParaRPr>
          </a:p>
        </p:txBody>
      </p:sp>
      <p:sp>
        <p:nvSpPr>
          <p:cNvPr id="1005" name="Google Shape;1005;g39c468b2691_0_461"/>
          <p:cNvSpPr/>
          <p:nvPr/>
        </p:nvSpPr>
        <p:spPr>
          <a:xfrm>
            <a:off x="5898338" y="1693376"/>
            <a:ext cx="2424000" cy="1428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g39c468b2691_0_461"/>
          <p:cNvSpPr/>
          <p:nvPr/>
        </p:nvSpPr>
        <p:spPr>
          <a:xfrm>
            <a:off x="6055500" y="1821963"/>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Educazione Digitale</a:t>
            </a:r>
            <a:endParaRPr sz="1046" b="0" i="0" u="none" strike="noStrike" cap="none">
              <a:solidFill>
                <a:schemeClr val="dk1"/>
              </a:solidFill>
              <a:latin typeface="Calibri"/>
              <a:ea typeface="Calibri"/>
              <a:cs typeface="Calibri"/>
              <a:sym typeface="Calibri"/>
            </a:endParaRPr>
          </a:p>
        </p:txBody>
      </p:sp>
      <p:sp>
        <p:nvSpPr>
          <p:cNvPr id="1007" name="Google Shape;1007;g39c468b2691_0_461"/>
          <p:cNvSpPr/>
          <p:nvPr/>
        </p:nvSpPr>
        <p:spPr>
          <a:xfrm>
            <a:off x="6055500" y="2107713"/>
            <a:ext cx="2109900" cy="70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Formare cittadini capaci di comprendere e valutare criticamente le tecnologie AI, i loro limiti e le loro implicazioni sociali. </a:t>
            </a:r>
            <a:endParaRPr sz="837" b="0" i="0" u="none" strike="noStrike" cap="none">
              <a:solidFill>
                <a:schemeClr val="dk1"/>
              </a:solidFill>
              <a:latin typeface="Calibri"/>
              <a:ea typeface="Calibri"/>
              <a:cs typeface="Calibri"/>
              <a:sym typeface="Calibri"/>
            </a:endParaRPr>
          </a:p>
        </p:txBody>
      </p:sp>
      <p:sp>
        <p:nvSpPr>
          <p:cNvPr id="1008" name="Google Shape;1008;g39c468b2691_0_461"/>
          <p:cNvSpPr/>
          <p:nvPr/>
        </p:nvSpPr>
        <p:spPr>
          <a:xfrm>
            <a:off x="821531" y="3236314"/>
            <a:ext cx="2424000" cy="1251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g39c468b2691_0_461"/>
          <p:cNvSpPr/>
          <p:nvPr/>
        </p:nvSpPr>
        <p:spPr>
          <a:xfrm>
            <a:off x="978694" y="3364902"/>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Pluralismo Tecnologico</a:t>
            </a:r>
            <a:endParaRPr sz="1046" b="0" i="0" u="none" strike="noStrike" cap="none">
              <a:solidFill>
                <a:schemeClr val="dk1"/>
              </a:solidFill>
              <a:latin typeface="Calibri"/>
              <a:ea typeface="Calibri"/>
              <a:cs typeface="Calibri"/>
              <a:sym typeface="Calibri"/>
            </a:endParaRPr>
          </a:p>
        </p:txBody>
      </p:sp>
      <p:sp>
        <p:nvSpPr>
          <p:cNvPr id="1010" name="Google Shape;1010;g39c468b2691_0_461"/>
          <p:cNvSpPr/>
          <p:nvPr/>
        </p:nvSpPr>
        <p:spPr>
          <a:xfrm>
            <a:off x="978694" y="3650652"/>
            <a:ext cx="2109900" cy="70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Evitare la concentrazione del potere nelle mani di poche aziende tecnologiche, promuovendo diversità e competizione nell'ecosistema AI. </a:t>
            </a:r>
            <a:endParaRPr sz="837" b="0" i="0" u="none" strike="noStrike" cap="none">
              <a:solidFill>
                <a:schemeClr val="dk1"/>
              </a:solidFill>
              <a:latin typeface="Calibri"/>
              <a:ea typeface="Calibri"/>
              <a:cs typeface="Calibri"/>
              <a:sym typeface="Calibri"/>
            </a:endParaRPr>
          </a:p>
        </p:txBody>
      </p:sp>
      <p:sp>
        <p:nvSpPr>
          <p:cNvPr id="1011" name="Google Shape;1011;g39c468b2691_0_461"/>
          <p:cNvSpPr/>
          <p:nvPr/>
        </p:nvSpPr>
        <p:spPr>
          <a:xfrm>
            <a:off x="3359934" y="3236314"/>
            <a:ext cx="2424000" cy="1251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g39c468b2691_0_461"/>
          <p:cNvSpPr/>
          <p:nvPr/>
        </p:nvSpPr>
        <p:spPr>
          <a:xfrm>
            <a:off x="3517097" y="3364902"/>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Autonomia Umana</a:t>
            </a:r>
            <a:endParaRPr sz="1046" b="0" i="0" u="none" strike="noStrike" cap="none">
              <a:solidFill>
                <a:schemeClr val="dk1"/>
              </a:solidFill>
              <a:latin typeface="Calibri"/>
              <a:ea typeface="Calibri"/>
              <a:cs typeface="Calibri"/>
              <a:sym typeface="Calibri"/>
            </a:endParaRPr>
          </a:p>
        </p:txBody>
      </p:sp>
      <p:sp>
        <p:nvSpPr>
          <p:cNvPr id="1013" name="Google Shape;1013;g39c468b2691_0_461"/>
          <p:cNvSpPr/>
          <p:nvPr/>
        </p:nvSpPr>
        <p:spPr>
          <a:xfrm>
            <a:off x="3517097" y="3650652"/>
            <a:ext cx="2109900" cy="70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Preservare la capacità degli individui di prendere decisioni autonome, senza essere completamente guidati o manipolati dagli agenti AI. </a:t>
            </a:r>
            <a:endParaRPr sz="837" b="0" i="0" u="none" strike="noStrike" cap="none">
              <a:solidFill>
                <a:schemeClr val="dk1"/>
              </a:solidFill>
              <a:latin typeface="Calibri"/>
              <a:ea typeface="Calibri"/>
              <a:cs typeface="Calibri"/>
              <a:sym typeface="Calibri"/>
            </a:endParaRPr>
          </a:p>
        </p:txBody>
      </p:sp>
      <p:sp>
        <p:nvSpPr>
          <p:cNvPr id="1014" name="Google Shape;1014;g39c468b2691_0_461"/>
          <p:cNvSpPr/>
          <p:nvPr/>
        </p:nvSpPr>
        <p:spPr>
          <a:xfrm>
            <a:off x="5898338" y="3236314"/>
            <a:ext cx="2424000" cy="1251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g39c468b2691_0_461"/>
          <p:cNvSpPr/>
          <p:nvPr/>
        </p:nvSpPr>
        <p:spPr>
          <a:xfrm>
            <a:off x="6055500" y="3364902"/>
            <a:ext cx="210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Responsabilità Condivisa</a:t>
            </a:r>
            <a:endParaRPr sz="1046" b="0" i="0" u="none" strike="noStrike" cap="none">
              <a:solidFill>
                <a:schemeClr val="dk1"/>
              </a:solidFill>
              <a:latin typeface="Calibri"/>
              <a:ea typeface="Calibri"/>
              <a:cs typeface="Calibri"/>
              <a:sym typeface="Calibri"/>
            </a:endParaRPr>
          </a:p>
        </p:txBody>
      </p:sp>
      <p:sp>
        <p:nvSpPr>
          <p:cNvPr id="1016" name="Google Shape;1016;g39c468b2691_0_461"/>
          <p:cNvSpPr/>
          <p:nvPr/>
        </p:nvSpPr>
        <p:spPr>
          <a:xfrm>
            <a:off x="6055500" y="3650652"/>
            <a:ext cx="2109900" cy="70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Coinvolgere sviluppatori, aziende, governi e cittadini nella costruzione di un futuro digitale che rispetti i valori umani fondamentali. </a:t>
            </a:r>
            <a:endParaRPr sz="837" b="0" i="0" u="none" strike="noStrike" cap="none">
              <a:solidFill>
                <a:schemeClr val="dk1"/>
              </a:solidFill>
              <a:latin typeface="Calibri"/>
              <a:ea typeface="Calibri"/>
              <a:cs typeface="Calibri"/>
              <a:sym typeface="Calibri"/>
            </a:endParaRPr>
          </a:p>
        </p:txBody>
      </p:sp>
      <p:sp>
        <p:nvSpPr>
          <p:cNvPr id="1017" name="Google Shape;1017;g39c468b2691_0_461"/>
          <p:cNvSpPr/>
          <p:nvPr/>
        </p:nvSpPr>
        <p:spPr>
          <a:xfrm>
            <a:off x="821531" y="4616397"/>
            <a:ext cx="7500900" cy="113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g39c468b2691_0_461"/>
          <p:cNvSpPr/>
          <p:nvPr/>
        </p:nvSpPr>
        <p:spPr>
          <a:xfrm>
            <a:off x="1043350" y="4777132"/>
            <a:ext cx="34122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L'intelligenza artificiale non è né buona né cattiva: è uno </a:t>
            </a:r>
            <a:endParaRPr sz="942" b="0" i="0" u="none" strike="noStrike" cap="none">
              <a:solidFill>
                <a:schemeClr val="dk1"/>
              </a:solidFill>
              <a:latin typeface="Calibri"/>
              <a:ea typeface="Calibri"/>
              <a:cs typeface="Calibri"/>
              <a:sym typeface="Calibri"/>
            </a:endParaRPr>
          </a:p>
        </p:txBody>
      </p:sp>
      <p:sp>
        <p:nvSpPr>
          <p:cNvPr id="1019" name="Google Shape;1019;g39c468b2691_0_461"/>
          <p:cNvSpPr/>
          <p:nvPr/>
        </p:nvSpPr>
        <p:spPr>
          <a:xfrm>
            <a:off x="4455691" y="4777132"/>
            <a:ext cx="11958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strumento potente</a:t>
            </a:r>
            <a:endParaRPr sz="942" b="0" i="0" u="none" strike="noStrike" cap="none">
              <a:solidFill>
                <a:schemeClr val="dk1"/>
              </a:solidFill>
              <a:latin typeface="Calibri"/>
              <a:ea typeface="Calibri"/>
              <a:cs typeface="Calibri"/>
              <a:sym typeface="Calibri"/>
            </a:endParaRPr>
          </a:p>
        </p:txBody>
      </p:sp>
      <p:sp>
        <p:nvSpPr>
          <p:cNvPr id="1020" name="Google Shape;1020;g39c468b2691_0_461"/>
          <p:cNvSpPr/>
          <p:nvPr/>
        </p:nvSpPr>
        <p:spPr>
          <a:xfrm>
            <a:off x="5651571" y="4777132"/>
            <a:ext cx="24492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che riflette le scelte di chi lo costruisce e </a:t>
            </a:r>
            <a:endParaRPr sz="942" b="0" i="0" u="none" strike="noStrike" cap="none">
              <a:solidFill>
                <a:schemeClr val="dk1"/>
              </a:solidFill>
              <a:latin typeface="Calibri"/>
              <a:ea typeface="Calibri"/>
              <a:cs typeface="Calibri"/>
              <a:sym typeface="Calibri"/>
            </a:endParaRPr>
          </a:p>
        </p:txBody>
      </p:sp>
      <p:sp>
        <p:nvSpPr>
          <p:cNvPr id="1021" name="Google Shape;1021;g39c468b2691_0_461"/>
          <p:cNvSpPr/>
          <p:nvPr/>
        </p:nvSpPr>
        <p:spPr>
          <a:xfrm>
            <a:off x="1068214" y="4989295"/>
            <a:ext cx="28719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lo utilizza. La domanda non è "AI o not AI?", ma </a:t>
            </a:r>
            <a:endParaRPr sz="942" b="0" i="0" u="none" strike="noStrike" cap="none">
              <a:solidFill>
                <a:schemeClr val="dk1"/>
              </a:solidFill>
              <a:latin typeface="Calibri"/>
              <a:ea typeface="Calibri"/>
              <a:cs typeface="Calibri"/>
              <a:sym typeface="Calibri"/>
            </a:endParaRPr>
          </a:p>
        </p:txBody>
      </p:sp>
      <p:sp>
        <p:nvSpPr>
          <p:cNvPr id="1022" name="Google Shape;1022;g39c468b2691_0_461"/>
          <p:cNvSpPr/>
          <p:nvPr/>
        </p:nvSpPr>
        <p:spPr>
          <a:xfrm>
            <a:off x="3940113" y="4989295"/>
            <a:ext cx="31917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1" i="0" u="none" strike="noStrike" cap="none">
                <a:solidFill>
                  <a:srgbClr val="F4F4F4"/>
                </a:solidFill>
                <a:latin typeface="Noto Sans"/>
                <a:ea typeface="Noto Sans"/>
                <a:cs typeface="Noto Sans"/>
                <a:sym typeface="Noto Sans"/>
              </a:rPr>
              <a:t>"Quale tipo di futuro vogliamo costruire con l'AI?"</a:t>
            </a:r>
            <a:endParaRPr sz="942" b="0" i="0" u="none" strike="noStrike" cap="none">
              <a:solidFill>
                <a:schemeClr val="dk1"/>
              </a:solidFill>
              <a:latin typeface="Calibri"/>
              <a:ea typeface="Calibri"/>
              <a:cs typeface="Calibri"/>
              <a:sym typeface="Calibri"/>
            </a:endParaRPr>
          </a:p>
        </p:txBody>
      </p:sp>
      <p:sp>
        <p:nvSpPr>
          <p:cNvPr id="1023" name="Google Shape;1023;g39c468b2691_0_461"/>
          <p:cNvSpPr/>
          <p:nvPr/>
        </p:nvSpPr>
        <p:spPr>
          <a:xfrm>
            <a:off x="7131918" y="4989295"/>
            <a:ext cx="9438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Un futuro dove </a:t>
            </a:r>
            <a:endParaRPr sz="942" b="0" i="0" u="none" strike="noStrike" cap="none">
              <a:solidFill>
                <a:schemeClr val="dk1"/>
              </a:solidFill>
              <a:latin typeface="Calibri"/>
              <a:ea typeface="Calibri"/>
              <a:cs typeface="Calibri"/>
              <a:sym typeface="Calibri"/>
            </a:endParaRPr>
          </a:p>
        </p:txBody>
      </p:sp>
      <p:sp>
        <p:nvSpPr>
          <p:cNvPr id="1024" name="Google Shape;1024;g39c468b2691_0_461"/>
          <p:cNvSpPr/>
          <p:nvPr/>
        </p:nvSpPr>
        <p:spPr>
          <a:xfrm>
            <a:off x="1236232" y="5201459"/>
            <a:ext cx="66714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la tecnologia amplifica le capacità umane senza sostituire l'essenza dell'umanità, dove l'efficienza algoritmica si </a:t>
            </a:r>
            <a:endParaRPr sz="942" b="0" i="0" u="none" strike="noStrike" cap="none">
              <a:solidFill>
                <a:schemeClr val="dk1"/>
              </a:solidFill>
              <a:latin typeface="Calibri"/>
              <a:ea typeface="Calibri"/>
              <a:cs typeface="Calibri"/>
              <a:sym typeface="Calibri"/>
            </a:endParaRPr>
          </a:p>
        </p:txBody>
      </p:sp>
      <p:sp>
        <p:nvSpPr>
          <p:cNvPr id="1025" name="Google Shape;1025;g39c468b2691_0_461"/>
          <p:cNvSpPr/>
          <p:nvPr/>
        </p:nvSpPr>
        <p:spPr>
          <a:xfrm>
            <a:off x="1132145" y="5413623"/>
            <a:ext cx="6879600" cy="17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combina con la saggezza umana, e dove il progresso tecnologico serve il bene comune e non solo interessi privati.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p16" descr="preencoded.png"/>
          <p:cNvPicPr preferRelativeResize="0"/>
          <p:nvPr/>
        </p:nvPicPr>
        <p:blipFill rotWithShape="1">
          <a:blip r:embed="rId3">
            <a:alphaModFix/>
          </a:blip>
          <a:srcRect/>
          <a:stretch/>
        </p:blipFill>
        <p:spPr>
          <a:xfrm>
            <a:off x="0" y="0"/>
            <a:ext cx="9144000" cy="5483498"/>
          </a:xfrm>
          <a:prstGeom prst="rect">
            <a:avLst/>
          </a:prstGeom>
          <a:noFill/>
          <a:ln>
            <a:noFill/>
          </a:ln>
        </p:spPr>
      </p:pic>
      <p:sp>
        <p:nvSpPr>
          <p:cNvPr id="1032" name="Google Shape;1032;p16"/>
          <p:cNvSpPr/>
          <p:nvPr/>
        </p:nvSpPr>
        <p:spPr>
          <a:xfrm>
            <a:off x="2632723" y="571500"/>
            <a:ext cx="3878554" cy="51435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2700"/>
              <a:buFont typeface="Noto Sans"/>
              <a:buNone/>
            </a:pPr>
            <a:r>
              <a:rPr lang="en-US" sz="2700" b="1" i="0" u="none" strike="noStrike" cap="none">
                <a:solidFill>
                  <a:srgbClr val="F4F4F4"/>
                </a:solidFill>
                <a:latin typeface="Noto Sans"/>
                <a:ea typeface="Noto Sans"/>
                <a:cs typeface="Noto Sans"/>
                <a:sym typeface="Noto Sans"/>
              </a:rPr>
              <a:t> Grazie per l'Attenzione </a:t>
            </a:r>
            <a:endParaRPr sz="2700" b="0" i="0" u="none" strike="noStrike" cap="none">
              <a:solidFill>
                <a:schemeClr val="dk1"/>
              </a:solidFill>
              <a:latin typeface="Calibri"/>
              <a:ea typeface="Calibri"/>
              <a:cs typeface="Calibri"/>
              <a:sym typeface="Calibri"/>
            </a:endParaRPr>
          </a:p>
        </p:txBody>
      </p:sp>
      <p:sp>
        <p:nvSpPr>
          <p:cNvPr id="1033" name="Google Shape;1033;p16"/>
          <p:cNvSpPr/>
          <p:nvPr/>
        </p:nvSpPr>
        <p:spPr>
          <a:xfrm>
            <a:off x="3397244" y="1430536"/>
            <a:ext cx="2349600" cy="544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3150"/>
              <a:buFont typeface="Noto Sans"/>
              <a:buNone/>
            </a:pPr>
            <a:r>
              <a:rPr lang="en-US" sz="3150" b="1" i="0" u="none" strike="noStrike" cap="none">
                <a:solidFill>
                  <a:srgbClr val="E94560"/>
                </a:solidFill>
                <a:latin typeface="Noto Sans"/>
                <a:ea typeface="Noto Sans"/>
                <a:cs typeface="Noto Sans"/>
                <a:sym typeface="Noto Sans"/>
              </a:rPr>
              <a:t> AI o not AI?</a:t>
            </a:r>
            <a:endParaRPr sz="3150" b="0" i="0" u="none" strike="noStrike" cap="none">
              <a:solidFill>
                <a:schemeClr val="dk1"/>
              </a:solidFill>
              <a:latin typeface="Calibri"/>
              <a:ea typeface="Calibri"/>
              <a:cs typeface="Calibri"/>
              <a:sym typeface="Calibri"/>
            </a:endParaRPr>
          </a:p>
        </p:txBody>
      </p:sp>
      <p:sp>
        <p:nvSpPr>
          <p:cNvPr id="1034" name="Google Shape;1034;p16"/>
          <p:cNvSpPr/>
          <p:nvPr/>
        </p:nvSpPr>
        <p:spPr>
          <a:xfrm>
            <a:off x="2428100" y="2123063"/>
            <a:ext cx="4287900" cy="1192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3150"/>
              <a:buFont typeface="Noto Sans"/>
              <a:buNone/>
            </a:pPr>
            <a:r>
              <a:rPr lang="en-US" sz="3150" b="1" i="0" u="none" strike="noStrike" cap="none">
                <a:solidFill>
                  <a:srgbClr val="E94560"/>
                </a:solidFill>
                <a:latin typeface="Noto Sans"/>
                <a:ea typeface="Noto Sans"/>
                <a:cs typeface="Noto Sans"/>
                <a:sym typeface="Noto Sans"/>
              </a:rPr>
              <a:t> Questa è la domanda </a:t>
            </a:r>
            <a:endParaRPr sz="3150" b="0" i="0" u="none" strike="noStrike" cap="none">
              <a:solidFill>
                <a:schemeClr val="dk1"/>
              </a:solidFill>
              <a:latin typeface="Calibri"/>
              <a:ea typeface="Calibri"/>
              <a:cs typeface="Calibri"/>
              <a:sym typeface="Calibri"/>
            </a:endParaRPr>
          </a:p>
        </p:txBody>
      </p:sp>
      <p:sp>
        <p:nvSpPr>
          <p:cNvPr id="1035" name="Google Shape;1035;p16"/>
          <p:cNvSpPr/>
          <p:nvPr/>
        </p:nvSpPr>
        <p:spPr>
          <a:xfrm>
            <a:off x="3677887" y="2625998"/>
            <a:ext cx="1788226" cy="21431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1" u="none" strike="noStrike" cap="none">
                <a:solidFill>
                  <a:srgbClr val="F4F4F4"/>
                </a:solidFill>
                <a:latin typeface="Noto Sans"/>
                <a:ea typeface="Noto Sans"/>
                <a:cs typeface="Noto Sans"/>
                <a:sym typeface="Noto Sans"/>
              </a:rPr>
              <a:t> (con le scuse a Shakespeare) </a:t>
            </a:r>
            <a:endParaRPr sz="1046" b="0" i="0" u="none" strike="noStrike" cap="none">
              <a:solidFill>
                <a:schemeClr val="dk1"/>
              </a:solidFill>
              <a:latin typeface="Calibri"/>
              <a:ea typeface="Calibri"/>
              <a:cs typeface="Calibri"/>
              <a:sym typeface="Calibri"/>
            </a:endParaRPr>
          </a:p>
        </p:txBody>
      </p:sp>
      <p:sp>
        <p:nvSpPr>
          <p:cNvPr id="1036" name="Google Shape;1036;p16"/>
          <p:cNvSpPr/>
          <p:nvPr/>
        </p:nvSpPr>
        <p:spPr>
          <a:xfrm>
            <a:off x="1419569" y="3220715"/>
            <a:ext cx="898131"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0" u="none" strike="noStrike" cap="none">
                <a:solidFill>
                  <a:srgbClr val="F4F4F4"/>
                </a:solidFill>
                <a:latin typeface="Noto Sans"/>
                <a:ea typeface="Noto Sans"/>
                <a:cs typeface="Noto Sans"/>
                <a:sym typeface="Noto Sans"/>
              </a:rPr>
              <a:t> Gli LLM sono </a:t>
            </a:r>
            <a:endParaRPr sz="1046" b="0" i="0" u="none" strike="noStrike" cap="none">
              <a:solidFill>
                <a:schemeClr val="dk1"/>
              </a:solidFill>
              <a:latin typeface="Calibri"/>
              <a:ea typeface="Calibri"/>
              <a:cs typeface="Calibri"/>
              <a:sym typeface="Calibri"/>
            </a:endParaRPr>
          </a:p>
        </p:txBody>
      </p:sp>
      <p:sp>
        <p:nvSpPr>
          <p:cNvPr id="1037" name="Google Shape;1037;p16"/>
          <p:cNvSpPr/>
          <p:nvPr/>
        </p:nvSpPr>
        <p:spPr>
          <a:xfrm>
            <a:off x="2317700" y="3220715"/>
            <a:ext cx="2604343"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strumenti potenti ma non intelligenti</a:t>
            </a:r>
            <a:endParaRPr sz="1046" b="0" i="0" u="none" strike="noStrike" cap="none">
              <a:solidFill>
                <a:schemeClr val="dk1"/>
              </a:solidFill>
              <a:latin typeface="Calibri"/>
              <a:ea typeface="Calibri"/>
              <a:cs typeface="Calibri"/>
              <a:sym typeface="Calibri"/>
            </a:endParaRPr>
          </a:p>
        </p:txBody>
      </p:sp>
      <p:sp>
        <p:nvSpPr>
          <p:cNvPr id="1038" name="Google Shape;1038;p16"/>
          <p:cNvSpPr/>
          <p:nvPr/>
        </p:nvSpPr>
        <p:spPr>
          <a:xfrm>
            <a:off x="4922044" y="3220715"/>
            <a:ext cx="2802359"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0" u="none" strike="noStrike" cap="none">
                <a:solidFill>
                  <a:srgbClr val="F4F4F4"/>
                </a:solidFill>
                <a:latin typeface="Noto Sans"/>
                <a:ea typeface="Noto Sans"/>
                <a:cs typeface="Noto Sans"/>
                <a:sym typeface="Noto Sans"/>
              </a:rPr>
              <a:t>, e rappresentano una forma sofisticata di </a:t>
            </a:r>
            <a:endParaRPr sz="1046" b="0" i="0" u="none" strike="noStrike" cap="none">
              <a:solidFill>
                <a:schemeClr val="dk1"/>
              </a:solidFill>
              <a:latin typeface="Calibri"/>
              <a:ea typeface="Calibri"/>
              <a:cs typeface="Calibri"/>
              <a:sym typeface="Calibri"/>
            </a:endParaRPr>
          </a:p>
        </p:txBody>
      </p:sp>
      <p:sp>
        <p:nvSpPr>
          <p:cNvPr id="1039" name="Google Shape;1039;p16"/>
          <p:cNvSpPr/>
          <p:nvPr/>
        </p:nvSpPr>
        <p:spPr>
          <a:xfrm>
            <a:off x="1822493" y="3463603"/>
            <a:ext cx="3190270"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monopolizzazione del tempo e dell'attenzione</a:t>
            </a:r>
            <a:endParaRPr sz="1046" b="0" i="0" u="none" strike="noStrike" cap="none">
              <a:solidFill>
                <a:schemeClr val="dk1"/>
              </a:solidFill>
              <a:latin typeface="Calibri"/>
              <a:ea typeface="Calibri"/>
              <a:cs typeface="Calibri"/>
              <a:sym typeface="Calibri"/>
            </a:endParaRPr>
          </a:p>
        </p:txBody>
      </p:sp>
      <p:sp>
        <p:nvSpPr>
          <p:cNvPr id="1040" name="Google Shape;1040;p16"/>
          <p:cNvSpPr/>
          <p:nvPr/>
        </p:nvSpPr>
        <p:spPr>
          <a:xfrm>
            <a:off x="5012764" y="3463603"/>
            <a:ext cx="2308743"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0" u="none" strike="noStrike" cap="none">
                <a:solidFill>
                  <a:srgbClr val="F4F4F4"/>
                </a:solidFill>
                <a:latin typeface="Noto Sans"/>
                <a:ea typeface="Noto Sans"/>
                <a:cs typeface="Noto Sans"/>
                <a:sym typeface="Noto Sans"/>
              </a:rPr>
              <a:t>. La sfida del nostro tempo è usarli </a:t>
            </a:r>
            <a:endParaRPr sz="1046" b="0" i="0" u="none" strike="noStrike" cap="none">
              <a:solidFill>
                <a:schemeClr val="dk1"/>
              </a:solidFill>
              <a:latin typeface="Calibri"/>
              <a:ea typeface="Calibri"/>
              <a:cs typeface="Calibri"/>
              <a:sym typeface="Calibri"/>
            </a:endParaRPr>
          </a:p>
        </p:txBody>
      </p:sp>
      <p:sp>
        <p:nvSpPr>
          <p:cNvPr id="1041" name="Google Shape;1041;p16"/>
          <p:cNvSpPr/>
          <p:nvPr/>
        </p:nvSpPr>
        <p:spPr>
          <a:xfrm>
            <a:off x="1432015" y="3706490"/>
            <a:ext cx="5516259"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0" u="none" strike="noStrike" cap="none">
                <a:solidFill>
                  <a:srgbClr val="F4F4F4"/>
                </a:solidFill>
                <a:latin typeface="Noto Sans"/>
                <a:ea typeface="Noto Sans"/>
                <a:cs typeface="Noto Sans"/>
                <a:sym typeface="Noto Sans"/>
              </a:rPr>
              <a:t>consapevolmente, come amplificatori delle nostre capacità, preservando la nostra </a:t>
            </a:r>
            <a:endParaRPr sz="1046" b="0" i="0" u="none" strike="noStrike" cap="none">
              <a:solidFill>
                <a:schemeClr val="dk1"/>
              </a:solidFill>
              <a:latin typeface="Calibri"/>
              <a:ea typeface="Calibri"/>
              <a:cs typeface="Calibri"/>
              <a:sym typeface="Calibri"/>
            </a:endParaRPr>
          </a:p>
        </p:txBody>
      </p:sp>
      <p:sp>
        <p:nvSpPr>
          <p:cNvPr id="1042" name="Google Shape;1042;p16"/>
          <p:cNvSpPr/>
          <p:nvPr/>
        </p:nvSpPr>
        <p:spPr>
          <a:xfrm>
            <a:off x="6948274" y="3706490"/>
            <a:ext cx="763684"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autonomia </a:t>
            </a:r>
            <a:endParaRPr sz="1046" b="0" i="0" u="none" strike="noStrike" cap="none">
              <a:solidFill>
                <a:schemeClr val="dk1"/>
              </a:solidFill>
              <a:latin typeface="Calibri"/>
              <a:ea typeface="Calibri"/>
              <a:cs typeface="Calibri"/>
              <a:sym typeface="Calibri"/>
            </a:endParaRPr>
          </a:p>
        </p:txBody>
      </p:sp>
      <p:sp>
        <p:nvSpPr>
          <p:cNvPr id="1043" name="Google Shape;1043;p16"/>
          <p:cNvSpPr/>
          <p:nvPr/>
        </p:nvSpPr>
        <p:spPr>
          <a:xfrm>
            <a:off x="3346317" y="3949378"/>
            <a:ext cx="642519"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E94560"/>
              </a:buClr>
              <a:buSzPts val="1046"/>
              <a:buFont typeface="Noto Sans"/>
              <a:buNone/>
            </a:pPr>
            <a:r>
              <a:rPr lang="en-US" sz="1046" b="1" i="0" u="none" strike="noStrike" cap="none">
                <a:solidFill>
                  <a:srgbClr val="E94560"/>
                </a:solidFill>
                <a:latin typeface="Noto Sans"/>
                <a:ea typeface="Noto Sans"/>
                <a:cs typeface="Noto Sans"/>
                <a:sym typeface="Noto Sans"/>
              </a:rPr>
              <a:t>cognitiva</a:t>
            </a:r>
            <a:endParaRPr sz="1046" b="0" i="0" u="none" strike="noStrike" cap="none">
              <a:solidFill>
                <a:schemeClr val="dk1"/>
              </a:solidFill>
              <a:latin typeface="Calibri"/>
              <a:ea typeface="Calibri"/>
              <a:cs typeface="Calibri"/>
              <a:sym typeface="Calibri"/>
            </a:endParaRPr>
          </a:p>
        </p:txBody>
      </p:sp>
      <p:sp>
        <p:nvSpPr>
          <p:cNvPr id="1044" name="Google Shape;1044;p16"/>
          <p:cNvSpPr/>
          <p:nvPr/>
        </p:nvSpPr>
        <p:spPr>
          <a:xfrm>
            <a:off x="3988836" y="3949378"/>
            <a:ext cx="1808820" cy="19466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1046"/>
              <a:buFont typeface="Noto Sans"/>
              <a:buNone/>
            </a:pPr>
            <a:r>
              <a:rPr lang="en-US" sz="1046" b="0" i="0" u="none" strike="noStrike" cap="none">
                <a:solidFill>
                  <a:srgbClr val="F4F4F4"/>
                </a:solidFill>
                <a:latin typeface="Noto Sans"/>
                <a:ea typeface="Noto Sans"/>
                <a:cs typeface="Noto Sans"/>
                <a:sym typeface="Noto Sans"/>
              </a:rPr>
              <a:t> e il nostro pensiero critico. </a:t>
            </a:r>
            <a:endParaRPr sz="1046" b="0" i="0" u="none" strike="noStrike" cap="none">
              <a:solidFill>
                <a:schemeClr val="dk1"/>
              </a:solidFill>
              <a:latin typeface="Calibri"/>
              <a:ea typeface="Calibri"/>
              <a:cs typeface="Calibri"/>
              <a:sym typeface="Calibri"/>
            </a:endParaRPr>
          </a:p>
        </p:txBody>
      </p:sp>
      <p:sp>
        <p:nvSpPr>
          <p:cNvPr id="1045" name="Google Shape;1045;p16"/>
          <p:cNvSpPr/>
          <p:nvPr/>
        </p:nvSpPr>
        <p:spPr>
          <a:xfrm>
            <a:off x="2792257" y="4535165"/>
            <a:ext cx="3559457" cy="17502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Convegno "Misurare l'Umano? Dal Vitruviano all'Algoritmo"</a:t>
            </a:r>
            <a:endParaRPr sz="942" b="0" i="0" u="none" strike="noStrike" cap="none">
              <a:solidFill>
                <a:schemeClr val="dk1"/>
              </a:solidFill>
              <a:latin typeface="Calibri"/>
              <a:ea typeface="Calibri"/>
              <a:cs typeface="Calibri"/>
              <a:sym typeface="Calibri"/>
            </a:endParaRPr>
          </a:p>
        </p:txBody>
      </p:sp>
      <p:sp>
        <p:nvSpPr>
          <p:cNvPr id="1046" name="Google Shape;1046;p16"/>
          <p:cNvSpPr/>
          <p:nvPr/>
        </p:nvSpPr>
        <p:spPr>
          <a:xfrm>
            <a:off x="2935188" y="4728046"/>
            <a:ext cx="3273596" cy="17502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Firenze, Piazza della Stazione di Santa Maria Novella, 4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39c468b2691_0_72" descr="preencoded.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8" name="Google Shape;108;g39c468b2691_0_72"/>
          <p:cNvSpPr/>
          <p:nvPr/>
        </p:nvSpPr>
        <p:spPr>
          <a:xfrm>
            <a:off x="571500" y="428625"/>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I Limiti del Percettrone e il Primo Inverno dell'IA </a:t>
            </a:r>
            <a:endParaRPr sz="2250" b="0" i="0" u="none" strike="noStrike" cap="none">
              <a:solidFill>
                <a:schemeClr val="dk1"/>
              </a:solidFill>
              <a:latin typeface="Calibri"/>
              <a:ea typeface="Calibri"/>
              <a:cs typeface="Calibri"/>
              <a:sym typeface="Calibri"/>
            </a:endParaRPr>
          </a:p>
        </p:txBody>
      </p:sp>
      <p:sp>
        <p:nvSpPr>
          <p:cNvPr id="109" name="Google Shape;109;g39c468b2691_0_72"/>
          <p:cNvSpPr/>
          <p:nvPr/>
        </p:nvSpPr>
        <p:spPr>
          <a:xfrm>
            <a:off x="571500" y="1198364"/>
            <a:ext cx="3076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La storia dell'intelligenza artificiale è caratterizzata da </a:t>
            </a:r>
            <a:endParaRPr sz="889" b="0" i="0" u="none" strike="noStrike" cap="none">
              <a:solidFill>
                <a:schemeClr val="dk1"/>
              </a:solidFill>
              <a:latin typeface="Calibri"/>
              <a:ea typeface="Calibri"/>
              <a:cs typeface="Calibri"/>
              <a:sym typeface="Calibri"/>
            </a:endParaRPr>
          </a:p>
        </p:txBody>
      </p:sp>
      <p:sp>
        <p:nvSpPr>
          <p:cNvPr id="110" name="Google Shape;110;g39c468b2691_0_72"/>
          <p:cNvSpPr/>
          <p:nvPr/>
        </p:nvSpPr>
        <p:spPr>
          <a:xfrm>
            <a:off x="571500" y="1198364"/>
            <a:ext cx="4302900" cy="372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cicli di entusiasmo e delusione</a:t>
            </a:r>
            <a:endParaRPr sz="889" b="0" i="0" u="none" strike="noStrike" cap="none">
              <a:solidFill>
                <a:schemeClr val="dk1"/>
              </a:solidFill>
              <a:latin typeface="Calibri"/>
              <a:ea typeface="Calibri"/>
              <a:cs typeface="Calibri"/>
              <a:sym typeface="Calibri"/>
            </a:endParaRPr>
          </a:p>
        </p:txBody>
      </p:sp>
      <p:sp>
        <p:nvSpPr>
          <p:cNvPr id="111" name="Google Shape;111;g39c468b2691_0_72"/>
          <p:cNvSpPr/>
          <p:nvPr/>
        </p:nvSpPr>
        <p:spPr>
          <a:xfrm>
            <a:off x="1161111" y="1404807"/>
            <a:ext cx="3828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Dopo i progressi iniziali con il Percettrone di Rosenblatt (1957), nel </a:t>
            </a:r>
            <a:endParaRPr sz="889" b="0" i="0" u="none" strike="noStrike" cap="none">
              <a:solidFill>
                <a:schemeClr val="dk1"/>
              </a:solidFill>
              <a:latin typeface="Calibri"/>
              <a:ea typeface="Calibri"/>
              <a:cs typeface="Calibri"/>
              <a:sym typeface="Calibri"/>
            </a:endParaRPr>
          </a:p>
        </p:txBody>
      </p:sp>
      <p:sp>
        <p:nvSpPr>
          <p:cNvPr id="112" name="Google Shape;112;g39c468b2691_0_72"/>
          <p:cNvSpPr/>
          <p:nvPr/>
        </p:nvSpPr>
        <p:spPr>
          <a:xfrm>
            <a:off x="571500" y="1611250"/>
            <a:ext cx="277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1969</a:t>
            </a:r>
            <a:endParaRPr sz="889" b="0" i="0" u="none" strike="noStrike" cap="none">
              <a:solidFill>
                <a:schemeClr val="dk1"/>
              </a:solidFill>
              <a:latin typeface="Calibri"/>
              <a:ea typeface="Calibri"/>
              <a:cs typeface="Calibri"/>
              <a:sym typeface="Calibri"/>
            </a:endParaRPr>
          </a:p>
        </p:txBody>
      </p:sp>
      <p:sp>
        <p:nvSpPr>
          <p:cNvPr id="113" name="Google Shape;113;g39c468b2691_0_72"/>
          <p:cNvSpPr/>
          <p:nvPr/>
        </p:nvSpPr>
        <p:spPr>
          <a:xfrm>
            <a:off x="849381" y="1611250"/>
            <a:ext cx="4045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Minsky e Papert evidenziarono i limiti fondamentali di questo modello, </a:t>
            </a:r>
            <a:endParaRPr sz="889" b="0" i="0" u="none" strike="noStrike" cap="none">
              <a:solidFill>
                <a:schemeClr val="dk1"/>
              </a:solidFill>
              <a:latin typeface="Calibri"/>
              <a:ea typeface="Calibri"/>
              <a:cs typeface="Calibri"/>
              <a:sym typeface="Calibri"/>
            </a:endParaRPr>
          </a:p>
        </p:txBody>
      </p:sp>
      <p:sp>
        <p:nvSpPr>
          <p:cNvPr id="114" name="Google Shape;114;g39c468b2691_0_72"/>
          <p:cNvSpPr/>
          <p:nvPr/>
        </p:nvSpPr>
        <p:spPr>
          <a:xfrm>
            <a:off x="571500" y="1817694"/>
            <a:ext cx="3595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portando a quello che viene chiamato il primo "inverno dell'IA". </a:t>
            </a:r>
            <a:endParaRPr sz="889" b="0" i="0" u="none" strike="noStrike" cap="none">
              <a:solidFill>
                <a:schemeClr val="dk1"/>
              </a:solidFill>
              <a:latin typeface="Calibri"/>
              <a:ea typeface="Calibri"/>
              <a:cs typeface="Calibri"/>
              <a:sym typeface="Calibri"/>
            </a:endParaRPr>
          </a:p>
        </p:txBody>
      </p:sp>
      <p:sp>
        <p:nvSpPr>
          <p:cNvPr id="115" name="Google Shape;115;g39c468b2691_0_72"/>
          <p:cNvSpPr/>
          <p:nvPr/>
        </p:nvSpPr>
        <p:spPr>
          <a:xfrm>
            <a:off x="571500" y="2183085"/>
            <a:ext cx="46407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Primo Inverno dell'IA (1974-1980)</a:t>
            </a:r>
            <a:endParaRPr sz="1238" b="0" i="0" u="none" strike="noStrike" cap="none">
              <a:solidFill>
                <a:schemeClr val="dk1"/>
              </a:solidFill>
              <a:latin typeface="Calibri"/>
              <a:ea typeface="Calibri"/>
              <a:cs typeface="Calibri"/>
              <a:sym typeface="Calibri"/>
            </a:endParaRPr>
          </a:p>
        </p:txBody>
      </p:sp>
      <p:sp>
        <p:nvSpPr>
          <p:cNvPr id="116" name="Google Shape;116;g39c468b2691_0_72"/>
          <p:cNvSpPr/>
          <p:nvPr/>
        </p:nvSpPr>
        <p:spPr>
          <a:xfrm>
            <a:off x="571500" y="2524199"/>
            <a:ext cx="2762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Questo periodo fu scatenato principalmente dal </a:t>
            </a:r>
            <a:endParaRPr sz="889" b="0" i="0" u="none" strike="noStrike" cap="none">
              <a:solidFill>
                <a:schemeClr val="dk1"/>
              </a:solidFill>
              <a:latin typeface="Calibri"/>
              <a:ea typeface="Calibri"/>
              <a:cs typeface="Calibri"/>
              <a:sym typeface="Calibri"/>
            </a:endParaRPr>
          </a:p>
        </p:txBody>
      </p:sp>
      <p:sp>
        <p:nvSpPr>
          <p:cNvPr id="117" name="Google Shape;117;g39c468b2691_0_72"/>
          <p:cNvSpPr/>
          <p:nvPr/>
        </p:nvSpPr>
        <p:spPr>
          <a:xfrm>
            <a:off x="3334010" y="2524199"/>
            <a:ext cx="1075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rapporto Lighthill</a:t>
            </a:r>
            <a:endParaRPr sz="889" b="0" i="0" u="none" strike="noStrike" cap="none">
              <a:solidFill>
                <a:schemeClr val="dk1"/>
              </a:solidFill>
              <a:latin typeface="Calibri"/>
              <a:ea typeface="Calibri"/>
              <a:cs typeface="Calibri"/>
              <a:sym typeface="Calibri"/>
            </a:endParaRPr>
          </a:p>
        </p:txBody>
      </p:sp>
      <p:sp>
        <p:nvSpPr>
          <p:cNvPr id="118" name="Google Shape;118;g39c468b2691_0_72"/>
          <p:cNvSpPr/>
          <p:nvPr/>
        </p:nvSpPr>
        <p:spPr>
          <a:xfrm>
            <a:off x="4409535" y="2524199"/>
            <a:ext cx="6054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nel Regno </a:t>
            </a:r>
            <a:endParaRPr sz="889" b="0" i="0" u="none" strike="noStrike" cap="none">
              <a:solidFill>
                <a:schemeClr val="dk1"/>
              </a:solidFill>
              <a:latin typeface="Calibri"/>
              <a:ea typeface="Calibri"/>
              <a:cs typeface="Calibri"/>
              <a:sym typeface="Calibri"/>
            </a:endParaRPr>
          </a:p>
        </p:txBody>
      </p:sp>
      <p:sp>
        <p:nvSpPr>
          <p:cNvPr id="119" name="Google Shape;119;g39c468b2691_0_72"/>
          <p:cNvSpPr/>
          <p:nvPr/>
        </p:nvSpPr>
        <p:spPr>
          <a:xfrm>
            <a:off x="571500" y="2730643"/>
            <a:ext cx="4346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Unito, che esaminò criticamente lo stato della ricerca sull'IA e concluse che il </a:t>
            </a:r>
            <a:endParaRPr sz="889" b="0" i="0" u="none" strike="noStrike" cap="none">
              <a:solidFill>
                <a:schemeClr val="dk1"/>
              </a:solidFill>
              <a:latin typeface="Calibri"/>
              <a:ea typeface="Calibri"/>
              <a:cs typeface="Calibri"/>
              <a:sym typeface="Calibri"/>
            </a:endParaRPr>
          </a:p>
        </p:txBody>
      </p:sp>
      <p:sp>
        <p:nvSpPr>
          <p:cNvPr id="120" name="Google Shape;120;g39c468b2691_0_72"/>
          <p:cNvSpPr/>
          <p:nvPr/>
        </p:nvSpPr>
        <p:spPr>
          <a:xfrm>
            <a:off x="571500" y="2937086"/>
            <a:ext cx="4188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progresso non era all'altezza delle aspettative iniziali. Questo portò a tagli </a:t>
            </a:r>
            <a:endParaRPr sz="889" b="0" i="0" u="none" strike="noStrike" cap="none">
              <a:solidFill>
                <a:schemeClr val="dk1"/>
              </a:solidFill>
              <a:latin typeface="Calibri"/>
              <a:ea typeface="Calibri"/>
              <a:cs typeface="Calibri"/>
              <a:sym typeface="Calibri"/>
            </a:endParaRPr>
          </a:p>
        </p:txBody>
      </p:sp>
      <p:sp>
        <p:nvSpPr>
          <p:cNvPr id="121" name="Google Shape;121;g39c468b2691_0_72"/>
          <p:cNvSpPr/>
          <p:nvPr/>
        </p:nvSpPr>
        <p:spPr>
          <a:xfrm>
            <a:off x="571500" y="3143529"/>
            <a:ext cx="1689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significativi nei finanziamenti. </a:t>
            </a:r>
            <a:endParaRPr sz="889" b="0" i="0" u="none" strike="noStrike" cap="none">
              <a:solidFill>
                <a:schemeClr val="dk1"/>
              </a:solidFill>
              <a:latin typeface="Calibri"/>
              <a:ea typeface="Calibri"/>
              <a:cs typeface="Calibri"/>
              <a:sym typeface="Calibri"/>
            </a:endParaRPr>
          </a:p>
        </p:txBody>
      </p:sp>
      <p:sp>
        <p:nvSpPr>
          <p:cNvPr id="122" name="Google Shape;122;g39c468b2691_0_72"/>
          <p:cNvSpPr/>
          <p:nvPr/>
        </p:nvSpPr>
        <p:spPr>
          <a:xfrm>
            <a:off x="571500" y="3478560"/>
            <a:ext cx="4081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Durante questo periodo, tuttavia, continuarono sviluppi importanti: nel </a:t>
            </a:r>
            <a:endParaRPr sz="889" b="0" i="0" u="none" strike="noStrike" cap="none">
              <a:solidFill>
                <a:schemeClr val="dk1"/>
              </a:solidFill>
              <a:latin typeface="Calibri"/>
              <a:ea typeface="Calibri"/>
              <a:cs typeface="Calibri"/>
              <a:sym typeface="Calibri"/>
            </a:endParaRPr>
          </a:p>
        </p:txBody>
      </p:sp>
      <p:sp>
        <p:nvSpPr>
          <p:cNvPr id="123" name="Google Shape;123;g39c468b2691_0_72"/>
          <p:cNvSpPr/>
          <p:nvPr/>
        </p:nvSpPr>
        <p:spPr>
          <a:xfrm>
            <a:off x="4653121" y="3478560"/>
            <a:ext cx="277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1977</a:t>
            </a:r>
            <a:endParaRPr sz="889" b="0" i="0" u="none" strike="noStrike" cap="none">
              <a:solidFill>
                <a:schemeClr val="dk1"/>
              </a:solidFill>
              <a:latin typeface="Calibri"/>
              <a:ea typeface="Calibri"/>
              <a:cs typeface="Calibri"/>
              <a:sym typeface="Calibri"/>
            </a:endParaRPr>
          </a:p>
        </p:txBody>
      </p:sp>
      <p:sp>
        <p:nvSpPr>
          <p:cNvPr id="124" name="Google Shape;124;g39c468b2691_0_72"/>
          <p:cNvSpPr/>
          <p:nvPr/>
        </p:nvSpPr>
        <p:spPr>
          <a:xfrm>
            <a:off x="571500" y="3685003"/>
            <a:ext cx="1560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Teuvo Kohonen sviluppò le </a:t>
            </a:r>
            <a:endParaRPr sz="889" b="0" i="0" u="none" strike="noStrike" cap="none">
              <a:solidFill>
                <a:schemeClr val="dk1"/>
              </a:solidFill>
              <a:latin typeface="Calibri"/>
              <a:ea typeface="Calibri"/>
              <a:cs typeface="Calibri"/>
              <a:sym typeface="Calibri"/>
            </a:endParaRPr>
          </a:p>
        </p:txBody>
      </p:sp>
      <p:sp>
        <p:nvSpPr>
          <p:cNvPr id="125" name="Google Shape;125;g39c468b2691_0_72"/>
          <p:cNvSpPr/>
          <p:nvPr/>
        </p:nvSpPr>
        <p:spPr>
          <a:xfrm>
            <a:off x="2131572" y="3685003"/>
            <a:ext cx="1284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reti autoorganizzanti</a:t>
            </a:r>
            <a:endParaRPr sz="889" b="0" i="0" u="none" strike="noStrike" cap="none">
              <a:solidFill>
                <a:schemeClr val="dk1"/>
              </a:solidFill>
              <a:latin typeface="Calibri"/>
              <a:ea typeface="Calibri"/>
              <a:cs typeface="Calibri"/>
              <a:sym typeface="Calibri"/>
            </a:endParaRPr>
          </a:p>
        </p:txBody>
      </p:sp>
      <p:sp>
        <p:nvSpPr>
          <p:cNvPr id="126" name="Google Shape;126;g39c468b2691_0_72"/>
          <p:cNvSpPr/>
          <p:nvPr/>
        </p:nvSpPr>
        <p:spPr>
          <a:xfrm>
            <a:off x="3415968" y="3685003"/>
            <a:ext cx="1212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(apprendimento non </a:t>
            </a:r>
            <a:endParaRPr sz="889" b="0" i="0" u="none" strike="noStrike" cap="none">
              <a:solidFill>
                <a:schemeClr val="dk1"/>
              </a:solidFill>
              <a:latin typeface="Calibri"/>
              <a:ea typeface="Calibri"/>
              <a:cs typeface="Calibri"/>
              <a:sym typeface="Calibri"/>
            </a:endParaRPr>
          </a:p>
        </p:txBody>
      </p:sp>
      <p:sp>
        <p:nvSpPr>
          <p:cNvPr id="127" name="Google Shape;127;g39c468b2691_0_72"/>
          <p:cNvSpPr/>
          <p:nvPr/>
        </p:nvSpPr>
        <p:spPr>
          <a:xfrm>
            <a:off x="571500" y="3891446"/>
            <a:ext cx="1217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supervisionato) e nel </a:t>
            </a:r>
            <a:endParaRPr sz="889" b="0" i="0" u="none" strike="noStrike" cap="none">
              <a:solidFill>
                <a:schemeClr val="dk1"/>
              </a:solidFill>
              <a:latin typeface="Calibri"/>
              <a:ea typeface="Calibri"/>
              <a:cs typeface="Calibri"/>
              <a:sym typeface="Calibri"/>
            </a:endParaRPr>
          </a:p>
        </p:txBody>
      </p:sp>
      <p:sp>
        <p:nvSpPr>
          <p:cNvPr id="128" name="Google Shape;128;g39c468b2691_0_72"/>
          <p:cNvSpPr/>
          <p:nvPr/>
        </p:nvSpPr>
        <p:spPr>
          <a:xfrm>
            <a:off x="1789119" y="3891446"/>
            <a:ext cx="277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1982</a:t>
            </a:r>
            <a:endParaRPr sz="889" b="0" i="0" u="none" strike="noStrike" cap="none">
              <a:solidFill>
                <a:schemeClr val="dk1"/>
              </a:solidFill>
              <a:latin typeface="Calibri"/>
              <a:ea typeface="Calibri"/>
              <a:cs typeface="Calibri"/>
              <a:sym typeface="Calibri"/>
            </a:endParaRPr>
          </a:p>
        </p:txBody>
      </p:sp>
      <p:sp>
        <p:nvSpPr>
          <p:cNvPr id="129" name="Google Shape;129;g39c468b2691_0_72"/>
          <p:cNvSpPr/>
          <p:nvPr/>
        </p:nvSpPr>
        <p:spPr>
          <a:xfrm>
            <a:off x="2066999" y="3891446"/>
            <a:ext cx="1606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John Hopfield introdusse le </a:t>
            </a:r>
            <a:endParaRPr sz="889" b="0" i="0" u="none" strike="noStrike" cap="none">
              <a:solidFill>
                <a:schemeClr val="dk1"/>
              </a:solidFill>
              <a:latin typeface="Calibri"/>
              <a:ea typeface="Calibri"/>
              <a:cs typeface="Calibri"/>
              <a:sym typeface="Calibri"/>
            </a:endParaRPr>
          </a:p>
        </p:txBody>
      </p:sp>
      <p:sp>
        <p:nvSpPr>
          <p:cNvPr id="130" name="Google Shape;130;g39c468b2691_0_72"/>
          <p:cNvSpPr/>
          <p:nvPr/>
        </p:nvSpPr>
        <p:spPr>
          <a:xfrm>
            <a:off x="3673227" y="3891446"/>
            <a:ext cx="9060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1" i="0" u="none" strike="noStrike" cap="none">
                <a:solidFill>
                  <a:srgbClr val="F4F4F4"/>
                </a:solidFill>
                <a:latin typeface="Noto Sans"/>
                <a:ea typeface="Noto Sans"/>
                <a:cs typeface="Noto Sans"/>
                <a:sym typeface="Noto Sans"/>
              </a:rPr>
              <a:t>reti di Hopfield</a:t>
            </a:r>
            <a:endParaRPr sz="889" b="0" i="0" u="none" strike="noStrike" cap="none">
              <a:solidFill>
                <a:schemeClr val="dk1"/>
              </a:solidFill>
              <a:latin typeface="Calibri"/>
              <a:ea typeface="Calibri"/>
              <a:cs typeface="Calibri"/>
              <a:sym typeface="Calibri"/>
            </a:endParaRPr>
          </a:p>
        </p:txBody>
      </p:sp>
      <p:sp>
        <p:nvSpPr>
          <p:cNvPr id="131" name="Google Shape;131;g39c468b2691_0_72"/>
          <p:cNvSpPr/>
          <p:nvPr/>
        </p:nvSpPr>
        <p:spPr>
          <a:xfrm>
            <a:off x="4579200" y="3891446"/>
            <a:ext cx="32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a:t>
            </a:r>
            <a:endParaRPr sz="889" b="0" i="0" u="none" strike="noStrike" cap="none">
              <a:solidFill>
                <a:schemeClr val="dk1"/>
              </a:solidFill>
              <a:latin typeface="Calibri"/>
              <a:ea typeface="Calibri"/>
              <a:cs typeface="Calibri"/>
              <a:sym typeface="Calibri"/>
            </a:endParaRPr>
          </a:p>
        </p:txBody>
      </p:sp>
      <p:sp>
        <p:nvSpPr>
          <p:cNvPr id="132" name="Google Shape;132;g39c468b2691_0_72"/>
          <p:cNvSpPr/>
          <p:nvPr/>
        </p:nvSpPr>
        <p:spPr>
          <a:xfrm>
            <a:off x="571500" y="4292557"/>
            <a:ext cx="4640700" cy="206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1" u="none" strike="noStrike" cap="none">
                <a:solidFill>
                  <a:srgbClr val="F4F4F4"/>
                </a:solidFill>
                <a:latin typeface="Noto Sans"/>
                <a:ea typeface="Noto Sans"/>
                <a:cs typeface="Noto Sans"/>
                <a:sym typeface="Noto Sans"/>
              </a:rPr>
              <a:t> Ma la storia non finisce qui. Un secondo inverno era alle porte... </a:t>
            </a:r>
            <a:endParaRPr sz="889" b="0" i="0" u="none" strike="noStrike" cap="none">
              <a:solidFill>
                <a:schemeClr val="dk1"/>
              </a:solidFill>
              <a:latin typeface="Calibri"/>
              <a:ea typeface="Calibri"/>
              <a:cs typeface="Calibri"/>
              <a:sym typeface="Calibri"/>
            </a:endParaRPr>
          </a:p>
        </p:txBody>
      </p:sp>
      <p:pic>
        <p:nvPicPr>
          <p:cNvPr id="133" name="Google Shape;133;g39c468b2691_0_72" descr="preencoded.png"/>
          <p:cNvPicPr preferRelativeResize="0"/>
          <p:nvPr/>
        </p:nvPicPr>
        <p:blipFill rotWithShape="1">
          <a:blip r:embed="rId4">
            <a:alphaModFix/>
          </a:blip>
          <a:srcRect/>
          <a:stretch/>
        </p:blipFill>
        <p:spPr>
          <a:xfrm>
            <a:off x="5569251" y="1178719"/>
            <a:ext cx="3040364" cy="2026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39c468b2691_0_103" descr="preencoded.png"/>
          <p:cNvPicPr preferRelativeResize="0"/>
          <p:nvPr/>
        </p:nvPicPr>
        <p:blipFill rotWithShape="1">
          <a:blip r:embed="rId3">
            <a:alphaModFix/>
          </a:blip>
          <a:srcRect/>
          <a:stretch/>
        </p:blipFill>
        <p:spPr>
          <a:xfrm>
            <a:off x="0" y="0"/>
            <a:ext cx="9144000" cy="5721865"/>
          </a:xfrm>
          <a:prstGeom prst="rect">
            <a:avLst/>
          </a:prstGeom>
          <a:noFill/>
          <a:ln>
            <a:noFill/>
          </a:ln>
        </p:spPr>
      </p:pic>
      <p:sp>
        <p:nvSpPr>
          <p:cNvPr id="140" name="Google Shape;140;g39c468b2691_0_103"/>
          <p:cNvSpPr/>
          <p:nvPr/>
        </p:nvSpPr>
        <p:spPr>
          <a:xfrm>
            <a:off x="571500" y="321469"/>
            <a:ext cx="8001000" cy="40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138"/>
              <a:buFont typeface="Noto Sans"/>
              <a:buNone/>
            </a:pPr>
            <a:r>
              <a:rPr lang="en-US" sz="2138" b="1" i="0" u="none" strike="noStrike" cap="none">
                <a:solidFill>
                  <a:srgbClr val="E94560"/>
                </a:solidFill>
                <a:latin typeface="Noto Sans"/>
                <a:ea typeface="Noto Sans"/>
                <a:cs typeface="Noto Sans"/>
                <a:sym typeface="Noto Sans"/>
              </a:rPr>
              <a:t> Il Secondo Inverno dell'IA e la Rinascita </a:t>
            </a:r>
            <a:endParaRPr sz="2138" b="0" i="0" u="none" strike="noStrike" cap="none">
              <a:solidFill>
                <a:schemeClr val="dk1"/>
              </a:solidFill>
              <a:latin typeface="Calibri"/>
              <a:ea typeface="Calibri"/>
              <a:cs typeface="Calibri"/>
              <a:sym typeface="Calibri"/>
            </a:endParaRPr>
          </a:p>
        </p:txBody>
      </p:sp>
      <p:sp>
        <p:nvSpPr>
          <p:cNvPr id="141" name="Google Shape;141;g39c468b2691_0_103"/>
          <p:cNvSpPr/>
          <p:nvPr/>
        </p:nvSpPr>
        <p:spPr>
          <a:xfrm>
            <a:off x="571500" y="1157288"/>
            <a:ext cx="7143900" cy="27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Secondo Inverno dell'IA (1987-1993)</a:t>
            </a:r>
            <a:endParaRPr sz="1463" b="0" i="0" u="none" strike="noStrike" cap="none">
              <a:solidFill>
                <a:schemeClr val="dk1"/>
              </a:solidFill>
              <a:latin typeface="Calibri"/>
              <a:ea typeface="Calibri"/>
              <a:cs typeface="Calibri"/>
              <a:sym typeface="Calibri"/>
            </a:endParaRPr>
          </a:p>
        </p:txBody>
      </p:sp>
      <p:sp>
        <p:nvSpPr>
          <p:cNvPr id="142" name="Google Shape;142;g39c468b2691_0_103"/>
          <p:cNvSpPr/>
          <p:nvPr/>
        </p:nvSpPr>
        <p:spPr>
          <a:xfrm>
            <a:off x="571500" y="1566267"/>
            <a:ext cx="35367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Il secondo inverno fu innescato da delusioni legate agli </a:t>
            </a:r>
            <a:endParaRPr sz="993" b="0" i="0" u="none" strike="noStrike" cap="none">
              <a:solidFill>
                <a:schemeClr val="dk1"/>
              </a:solidFill>
              <a:latin typeface="Calibri"/>
              <a:ea typeface="Calibri"/>
              <a:cs typeface="Calibri"/>
              <a:sym typeface="Calibri"/>
            </a:endParaRPr>
          </a:p>
        </p:txBody>
      </p:sp>
      <p:sp>
        <p:nvSpPr>
          <p:cNvPr id="143" name="Google Shape;143;g39c468b2691_0_103"/>
          <p:cNvSpPr/>
          <p:nvPr/>
        </p:nvSpPr>
        <p:spPr>
          <a:xfrm>
            <a:off x="4108270" y="1566267"/>
            <a:ext cx="14472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1" i="0" u="none" strike="noStrike" cap="none">
                <a:solidFill>
                  <a:srgbClr val="F4F4F4"/>
                </a:solidFill>
                <a:latin typeface="Noto Sans"/>
                <a:ea typeface="Noto Sans"/>
                <a:cs typeface="Noto Sans"/>
                <a:sym typeface="Noto Sans"/>
              </a:rPr>
              <a:t>eccessi di aspettative</a:t>
            </a:r>
            <a:endParaRPr sz="993" b="0" i="0" u="none" strike="noStrike" cap="none">
              <a:solidFill>
                <a:schemeClr val="dk1"/>
              </a:solidFill>
              <a:latin typeface="Calibri"/>
              <a:ea typeface="Calibri"/>
              <a:cs typeface="Calibri"/>
              <a:sym typeface="Calibri"/>
            </a:endParaRPr>
          </a:p>
        </p:txBody>
      </p:sp>
      <p:sp>
        <p:nvSpPr>
          <p:cNvPr id="144" name="Google Shape;144;g39c468b2691_0_103"/>
          <p:cNvSpPr/>
          <p:nvPr/>
        </p:nvSpPr>
        <p:spPr>
          <a:xfrm>
            <a:off x="5555577" y="1566267"/>
            <a:ext cx="17502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riguardo alle capacità delle </a:t>
            </a:r>
            <a:endParaRPr sz="993" b="0" i="0" u="none" strike="noStrike" cap="none">
              <a:solidFill>
                <a:schemeClr val="dk1"/>
              </a:solidFill>
              <a:latin typeface="Calibri"/>
              <a:ea typeface="Calibri"/>
              <a:cs typeface="Calibri"/>
              <a:sym typeface="Calibri"/>
            </a:endParaRPr>
          </a:p>
        </p:txBody>
      </p:sp>
      <p:sp>
        <p:nvSpPr>
          <p:cNvPr id="145" name="Google Shape;145;g39c468b2691_0_103"/>
          <p:cNvSpPr/>
          <p:nvPr/>
        </p:nvSpPr>
        <p:spPr>
          <a:xfrm>
            <a:off x="571500" y="1796988"/>
            <a:ext cx="71304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tecnologie emergenti, soprattutto nei settori del linguaggio naturale e delle reti neurali. Nel corso degli anni '80, </a:t>
            </a:r>
            <a:endParaRPr sz="993" b="0" i="0" u="none" strike="noStrike" cap="none">
              <a:solidFill>
                <a:schemeClr val="dk1"/>
              </a:solidFill>
              <a:latin typeface="Calibri"/>
              <a:ea typeface="Calibri"/>
              <a:cs typeface="Calibri"/>
              <a:sym typeface="Calibri"/>
            </a:endParaRPr>
          </a:p>
        </p:txBody>
      </p:sp>
      <p:sp>
        <p:nvSpPr>
          <p:cNvPr id="146" name="Google Shape;146;g39c468b2691_0_103"/>
          <p:cNvSpPr/>
          <p:nvPr/>
        </p:nvSpPr>
        <p:spPr>
          <a:xfrm>
            <a:off x="571500" y="2027709"/>
            <a:ext cx="65364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c'erano grandi aspettative per la nascita di sistemi che promettevano di rivoluzionare industrie come la </a:t>
            </a:r>
            <a:endParaRPr sz="993" b="0" i="0" u="none" strike="noStrike" cap="none">
              <a:solidFill>
                <a:schemeClr val="dk1"/>
              </a:solidFill>
              <a:latin typeface="Calibri"/>
              <a:ea typeface="Calibri"/>
              <a:cs typeface="Calibri"/>
              <a:sym typeface="Calibri"/>
            </a:endParaRPr>
          </a:p>
        </p:txBody>
      </p:sp>
      <p:sp>
        <p:nvSpPr>
          <p:cNvPr id="147" name="Google Shape;147;g39c468b2691_0_103"/>
          <p:cNvSpPr/>
          <p:nvPr/>
        </p:nvSpPr>
        <p:spPr>
          <a:xfrm>
            <a:off x="571500" y="2258430"/>
            <a:ext cx="21717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medicina e le operazioni bancarie. </a:t>
            </a:r>
            <a:endParaRPr sz="993" b="0" i="0" u="none" strike="noStrike" cap="none">
              <a:solidFill>
                <a:schemeClr val="dk1"/>
              </a:solidFill>
              <a:latin typeface="Calibri"/>
              <a:ea typeface="Calibri"/>
              <a:cs typeface="Calibri"/>
              <a:sym typeface="Calibri"/>
            </a:endParaRPr>
          </a:p>
        </p:txBody>
      </p:sp>
      <p:sp>
        <p:nvSpPr>
          <p:cNvPr id="148" name="Google Shape;148;g39c468b2691_0_103"/>
          <p:cNvSpPr/>
          <p:nvPr/>
        </p:nvSpPr>
        <p:spPr>
          <a:xfrm>
            <a:off x="571500" y="2594521"/>
            <a:ext cx="7143900" cy="692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Tuttavia, questi sistemi non erano in grado di gestire problemi fuori dal loro ristretto ambito di conoscenza, portando a una riduzione del finanziamento sia da parte di agenzie governative che di investitori privati. Questo periodo di disillusione rallentò significativamente i progressi nel campo dell'intelligenza artificiale. </a:t>
            </a:r>
            <a:endParaRPr sz="993" b="0" i="0" u="none" strike="noStrike" cap="none">
              <a:solidFill>
                <a:schemeClr val="dk1"/>
              </a:solidFill>
              <a:latin typeface="Calibri"/>
              <a:ea typeface="Calibri"/>
              <a:cs typeface="Calibri"/>
              <a:sym typeface="Calibri"/>
            </a:endParaRPr>
          </a:p>
        </p:txBody>
      </p:sp>
      <p:sp>
        <p:nvSpPr>
          <p:cNvPr id="149" name="Google Shape;149;g39c468b2691_0_103"/>
          <p:cNvSpPr/>
          <p:nvPr/>
        </p:nvSpPr>
        <p:spPr>
          <a:xfrm>
            <a:off x="571500" y="3465277"/>
            <a:ext cx="7143900" cy="27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463"/>
              <a:buFont typeface="Noto Sans"/>
              <a:buNone/>
            </a:pPr>
            <a:r>
              <a:rPr lang="en-US" sz="1463" b="1" i="0" u="none" strike="noStrike" cap="none">
                <a:solidFill>
                  <a:srgbClr val="E94560"/>
                </a:solidFill>
                <a:latin typeface="Noto Sans"/>
                <a:ea typeface="Noto Sans"/>
                <a:cs typeface="Noto Sans"/>
                <a:sym typeface="Noto Sans"/>
              </a:rPr>
              <a:t>La Svolta (1986)</a:t>
            </a:r>
            <a:endParaRPr sz="1463" b="0" i="0" u="none" strike="noStrike" cap="none">
              <a:solidFill>
                <a:schemeClr val="dk1"/>
              </a:solidFill>
              <a:latin typeface="Calibri"/>
              <a:ea typeface="Calibri"/>
              <a:cs typeface="Calibri"/>
              <a:sym typeface="Calibri"/>
            </a:endParaRPr>
          </a:p>
        </p:txBody>
      </p:sp>
      <p:sp>
        <p:nvSpPr>
          <p:cNvPr id="150" name="Google Shape;150;g39c468b2691_0_103"/>
          <p:cNvSpPr/>
          <p:nvPr/>
        </p:nvSpPr>
        <p:spPr>
          <a:xfrm>
            <a:off x="571500" y="3901046"/>
            <a:ext cx="48879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Paradossalmente, la rinascita era già iniziata prima del secondo inverno. Nel </a:t>
            </a:r>
            <a:endParaRPr sz="993" b="0" i="0" u="none" strike="noStrike" cap="none">
              <a:solidFill>
                <a:schemeClr val="dk1"/>
              </a:solidFill>
              <a:latin typeface="Calibri"/>
              <a:ea typeface="Calibri"/>
              <a:cs typeface="Calibri"/>
              <a:sym typeface="Calibri"/>
            </a:endParaRPr>
          </a:p>
        </p:txBody>
      </p:sp>
      <p:sp>
        <p:nvSpPr>
          <p:cNvPr id="151" name="Google Shape;151;g39c468b2691_0_103"/>
          <p:cNvSpPr/>
          <p:nvPr/>
        </p:nvSpPr>
        <p:spPr>
          <a:xfrm>
            <a:off x="5329247" y="3876050"/>
            <a:ext cx="4899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1986</a:t>
            </a:r>
            <a:endParaRPr sz="1238" b="0" i="0" u="none" strike="noStrike" cap="none">
              <a:solidFill>
                <a:schemeClr val="dk1"/>
              </a:solidFill>
              <a:latin typeface="Calibri"/>
              <a:ea typeface="Calibri"/>
              <a:cs typeface="Calibri"/>
              <a:sym typeface="Calibri"/>
            </a:endParaRPr>
          </a:p>
        </p:txBody>
      </p:sp>
      <p:sp>
        <p:nvSpPr>
          <p:cNvPr id="152" name="Google Shape;152;g39c468b2691_0_103"/>
          <p:cNvSpPr/>
          <p:nvPr/>
        </p:nvSpPr>
        <p:spPr>
          <a:xfrm>
            <a:off x="5818947" y="3901046"/>
            <a:ext cx="12513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venne introdotto il </a:t>
            </a:r>
            <a:endParaRPr sz="993" b="0" i="0" u="none" strike="noStrike" cap="none">
              <a:solidFill>
                <a:schemeClr val="dk1"/>
              </a:solidFill>
              <a:latin typeface="Calibri"/>
              <a:ea typeface="Calibri"/>
              <a:cs typeface="Calibri"/>
              <a:sym typeface="Calibri"/>
            </a:endParaRPr>
          </a:p>
        </p:txBody>
      </p:sp>
      <p:sp>
        <p:nvSpPr>
          <p:cNvPr id="153" name="Google Shape;153;g39c468b2691_0_103"/>
          <p:cNvSpPr/>
          <p:nvPr/>
        </p:nvSpPr>
        <p:spPr>
          <a:xfrm>
            <a:off x="571500" y="4141422"/>
            <a:ext cx="2075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1" i="0" u="none" strike="noStrike" cap="none">
                <a:solidFill>
                  <a:srgbClr val="F4F4F4"/>
                </a:solidFill>
                <a:latin typeface="Noto Sans"/>
                <a:ea typeface="Noto Sans"/>
                <a:cs typeface="Noto Sans"/>
                <a:sym typeface="Noto Sans"/>
              </a:rPr>
              <a:t>Percettrone multi-strato (MLP)</a:t>
            </a:r>
            <a:endParaRPr sz="993" b="0" i="0" u="none" strike="noStrike" cap="none">
              <a:solidFill>
                <a:schemeClr val="dk1"/>
              </a:solidFill>
              <a:latin typeface="Calibri"/>
              <a:ea typeface="Calibri"/>
              <a:cs typeface="Calibri"/>
              <a:sym typeface="Calibri"/>
            </a:endParaRPr>
          </a:p>
        </p:txBody>
      </p:sp>
      <p:sp>
        <p:nvSpPr>
          <p:cNvPr id="154" name="Google Shape;154;g39c468b2691_0_103"/>
          <p:cNvSpPr/>
          <p:nvPr/>
        </p:nvSpPr>
        <p:spPr>
          <a:xfrm>
            <a:off x="2646564" y="4141422"/>
            <a:ext cx="15558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insieme all'algoritmo di </a:t>
            </a:r>
            <a:endParaRPr sz="993" b="0" i="0" u="none" strike="noStrike" cap="none">
              <a:solidFill>
                <a:schemeClr val="dk1"/>
              </a:solidFill>
              <a:latin typeface="Calibri"/>
              <a:ea typeface="Calibri"/>
              <a:cs typeface="Calibri"/>
              <a:sym typeface="Calibri"/>
            </a:endParaRPr>
          </a:p>
        </p:txBody>
      </p:sp>
      <p:sp>
        <p:nvSpPr>
          <p:cNvPr id="155" name="Google Shape;155;g39c468b2691_0_103"/>
          <p:cNvSpPr/>
          <p:nvPr/>
        </p:nvSpPr>
        <p:spPr>
          <a:xfrm>
            <a:off x="4202339" y="4141422"/>
            <a:ext cx="12036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1" i="0" u="none" strike="noStrike" cap="none">
                <a:solidFill>
                  <a:srgbClr val="F4F4F4"/>
                </a:solidFill>
                <a:latin typeface="Noto Sans"/>
                <a:ea typeface="Noto Sans"/>
                <a:cs typeface="Noto Sans"/>
                <a:sym typeface="Noto Sans"/>
              </a:rPr>
              <a:t>back-propagation</a:t>
            </a:r>
            <a:endParaRPr sz="993" b="0" i="0" u="none" strike="noStrike" cap="none">
              <a:solidFill>
                <a:schemeClr val="dk1"/>
              </a:solidFill>
              <a:latin typeface="Calibri"/>
              <a:ea typeface="Calibri"/>
              <a:cs typeface="Calibri"/>
              <a:sym typeface="Calibri"/>
            </a:endParaRPr>
          </a:p>
        </p:txBody>
      </p:sp>
      <p:sp>
        <p:nvSpPr>
          <p:cNvPr id="156" name="Google Shape;156;g39c468b2691_0_103"/>
          <p:cNvSpPr/>
          <p:nvPr/>
        </p:nvSpPr>
        <p:spPr>
          <a:xfrm>
            <a:off x="5406005" y="4141422"/>
            <a:ext cx="18279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che risolsero molti dei limiti </a:t>
            </a:r>
            <a:endParaRPr sz="993" b="0" i="0" u="none" strike="noStrike" cap="none">
              <a:solidFill>
                <a:schemeClr val="dk1"/>
              </a:solidFill>
              <a:latin typeface="Calibri"/>
              <a:ea typeface="Calibri"/>
              <a:cs typeface="Calibri"/>
              <a:sym typeface="Calibri"/>
            </a:endParaRPr>
          </a:p>
        </p:txBody>
      </p:sp>
      <p:sp>
        <p:nvSpPr>
          <p:cNvPr id="157" name="Google Shape;157;g39c468b2691_0_103"/>
          <p:cNvSpPr/>
          <p:nvPr/>
        </p:nvSpPr>
        <p:spPr>
          <a:xfrm>
            <a:off x="571500" y="4372142"/>
            <a:ext cx="2543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evidenziati da Minsky e Papert nel 1969. </a:t>
            </a:r>
            <a:endParaRPr sz="993" b="0" i="0" u="none" strike="noStrike" cap="none">
              <a:solidFill>
                <a:schemeClr val="dk1"/>
              </a:solidFill>
              <a:latin typeface="Calibri"/>
              <a:ea typeface="Calibri"/>
              <a:cs typeface="Calibri"/>
              <a:sym typeface="Calibri"/>
            </a:endParaRPr>
          </a:p>
        </p:txBody>
      </p:sp>
      <p:sp>
        <p:nvSpPr>
          <p:cNvPr id="158" name="Google Shape;158;g39c468b2691_0_103"/>
          <p:cNvSpPr/>
          <p:nvPr/>
        </p:nvSpPr>
        <p:spPr>
          <a:xfrm>
            <a:off x="571500" y="4731451"/>
            <a:ext cx="31998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Queste innovazioni aprirono la strada al moderno </a:t>
            </a:r>
            <a:endParaRPr sz="993" b="0" i="0" u="none" strike="noStrike" cap="none">
              <a:solidFill>
                <a:schemeClr val="dk1"/>
              </a:solidFill>
              <a:latin typeface="Calibri"/>
              <a:ea typeface="Calibri"/>
              <a:cs typeface="Calibri"/>
              <a:sym typeface="Calibri"/>
            </a:endParaRPr>
          </a:p>
        </p:txBody>
      </p:sp>
      <p:sp>
        <p:nvSpPr>
          <p:cNvPr id="159" name="Google Shape;159;g39c468b2691_0_103"/>
          <p:cNvSpPr/>
          <p:nvPr/>
        </p:nvSpPr>
        <p:spPr>
          <a:xfrm>
            <a:off x="3771370" y="4731451"/>
            <a:ext cx="9384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1" i="0" u="none" strike="noStrike" cap="none">
                <a:solidFill>
                  <a:srgbClr val="F4F4F4"/>
                </a:solidFill>
                <a:latin typeface="Noto Sans"/>
                <a:ea typeface="Noto Sans"/>
                <a:cs typeface="Noto Sans"/>
                <a:sym typeface="Noto Sans"/>
              </a:rPr>
              <a:t>deep learning</a:t>
            </a:r>
            <a:endParaRPr sz="993" b="0" i="0" u="none" strike="noStrike" cap="none">
              <a:solidFill>
                <a:schemeClr val="dk1"/>
              </a:solidFill>
              <a:latin typeface="Calibri"/>
              <a:ea typeface="Calibri"/>
              <a:cs typeface="Calibri"/>
              <a:sym typeface="Calibri"/>
            </a:endParaRPr>
          </a:p>
        </p:txBody>
      </p:sp>
      <p:sp>
        <p:nvSpPr>
          <p:cNvPr id="160" name="Google Shape;160;g39c468b2691_0_103"/>
          <p:cNvSpPr/>
          <p:nvPr/>
        </p:nvSpPr>
        <p:spPr>
          <a:xfrm>
            <a:off x="4709824" y="4731451"/>
            <a:ext cx="22104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e alle applicazioni contemporanee </a:t>
            </a:r>
            <a:endParaRPr sz="993" b="0" i="0" u="none" strike="noStrike" cap="none">
              <a:solidFill>
                <a:schemeClr val="dk1"/>
              </a:solidFill>
              <a:latin typeface="Calibri"/>
              <a:ea typeface="Calibri"/>
              <a:cs typeface="Calibri"/>
              <a:sym typeface="Calibri"/>
            </a:endParaRPr>
          </a:p>
        </p:txBody>
      </p:sp>
      <p:sp>
        <p:nvSpPr>
          <p:cNvPr id="161" name="Google Shape;161;g39c468b2691_0_103"/>
          <p:cNvSpPr/>
          <p:nvPr/>
        </p:nvSpPr>
        <p:spPr>
          <a:xfrm>
            <a:off x="571500" y="4962172"/>
            <a:ext cx="68175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dell'intelligenza artificiale. La capacità di addestrare reti neurali con più strati nascosti permise di affrontare </a:t>
            </a:r>
            <a:endParaRPr sz="993" b="0" i="0" u="none" strike="noStrike" cap="none">
              <a:solidFill>
                <a:schemeClr val="dk1"/>
              </a:solidFill>
              <a:latin typeface="Calibri"/>
              <a:ea typeface="Calibri"/>
              <a:cs typeface="Calibri"/>
              <a:sym typeface="Calibri"/>
            </a:endParaRPr>
          </a:p>
        </p:txBody>
      </p:sp>
      <p:sp>
        <p:nvSpPr>
          <p:cNvPr id="162" name="Google Shape;162;g39c468b2691_0_103"/>
          <p:cNvSpPr/>
          <p:nvPr/>
        </p:nvSpPr>
        <p:spPr>
          <a:xfrm>
            <a:off x="571500" y="5192892"/>
            <a:ext cx="63936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problemi di complessità molto maggiore, gettando le basi per la rivoluzione dell'IA che viviamo oggi. </a:t>
            </a:r>
            <a:endParaRPr sz="993"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g39c468b2691_0_131" descr="preencoded.png"/>
          <p:cNvPicPr preferRelativeResize="0"/>
          <p:nvPr/>
        </p:nvPicPr>
        <p:blipFill rotWithShape="1">
          <a:blip r:embed="rId3">
            <a:alphaModFix/>
          </a:blip>
          <a:srcRect/>
          <a:stretch/>
        </p:blipFill>
        <p:spPr>
          <a:xfrm>
            <a:off x="0" y="0"/>
            <a:ext cx="9144000" cy="5726384"/>
          </a:xfrm>
          <a:prstGeom prst="rect">
            <a:avLst/>
          </a:prstGeom>
          <a:noFill/>
          <a:ln>
            <a:noFill/>
          </a:ln>
        </p:spPr>
      </p:pic>
      <p:sp>
        <p:nvSpPr>
          <p:cNvPr id="169" name="Google Shape;169;g39c468b2691_0_131"/>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L'Evoluzione dell'IA Commerciale </a:t>
            </a:r>
            <a:endParaRPr sz="2250" b="0" i="0" u="none" strike="noStrike" cap="none">
              <a:solidFill>
                <a:schemeClr val="dk1"/>
              </a:solidFill>
              <a:latin typeface="Calibri"/>
              <a:ea typeface="Calibri"/>
              <a:cs typeface="Calibri"/>
              <a:sym typeface="Calibri"/>
            </a:endParaRPr>
          </a:p>
        </p:txBody>
      </p:sp>
      <p:sp>
        <p:nvSpPr>
          <p:cNvPr id="170" name="Google Shape;170;g39c468b2691_0_131"/>
          <p:cNvSpPr/>
          <p:nvPr/>
        </p:nvSpPr>
        <p:spPr>
          <a:xfrm>
            <a:off x="571500" y="928688"/>
            <a:ext cx="8001000" cy="4113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L'intelligenza artificiale ha progressivamente lasciato i laboratori per entrare nella vita quotidiana attraverso applicazioni commerciali che hanno trasformato il nostro modo di vivere e interagire con la tecnologia. </a:t>
            </a:r>
            <a:endParaRPr sz="942" b="0" i="0" u="none" strike="noStrike" cap="none">
              <a:solidFill>
                <a:schemeClr val="dk1"/>
              </a:solidFill>
              <a:latin typeface="Calibri"/>
              <a:ea typeface="Calibri"/>
              <a:cs typeface="Calibri"/>
              <a:sym typeface="Calibri"/>
            </a:endParaRPr>
          </a:p>
        </p:txBody>
      </p:sp>
      <p:sp>
        <p:nvSpPr>
          <p:cNvPr id="171" name="Google Shape;171;g39c468b2691_0_131"/>
          <p:cNvSpPr/>
          <p:nvPr/>
        </p:nvSpPr>
        <p:spPr>
          <a:xfrm>
            <a:off x="571500" y="1554435"/>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39c468b2691_0_131"/>
          <p:cNvSpPr/>
          <p:nvPr/>
        </p:nvSpPr>
        <p:spPr>
          <a:xfrm>
            <a:off x="685800" y="1668735"/>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1961</a:t>
            </a:r>
            <a:endParaRPr sz="1350" b="0" i="0" u="none" strike="noStrike" cap="none">
              <a:solidFill>
                <a:schemeClr val="dk1"/>
              </a:solidFill>
              <a:latin typeface="Calibri"/>
              <a:ea typeface="Calibri"/>
              <a:cs typeface="Calibri"/>
              <a:sym typeface="Calibri"/>
            </a:endParaRPr>
          </a:p>
        </p:txBody>
      </p:sp>
      <p:sp>
        <p:nvSpPr>
          <p:cNvPr id="173" name="Google Shape;173;g39c468b2691_0_131"/>
          <p:cNvSpPr/>
          <p:nvPr/>
        </p:nvSpPr>
        <p:spPr>
          <a:xfrm>
            <a:off x="685800" y="1968773"/>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UNIMATE</a:t>
            </a:r>
            <a:endParaRPr sz="1046" b="0" i="0" u="none" strike="noStrike" cap="none">
              <a:solidFill>
                <a:schemeClr val="dk1"/>
              </a:solidFill>
              <a:latin typeface="Calibri"/>
              <a:ea typeface="Calibri"/>
              <a:cs typeface="Calibri"/>
              <a:sym typeface="Calibri"/>
            </a:endParaRPr>
          </a:p>
        </p:txBody>
      </p:sp>
      <p:sp>
        <p:nvSpPr>
          <p:cNvPr id="174" name="Google Shape;174;g39c468b2691_0_131"/>
          <p:cNvSpPr/>
          <p:nvPr/>
        </p:nvSpPr>
        <p:spPr>
          <a:xfrm>
            <a:off x="685800" y="2240235"/>
            <a:ext cx="2367000" cy="45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Il primo robot industriale utilizzato dalla General Motors, segna l'inizio dell'automazione industriale. </a:t>
            </a:r>
            <a:endParaRPr sz="785" b="0" i="0" u="none" strike="noStrike" cap="none">
              <a:solidFill>
                <a:schemeClr val="dk1"/>
              </a:solidFill>
              <a:latin typeface="Calibri"/>
              <a:ea typeface="Calibri"/>
              <a:cs typeface="Calibri"/>
              <a:sym typeface="Calibri"/>
            </a:endParaRPr>
          </a:p>
        </p:txBody>
      </p:sp>
      <p:sp>
        <p:nvSpPr>
          <p:cNvPr id="175" name="Google Shape;175;g39c468b2691_0_131"/>
          <p:cNvSpPr/>
          <p:nvPr/>
        </p:nvSpPr>
        <p:spPr>
          <a:xfrm>
            <a:off x="3274209" y="1554435"/>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g39c468b2691_0_131"/>
          <p:cNvSpPr/>
          <p:nvPr/>
        </p:nvSpPr>
        <p:spPr>
          <a:xfrm>
            <a:off x="3388509" y="1668735"/>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1997</a:t>
            </a:r>
            <a:endParaRPr sz="1350" b="0" i="0" u="none" strike="noStrike" cap="none">
              <a:solidFill>
                <a:schemeClr val="dk1"/>
              </a:solidFill>
              <a:latin typeface="Calibri"/>
              <a:ea typeface="Calibri"/>
              <a:cs typeface="Calibri"/>
              <a:sym typeface="Calibri"/>
            </a:endParaRPr>
          </a:p>
        </p:txBody>
      </p:sp>
      <p:sp>
        <p:nvSpPr>
          <p:cNvPr id="177" name="Google Shape;177;g39c468b2691_0_131"/>
          <p:cNvSpPr/>
          <p:nvPr/>
        </p:nvSpPr>
        <p:spPr>
          <a:xfrm>
            <a:off x="3388509" y="1968773"/>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DEEP BLUE</a:t>
            </a:r>
            <a:endParaRPr sz="1046" b="0" i="0" u="none" strike="noStrike" cap="none">
              <a:solidFill>
                <a:schemeClr val="dk1"/>
              </a:solidFill>
              <a:latin typeface="Calibri"/>
              <a:ea typeface="Calibri"/>
              <a:cs typeface="Calibri"/>
              <a:sym typeface="Calibri"/>
            </a:endParaRPr>
          </a:p>
        </p:txBody>
      </p:sp>
      <p:sp>
        <p:nvSpPr>
          <p:cNvPr id="178" name="Google Shape;178;g39c468b2691_0_131"/>
          <p:cNvSpPr/>
          <p:nvPr/>
        </p:nvSpPr>
        <p:spPr>
          <a:xfrm>
            <a:off x="3388509" y="2390254"/>
            <a:ext cx="2367000" cy="30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IBM crea il supercomputer che sconfigge il campione mondiale di scacchi Garry Kasparov. </a:t>
            </a:r>
            <a:endParaRPr sz="785" b="0" i="0" u="none" strike="noStrike" cap="none">
              <a:solidFill>
                <a:schemeClr val="dk1"/>
              </a:solidFill>
              <a:latin typeface="Calibri"/>
              <a:ea typeface="Calibri"/>
              <a:cs typeface="Calibri"/>
              <a:sym typeface="Calibri"/>
            </a:endParaRPr>
          </a:p>
        </p:txBody>
      </p:sp>
      <p:sp>
        <p:nvSpPr>
          <p:cNvPr id="179" name="Google Shape;179;g39c468b2691_0_131"/>
          <p:cNvSpPr/>
          <p:nvPr/>
        </p:nvSpPr>
        <p:spPr>
          <a:xfrm>
            <a:off x="5976919" y="1554435"/>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39c468b2691_0_131"/>
          <p:cNvSpPr/>
          <p:nvPr/>
        </p:nvSpPr>
        <p:spPr>
          <a:xfrm>
            <a:off x="6091219" y="1668735"/>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2002</a:t>
            </a:r>
            <a:endParaRPr sz="1350" b="0" i="0" u="none" strike="noStrike" cap="none">
              <a:solidFill>
                <a:schemeClr val="dk1"/>
              </a:solidFill>
              <a:latin typeface="Calibri"/>
              <a:ea typeface="Calibri"/>
              <a:cs typeface="Calibri"/>
              <a:sym typeface="Calibri"/>
            </a:endParaRPr>
          </a:p>
        </p:txBody>
      </p:sp>
      <p:sp>
        <p:nvSpPr>
          <p:cNvPr id="181" name="Google Shape;181;g39c468b2691_0_131"/>
          <p:cNvSpPr/>
          <p:nvPr/>
        </p:nvSpPr>
        <p:spPr>
          <a:xfrm>
            <a:off x="6091219" y="1968773"/>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ROOMBA</a:t>
            </a:r>
            <a:endParaRPr sz="1046" b="0" i="0" u="none" strike="noStrike" cap="none">
              <a:solidFill>
                <a:schemeClr val="dk1"/>
              </a:solidFill>
              <a:latin typeface="Calibri"/>
              <a:ea typeface="Calibri"/>
              <a:cs typeface="Calibri"/>
              <a:sym typeface="Calibri"/>
            </a:endParaRPr>
          </a:p>
        </p:txBody>
      </p:sp>
      <p:sp>
        <p:nvSpPr>
          <p:cNvPr id="182" name="Google Shape;182;g39c468b2691_0_131"/>
          <p:cNvSpPr/>
          <p:nvPr/>
        </p:nvSpPr>
        <p:spPr>
          <a:xfrm>
            <a:off x="6091219" y="2240235"/>
            <a:ext cx="2367000" cy="45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iRobot porta l'IA nelle case con il primo aspirapolvere robotico di successo commerciale. </a:t>
            </a:r>
            <a:endParaRPr sz="785" b="0" i="0" u="none" strike="noStrike" cap="none">
              <a:solidFill>
                <a:schemeClr val="dk1"/>
              </a:solidFill>
              <a:latin typeface="Calibri"/>
              <a:ea typeface="Calibri"/>
              <a:cs typeface="Calibri"/>
              <a:sym typeface="Calibri"/>
            </a:endParaRPr>
          </a:p>
        </p:txBody>
      </p:sp>
      <p:sp>
        <p:nvSpPr>
          <p:cNvPr id="183" name="Google Shape;183;g39c468b2691_0_131"/>
          <p:cNvSpPr/>
          <p:nvPr/>
        </p:nvSpPr>
        <p:spPr>
          <a:xfrm>
            <a:off x="571500" y="2911748"/>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39c468b2691_0_131"/>
          <p:cNvSpPr/>
          <p:nvPr/>
        </p:nvSpPr>
        <p:spPr>
          <a:xfrm>
            <a:off x="685800" y="3026048"/>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2011</a:t>
            </a:r>
            <a:endParaRPr sz="1350" b="0" i="0" u="none" strike="noStrike" cap="none">
              <a:solidFill>
                <a:schemeClr val="dk1"/>
              </a:solidFill>
              <a:latin typeface="Calibri"/>
              <a:ea typeface="Calibri"/>
              <a:cs typeface="Calibri"/>
              <a:sym typeface="Calibri"/>
            </a:endParaRPr>
          </a:p>
        </p:txBody>
      </p:sp>
      <p:sp>
        <p:nvSpPr>
          <p:cNvPr id="185" name="Google Shape;185;g39c468b2691_0_131"/>
          <p:cNvSpPr/>
          <p:nvPr/>
        </p:nvSpPr>
        <p:spPr>
          <a:xfrm>
            <a:off x="685800" y="3326085"/>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SIRI</a:t>
            </a:r>
            <a:endParaRPr sz="1046" b="0" i="0" u="none" strike="noStrike" cap="none">
              <a:solidFill>
                <a:schemeClr val="dk1"/>
              </a:solidFill>
              <a:latin typeface="Calibri"/>
              <a:ea typeface="Calibri"/>
              <a:cs typeface="Calibri"/>
              <a:sym typeface="Calibri"/>
            </a:endParaRPr>
          </a:p>
        </p:txBody>
      </p:sp>
      <p:sp>
        <p:nvSpPr>
          <p:cNvPr id="186" name="Google Shape;186;g39c468b2691_0_131"/>
          <p:cNvSpPr/>
          <p:nvPr/>
        </p:nvSpPr>
        <p:spPr>
          <a:xfrm>
            <a:off x="685800" y="3597548"/>
            <a:ext cx="2367000" cy="45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Apple introduce il primo assistente vocale mainstream, rendendo l'interazione vocale una realtà quotidiana. </a:t>
            </a:r>
            <a:endParaRPr sz="785" b="0" i="0" u="none" strike="noStrike" cap="none">
              <a:solidFill>
                <a:schemeClr val="dk1"/>
              </a:solidFill>
              <a:latin typeface="Calibri"/>
              <a:ea typeface="Calibri"/>
              <a:cs typeface="Calibri"/>
              <a:sym typeface="Calibri"/>
            </a:endParaRPr>
          </a:p>
        </p:txBody>
      </p:sp>
      <p:sp>
        <p:nvSpPr>
          <p:cNvPr id="187" name="Google Shape;187;g39c468b2691_0_131"/>
          <p:cNvSpPr/>
          <p:nvPr/>
        </p:nvSpPr>
        <p:spPr>
          <a:xfrm>
            <a:off x="3274209" y="2911748"/>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39c468b2691_0_131"/>
          <p:cNvSpPr/>
          <p:nvPr/>
        </p:nvSpPr>
        <p:spPr>
          <a:xfrm>
            <a:off x="3388509" y="3026048"/>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2011</a:t>
            </a:r>
            <a:endParaRPr sz="1350" b="0" i="0" u="none" strike="noStrike" cap="none">
              <a:solidFill>
                <a:schemeClr val="dk1"/>
              </a:solidFill>
              <a:latin typeface="Calibri"/>
              <a:ea typeface="Calibri"/>
              <a:cs typeface="Calibri"/>
              <a:sym typeface="Calibri"/>
            </a:endParaRPr>
          </a:p>
        </p:txBody>
      </p:sp>
      <p:sp>
        <p:nvSpPr>
          <p:cNvPr id="189" name="Google Shape;189;g39c468b2691_0_131"/>
          <p:cNvSpPr/>
          <p:nvPr/>
        </p:nvSpPr>
        <p:spPr>
          <a:xfrm>
            <a:off x="3388509" y="3326085"/>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WATSON</a:t>
            </a:r>
            <a:endParaRPr sz="1046" b="0" i="0" u="none" strike="noStrike" cap="none">
              <a:solidFill>
                <a:schemeClr val="dk1"/>
              </a:solidFill>
              <a:latin typeface="Calibri"/>
              <a:ea typeface="Calibri"/>
              <a:cs typeface="Calibri"/>
              <a:sym typeface="Calibri"/>
            </a:endParaRPr>
          </a:p>
        </p:txBody>
      </p:sp>
      <p:sp>
        <p:nvSpPr>
          <p:cNvPr id="190" name="Google Shape;190;g39c468b2691_0_131"/>
          <p:cNvSpPr/>
          <p:nvPr/>
        </p:nvSpPr>
        <p:spPr>
          <a:xfrm>
            <a:off x="3388509" y="3597548"/>
            <a:ext cx="2367000" cy="45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IBM dimostra capacità straordinarie vincendo al quiz show Jeopardy, aprendo nuove frontiere nel NLP. </a:t>
            </a:r>
            <a:endParaRPr sz="785" b="0" i="0" u="none" strike="noStrike" cap="none">
              <a:solidFill>
                <a:schemeClr val="dk1"/>
              </a:solidFill>
              <a:latin typeface="Calibri"/>
              <a:ea typeface="Calibri"/>
              <a:cs typeface="Calibri"/>
              <a:sym typeface="Calibri"/>
            </a:endParaRPr>
          </a:p>
        </p:txBody>
      </p:sp>
      <p:sp>
        <p:nvSpPr>
          <p:cNvPr id="191" name="Google Shape;191;g39c468b2691_0_131"/>
          <p:cNvSpPr/>
          <p:nvPr/>
        </p:nvSpPr>
        <p:spPr>
          <a:xfrm>
            <a:off x="5976919" y="2911748"/>
            <a:ext cx="2595600" cy="125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39c468b2691_0_131"/>
          <p:cNvSpPr/>
          <p:nvPr/>
        </p:nvSpPr>
        <p:spPr>
          <a:xfrm>
            <a:off x="6091219" y="3026048"/>
            <a:ext cx="2367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2014</a:t>
            </a:r>
            <a:endParaRPr sz="1350" b="0" i="0" u="none" strike="noStrike" cap="none">
              <a:solidFill>
                <a:schemeClr val="dk1"/>
              </a:solidFill>
              <a:latin typeface="Calibri"/>
              <a:ea typeface="Calibri"/>
              <a:cs typeface="Calibri"/>
              <a:sym typeface="Calibri"/>
            </a:endParaRPr>
          </a:p>
        </p:txBody>
      </p:sp>
      <p:sp>
        <p:nvSpPr>
          <p:cNvPr id="193" name="Google Shape;193;g39c468b2691_0_131"/>
          <p:cNvSpPr/>
          <p:nvPr/>
        </p:nvSpPr>
        <p:spPr>
          <a:xfrm>
            <a:off x="6091219" y="3326085"/>
            <a:ext cx="23670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ALEXA</a:t>
            </a:r>
            <a:endParaRPr sz="1046" b="0" i="0" u="none" strike="noStrike" cap="none">
              <a:solidFill>
                <a:schemeClr val="dk1"/>
              </a:solidFill>
              <a:latin typeface="Calibri"/>
              <a:ea typeface="Calibri"/>
              <a:cs typeface="Calibri"/>
              <a:sym typeface="Calibri"/>
            </a:endParaRPr>
          </a:p>
        </p:txBody>
      </p:sp>
      <p:sp>
        <p:nvSpPr>
          <p:cNvPr id="194" name="Google Shape;194;g39c468b2691_0_131"/>
          <p:cNvSpPr/>
          <p:nvPr/>
        </p:nvSpPr>
        <p:spPr>
          <a:xfrm>
            <a:off x="6091219" y="3597548"/>
            <a:ext cx="2367000" cy="45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Amazon lancia l'assistente vocale che trasforma le case in ambienti smart controllabili vocalmente. </a:t>
            </a:r>
            <a:endParaRPr sz="785" b="0" i="0" u="none" strike="noStrike" cap="none">
              <a:solidFill>
                <a:schemeClr val="dk1"/>
              </a:solidFill>
              <a:latin typeface="Calibri"/>
              <a:ea typeface="Calibri"/>
              <a:cs typeface="Calibri"/>
              <a:sym typeface="Calibri"/>
            </a:endParaRPr>
          </a:p>
        </p:txBody>
      </p:sp>
      <p:sp>
        <p:nvSpPr>
          <p:cNvPr id="195" name="Google Shape;195;g39c468b2691_0_131"/>
          <p:cNvSpPr/>
          <p:nvPr/>
        </p:nvSpPr>
        <p:spPr>
          <a:xfrm>
            <a:off x="571500" y="4269060"/>
            <a:ext cx="8001000" cy="1100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39c468b2691_0_131"/>
          <p:cNvSpPr/>
          <p:nvPr/>
        </p:nvSpPr>
        <p:spPr>
          <a:xfrm>
            <a:off x="685800" y="4383360"/>
            <a:ext cx="77724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2017</a:t>
            </a:r>
            <a:endParaRPr sz="1350" b="0" i="0" u="none" strike="noStrike" cap="none">
              <a:solidFill>
                <a:schemeClr val="dk1"/>
              </a:solidFill>
              <a:latin typeface="Calibri"/>
              <a:ea typeface="Calibri"/>
              <a:cs typeface="Calibri"/>
              <a:sym typeface="Calibri"/>
            </a:endParaRPr>
          </a:p>
        </p:txBody>
      </p:sp>
      <p:sp>
        <p:nvSpPr>
          <p:cNvPr id="197" name="Google Shape;197;g39c468b2691_0_131"/>
          <p:cNvSpPr/>
          <p:nvPr/>
        </p:nvSpPr>
        <p:spPr>
          <a:xfrm>
            <a:off x="685800" y="4683398"/>
            <a:ext cx="7772400" cy="21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1046"/>
              <a:buFont typeface="Noto Sans"/>
              <a:buNone/>
            </a:pPr>
            <a:r>
              <a:rPr lang="en-US" sz="1046" b="1" i="0" u="none" strike="noStrike" cap="none">
                <a:solidFill>
                  <a:srgbClr val="F4F4F4"/>
                </a:solidFill>
                <a:latin typeface="Noto Sans"/>
                <a:ea typeface="Noto Sans"/>
                <a:cs typeface="Noto Sans"/>
                <a:sym typeface="Noto Sans"/>
              </a:rPr>
              <a:t>ALPHAGO</a:t>
            </a:r>
            <a:endParaRPr sz="1046" b="0" i="0" u="none" strike="noStrike" cap="none">
              <a:solidFill>
                <a:schemeClr val="dk1"/>
              </a:solidFill>
              <a:latin typeface="Calibri"/>
              <a:ea typeface="Calibri"/>
              <a:cs typeface="Calibri"/>
              <a:sym typeface="Calibri"/>
            </a:endParaRPr>
          </a:p>
        </p:txBody>
      </p:sp>
      <p:sp>
        <p:nvSpPr>
          <p:cNvPr id="198" name="Google Shape;198;g39c468b2691_0_131"/>
          <p:cNvSpPr/>
          <p:nvPr/>
        </p:nvSpPr>
        <p:spPr>
          <a:xfrm>
            <a:off x="685800" y="4954860"/>
            <a:ext cx="7772400" cy="3000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785"/>
              <a:buFont typeface="Noto Sans"/>
              <a:buNone/>
            </a:pPr>
            <a:r>
              <a:rPr lang="en-US" sz="785" b="0" i="0" u="none" strike="noStrike" cap="none">
                <a:solidFill>
                  <a:srgbClr val="F4F4F4"/>
                </a:solidFill>
                <a:latin typeface="Noto Sans"/>
                <a:ea typeface="Noto Sans"/>
                <a:cs typeface="Noto Sans"/>
                <a:sym typeface="Noto Sans"/>
              </a:rPr>
              <a:t> DeepMind crea il sistema che sconfigge il campione mondiale di Go, un gioco molto più complesso degli scacchi. Questo momento segna una svolta cruciale nello sviluppo dell'intelligenza artificiale moderna, dimostrando capacità di apprendimento e intuizione che sembravano esclusivamente umane. </a:t>
            </a:r>
            <a:endParaRPr sz="785"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39c468b2691_0_503" descr="preencoded.png"/>
          <p:cNvPicPr preferRelativeResize="0"/>
          <p:nvPr/>
        </p:nvPicPr>
        <p:blipFill rotWithShape="1">
          <a:blip r:embed="rId3">
            <a:alphaModFix/>
          </a:blip>
          <a:srcRect/>
          <a:stretch/>
        </p:blipFill>
        <p:spPr>
          <a:xfrm>
            <a:off x="0" y="0"/>
            <a:ext cx="9144000" cy="5817802"/>
          </a:xfrm>
          <a:prstGeom prst="rect">
            <a:avLst/>
          </a:prstGeom>
          <a:noFill/>
          <a:ln>
            <a:noFill/>
          </a:ln>
        </p:spPr>
      </p:pic>
      <p:sp>
        <p:nvSpPr>
          <p:cNvPr id="205" name="Google Shape;205;g39c468b2691_0_503"/>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Cosa Sono i Large Language Models (LLM) </a:t>
            </a:r>
            <a:endParaRPr sz="2250" b="0" i="0" u="none" strike="noStrike" cap="none">
              <a:solidFill>
                <a:schemeClr val="dk1"/>
              </a:solidFill>
              <a:latin typeface="Calibri"/>
              <a:ea typeface="Calibri"/>
              <a:cs typeface="Calibri"/>
              <a:sym typeface="Calibri"/>
            </a:endParaRPr>
          </a:p>
        </p:txBody>
      </p:sp>
      <p:sp>
        <p:nvSpPr>
          <p:cNvPr id="206" name="Google Shape;206;g39c468b2691_0_503"/>
          <p:cNvSpPr/>
          <p:nvPr/>
        </p:nvSpPr>
        <p:spPr>
          <a:xfrm>
            <a:off x="571500" y="1059061"/>
            <a:ext cx="813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I </a:t>
            </a:r>
            <a:endParaRPr sz="993" b="0" i="0" u="none" strike="noStrike" cap="none">
              <a:solidFill>
                <a:schemeClr val="dk1"/>
              </a:solidFill>
              <a:latin typeface="Calibri"/>
              <a:ea typeface="Calibri"/>
              <a:cs typeface="Calibri"/>
              <a:sym typeface="Calibri"/>
            </a:endParaRPr>
          </a:p>
        </p:txBody>
      </p:sp>
      <p:sp>
        <p:nvSpPr>
          <p:cNvPr id="207" name="Google Shape;207;g39c468b2691_0_503"/>
          <p:cNvSpPr/>
          <p:nvPr/>
        </p:nvSpPr>
        <p:spPr>
          <a:xfrm>
            <a:off x="652816" y="1059061"/>
            <a:ext cx="15831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Large Language Models</a:t>
            </a:r>
            <a:endParaRPr sz="993" b="0" i="0" u="none" strike="noStrike" cap="none">
              <a:solidFill>
                <a:schemeClr val="dk1"/>
              </a:solidFill>
              <a:latin typeface="Calibri"/>
              <a:ea typeface="Calibri"/>
              <a:cs typeface="Calibri"/>
              <a:sym typeface="Calibri"/>
            </a:endParaRPr>
          </a:p>
        </p:txBody>
      </p:sp>
      <p:sp>
        <p:nvSpPr>
          <p:cNvPr id="208" name="Google Shape;208;g39c468b2691_0_503"/>
          <p:cNvSpPr/>
          <p:nvPr/>
        </p:nvSpPr>
        <p:spPr>
          <a:xfrm>
            <a:off x="2235994" y="1059061"/>
            <a:ext cx="61062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 sono modelli di intelligenza artificiale addestrati su enormi quantità di testo per comprendere e </a:t>
            </a:r>
            <a:endParaRPr sz="993" b="0" i="0" u="none" strike="noStrike" cap="none">
              <a:solidFill>
                <a:schemeClr val="dk1"/>
              </a:solidFill>
              <a:latin typeface="Calibri"/>
              <a:ea typeface="Calibri"/>
              <a:cs typeface="Calibri"/>
              <a:sym typeface="Calibri"/>
            </a:endParaRPr>
          </a:p>
        </p:txBody>
      </p:sp>
      <p:sp>
        <p:nvSpPr>
          <p:cNvPr id="209" name="Google Shape;209;g39c468b2691_0_503"/>
          <p:cNvSpPr/>
          <p:nvPr/>
        </p:nvSpPr>
        <p:spPr>
          <a:xfrm>
            <a:off x="571500" y="1289782"/>
            <a:ext cx="76500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generare linguaggio naturale. Sono sistemi basati su reti neurali artificiali con miliardi di parametri, capaci di elaborare e </a:t>
            </a:r>
            <a:endParaRPr sz="993" b="0" i="0" u="none" strike="noStrike" cap="none">
              <a:solidFill>
                <a:schemeClr val="dk1"/>
              </a:solidFill>
              <a:latin typeface="Calibri"/>
              <a:ea typeface="Calibri"/>
              <a:cs typeface="Calibri"/>
              <a:sym typeface="Calibri"/>
            </a:endParaRPr>
          </a:p>
        </p:txBody>
      </p:sp>
      <p:sp>
        <p:nvSpPr>
          <p:cNvPr id="210" name="Google Shape;210;g39c468b2691_0_503"/>
          <p:cNvSpPr/>
          <p:nvPr/>
        </p:nvSpPr>
        <p:spPr>
          <a:xfrm>
            <a:off x="571500" y="1520503"/>
            <a:ext cx="3833700" cy="183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93"/>
              <a:buFont typeface="Noto Sans"/>
              <a:buNone/>
            </a:pPr>
            <a:r>
              <a:rPr lang="en-US" sz="993" b="0" i="0" u="none" strike="noStrike" cap="none">
                <a:solidFill>
                  <a:srgbClr val="F4F4F4"/>
                </a:solidFill>
                <a:latin typeface="Noto Sans"/>
                <a:ea typeface="Noto Sans"/>
                <a:cs typeface="Noto Sans"/>
                <a:sym typeface="Noto Sans"/>
              </a:rPr>
              <a:t>produrre testo in modo apparentemente fluente e coerente. </a:t>
            </a:r>
            <a:endParaRPr sz="993" b="0" i="0" u="none" strike="noStrike" cap="none">
              <a:solidFill>
                <a:schemeClr val="dk1"/>
              </a:solidFill>
              <a:latin typeface="Calibri"/>
              <a:ea typeface="Calibri"/>
              <a:cs typeface="Calibri"/>
              <a:sym typeface="Calibri"/>
            </a:endParaRPr>
          </a:p>
        </p:txBody>
      </p:sp>
      <p:sp>
        <p:nvSpPr>
          <p:cNvPr id="211" name="Google Shape;211;g39c468b2691_0_503"/>
          <p:cNvSpPr/>
          <p:nvPr/>
        </p:nvSpPr>
        <p:spPr>
          <a:xfrm>
            <a:off x="571500" y="1942319"/>
            <a:ext cx="8001000" cy="257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350"/>
              <a:buFont typeface="Noto Sans"/>
              <a:buNone/>
            </a:pPr>
            <a:r>
              <a:rPr lang="en-US" sz="1350" b="1" i="0" u="none" strike="noStrike" cap="none">
                <a:solidFill>
                  <a:srgbClr val="E94560"/>
                </a:solidFill>
                <a:latin typeface="Noto Sans"/>
                <a:ea typeface="Noto Sans"/>
                <a:cs typeface="Noto Sans"/>
                <a:sym typeface="Noto Sans"/>
              </a:rPr>
              <a:t>Esempi Concreti di LLM</a:t>
            </a:r>
            <a:endParaRPr sz="1350" b="0" i="0" u="none" strike="noStrike" cap="none">
              <a:solidFill>
                <a:schemeClr val="dk1"/>
              </a:solidFill>
              <a:latin typeface="Calibri"/>
              <a:ea typeface="Calibri"/>
              <a:cs typeface="Calibri"/>
              <a:sym typeface="Calibri"/>
            </a:endParaRPr>
          </a:p>
        </p:txBody>
      </p:sp>
      <p:sp>
        <p:nvSpPr>
          <p:cNvPr id="212" name="Google Shape;212;g39c468b2691_0_503"/>
          <p:cNvSpPr/>
          <p:nvPr/>
        </p:nvSpPr>
        <p:spPr>
          <a:xfrm>
            <a:off x="571500" y="2342369"/>
            <a:ext cx="3936300" cy="914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39c468b2691_0_503"/>
          <p:cNvSpPr/>
          <p:nvPr/>
        </p:nvSpPr>
        <p:spPr>
          <a:xfrm>
            <a:off x="728663" y="2470956"/>
            <a:ext cx="36219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GPT</a:t>
            </a:r>
            <a:r>
              <a:rPr lang="en-US" sz="1238" b="1">
                <a:solidFill>
                  <a:srgbClr val="E94560"/>
                </a:solidFill>
                <a:latin typeface="Noto Sans"/>
                <a:ea typeface="Noto Sans"/>
                <a:cs typeface="Noto Sans"/>
                <a:sym typeface="Noto Sans"/>
              </a:rPr>
              <a:t>-X</a:t>
            </a:r>
            <a:r>
              <a:rPr lang="en-US" sz="1238" b="1" i="0" u="none" strike="noStrike" cap="none">
                <a:solidFill>
                  <a:srgbClr val="E94560"/>
                </a:solidFill>
                <a:latin typeface="Noto Sans"/>
                <a:ea typeface="Noto Sans"/>
                <a:cs typeface="Noto Sans"/>
                <a:sym typeface="Noto Sans"/>
              </a:rPr>
              <a:t> / ChatGPT</a:t>
            </a:r>
            <a:endParaRPr sz="1238" b="0" i="0" u="none" strike="noStrike" cap="none">
              <a:solidFill>
                <a:schemeClr val="dk1"/>
              </a:solidFill>
              <a:latin typeface="Calibri"/>
              <a:ea typeface="Calibri"/>
              <a:cs typeface="Calibri"/>
              <a:sym typeface="Calibri"/>
            </a:endParaRPr>
          </a:p>
        </p:txBody>
      </p:sp>
      <p:sp>
        <p:nvSpPr>
          <p:cNvPr id="214" name="Google Shape;214;g39c468b2691_0_503"/>
          <p:cNvSpPr/>
          <p:nvPr/>
        </p:nvSpPr>
        <p:spPr>
          <a:xfrm>
            <a:off x="728663" y="2763850"/>
            <a:ext cx="3621900" cy="364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OpenAI — Il più noto, utilizzato da milioni di utenti quotidianamente</a:t>
            </a:r>
            <a:endParaRPr sz="889" b="0" i="0" u="none" strike="noStrike" cap="none">
              <a:solidFill>
                <a:schemeClr val="dk1"/>
              </a:solidFill>
              <a:latin typeface="Calibri"/>
              <a:ea typeface="Calibri"/>
              <a:cs typeface="Calibri"/>
              <a:sym typeface="Calibri"/>
            </a:endParaRPr>
          </a:p>
        </p:txBody>
      </p:sp>
      <p:sp>
        <p:nvSpPr>
          <p:cNvPr id="215" name="Google Shape;215;g39c468b2691_0_503"/>
          <p:cNvSpPr/>
          <p:nvPr/>
        </p:nvSpPr>
        <p:spPr>
          <a:xfrm>
            <a:off x="4636294" y="2342369"/>
            <a:ext cx="3936300" cy="9144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39c468b2691_0_503"/>
          <p:cNvSpPr/>
          <p:nvPr/>
        </p:nvSpPr>
        <p:spPr>
          <a:xfrm>
            <a:off x="4793456" y="2470956"/>
            <a:ext cx="36219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Claude</a:t>
            </a:r>
            <a:endParaRPr sz="1238" b="0" i="0" u="none" strike="noStrike" cap="none">
              <a:solidFill>
                <a:schemeClr val="dk1"/>
              </a:solidFill>
              <a:latin typeface="Calibri"/>
              <a:ea typeface="Calibri"/>
              <a:cs typeface="Calibri"/>
              <a:sym typeface="Calibri"/>
            </a:endParaRPr>
          </a:p>
        </p:txBody>
      </p:sp>
      <p:sp>
        <p:nvSpPr>
          <p:cNvPr id="217" name="Google Shape;217;g39c468b2691_0_503"/>
          <p:cNvSpPr/>
          <p:nvPr/>
        </p:nvSpPr>
        <p:spPr>
          <a:xfrm>
            <a:off x="4793456" y="2763850"/>
            <a:ext cx="3621900" cy="182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Anthropic — Focalizzato su precisione e performace</a:t>
            </a:r>
            <a:endParaRPr sz="889" b="0" i="0" u="none" strike="noStrike" cap="none">
              <a:solidFill>
                <a:schemeClr val="dk1"/>
              </a:solidFill>
              <a:latin typeface="Calibri"/>
              <a:ea typeface="Calibri"/>
              <a:cs typeface="Calibri"/>
              <a:sym typeface="Calibri"/>
            </a:endParaRPr>
          </a:p>
        </p:txBody>
      </p:sp>
      <p:sp>
        <p:nvSpPr>
          <p:cNvPr id="218" name="Google Shape;218;g39c468b2691_0_503"/>
          <p:cNvSpPr/>
          <p:nvPr/>
        </p:nvSpPr>
        <p:spPr>
          <a:xfrm>
            <a:off x="571500" y="3385356"/>
            <a:ext cx="3936300" cy="732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39c468b2691_0_503"/>
          <p:cNvSpPr/>
          <p:nvPr/>
        </p:nvSpPr>
        <p:spPr>
          <a:xfrm>
            <a:off x="728663" y="3513944"/>
            <a:ext cx="36219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Gemini</a:t>
            </a:r>
            <a:endParaRPr sz="1238" b="0" i="0" u="none" strike="noStrike" cap="none">
              <a:solidFill>
                <a:schemeClr val="dk1"/>
              </a:solidFill>
              <a:latin typeface="Calibri"/>
              <a:ea typeface="Calibri"/>
              <a:cs typeface="Calibri"/>
              <a:sym typeface="Calibri"/>
            </a:endParaRPr>
          </a:p>
        </p:txBody>
      </p:sp>
      <p:sp>
        <p:nvSpPr>
          <p:cNvPr id="220" name="Google Shape;220;g39c468b2691_0_503"/>
          <p:cNvSpPr/>
          <p:nvPr/>
        </p:nvSpPr>
        <p:spPr>
          <a:xfrm>
            <a:off x="728663" y="3806837"/>
            <a:ext cx="3621900" cy="182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Google — Integrato nell'ecosistema Google</a:t>
            </a:r>
            <a:endParaRPr sz="889" b="0" i="0" u="none" strike="noStrike" cap="none">
              <a:solidFill>
                <a:schemeClr val="dk1"/>
              </a:solidFill>
              <a:latin typeface="Calibri"/>
              <a:ea typeface="Calibri"/>
              <a:cs typeface="Calibri"/>
              <a:sym typeface="Calibri"/>
            </a:endParaRPr>
          </a:p>
        </p:txBody>
      </p:sp>
      <p:sp>
        <p:nvSpPr>
          <p:cNvPr id="221" name="Google Shape;221;g39c468b2691_0_503"/>
          <p:cNvSpPr/>
          <p:nvPr/>
        </p:nvSpPr>
        <p:spPr>
          <a:xfrm>
            <a:off x="4636294" y="3385356"/>
            <a:ext cx="3936300" cy="732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g39c468b2691_0_503"/>
          <p:cNvSpPr/>
          <p:nvPr/>
        </p:nvSpPr>
        <p:spPr>
          <a:xfrm>
            <a:off x="4793456" y="3513944"/>
            <a:ext cx="3621900" cy="2358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LLaMA</a:t>
            </a:r>
            <a:endParaRPr sz="1238" b="0" i="0" u="none" strike="noStrike" cap="none">
              <a:solidFill>
                <a:schemeClr val="dk1"/>
              </a:solidFill>
              <a:latin typeface="Calibri"/>
              <a:ea typeface="Calibri"/>
              <a:cs typeface="Calibri"/>
              <a:sym typeface="Calibri"/>
            </a:endParaRPr>
          </a:p>
        </p:txBody>
      </p:sp>
      <p:sp>
        <p:nvSpPr>
          <p:cNvPr id="223" name="Google Shape;223;g39c468b2691_0_503"/>
          <p:cNvSpPr/>
          <p:nvPr/>
        </p:nvSpPr>
        <p:spPr>
          <a:xfrm>
            <a:off x="4793456" y="3806837"/>
            <a:ext cx="3621900" cy="182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Meta — Modello open source per ricerca</a:t>
            </a:r>
            <a:endParaRPr sz="889" b="0" i="0" u="none" strike="noStrike" cap="none">
              <a:solidFill>
                <a:schemeClr val="dk1"/>
              </a:solidFill>
              <a:latin typeface="Calibri"/>
              <a:ea typeface="Calibri"/>
              <a:cs typeface="Calibri"/>
              <a:sym typeface="Calibri"/>
            </a:endParaRPr>
          </a:p>
        </p:txBody>
      </p:sp>
      <p:sp>
        <p:nvSpPr>
          <p:cNvPr id="224" name="Google Shape;224;g39c468b2691_0_503"/>
          <p:cNvSpPr/>
          <p:nvPr/>
        </p:nvSpPr>
        <p:spPr>
          <a:xfrm>
            <a:off x="571500" y="4296184"/>
            <a:ext cx="8001000" cy="11643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g39c468b2691_0_503"/>
          <p:cNvSpPr/>
          <p:nvPr/>
        </p:nvSpPr>
        <p:spPr>
          <a:xfrm>
            <a:off x="750094" y="4460491"/>
            <a:ext cx="1660800" cy="191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Montserrat"/>
              <a:buNone/>
            </a:pPr>
            <a:r>
              <a:rPr lang="en-US" sz="1238" b="1" i="0" u="none" strike="noStrike" cap="none">
                <a:solidFill>
                  <a:srgbClr val="E94560"/>
                </a:solidFill>
                <a:latin typeface="Montserrat"/>
                <a:ea typeface="Montserrat"/>
                <a:cs typeface="Montserrat"/>
                <a:sym typeface="Montserrat"/>
              </a:rPr>
              <a:t>Miliardi di parametri</a:t>
            </a:r>
            <a:endParaRPr sz="1238" b="0" i="0" u="none" strike="noStrike" cap="none">
              <a:solidFill>
                <a:schemeClr val="dk1"/>
              </a:solidFill>
              <a:latin typeface="Calibri"/>
              <a:ea typeface="Calibri"/>
              <a:cs typeface="Calibri"/>
              <a:sym typeface="Calibri"/>
            </a:endParaRPr>
          </a:p>
        </p:txBody>
      </p:sp>
      <p:sp>
        <p:nvSpPr>
          <p:cNvPr id="226" name="Google Shape;226;g39c468b2691_0_503"/>
          <p:cNvSpPr/>
          <p:nvPr/>
        </p:nvSpPr>
        <p:spPr>
          <a:xfrm>
            <a:off x="2411016" y="4476564"/>
            <a:ext cx="24624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GPT-4 ha circa 1.7 trilioni di parametri </a:t>
            </a:r>
            <a:endParaRPr sz="942" b="0" i="0" u="none" strike="noStrike" cap="none">
              <a:solidFill>
                <a:schemeClr val="dk1"/>
              </a:solidFill>
              <a:latin typeface="Calibri"/>
              <a:ea typeface="Calibri"/>
              <a:cs typeface="Calibri"/>
              <a:sym typeface="Calibri"/>
            </a:endParaRPr>
          </a:p>
        </p:txBody>
      </p:sp>
      <p:sp>
        <p:nvSpPr>
          <p:cNvPr id="227" name="Google Shape;227;g39c468b2691_0_503"/>
          <p:cNvSpPr/>
          <p:nvPr/>
        </p:nvSpPr>
        <p:spPr>
          <a:xfrm>
            <a:off x="750094" y="4781959"/>
            <a:ext cx="1284000" cy="191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Montserrat"/>
              <a:buNone/>
            </a:pPr>
            <a:r>
              <a:rPr lang="en-US" sz="1238" b="1" i="0" u="none" strike="noStrike" cap="none">
                <a:solidFill>
                  <a:srgbClr val="E94560"/>
                </a:solidFill>
                <a:latin typeface="Montserrat"/>
                <a:ea typeface="Montserrat"/>
                <a:cs typeface="Montserrat"/>
                <a:sym typeface="Montserrat"/>
              </a:rPr>
              <a:t>Trilioni di token</a:t>
            </a:r>
            <a:endParaRPr sz="1238" b="0" i="0" u="none" strike="noStrike" cap="none">
              <a:solidFill>
                <a:schemeClr val="dk1"/>
              </a:solidFill>
              <a:latin typeface="Calibri"/>
              <a:ea typeface="Calibri"/>
              <a:cs typeface="Calibri"/>
              <a:sym typeface="Calibri"/>
            </a:endParaRPr>
          </a:p>
        </p:txBody>
      </p:sp>
      <p:sp>
        <p:nvSpPr>
          <p:cNvPr id="228" name="Google Shape;228;g39c468b2691_0_503"/>
          <p:cNvSpPr/>
          <p:nvPr/>
        </p:nvSpPr>
        <p:spPr>
          <a:xfrm>
            <a:off x="2034183" y="4798033"/>
            <a:ext cx="31368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Addestrati su dataset equivalenti a milioni di libri </a:t>
            </a:r>
            <a:endParaRPr sz="942" b="0" i="0" u="none" strike="noStrike" cap="none">
              <a:solidFill>
                <a:schemeClr val="dk1"/>
              </a:solidFill>
              <a:latin typeface="Calibri"/>
              <a:ea typeface="Calibri"/>
              <a:cs typeface="Calibri"/>
              <a:sym typeface="Calibri"/>
            </a:endParaRPr>
          </a:p>
        </p:txBody>
      </p:sp>
      <p:sp>
        <p:nvSpPr>
          <p:cNvPr id="229" name="Google Shape;229;g39c468b2691_0_503"/>
          <p:cNvSpPr/>
          <p:nvPr/>
        </p:nvSpPr>
        <p:spPr>
          <a:xfrm>
            <a:off x="750094" y="5103428"/>
            <a:ext cx="759000" cy="191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1238"/>
              <a:buFont typeface="Montserrat"/>
              <a:buNone/>
            </a:pPr>
            <a:r>
              <a:rPr lang="en-US" sz="1238" b="1" i="0" u="none" strike="noStrike" cap="none">
                <a:solidFill>
                  <a:srgbClr val="E94560"/>
                </a:solidFill>
                <a:latin typeface="Montserrat"/>
                <a:ea typeface="Montserrat"/>
                <a:cs typeface="Montserrat"/>
                <a:sym typeface="Montserrat"/>
              </a:rPr>
              <a:t>Ovunque</a:t>
            </a:r>
            <a:endParaRPr sz="1238" b="0" i="0" u="none" strike="noStrike" cap="none">
              <a:solidFill>
                <a:schemeClr val="dk1"/>
              </a:solidFill>
              <a:latin typeface="Calibri"/>
              <a:ea typeface="Calibri"/>
              <a:cs typeface="Calibri"/>
              <a:sym typeface="Calibri"/>
            </a:endParaRPr>
          </a:p>
        </p:txBody>
      </p:sp>
      <p:sp>
        <p:nvSpPr>
          <p:cNvPr id="230" name="Google Shape;230;g39c468b2691_0_503"/>
          <p:cNvSpPr/>
          <p:nvPr/>
        </p:nvSpPr>
        <p:spPr>
          <a:xfrm>
            <a:off x="1509117" y="5119501"/>
            <a:ext cx="4388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 Chatbot, assistenti virtuali, generazione contenuti, traduzione, coding </a:t>
            </a:r>
            <a:endParaRPr sz="942"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39c468b2691_0_534" descr="preencoded.png"/>
          <p:cNvPicPr preferRelativeResize="0"/>
          <p:nvPr/>
        </p:nvPicPr>
        <p:blipFill rotWithShape="1">
          <a:blip r:embed="rId3">
            <a:alphaModFix/>
          </a:blip>
          <a:srcRect/>
          <a:stretch/>
        </p:blipFill>
        <p:spPr>
          <a:xfrm>
            <a:off x="0" y="0"/>
            <a:ext cx="9144000" cy="5521309"/>
          </a:xfrm>
          <a:prstGeom prst="rect">
            <a:avLst/>
          </a:prstGeom>
          <a:noFill/>
          <a:ln>
            <a:noFill/>
          </a:ln>
        </p:spPr>
      </p:pic>
      <p:sp>
        <p:nvSpPr>
          <p:cNvPr id="237" name="Google Shape;237;g39c468b2691_0_534"/>
          <p:cNvSpPr/>
          <p:nvPr/>
        </p:nvSpPr>
        <p:spPr>
          <a:xfrm>
            <a:off x="571500" y="357188"/>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Come Funzionano: Tokenizzazione </a:t>
            </a:r>
            <a:endParaRPr sz="2250" b="0" i="0" u="none" strike="noStrike" cap="none">
              <a:solidFill>
                <a:schemeClr val="dk1"/>
              </a:solidFill>
              <a:latin typeface="Calibri"/>
              <a:ea typeface="Calibri"/>
              <a:cs typeface="Calibri"/>
              <a:sym typeface="Calibri"/>
            </a:endParaRPr>
          </a:p>
        </p:txBody>
      </p:sp>
      <p:sp>
        <p:nvSpPr>
          <p:cNvPr id="238" name="Google Shape;238;g39c468b2691_0_534"/>
          <p:cNvSpPr/>
          <p:nvPr/>
        </p:nvSpPr>
        <p:spPr>
          <a:xfrm>
            <a:off x="571500" y="1021556"/>
            <a:ext cx="173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La </a:t>
            </a:r>
            <a:endParaRPr sz="942" b="0" i="0" u="none" strike="noStrike" cap="none">
              <a:solidFill>
                <a:schemeClr val="dk1"/>
              </a:solidFill>
              <a:latin typeface="Calibri"/>
              <a:ea typeface="Calibri"/>
              <a:cs typeface="Calibri"/>
              <a:sym typeface="Calibri"/>
            </a:endParaRPr>
          </a:p>
        </p:txBody>
      </p:sp>
      <p:sp>
        <p:nvSpPr>
          <p:cNvPr id="239" name="Google Shape;239;g39c468b2691_0_534"/>
          <p:cNvSpPr/>
          <p:nvPr/>
        </p:nvSpPr>
        <p:spPr>
          <a:xfrm>
            <a:off x="744457" y="1021556"/>
            <a:ext cx="935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tokenizzazione</a:t>
            </a:r>
            <a:endParaRPr sz="942" b="0" i="0" u="none" strike="noStrike" cap="none">
              <a:solidFill>
                <a:schemeClr val="dk1"/>
              </a:solidFill>
              <a:latin typeface="Calibri"/>
              <a:ea typeface="Calibri"/>
              <a:cs typeface="Calibri"/>
              <a:sym typeface="Calibri"/>
            </a:endParaRPr>
          </a:p>
        </p:txBody>
      </p:sp>
      <p:sp>
        <p:nvSpPr>
          <p:cNvPr id="240" name="Google Shape;240;g39c468b2691_0_534"/>
          <p:cNvSpPr/>
          <p:nvPr/>
        </p:nvSpPr>
        <p:spPr>
          <a:xfrm>
            <a:off x="1679674" y="1021556"/>
            <a:ext cx="2432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è la prima fase del funzionamento di un </a:t>
            </a:r>
            <a:endParaRPr sz="942" b="0" i="0" u="none" strike="noStrike" cap="none">
              <a:solidFill>
                <a:schemeClr val="dk1"/>
              </a:solidFill>
              <a:latin typeface="Calibri"/>
              <a:ea typeface="Calibri"/>
              <a:cs typeface="Calibri"/>
              <a:sym typeface="Calibri"/>
            </a:endParaRPr>
          </a:p>
        </p:txBody>
      </p:sp>
      <p:sp>
        <p:nvSpPr>
          <p:cNvPr id="241" name="Google Shape;241;g39c468b2691_0_534"/>
          <p:cNvSpPr/>
          <p:nvPr/>
        </p:nvSpPr>
        <p:spPr>
          <a:xfrm>
            <a:off x="571500" y="1240138"/>
            <a:ext cx="36111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LLM: il testo in linguaggio naturale viene trasformato in una </a:t>
            </a:r>
            <a:endParaRPr sz="942" b="0" i="0" u="none" strike="noStrike" cap="none">
              <a:solidFill>
                <a:schemeClr val="dk1"/>
              </a:solidFill>
              <a:latin typeface="Calibri"/>
              <a:ea typeface="Calibri"/>
              <a:cs typeface="Calibri"/>
              <a:sym typeface="Calibri"/>
            </a:endParaRPr>
          </a:p>
        </p:txBody>
      </p:sp>
      <p:sp>
        <p:nvSpPr>
          <p:cNvPr id="242" name="Google Shape;242;g39c468b2691_0_534"/>
          <p:cNvSpPr/>
          <p:nvPr/>
        </p:nvSpPr>
        <p:spPr>
          <a:xfrm>
            <a:off x="571500" y="1458720"/>
            <a:ext cx="29865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sequenza di numeri che il modello può elaborare. </a:t>
            </a:r>
            <a:endParaRPr sz="942" b="0" i="0" u="none" strike="noStrike" cap="none">
              <a:solidFill>
                <a:schemeClr val="dk1"/>
              </a:solidFill>
              <a:latin typeface="Calibri"/>
              <a:ea typeface="Calibri"/>
              <a:cs typeface="Calibri"/>
              <a:sym typeface="Calibri"/>
            </a:endParaRPr>
          </a:p>
        </p:txBody>
      </p:sp>
      <p:sp>
        <p:nvSpPr>
          <p:cNvPr id="243" name="Google Shape;243;g39c468b2691_0_534"/>
          <p:cNvSpPr/>
          <p:nvPr/>
        </p:nvSpPr>
        <p:spPr>
          <a:xfrm>
            <a:off x="571500" y="1784459"/>
            <a:ext cx="3857700" cy="1115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g39c468b2691_0_534"/>
          <p:cNvSpPr/>
          <p:nvPr/>
        </p:nvSpPr>
        <p:spPr>
          <a:xfrm>
            <a:off x="728663" y="1913046"/>
            <a:ext cx="35433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Cos'è un Token?</a:t>
            </a:r>
            <a:endParaRPr sz="993" b="0" i="0" u="none" strike="noStrike" cap="none">
              <a:solidFill>
                <a:schemeClr val="dk1"/>
              </a:solidFill>
              <a:latin typeface="Calibri"/>
              <a:ea typeface="Calibri"/>
              <a:cs typeface="Calibri"/>
              <a:sym typeface="Calibri"/>
            </a:endParaRPr>
          </a:p>
        </p:txBody>
      </p:sp>
      <p:sp>
        <p:nvSpPr>
          <p:cNvPr id="245" name="Google Shape;245;g39c468b2691_0_534"/>
          <p:cNvSpPr/>
          <p:nvPr/>
        </p:nvSpPr>
        <p:spPr>
          <a:xfrm>
            <a:off x="728663" y="2188080"/>
            <a:ext cx="3543300" cy="58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Un token è l'unità base di elaborazione. Non corrisponde sempre a una parola intera: può essere una parola, una parte di parola, un carattere speciale o uno spazio. </a:t>
            </a:r>
            <a:endParaRPr sz="889" b="0" i="0" u="none" strike="noStrike" cap="none">
              <a:solidFill>
                <a:schemeClr val="dk1"/>
              </a:solidFill>
              <a:latin typeface="Calibri"/>
              <a:ea typeface="Calibri"/>
              <a:cs typeface="Calibri"/>
              <a:sym typeface="Calibri"/>
            </a:endParaRPr>
          </a:p>
        </p:txBody>
      </p:sp>
      <p:sp>
        <p:nvSpPr>
          <p:cNvPr id="246" name="Google Shape;246;g39c468b2691_0_534"/>
          <p:cNvSpPr/>
          <p:nvPr/>
        </p:nvSpPr>
        <p:spPr>
          <a:xfrm>
            <a:off x="571500" y="3013881"/>
            <a:ext cx="3857700" cy="9207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39c468b2691_0_534"/>
          <p:cNvSpPr/>
          <p:nvPr/>
        </p:nvSpPr>
        <p:spPr>
          <a:xfrm>
            <a:off x="728663" y="3142469"/>
            <a:ext cx="35433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Il Vocabolario</a:t>
            </a:r>
            <a:endParaRPr sz="993" b="0" i="0" u="none" strike="noStrike" cap="none">
              <a:solidFill>
                <a:schemeClr val="dk1"/>
              </a:solidFill>
              <a:latin typeface="Calibri"/>
              <a:ea typeface="Calibri"/>
              <a:cs typeface="Calibri"/>
              <a:sym typeface="Calibri"/>
            </a:endParaRPr>
          </a:p>
        </p:txBody>
      </p:sp>
      <p:sp>
        <p:nvSpPr>
          <p:cNvPr id="248" name="Google Shape;248;g39c468b2691_0_534"/>
          <p:cNvSpPr/>
          <p:nvPr/>
        </p:nvSpPr>
        <p:spPr>
          <a:xfrm>
            <a:off x="728663" y="3430005"/>
            <a:ext cx="1761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Un vocabolario tipico contiene </a:t>
            </a:r>
            <a:endParaRPr sz="889" b="0" i="0" u="none" strike="noStrike" cap="none">
              <a:solidFill>
                <a:schemeClr val="dk1"/>
              </a:solidFill>
              <a:latin typeface="Calibri"/>
              <a:ea typeface="Calibri"/>
              <a:cs typeface="Calibri"/>
              <a:sym typeface="Calibri"/>
            </a:endParaRPr>
          </a:p>
        </p:txBody>
      </p:sp>
      <p:sp>
        <p:nvSpPr>
          <p:cNvPr id="249" name="Google Shape;249;g39c468b2691_0_534"/>
          <p:cNvSpPr/>
          <p:nvPr/>
        </p:nvSpPr>
        <p:spPr>
          <a:xfrm>
            <a:off x="2489988" y="3430005"/>
            <a:ext cx="12465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50.000-100.000 token</a:t>
            </a:r>
            <a:endParaRPr sz="889" b="0" i="0" u="none" strike="noStrike" cap="none">
              <a:solidFill>
                <a:schemeClr val="dk1"/>
              </a:solidFill>
              <a:latin typeface="Calibri"/>
              <a:ea typeface="Calibri"/>
              <a:cs typeface="Calibri"/>
              <a:sym typeface="Calibri"/>
            </a:endParaRPr>
          </a:p>
        </p:txBody>
      </p:sp>
      <p:sp>
        <p:nvSpPr>
          <p:cNvPr id="250" name="Google Shape;250;g39c468b2691_0_534"/>
          <p:cNvSpPr/>
          <p:nvPr/>
        </p:nvSpPr>
        <p:spPr>
          <a:xfrm>
            <a:off x="3736377" y="3430005"/>
            <a:ext cx="4401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diversi. </a:t>
            </a:r>
            <a:endParaRPr sz="889" b="0" i="0" u="none" strike="noStrike" cap="none">
              <a:solidFill>
                <a:schemeClr val="dk1"/>
              </a:solidFill>
              <a:latin typeface="Calibri"/>
              <a:ea typeface="Calibri"/>
              <a:cs typeface="Calibri"/>
              <a:sym typeface="Calibri"/>
            </a:endParaRPr>
          </a:p>
        </p:txBody>
      </p:sp>
      <p:sp>
        <p:nvSpPr>
          <p:cNvPr id="251" name="Google Shape;251;g39c468b2691_0_534"/>
          <p:cNvSpPr/>
          <p:nvPr/>
        </p:nvSpPr>
        <p:spPr>
          <a:xfrm>
            <a:off x="728663" y="3624309"/>
            <a:ext cx="2433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Ogni token riceve un ID numerico univoco. </a:t>
            </a:r>
            <a:endParaRPr sz="889" b="0" i="0" u="none" strike="noStrike" cap="none">
              <a:solidFill>
                <a:schemeClr val="dk1"/>
              </a:solidFill>
              <a:latin typeface="Calibri"/>
              <a:ea typeface="Calibri"/>
              <a:cs typeface="Calibri"/>
              <a:sym typeface="Calibri"/>
            </a:endParaRPr>
          </a:p>
        </p:txBody>
      </p:sp>
      <p:sp>
        <p:nvSpPr>
          <p:cNvPr id="252" name="Google Shape;252;g39c468b2691_0_534"/>
          <p:cNvSpPr/>
          <p:nvPr/>
        </p:nvSpPr>
        <p:spPr>
          <a:xfrm>
            <a:off x="571500" y="4048999"/>
            <a:ext cx="3857700" cy="11151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39c468b2691_0_534"/>
          <p:cNvSpPr/>
          <p:nvPr/>
        </p:nvSpPr>
        <p:spPr>
          <a:xfrm>
            <a:off x="728663" y="4177587"/>
            <a:ext cx="35433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Perché Tokenizzare?</a:t>
            </a:r>
            <a:endParaRPr sz="993" b="0" i="0" u="none" strike="noStrike" cap="none">
              <a:solidFill>
                <a:schemeClr val="dk1"/>
              </a:solidFill>
              <a:latin typeface="Calibri"/>
              <a:ea typeface="Calibri"/>
              <a:cs typeface="Calibri"/>
              <a:sym typeface="Calibri"/>
            </a:endParaRPr>
          </a:p>
        </p:txBody>
      </p:sp>
      <p:sp>
        <p:nvSpPr>
          <p:cNvPr id="254" name="Google Shape;254;g39c468b2691_0_534"/>
          <p:cNvSpPr/>
          <p:nvPr/>
        </p:nvSpPr>
        <p:spPr>
          <a:xfrm>
            <a:off x="728663" y="4452621"/>
            <a:ext cx="3543300" cy="582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I computer non capiscono le parole, solo numeri. La tokenizzazione converte il linguaggio umano in una forma matematica elaborabile dalle reti neurali. </a:t>
            </a:r>
            <a:endParaRPr sz="889" b="0" i="0" u="none" strike="noStrike" cap="none">
              <a:solidFill>
                <a:schemeClr val="dk1"/>
              </a:solidFill>
              <a:latin typeface="Calibri"/>
              <a:ea typeface="Calibri"/>
              <a:cs typeface="Calibri"/>
              <a:sym typeface="Calibri"/>
            </a:endParaRPr>
          </a:p>
        </p:txBody>
      </p:sp>
      <p:sp>
        <p:nvSpPr>
          <p:cNvPr id="255" name="Google Shape;255;g39c468b2691_0_534"/>
          <p:cNvSpPr/>
          <p:nvPr/>
        </p:nvSpPr>
        <p:spPr>
          <a:xfrm>
            <a:off x="4714875" y="1000125"/>
            <a:ext cx="3857700" cy="35505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39c468b2691_0_534"/>
          <p:cNvSpPr/>
          <p:nvPr/>
        </p:nvSpPr>
        <p:spPr>
          <a:xfrm>
            <a:off x="4900613" y="1157288"/>
            <a:ext cx="34863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Esempio Pratico di Tokenizzazione</a:t>
            </a:r>
            <a:endParaRPr sz="1238" b="0" i="0" u="none" strike="noStrike" cap="none">
              <a:solidFill>
                <a:schemeClr val="dk1"/>
              </a:solidFill>
              <a:latin typeface="Calibri"/>
              <a:ea typeface="Calibri"/>
              <a:cs typeface="Calibri"/>
              <a:sym typeface="Calibri"/>
            </a:endParaRPr>
          </a:p>
        </p:txBody>
      </p:sp>
      <p:sp>
        <p:nvSpPr>
          <p:cNvPr id="257" name="Google Shape;257;g39c468b2691_0_534"/>
          <p:cNvSpPr/>
          <p:nvPr/>
        </p:nvSpPr>
        <p:spPr>
          <a:xfrm>
            <a:off x="4900613" y="1521619"/>
            <a:ext cx="3486300" cy="6000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39c468b2691_0_534"/>
          <p:cNvSpPr/>
          <p:nvPr/>
        </p:nvSpPr>
        <p:spPr>
          <a:xfrm>
            <a:off x="5029200" y="1621631"/>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1. Testo Originale</a:t>
            </a:r>
            <a:endParaRPr sz="837" b="0" i="0" u="none" strike="noStrike" cap="none">
              <a:solidFill>
                <a:schemeClr val="dk1"/>
              </a:solidFill>
              <a:latin typeface="Calibri"/>
              <a:ea typeface="Calibri"/>
              <a:cs typeface="Calibri"/>
              <a:sym typeface="Calibri"/>
            </a:endParaRPr>
          </a:p>
        </p:txBody>
      </p:sp>
      <p:sp>
        <p:nvSpPr>
          <p:cNvPr id="259" name="Google Shape;259;g39c468b2691_0_534"/>
          <p:cNvSpPr/>
          <p:nvPr/>
        </p:nvSpPr>
        <p:spPr>
          <a:xfrm>
            <a:off x="5029200" y="1850231"/>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"intelligenza artificiale" </a:t>
            </a:r>
            <a:endParaRPr sz="837" b="0" i="0" u="none" strike="noStrike" cap="none">
              <a:solidFill>
                <a:schemeClr val="dk1"/>
              </a:solidFill>
              <a:latin typeface="Calibri"/>
              <a:ea typeface="Calibri"/>
              <a:cs typeface="Calibri"/>
              <a:sym typeface="Calibri"/>
            </a:endParaRPr>
          </a:p>
        </p:txBody>
      </p:sp>
      <p:sp>
        <p:nvSpPr>
          <p:cNvPr id="260" name="Google Shape;260;g39c468b2691_0_534"/>
          <p:cNvSpPr/>
          <p:nvPr/>
        </p:nvSpPr>
        <p:spPr>
          <a:xfrm>
            <a:off x="4900613" y="2221706"/>
            <a:ext cx="3486300" cy="6000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39c468b2691_0_534"/>
          <p:cNvSpPr/>
          <p:nvPr/>
        </p:nvSpPr>
        <p:spPr>
          <a:xfrm>
            <a:off x="5029200" y="2321719"/>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2. Suddivisione in Token</a:t>
            </a:r>
            <a:endParaRPr sz="837" b="0" i="0" u="none" strike="noStrike" cap="none">
              <a:solidFill>
                <a:schemeClr val="dk1"/>
              </a:solidFill>
              <a:latin typeface="Calibri"/>
              <a:ea typeface="Calibri"/>
              <a:cs typeface="Calibri"/>
              <a:sym typeface="Calibri"/>
            </a:endParaRPr>
          </a:p>
        </p:txBody>
      </p:sp>
      <p:sp>
        <p:nvSpPr>
          <p:cNvPr id="262" name="Google Shape;262;g39c468b2691_0_534"/>
          <p:cNvSpPr/>
          <p:nvPr/>
        </p:nvSpPr>
        <p:spPr>
          <a:xfrm>
            <a:off x="5029200" y="2550319"/>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['intel', 'ligenza', ' artific', 'iale'] </a:t>
            </a:r>
            <a:endParaRPr sz="837" b="0" i="0" u="none" strike="noStrike" cap="none">
              <a:solidFill>
                <a:schemeClr val="dk1"/>
              </a:solidFill>
              <a:latin typeface="Calibri"/>
              <a:ea typeface="Calibri"/>
              <a:cs typeface="Calibri"/>
              <a:sym typeface="Calibri"/>
            </a:endParaRPr>
          </a:p>
        </p:txBody>
      </p:sp>
      <p:sp>
        <p:nvSpPr>
          <p:cNvPr id="263" name="Google Shape;263;g39c468b2691_0_534"/>
          <p:cNvSpPr/>
          <p:nvPr/>
        </p:nvSpPr>
        <p:spPr>
          <a:xfrm>
            <a:off x="4900613" y="2921794"/>
            <a:ext cx="3486300" cy="6000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39c468b2691_0_534"/>
          <p:cNvSpPr/>
          <p:nvPr/>
        </p:nvSpPr>
        <p:spPr>
          <a:xfrm>
            <a:off x="5029200" y="3021806"/>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3. Conversione in ID Numerici</a:t>
            </a:r>
            <a:endParaRPr sz="837" b="0" i="0" u="none" strike="noStrike" cap="none">
              <a:solidFill>
                <a:schemeClr val="dk1"/>
              </a:solidFill>
              <a:latin typeface="Calibri"/>
              <a:ea typeface="Calibri"/>
              <a:cs typeface="Calibri"/>
              <a:sym typeface="Calibri"/>
            </a:endParaRPr>
          </a:p>
        </p:txBody>
      </p:sp>
      <p:sp>
        <p:nvSpPr>
          <p:cNvPr id="265" name="Google Shape;265;g39c468b2691_0_534"/>
          <p:cNvSpPr/>
          <p:nvPr/>
        </p:nvSpPr>
        <p:spPr>
          <a:xfrm>
            <a:off x="5029200" y="3250406"/>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[1523, 8934, 2847, 9201] </a:t>
            </a:r>
            <a:endParaRPr sz="837" b="0" i="0" u="none" strike="noStrike" cap="none">
              <a:solidFill>
                <a:schemeClr val="dk1"/>
              </a:solidFill>
              <a:latin typeface="Calibri"/>
              <a:ea typeface="Calibri"/>
              <a:cs typeface="Calibri"/>
              <a:sym typeface="Calibri"/>
            </a:endParaRPr>
          </a:p>
        </p:txBody>
      </p:sp>
      <p:sp>
        <p:nvSpPr>
          <p:cNvPr id="266" name="Google Shape;266;g39c468b2691_0_534"/>
          <p:cNvSpPr/>
          <p:nvPr/>
        </p:nvSpPr>
        <p:spPr>
          <a:xfrm>
            <a:off x="4900613" y="3621881"/>
            <a:ext cx="3486300" cy="7716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39c468b2691_0_534"/>
          <p:cNvSpPr/>
          <p:nvPr/>
        </p:nvSpPr>
        <p:spPr>
          <a:xfrm>
            <a:off x="5029200" y="3721894"/>
            <a:ext cx="3228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4. Elaborazione del Modello</a:t>
            </a:r>
            <a:endParaRPr sz="837" b="0" i="0" u="none" strike="noStrike" cap="none">
              <a:solidFill>
                <a:schemeClr val="dk1"/>
              </a:solidFill>
              <a:latin typeface="Calibri"/>
              <a:ea typeface="Calibri"/>
              <a:cs typeface="Calibri"/>
              <a:sym typeface="Calibri"/>
            </a:endParaRPr>
          </a:p>
        </p:txBody>
      </p:sp>
      <p:sp>
        <p:nvSpPr>
          <p:cNvPr id="268" name="Google Shape;268;g39c468b2691_0_534"/>
          <p:cNvSpPr/>
          <p:nvPr/>
        </p:nvSpPr>
        <p:spPr>
          <a:xfrm>
            <a:off x="5029200" y="3957638"/>
            <a:ext cx="18489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Questi numeri vengono processati</a:t>
            </a:r>
            <a:endParaRPr sz="837" b="0" i="0" u="none" strike="noStrike" cap="none">
              <a:solidFill>
                <a:schemeClr val="dk1"/>
              </a:solidFill>
              <a:latin typeface="Calibri"/>
              <a:ea typeface="Calibri"/>
              <a:cs typeface="Calibri"/>
              <a:sym typeface="Calibri"/>
            </a:endParaRPr>
          </a:p>
        </p:txBody>
      </p:sp>
      <p:sp>
        <p:nvSpPr>
          <p:cNvPr id="269" name="Google Shape;269;g39c468b2691_0_534"/>
          <p:cNvSpPr/>
          <p:nvPr/>
        </p:nvSpPr>
        <p:spPr>
          <a:xfrm>
            <a:off x="5029200" y="4129088"/>
            <a:ext cx="15339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dalle reti neurali del modello </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39c468b2691_0_572" descr="preencoded.png"/>
          <p:cNvPicPr preferRelativeResize="0"/>
          <p:nvPr/>
        </p:nvPicPr>
        <p:blipFill rotWithShape="1">
          <a:blip r:embed="rId3">
            <a:alphaModFix/>
          </a:blip>
          <a:srcRect/>
          <a:stretch/>
        </p:blipFill>
        <p:spPr>
          <a:xfrm>
            <a:off x="-92850" y="-42850"/>
            <a:ext cx="9144000" cy="6137708"/>
          </a:xfrm>
          <a:prstGeom prst="rect">
            <a:avLst/>
          </a:prstGeom>
          <a:noFill/>
          <a:ln>
            <a:noFill/>
          </a:ln>
        </p:spPr>
      </p:pic>
      <p:sp>
        <p:nvSpPr>
          <p:cNvPr id="276" name="Google Shape;276;g39c468b2691_0_572"/>
          <p:cNvSpPr/>
          <p:nvPr/>
        </p:nvSpPr>
        <p:spPr>
          <a:xfrm>
            <a:off x="571500" y="285750"/>
            <a:ext cx="8001000" cy="428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2250"/>
              <a:buFont typeface="Noto Sans"/>
              <a:buNone/>
            </a:pPr>
            <a:r>
              <a:rPr lang="en-US" sz="2250" b="1" i="0" u="none" strike="noStrike" cap="none">
                <a:solidFill>
                  <a:srgbClr val="E94560"/>
                </a:solidFill>
                <a:latin typeface="Noto Sans"/>
                <a:ea typeface="Noto Sans"/>
                <a:cs typeface="Noto Sans"/>
                <a:sym typeface="Noto Sans"/>
              </a:rPr>
              <a:t> Come Funzionano: Embeddings Vettoriali </a:t>
            </a:r>
            <a:endParaRPr sz="2250" b="0" i="0" u="none" strike="noStrike" cap="none">
              <a:solidFill>
                <a:schemeClr val="dk1"/>
              </a:solidFill>
              <a:latin typeface="Calibri"/>
              <a:ea typeface="Calibri"/>
              <a:cs typeface="Calibri"/>
              <a:sym typeface="Calibri"/>
            </a:endParaRPr>
          </a:p>
        </p:txBody>
      </p:sp>
      <p:sp>
        <p:nvSpPr>
          <p:cNvPr id="277" name="Google Shape;277;g39c468b2691_0_572"/>
          <p:cNvSpPr/>
          <p:nvPr/>
        </p:nvSpPr>
        <p:spPr>
          <a:xfrm>
            <a:off x="571500" y="889397"/>
            <a:ext cx="34530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Dopo la tokenizzazione, ogni token viene convertito in un </a:t>
            </a:r>
            <a:endParaRPr sz="942" b="0" i="0" u="none" strike="noStrike" cap="none">
              <a:solidFill>
                <a:schemeClr val="dk1"/>
              </a:solidFill>
              <a:latin typeface="Calibri"/>
              <a:ea typeface="Calibri"/>
              <a:cs typeface="Calibri"/>
              <a:sym typeface="Calibri"/>
            </a:endParaRPr>
          </a:p>
        </p:txBody>
      </p:sp>
      <p:sp>
        <p:nvSpPr>
          <p:cNvPr id="278" name="Google Shape;278;g39c468b2691_0_572"/>
          <p:cNvSpPr/>
          <p:nvPr/>
        </p:nvSpPr>
        <p:spPr>
          <a:xfrm>
            <a:off x="571500" y="1101561"/>
            <a:ext cx="10983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42"/>
              <a:buFont typeface="Noto Sans"/>
              <a:buNone/>
            </a:pPr>
            <a:r>
              <a:rPr lang="en-US" sz="942" b="1" i="0" u="none" strike="noStrike" cap="none">
                <a:solidFill>
                  <a:srgbClr val="E94560"/>
                </a:solidFill>
                <a:latin typeface="Noto Sans"/>
                <a:ea typeface="Noto Sans"/>
                <a:cs typeface="Noto Sans"/>
                <a:sym typeface="Noto Sans"/>
              </a:rPr>
              <a:t>vettore di numeri</a:t>
            </a:r>
            <a:endParaRPr sz="942" b="0" i="0" u="none" strike="noStrike" cap="none">
              <a:solidFill>
                <a:schemeClr val="dk1"/>
              </a:solidFill>
              <a:latin typeface="Calibri"/>
              <a:ea typeface="Calibri"/>
              <a:cs typeface="Calibri"/>
              <a:sym typeface="Calibri"/>
            </a:endParaRPr>
          </a:p>
        </p:txBody>
      </p:sp>
      <p:sp>
        <p:nvSpPr>
          <p:cNvPr id="279" name="Google Shape;279;g39c468b2691_0_572"/>
          <p:cNvSpPr/>
          <p:nvPr/>
        </p:nvSpPr>
        <p:spPr>
          <a:xfrm>
            <a:off x="1669768" y="1101561"/>
            <a:ext cx="27576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 chiamato embedding. Questo vettore cattura </a:t>
            </a:r>
            <a:endParaRPr sz="942" b="0" i="0" u="none" strike="noStrike" cap="none">
              <a:solidFill>
                <a:schemeClr val="dk1"/>
              </a:solidFill>
              <a:latin typeface="Calibri"/>
              <a:ea typeface="Calibri"/>
              <a:cs typeface="Calibri"/>
              <a:sym typeface="Calibri"/>
            </a:endParaRPr>
          </a:p>
        </p:txBody>
      </p:sp>
      <p:sp>
        <p:nvSpPr>
          <p:cNvPr id="280" name="Google Shape;280;g39c468b2691_0_572"/>
          <p:cNvSpPr/>
          <p:nvPr/>
        </p:nvSpPr>
        <p:spPr>
          <a:xfrm>
            <a:off x="571500" y="1313724"/>
            <a:ext cx="2011200" cy="1749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942"/>
              <a:buFont typeface="Noto Sans"/>
              <a:buNone/>
            </a:pPr>
            <a:r>
              <a:rPr lang="en-US" sz="942" b="0" i="0" u="none" strike="noStrike" cap="none">
                <a:solidFill>
                  <a:srgbClr val="F4F4F4"/>
                </a:solidFill>
                <a:latin typeface="Noto Sans"/>
                <a:ea typeface="Noto Sans"/>
                <a:cs typeface="Noto Sans"/>
                <a:sym typeface="Noto Sans"/>
              </a:rPr>
              <a:t>il significato semantico del token. </a:t>
            </a:r>
            <a:endParaRPr sz="942" b="0" i="0" u="none" strike="noStrike" cap="none">
              <a:solidFill>
                <a:schemeClr val="dk1"/>
              </a:solidFill>
              <a:latin typeface="Calibri"/>
              <a:ea typeface="Calibri"/>
              <a:cs typeface="Calibri"/>
              <a:sym typeface="Calibri"/>
            </a:endParaRPr>
          </a:p>
        </p:txBody>
      </p:sp>
      <p:sp>
        <p:nvSpPr>
          <p:cNvPr id="281" name="Google Shape;281;g39c468b2691_0_572"/>
          <p:cNvSpPr/>
          <p:nvPr/>
        </p:nvSpPr>
        <p:spPr>
          <a:xfrm>
            <a:off x="571500" y="1608041"/>
            <a:ext cx="3875400" cy="1039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39c468b2691_0_572"/>
          <p:cNvSpPr/>
          <p:nvPr/>
        </p:nvSpPr>
        <p:spPr>
          <a:xfrm>
            <a:off x="714375" y="1715198"/>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Spazio Semantico Multidimensionale</a:t>
            </a:r>
            <a:endParaRPr sz="993" b="0" i="0" u="none" strike="noStrike" cap="none">
              <a:solidFill>
                <a:schemeClr val="dk1"/>
              </a:solidFill>
              <a:latin typeface="Calibri"/>
              <a:ea typeface="Calibri"/>
              <a:cs typeface="Calibri"/>
              <a:sym typeface="Calibri"/>
            </a:endParaRPr>
          </a:p>
        </p:txBody>
      </p:sp>
      <p:sp>
        <p:nvSpPr>
          <p:cNvPr id="283" name="Google Shape;283;g39c468b2691_0_572"/>
          <p:cNvSpPr/>
          <p:nvPr/>
        </p:nvSpPr>
        <p:spPr>
          <a:xfrm>
            <a:off x="714375" y="1986660"/>
            <a:ext cx="2848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Ogni token diventa un punto in uno spazio ad alta </a:t>
            </a:r>
            <a:endParaRPr sz="889" b="0" i="0" u="none" strike="noStrike" cap="none">
              <a:solidFill>
                <a:schemeClr val="dk1"/>
              </a:solidFill>
              <a:latin typeface="Calibri"/>
              <a:ea typeface="Calibri"/>
              <a:cs typeface="Calibri"/>
              <a:sym typeface="Calibri"/>
            </a:endParaRPr>
          </a:p>
        </p:txBody>
      </p:sp>
      <p:sp>
        <p:nvSpPr>
          <p:cNvPr id="284" name="Google Shape;284;g39c468b2691_0_572"/>
          <p:cNvSpPr/>
          <p:nvPr/>
        </p:nvSpPr>
        <p:spPr>
          <a:xfrm>
            <a:off x="714375" y="2174881"/>
            <a:ext cx="16206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dimensionalità (tipicamente </a:t>
            </a:r>
            <a:endParaRPr sz="889" b="0" i="0" u="none" strike="noStrike" cap="none">
              <a:solidFill>
                <a:schemeClr val="dk1"/>
              </a:solidFill>
              <a:latin typeface="Calibri"/>
              <a:ea typeface="Calibri"/>
              <a:cs typeface="Calibri"/>
              <a:sym typeface="Calibri"/>
            </a:endParaRPr>
          </a:p>
        </p:txBody>
      </p:sp>
      <p:sp>
        <p:nvSpPr>
          <p:cNvPr id="285" name="Google Shape;285;g39c468b2691_0_572"/>
          <p:cNvSpPr/>
          <p:nvPr/>
        </p:nvSpPr>
        <p:spPr>
          <a:xfrm>
            <a:off x="2334946" y="2174881"/>
            <a:ext cx="12153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Noto Sans"/>
              <a:buNone/>
            </a:pPr>
            <a:r>
              <a:rPr lang="en-US" sz="889" b="1" i="0" u="none" strike="noStrike" cap="none">
                <a:solidFill>
                  <a:srgbClr val="E94560"/>
                </a:solidFill>
                <a:latin typeface="Noto Sans"/>
                <a:ea typeface="Noto Sans"/>
                <a:cs typeface="Noto Sans"/>
                <a:sym typeface="Noto Sans"/>
              </a:rPr>
              <a:t>768-4096 dimensioni</a:t>
            </a:r>
            <a:endParaRPr sz="889" b="0" i="0" u="none" strike="noStrike" cap="none">
              <a:solidFill>
                <a:schemeClr val="dk1"/>
              </a:solidFill>
              <a:latin typeface="Calibri"/>
              <a:ea typeface="Calibri"/>
              <a:cs typeface="Calibri"/>
              <a:sym typeface="Calibri"/>
            </a:endParaRPr>
          </a:p>
        </p:txBody>
      </p:sp>
      <p:sp>
        <p:nvSpPr>
          <p:cNvPr id="286" name="Google Shape;286;g39c468b2691_0_572"/>
          <p:cNvSpPr/>
          <p:nvPr/>
        </p:nvSpPr>
        <p:spPr>
          <a:xfrm>
            <a:off x="3550137" y="2174881"/>
            <a:ext cx="7017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Parole con </a:t>
            </a:r>
            <a:endParaRPr sz="889" b="0" i="0" u="none" strike="noStrike" cap="none">
              <a:solidFill>
                <a:schemeClr val="dk1"/>
              </a:solidFill>
              <a:latin typeface="Calibri"/>
              <a:ea typeface="Calibri"/>
              <a:cs typeface="Calibri"/>
              <a:sym typeface="Calibri"/>
            </a:endParaRPr>
          </a:p>
        </p:txBody>
      </p:sp>
      <p:sp>
        <p:nvSpPr>
          <p:cNvPr id="287" name="Google Shape;287;g39c468b2691_0_572"/>
          <p:cNvSpPr/>
          <p:nvPr/>
        </p:nvSpPr>
        <p:spPr>
          <a:xfrm>
            <a:off x="714375" y="2363102"/>
            <a:ext cx="22818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significati simili sono vicine nello spazio. </a:t>
            </a:r>
            <a:endParaRPr sz="889" b="0" i="0" u="none" strike="noStrike" cap="none">
              <a:solidFill>
                <a:schemeClr val="dk1"/>
              </a:solidFill>
              <a:latin typeface="Calibri"/>
              <a:ea typeface="Calibri"/>
              <a:cs typeface="Calibri"/>
              <a:sym typeface="Calibri"/>
            </a:endParaRPr>
          </a:p>
        </p:txBody>
      </p:sp>
      <p:sp>
        <p:nvSpPr>
          <p:cNvPr id="288" name="Google Shape;288;g39c468b2691_0_572"/>
          <p:cNvSpPr/>
          <p:nvPr/>
        </p:nvSpPr>
        <p:spPr>
          <a:xfrm>
            <a:off x="571500" y="2733489"/>
            <a:ext cx="3875400" cy="8676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39c468b2691_0_572"/>
          <p:cNvSpPr/>
          <p:nvPr/>
        </p:nvSpPr>
        <p:spPr>
          <a:xfrm>
            <a:off x="714375" y="2840645"/>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Esempio di Embedding</a:t>
            </a:r>
            <a:endParaRPr sz="993" b="0" i="0" u="none" strike="noStrike" cap="none">
              <a:solidFill>
                <a:schemeClr val="dk1"/>
              </a:solidFill>
              <a:latin typeface="Calibri"/>
              <a:ea typeface="Calibri"/>
              <a:cs typeface="Calibri"/>
              <a:sym typeface="Calibri"/>
            </a:endParaRPr>
          </a:p>
        </p:txBody>
      </p:sp>
      <p:sp>
        <p:nvSpPr>
          <p:cNvPr id="290" name="Google Shape;290;g39c468b2691_0_572"/>
          <p:cNvSpPr/>
          <p:nvPr/>
        </p:nvSpPr>
        <p:spPr>
          <a:xfrm>
            <a:off x="714375" y="3112108"/>
            <a:ext cx="955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Token "gatto" → </a:t>
            </a:r>
            <a:endParaRPr sz="889" b="0" i="0" u="none" strike="noStrike" cap="none">
              <a:solidFill>
                <a:schemeClr val="dk1"/>
              </a:solidFill>
              <a:latin typeface="Calibri"/>
              <a:ea typeface="Calibri"/>
              <a:cs typeface="Calibri"/>
              <a:sym typeface="Calibri"/>
            </a:endParaRPr>
          </a:p>
        </p:txBody>
      </p:sp>
      <p:sp>
        <p:nvSpPr>
          <p:cNvPr id="291" name="Google Shape;291;g39c468b2691_0_572"/>
          <p:cNvSpPr/>
          <p:nvPr/>
        </p:nvSpPr>
        <p:spPr>
          <a:xfrm>
            <a:off x="1669656" y="3142469"/>
            <a:ext cx="2186400" cy="137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89"/>
              <a:buFont typeface="Courier New"/>
              <a:buNone/>
            </a:pPr>
            <a:r>
              <a:rPr lang="en-US" sz="889" b="0" i="0" u="none" strike="noStrike" cap="none">
                <a:solidFill>
                  <a:srgbClr val="E94560"/>
                </a:solidFill>
                <a:latin typeface="Courier New"/>
                <a:ea typeface="Courier New"/>
                <a:cs typeface="Courier New"/>
                <a:sym typeface="Courier New"/>
              </a:rPr>
              <a:t>[0.23, -0.45, 0.67, ..., 0.12]</a:t>
            </a:r>
            <a:endParaRPr sz="889" b="0" i="0" u="none" strike="noStrike" cap="none">
              <a:solidFill>
                <a:schemeClr val="dk1"/>
              </a:solidFill>
              <a:latin typeface="Calibri"/>
              <a:ea typeface="Calibri"/>
              <a:cs typeface="Calibri"/>
              <a:sym typeface="Calibri"/>
            </a:endParaRPr>
          </a:p>
        </p:txBody>
      </p:sp>
      <p:sp>
        <p:nvSpPr>
          <p:cNvPr id="292" name="Google Shape;292;g39c468b2691_0_572"/>
          <p:cNvSpPr/>
          <p:nvPr/>
        </p:nvSpPr>
        <p:spPr>
          <a:xfrm>
            <a:off x="714375" y="3316402"/>
            <a:ext cx="1303200" cy="166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(vettore di 768 numeri) </a:t>
            </a:r>
            <a:endParaRPr sz="889" b="0" i="0" u="none" strike="noStrike" cap="none">
              <a:solidFill>
                <a:schemeClr val="dk1"/>
              </a:solidFill>
              <a:latin typeface="Calibri"/>
              <a:ea typeface="Calibri"/>
              <a:cs typeface="Calibri"/>
              <a:sym typeface="Calibri"/>
            </a:endParaRPr>
          </a:p>
        </p:txBody>
      </p:sp>
      <p:sp>
        <p:nvSpPr>
          <p:cNvPr id="293" name="Google Shape;293;g39c468b2691_0_572"/>
          <p:cNvSpPr/>
          <p:nvPr/>
        </p:nvSpPr>
        <p:spPr>
          <a:xfrm>
            <a:off x="571500" y="3686789"/>
            <a:ext cx="3875400" cy="1039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g39c468b2691_0_572"/>
          <p:cNvSpPr/>
          <p:nvPr/>
        </p:nvSpPr>
        <p:spPr>
          <a:xfrm>
            <a:off x="714375" y="3793945"/>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Relazioni Semantiche</a:t>
            </a:r>
            <a:endParaRPr sz="993" b="0" i="0" u="none" strike="noStrike" cap="none">
              <a:solidFill>
                <a:schemeClr val="dk1"/>
              </a:solidFill>
              <a:latin typeface="Calibri"/>
              <a:ea typeface="Calibri"/>
              <a:cs typeface="Calibri"/>
              <a:sym typeface="Calibri"/>
            </a:endParaRPr>
          </a:p>
        </p:txBody>
      </p:sp>
      <p:sp>
        <p:nvSpPr>
          <p:cNvPr id="295" name="Google Shape;295;g39c468b2691_0_572"/>
          <p:cNvSpPr/>
          <p:nvPr/>
        </p:nvSpPr>
        <p:spPr>
          <a:xfrm>
            <a:off x="714375" y="4054692"/>
            <a:ext cx="35898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La distanza tra vettori rappresenta similarità semantica. Operazioni matematiche sui vettori catturano relazioni: "re" - "uomo" + "donna" ≈ "regina" </a:t>
            </a:r>
            <a:endParaRPr sz="889" b="0" i="0" u="none" strike="noStrike" cap="none">
              <a:solidFill>
                <a:schemeClr val="dk1"/>
              </a:solidFill>
              <a:latin typeface="Calibri"/>
              <a:ea typeface="Calibri"/>
              <a:cs typeface="Calibri"/>
              <a:sym typeface="Calibri"/>
            </a:endParaRPr>
          </a:p>
        </p:txBody>
      </p:sp>
      <p:sp>
        <p:nvSpPr>
          <p:cNvPr id="296" name="Google Shape;296;g39c468b2691_0_572"/>
          <p:cNvSpPr/>
          <p:nvPr/>
        </p:nvSpPr>
        <p:spPr>
          <a:xfrm>
            <a:off x="571500" y="4812236"/>
            <a:ext cx="3875400" cy="10398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g39c468b2691_0_572"/>
          <p:cNvSpPr/>
          <p:nvPr/>
        </p:nvSpPr>
        <p:spPr>
          <a:xfrm>
            <a:off x="714375" y="4919393"/>
            <a:ext cx="3589800" cy="203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993"/>
              <a:buFont typeface="Noto Sans"/>
              <a:buNone/>
            </a:pPr>
            <a:r>
              <a:rPr lang="en-US" sz="993" b="1" i="0" u="none" strike="noStrike" cap="none">
                <a:solidFill>
                  <a:srgbClr val="E94560"/>
                </a:solidFill>
                <a:latin typeface="Noto Sans"/>
                <a:ea typeface="Noto Sans"/>
                <a:cs typeface="Noto Sans"/>
                <a:sym typeface="Noto Sans"/>
              </a:rPr>
              <a:t>Apprendimento Automatico</a:t>
            </a:r>
            <a:endParaRPr sz="993" b="0" i="0" u="none" strike="noStrike" cap="none">
              <a:solidFill>
                <a:schemeClr val="dk1"/>
              </a:solidFill>
              <a:latin typeface="Calibri"/>
              <a:ea typeface="Calibri"/>
              <a:cs typeface="Calibri"/>
              <a:sym typeface="Calibri"/>
            </a:endParaRPr>
          </a:p>
        </p:txBody>
      </p:sp>
      <p:sp>
        <p:nvSpPr>
          <p:cNvPr id="298" name="Google Shape;298;g39c468b2691_0_572"/>
          <p:cNvSpPr/>
          <p:nvPr/>
        </p:nvSpPr>
        <p:spPr>
          <a:xfrm>
            <a:off x="714375" y="5180140"/>
            <a:ext cx="3589800" cy="564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89"/>
              <a:buFont typeface="Noto Sans"/>
              <a:buNone/>
            </a:pPr>
            <a:r>
              <a:rPr lang="en-US" sz="889" b="0" i="0" u="none" strike="noStrike" cap="none">
                <a:solidFill>
                  <a:srgbClr val="F4F4F4"/>
                </a:solidFill>
                <a:latin typeface="Noto Sans"/>
                <a:ea typeface="Noto Sans"/>
                <a:cs typeface="Noto Sans"/>
                <a:sym typeface="Noto Sans"/>
              </a:rPr>
              <a:t> Gli embeddings non sono programmati manualmente: vengono appresi automaticamente durante il training su enormi quantità di testo. </a:t>
            </a:r>
            <a:endParaRPr sz="889" b="0" i="0" u="none" strike="noStrike" cap="none">
              <a:solidFill>
                <a:schemeClr val="dk1"/>
              </a:solidFill>
              <a:latin typeface="Calibri"/>
              <a:ea typeface="Calibri"/>
              <a:cs typeface="Calibri"/>
              <a:sym typeface="Calibri"/>
            </a:endParaRPr>
          </a:p>
        </p:txBody>
      </p:sp>
      <p:sp>
        <p:nvSpPr>
          <p:cNvPr id="299" name="Google Shape;299;g39c468b2691_0_572"/>
          <p:cNvSpPr/>
          <p:nvPr/>
        </p:nvSpPr>
        <p:spPr>
          <a:xfrm>
            <a:off x="4697016" y="871538"/>
            <a:ext cx="3875400" cy="3789000"/>
          </a:xfrm>
          <a:prstGeom prst="rect">
            <a:avLst/>
          </a:prstGeom>
          <a:solidFill>
            <a:srgbClr val="0F3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g39c468b2691_0_572"/>
          <p:cNvSpPr/>
          <p:nvPr/>
        </p:nvSpPr>
        <p:spPr>
          <a:xfrm>
            <a:off x="4868466" y="1000125"/>
            <a:ext cx="3532500" cy="235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E94560"/>
              </a:buClr>
              <a:buSzPts val="1238"/>
              <a:buFont typeface="Noto Sans"/>
              <a:buNone/>
            </a:pPr>
            <a:r>
              <a:rPr lang="en-US" sz="1238" b="1" i="0" u="none" strike="noStrike" cap="none">
                <a:solidFill>
                  <a:srgbClr val="E94560"/>
                </a:solidFill>
                <a:latin typeface="Noto Sans"/>
                <a:ea typeface="Noto Sans"/>
                <a:cs typeface="Noto Sans"/>
                <a:sym typeface="Noto Sans"/>
              </a:rPr>
              <a:t>Spazio Semantico: Parole Vicine</a:t>
            </a:r>
            <a:endParaRPr sz="1238" b="0" i="0" u="none" strike="noStrike" cap="none">
              <a:solidFill>
                <a:schemeClr val="dk1"/>
              </a:solidFill>
              <a:latin typeface="Calibri"/>
              <a:ea typeface="Calibri"/>
              <a:cs typeface="Calibri"/>
              <a:sym typeface="Calibri"/>
            </a:endParaRPr>
          </a:p>
        </p:txBody>
      </p:sp>
      <p:sp>
        <p:nvSpPr>
          <p:cNvPr id="301" name="Google Shape;301;g39c468b2691_0_572"/>
          <p:cNvSpPr/>
          <p:nvPr/>
        </p:nvSpPr>
        <p:spPr>
          <a:xfrm>
            <a:off x="4868466" y="1335881"/>
            <a:ext cx="3532500" cy="7401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g39c468b2691_0_572"/>
          <p:cNvSpPr/>
          <p:nvPr/>
        </p:nvSpPr>
        <p:spPr>
          <a:xfrm>
            <a:off x="4982766" y="1421606"/>
            <a:ext cx="3303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Cluster "Animali Domestici"</a:t>
            </a:r>
            <a:endParaRPr sz="837" b="0" i="0" u="none" strike="noStrike" cap="none">
              <a:solidFill>
                <a:schemeClr val="dk1"/>
              </a:solidFill>
              <a:latin typeface="Calibri"/>
              <a:ea typeface="Calibri"/>
              <a:cs typeface="Calibri"/>
              <a:sym typeface="Calibri"/>
            </a:endParaRPr>
          </a:p>
        </p:txBody>
      </p:sp>
      <p:sp>
        <p:nvSpPr>
          <p:cNvPr id="303" name="Google Shape;303;g39c468b2691_0_572"/>
          <p:cNvSpPr/>
          <p:nvPr/>
        </p:nvSpPr>
        <p:spPr>
          <a:xfrm>
            <a:off x="4982766" y="1646634"/>
            <a:ext cx="18369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gatto • cane • animale • domestico</a:t>
            </a:r>
            <a:endParaRPr sz="837" b="0" i="0" u="none" strike="noStrike" cap="none">
              <a:solidFill>
                <a:schemeClr val="dk1"/>
              </a:solidFill>
              <a:latin typeface="Calibri"/>
              <a:ea typeface="Calibri"/>
              <a:cs typeface="Calibri"/>
              <a:sym typeface="Calibri"/>
            </a:endParaRPr>
          </a:p>
        </p:txBody>
      </p:sp>
      <p:sp>
        <p:nvSpPr>
          <p:cNvPr id="304" name="Google Shape;304;g39c468b2691_0_572"/>
          <p:cNvSpPr/>
          <p:nvPr/>
        </p:nvSpPr>
        <p:spPr>
          <a:xfrm>
            <a:off x="4982766" y="1823777"/>
            <a:ext cx="15771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cucciolo • felino • canino • pet </a:t>
            </a:r>
            <a:endParaRPr sz="837" b="0" i="0" u="none" strike="noStrike" cap="none">
              <a:solidFill>
                <a:schemeClr val="dk1"/>
              </a:solidFill>
              <a:latin typeface="Calibri"/>
              <a:ea typeface="Calibri"/>
              <a:cs typeface="Calibri"/>
              <a:sym typeface="Calibri"/>
            </a:endParaRPr>
          </a:p>
        </p:txBody>
      </p:sp>
      <p:sp>
        <p:nvSpPr>
          <p:cNvPr id="305" name="Google Shape;305;g39c468b2691_0_572"/>
          <p:cNvSpPr/>
          <p:nvPr/>
        </p:nvSpPr>
        <p:spPr>
          <a:xfrm>
            <a:off x="4868466" y="2154510"/>
            <a:ext cx="3532500" cy="7401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g39c468b2691_0_572"/>
          <p:cNvSpPr/>
          <p:nvPr/>
        </p:nvSpPr>
        <p:spPr>
          <a:xfrm>
            <a:off x="4982766" y="2240235"/>
            <a:ext cx="3303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Cluster "Regalità"</a:t>
            </a:r>
            <a:endParaRPr sz="837" b="0" i="0" u="none" strike="noStrike" cap="none">
              <a:solidFill>
                <a:schemeClr val="dk1"/>
              </a:solidFill>
              <a:latin typeface="Calibri"/>
              <a:ea typeface="Calibri"/>
              <a:cs typeface="Calibri"/>
              <a:sym typeface="Calibri"/>
            </a:endParaRPr>
          </a:p>
        </p:txBody>
      </p:sp>
      <p:sp>
        <p:nvSpPr>
          <p:cNvPr id="307" name="Google Shape;307;g39c468b2691_0_572"/>
          <p:cNvSpPr/>
          <p:nvPr/>
        </p:nvSpPr>
        <p:spPr>
          <a:xfrm>
            <a:off x="4982766" y="2465263"/>
            <a:ext cx="18078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re • regina • principe • principessa</a:t>
            </a:r>
            <a:endParaRPr sz="837" b="0" i="0" u="none" strike="noStrike" cap="none">
              <a:solidFill>
                <a:schemeClr val="dk1"/>
              </a:solidFill>
              <a:latin typeface="Calibri"/>
              <a:ea typeface="Calibri"/>
              <a:cs typeface="Calibri"/>
              <a:sym typeface="Calibri"/>
            </a:endParaRPr>
          </a:p>
        </p:txBody>
      </p:sp>
      <p:sp>
        <p:nvSpPr>
          <p:cNvPr id="308" name="Google Shape;308;g39c468b2691_0_572"/>
          <p:cNvSpPr/>
          <p:nvPr/>
        </p:nvSpPr>
        <p:spPr>
          <a:xfrm>
            <a:off x="4982766" y="2642406"/>
            <a:ext cx="17232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corona • trono • regno • sovrano </a:t>
            </a:r>
            <a:endParaRPr sz="837" b="0" i="0" u="none" strike="noStrike" cap="none">
              <a:solidFill>
                <a:schemeClr val="dk1"/>
              </a:solidFill>
              <a:latin typeface="Calibri"/>
              <a:ea typeface="Calibri"/>
              <a:cs typeface="Calibri"/>
              <a:sym typeface="Calibri"/>
            </a:endParaRPr>
          </a:p>
        </p:txBody>
      </p:sp>
      <p:sp>
        <p:nvSpPr>
          <p:cNvPr id="309" name="Google Shape;309;g39c468b2691_0_572"/>
          <p:cNvSpPr/>
          <p:nvPr/>
        </p:nvSpPr>
        <p:spPr>
          <a:xfrm>
            <a:off x="4868466" y="2973139"/>
            <a:ext cx="3532500" cy="7401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39c468b2691_0_572"/>
          <p:cNvSpPr/>
          <p:nvPr/>
        </p:nvSpPr>
        <p:spPr>
          <a:xfrm>
            <a:off x="4982766" y="3058864"/>
            <a:ext cx="3303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Cluster "Tecnologia"</a:t>
            </a:r>
            <a:endParaRPr sz="837" b="0" i="0" u="none" strike="noStrike" cap="none">
              <a:solidFill>
                <a:schemeClr val="dk1"/>
              </a:solidFill>
              <a:latin typeface="Calibri"/>
              <a:ea typeface="Calibri"/>
              <a:cs typeface="Calibri"/>
              <a:sym typeface="Calibri"/>
            </a:endParaRPr>
          </a:p>
        </p:txBody>
      </p:sp>
      <p:sp>
        <p:nvSpPr>
          <p:cNvPr id="311" name="Google Shape;311;g39c468b2691_0_572"/>
          <p:cNvSpPr/>
          <p:nvPr/>
        </p:nvSpPr>
        <p:spPr>
          <a:xfrm>
            <a:off x="4982766" y="3283893"/>
            <a:ext cx="17244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computer • software • algoritmo</a:t>
            </a:r>
            <a:endParaRPr sz="837" b="0" i="0" u="none" strike="noStrike" cap="none">
              <a:solidFill>
                <a:schemeClr val="dk1"/>
              </a:solidFill>
              <a:latin typeface="Calibri"/>
              <a:ea typeface="Calibri"/>
              <a:cs typeface="Calibri"/>
              <a:sym typeface="Calibri"/>
            </a:endParaRPr>
          </a:p>
        </p:txBody>
      </p:sp>
      <p:sp>
        <p:nvSpPr>
          <p:cNvPr id="312" name="Google Shape;312;g39c468b2691_0_572"/>
          <p:cNvSpPr/>
          <p:nvPr/>
        </p:nvSpPr>
        <p:spPr>
          <a:xfrm>
            <a:off x="4982766" y="3461035"/>
            <a:ext cx="18759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codice • programmazione • digitale </a:t>
            </a:r>
            <a:endParaRPr sz="837" b="0" i="0" u="none" strike="noStrike" cap="none">
              <a:solidFill>
                <a:schemeClr val="dk1"/>
              </a:solidFill>
              <a:latin typeface="Calibri"/>
              <a:ea typeface="Calibri"/>
              <a:cs typeface="Calibri"/>
              <a:sym typeface="Calibri"/>
            </a:endParaRPr>
          </a:p>
        </p:txBody>
      </p:sp>
      <p:sp>
        <p:nvSpPr>
          <p:cNvPr id="313" name="Google Shape;313;g39c468b2691_0_572"/>
          <p:cNvSpPr/>
          <p:nvPr/>
        </p:nvSpPr>
        <p:spPr>
          <a:xfrm>
            <a:off x="4868466" y="3791769"/>
            <a:ext cx="3532500" cy="740100"/>
          </a:xfrm>
          <a:prstGeom prst="rect">
            <a:avLst/>
          </a:prstGeom>
          <a:solidFill>
            <a:srgbClr val="1A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39c468b2691_0_572"/>
          <p:cNvSpPr/>
          <p:nvPr/>
        </p:nvSpPr>
        <p:spPr>
          <a:xfrm>
            <a:off x="4982766" y="3877494"/>
            <a:ext cx="3303900" cy="171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E94560"/>
              </a:buClr>
              <a:buSzPts val="837"/>
              <a:buFont typeface="Noto Sans"/>
              <a:buNone/>
            </a:pPr>
            <a:r>
              <a:rPr lang="en-US" sz="837" b="1" i="0" u="none" strike="noStrike" cap="none">
                <a:solidFill>
                  <a:srgbClr val="E94560"/>
                </a:solidFill>
                <a:latin typeface="Noto Sans"/>
                <a:ea typeface="Noto Sans"/>
                <a:cs typeface="Noto Sans"/>
                <a:sym typeface="Noto Sans"/>
              </a:rPr>
              <a:t>Cluster "Emozioni"</a:t>
            </a:r>
            <a:endParaRPr sz="837" b="0" i="0" u="none" strike="noStrike" cap="none">
              <a:solidFill>
                <a:schemeClr val="dk1"/>
              </a:solidFill>
              <a:latin typeface="Calibri"/>
              <a:ea typeface="Calibri"/>
              <a:cs typeface="Calibri"/>
              <a:sym typeface="Calibri"/>
            </a:endParaRPr>
          </a:p>
        </p:txBody>
      </p:sp>
      <p:sp>
        <p:nvSpPr>
          <p:cNvPr id="315" name="Google Shape;315;g39c468b2691_0_572"/>
          <p:cNvSpPr/>
          <p:nvPr/>
        </p:nvSpPr>
        <p:spPr>
          <a:xfrm>
            <a:off x="4982766" y="4102522"/>
            <a:ext cx="18243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felice • triste • arrabbiato • gioioso</a:t>
            </a:r>
            <a:endParaRPr sz="837" b="0" i="0" u="none" strike="noStrike" cap="none">
              <a:solidFill>
                <a:schemeClr val="dk1"/>
              </a:solidFill>
              <a:latin typeface="Calibri"/>
              <a:ea typeface="Calibri"/>
              <a:cs typeface="Calibri"/>
              <a:sym typeface="Calibri"/>
            </a:endParaRPr>
          </a:p>
        </p:txBody>
      </p:sp>
      <p:sp>
        <p:nvSpPr>
          <p:cNvPr id="316" name="Google Shape;316;g39c468b2691_0_572"/>
          <p:cNvSpPr/>
          <p:nvPr/>
        </p:nvSpPr>
        <p:spPr>
          <a:xfrm>
            <a:off x="4982766" y="4279664"/>
            <a:ext cx="1700700" cy="155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4F4F4"/>
              </a:buClr>
              <a:buSzPts val="837"/>
              <a:buFont typeface="Noto Sans"/>
              <a:buNone/>
            </a:pPr>
            <a:r>
              <a:rPr lang="en-US" sz="837" b="0" i="0" u="none" strike="noStrike" cap="none">
                <a:solidFill>
                  <a:srgbClr val="F4F4F4"/>
                </a:solidFill>
                <a:latin typeface="Noto Sans"/>
                <a:ea typeface="Noto Sans"/>
                <a:cs typeface="Noto Sans"/>
                <a:sym typeface="Noto Sans"/>
              </a:rPr>
              <a:t> emozione • sentimento • umore </a:t>
            </a:r>
            <a:endParaRPr sz="837"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Presentazione su schermo (16:9)</PresentationFormat>
  <Slides>31</Slides>
  <Notes>31</Notes>
  <HiddenSlides>0</HiddenSlide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PptxGenJS</dc:creator>
  <cp:lastModifiedBy>anto montillo</cp:lastModifiedBy>
  <cp:revision>1</cp:revision>
  <dcterms:created xsi:type="dcterms:W3CDTF">2025-10-22T21:21:25Z</dcterms:created>
  <dcterms:modified xsi:type="dcterms:W3CDTF">2025-10-23T08:25:43Z</dcterms:modified>
</cp:coreProperties>
</file>