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89" r:id="rId3"/>
    <p:sldId id="288" r:id="rId4"/>
    <p:sldId id="284" r:id="rId5"/>
    <p:sldId id="269" r:id="rId6"/>
    <p:sldId id="283" r:id="rId7"/>
    <p:sldId id="270" r:id="rId8"/>
    <p:sldId id="273" r:id="rId9"/>
    <p:sldId id="274" r:id="rId10"/>
    <p:sldId id="277" r:id="rId11"/>
    <p:sldId id="285" r:id="rId12"/>
    <p:sldId id="286" r:id="rId13"/>
    <p:sldId id="276" r:id="rId14"/>
  </p:sldIdLst>
  <p:sldSz cx="9144000" cy="6858000" type="screen4x3"/>
  <p:notesSz cx="7099300" cy="10234613"/>
  <p:defaultTextStyle>
    <a:defPPr>
      <a:defRPr lang="it-IT"/>
    </a:defPPr>
    <a:lvl1pPr algn="l" rtl="0" fontAlgn="base">
      <a:spcBef>
        <a:spcPct val="0"/>
      </a:spcBef>
      <a:spcAft>
        <a:spcPct val="0"/>
      </a:spcAft>
      <a:defRPr sz="2400" kern="1200">
        <a:solidFill>
          <a:schemeClr val="tx2"/>
        </a:solidFill>
        <a:latin typeface="Verdana" pitchFamily="34" charset="0"/>
        <a:ea typeface="+mn-ea"/>
        <a:cs typeface="+mn-cs"/>
      </a:defRPr>
    </a:lvl1pPr>
    <a:lvl2pPr marL="457200" algn="l" rtl="0" fontAlgn="base">
      <a:spcBef>
        <a:spcPct val="0"/>
      </a:spcBef>
      <a:spcAft>
        <a:spcPct val="0"/>
      </a:spcAft>
      <a:defRPr sz="2400" kern="1200">
        <a:solidFill>
          <a:schemeClr val="tx2"/>
        </a:solidFill>
        <a:latin typeface="Verdana" pitchFamily="34" charset="0"/>
        <a:ea typeface="+mn-ea"/>
        <a:cs typeface="+mn-cs"/>
      </a:defRPr>
    </a:lvl2pPr>
    <a:lvl3pPr marL="914400" algn="l" rtl="0" fontAlgn="base">
      <a:spcBef>
        <a:spcPct val="0"/>
      </a:spcBef>
      <a:spcAft>
        <a:spcPct val="0"/>
      </a:spcAft>
      <a:defRPr sz="2400" kern="1200">
        <a:solidFill>
          <a:schemeClr val="tx2"/>
        </a:solidFill>
        <a:latin typeface="Verdana" pitchFamily="34" charset="0"/>
        <a:ea typeface="+mn-ea"/>
        <a:cs typeface="+mn-cs"/>
      </a:defRPr>
    </a:lvl3pPr>
    <a:lvl4pPr marL="1371600" algn="l" rtl="0" fontAlgn="base">
      <a:spcBef>
        <a:spcPct val="0"/>
      </a:spcBef>
      <a:spcAft>
        <a:spcPct val="0"/>
      </a:spcAft>
      <a:defRPr sz="2400" kern="1200">
        <a:solidFill>
          <a:schemeClr val="tx2"/>
        </a:solidFill>
        <a:latin typeface="Verdana" pitchFamily="34" charset="0"/>
        <a:ea typeface="+mn-ea"/>
        <a:cs typeface="+mn-cs"/>
      </a:defRPr>
    </a:lvl4pPr>
    <a:lvl5pPr marL="1828800" algn="l" rtl="0" fontAlgn="base">
      <a:spcBef>
        <a:spcPct val="0"/>
      </a:spcBef>
      <a:spcAft>
        <a:spcPct val="0"/>
      </a:spcAft>
      <a:defRPr sz="2400" kern="1200">
        <a:solidFill>
          <a:schemeClr val="tx2"/>
        </a:solidFill>
        <a:latin typeface="Verdana" pitchFamily="34" charset="0"/>
        <a:ea typeface="+mn-ea"/>
        <a:cs typeface="+mn-cs"/>
      </a:defRPr>
    </a:lvl5pPr>
    <a:lvl6pPr marL="2286000" algn="l" defTabSz="914400" rtl="0" eaLnBrk="1" latinLnBrk="0" hangingPunct="1">
      <a:defRPr sz="2400" kern="1200">
        <a:solidFill>
          <a:schemeClr val="tx2"/>
        </a:solidFill>
        <a:latin typeface="Verdana" pitchFamily="34" charset="0"/>
        <a:ea typeface="+mn-ea"/>
        <a:cs typeface="+mn-cs"/>
      </a:defRPr>
    </a:lvl6pPr>
    <a:lvl7pPr marL="2743200" algn="l" defTabSz="914400" rtl="0" eaLnBrk="1" latinLnBrk="0" hangingPunct="1">
      <a:defRPr sz="2400" kern="1200">
        <a:solidFill>
          <a:schemeClr val="tx2"/>
        </a:solidFill>
        <a:latin typeface="Verdana" pitchFamily="34" charset="0"/>
        <a:ea typeface="+mn-ea"/>
        <a:cs typeface="+mn-cs"/>
      </a:defRPr>
    </a:lvl7pPr>
    <a:lvl8pPr marL="3200400" algn="l" defTabSz="914400" rtl="0" eaLnBrk="1" latinLnBrk="0" hangingPunct="1">
      <a:defRPr sz="2400" kern="1200">
        <a:solidFill>
          <a:schemeClr val="tx2"/>
        </a:solidFill>
        <a:latin typeface="Verdana" pitchFamily="34" charset="0"/>
        <a:ea typeface="+mn-ea"/>
        <a:cs typeface="+mn-cs"/>
      </a:defRPr>
    </a:lvl8pPr>
    <a:lvl9pPr marL="3657600" algn="l" defTabSz="914400" rtl="0" eaLnBrk="1" latinLnBrk="0" hangingPunct="1">
      <a:defRPr sz="2400" kern="1200">
        <a:solidFill>
          <a:schemeClr val="tx2"/>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4A3"/>
  </p:clrMru>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Stile scuro 1 - Colore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091" autoAdjust="0"/>
    <p:restoredTop sz="94655" autoAdjust="0"/>
  </p:normalViewPr>
  <p:slideViewPr>
    <p:cSldViewPr>
      <p:cViewPr>
        <p:scale>
          <a:sx n="100" d="100"/>
          <a:sy n="100" d="100"/>
        </p:scale>
        <p:origin x="-792"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solidFill>
                  <a:schemeClr val="tx1"/>
                </a:solidFill>
                <a:latin typeface="Arial" charset="0"/>
              </a:defRPr>
            </a:lvl1pPr>
          </a:lstStyle>
          <a:p>
            <a:endParaRPr lang="it-IT"/>
          </a:p>
        </p:txBody>
      </p:sp>
      <p:sp>
        <p:nvSpPr>
          <p:cNvPr id="59395"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solidFill>
                  <a:schemeClr val="tx1"/>
                </a:solidFill>
                <a:latin typeface="Arial" charset="0"/>
              </a:defRPr>
            </a:lvl1pPr>
          </a:lstStyle>
          <a:p>
            <a:endParaRPr lang="it-IT"/>
          </a:p>
        </p:txBody>
      </p:sp>
      <p:sp>
        <p:nvSpPr>
          <p:cNvPr id="59396"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p:spPr>
      </p:sp>
      <p:sp>
        <p:nvSpPr>
          <p:cNvPr id="593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9398"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solidFill>
                  <a:schemeClr val="tx1"/>
                </a:solidFill>
                <a:latin typeface="Arial" charset="0"/>
              </a:defRPr>
            </a:lvl1pPr>
          </a:lstStyle>
          <a:p>
            <a:endParaRPr lang="it-IT"/>
          </a:p>
        </p:txBody>
      </p:sp>
      <p:sp>
        <p:nvSpPr>
          <p:cNvPr id="59399"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solidFill>
                  <a:schemeClr val="tx1"/>
                </a:solidFill>
                <a:latin typeface="Arial" charset="0"/>
              </a:defRPr>
            </a:lvl1pPr>
          </a:lstStyle>
          <a:p>
            <a:fld id="{370883CB-AACF-48EF-9B7E-99CE15CC5B6A}" type="slidenum">
              <a:rPr lang="it-IT"/>
              <a:pPr/>
              <a:t>‹N›</a:t>
            </a:fld>
            <a:endParaRPr 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1</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10</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11</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12</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13</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2</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3</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4</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5</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6</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7</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8</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F939E3-B17A-437A-A485-7F96588680CC}" type="slidenum">
              <a:rPr lang="it-IT"/>
              <a:pPr/>
              <a:t>9</a:t>
            </a:fld>
            <a:endParaRPr lang="it-IT"/>
          </a:p>
        </p:txBody>
      </p:sp>
      <p:sp>
        <p:nvSpPr>
          <p:cNvPr id="60418" name="Rectangle 2"/>
          <p:cNvSpPr>
            <a:spLocks noGrp="1" noRot="1" noChangeAspect="1" noChangeArrowheads="1" noTextEdit="1"/>
          </p:cNvSpPr>
          <p:nvPr>
            <p:ph type="sldImg"/>
          </p:nvPr>
        </p:nvSpPr>
        <p:spPr>
          <a:xfrm>
            <a:off x="992188" y="768350"/>
            <a:ext cx="5114925" cy="3836988"/>
          </a:xfrm>
          <a:ln/>
        </p:spPr>
      </p:sp>
      <p:sp>
        <p:nvSpPr>
          <p:cNvPr id="60419" name="Rectangle 3"/>
          <p:cNvSpPr>
            <a:spLocks noGrp="1" noChangeArrowheads="1"/>
          </p:cNvSpPr>
          <p:nvPr>
            <p:ph type="body" idx="1"/>
          </p:nvPr>
        </p:nvSpPr>
        <p:spPr/>
        <p:txBody>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1CFD24B2-6C27-44BB-A062-E42CF38E525D}"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E73EB8D-42C4-4504-BE49-B3EAB9768DB0}"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F29D6DC0-0CA0-4DA7-BD7E-D2E89044B554}" type="slidenum">
              <a:rPr lang="it-IT"/>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457200" y="1600200"/>
            <a:ext cx="8229600" cy="4525963"/>
          </a:xfrm>
        </p:spPr>
        <p:txBody>
          <a:bodyPr/>
          <a:lstStyle/>
          <a:p>
            <a:endParaRPr lang="it-IT"/>
          </a:p>
        </p:txBody>
      </p:sp>
      <p:sp>
        <p:nvSpPr>
          <p:cNvPr id="4" name="Segnaposto data 3"/>
          <p:cNvSpPr>
            <a:spLocks noGrp="1"/>
          </p:cNvSpPr>
          <p:nvPr>
            <p:ph type="dt" sz="half" idx="10"/>
          </p:nvPr>
        </p:nvSpPr>
        <p:spPr>
          <a:xfrm>
            <a:off x="457200" y="6245225"/>
            <a:ext cx="2133600" cy="476250"/>
          </a:xfrm>
        </p:spPr>
        <p:txBody>
          <a:bodyPr/>
          <a:lstStyle>
            <a:lvl1pPr>
              <a:defRPr/>
            </a:lvl1pPr>
          </a:lstStyle>
          <a:p>
            <a:endParaRPr lang="it-IT"/>
          </a:p>
        </p:txBody>
      </p:sp>
      <p:sp>
        <p:nvSpPr>
          <p:cNvPr id="5" name="Segnaposto piè di pagina 4"/>
          <p:cNvSpPr>
            <a:spLocks noGrp="1"/>
          </p:cNvSpPr>
          <p:nvPr>
            <p:ph type="ftr" sz="quarter" idx="11"/>
          </p:nvPr>
        </p:nvSpPr>
        <p:spPr>
          <a:xfrm>
            <a:off x="3124200" y="6245225"/>
            <a:ext cx="2895600" cy="476250"/>
          </a:xfrm>
        </p:spPr>
        <p:txBody>
          <a:bodyPr/>
          <a:lstStyle>
            <a:lvl1pPr>
              <a:defRPr/>
            </a:lvl1pPr>
          </a:lstStyle>
          <a:p>
            <a:endParaRPr lang="it-IT"/>
          </a:p>
        </p:txBody>
      </p:sp>
      <p:sp>
        <p:nvSpPr>
          <p:cNvPr id="6" name="Segnaposto numero diapositiva 5"/>
          <p:cNvSpPr>
            <a:spLocks noGrp="1"/>
          </p:cNvSpPr>
          <p:nvPr>
            <p:ph type="sldNum" sz="quarter" idx="12"/>
          </p:nvPr>
        </p:nvSpPr>
        <p:spPr>
          <a:xfrm>
            <a:off x="6553200" y="6245225"/>
            <a:ext cx="2133600" cy="476250"/>
          </a:xfrm>
        </p:spPr>
        <p:txBody>
          <a:bodyPr/>
          <a:lstStyle>
            <a:lvl1pPr>
              <a:defRPr/>
            </a:lvl1pPr>
          </a:lstStyle>
          <a:p>
            <a:fld id="{96458218-5519-43F9-B7E2-8AAB3B1107C7}"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B8E20D0E-3128-45F6-B537-D0184E559B02}"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EC8B3DA2-1D64-4AB7-A9F2-04FB739E265F}"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51B512A5-92CB-44D2-B7DE-E8DFD3382173}"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F4C04699-15D4-47C0-BB52-9FC71E868E01}"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794C4532-6B88-460C-920A-667949786CC8}"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9485B036-B075-4B7B-894D-8F1F0716A048}"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DF494600-112F-4FC8-9BDE-EA54B776853D}"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1E569800-35F5-43AD-968E-30366D383496}"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fld id="{A0B44B7D-1B02-4229-A51D-975E3D4F527F}"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8.jpe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1.jpe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6.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9.png"/><Relationship Id="rId12" Type="http://schemas.openxmlformats.org/officeDocument/2006/relationships/image" Target="../media/image21.jpeg"/><Relationship Id="rId17"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13.jpeg"/><Relationship Id="rId11" Type="http://schemas.openxmlformats.org/officeDocument/2006/relationships/image" Target="../media/image20.png"/><Relationship Id="rId5" Type="http://schemas.openxmlformats.org/officeDocument/2006/relationships/image" Target="../media/image16.jpe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ea typeface="+mj-ea"/>
                <a:cs typeface="+mj-cs"/>
              </a:rPr>
              <a:t>Messaggi crittografati per trasmissioni riservate</a:t>
            </a:r>
            <a:endParaRPr lang="en-US" kern="0" dirty="0" smtClean="0">
              <a:ea typeface="+mj-ea"/>
              <a:cs typeface="+mj-cs"/>
            </a:endParaRPr>
          </a:p>
        </p:txBody>
      </p:sp>
      <p:grpSp>
        <p:nvGrpSpPr>
          <p:cNvPr id="13" name="Gruppo 12"/>
          <p:cNvGrpSpPr/>
          <p:nvPr/>
        </p:nvGrpSpPr>
        <p:grpSpPr>
          <a:xfrm>
            <a:off x="304800" y="2209800"/>
            <a:ext cx="8534400" cy="1600200"/>
            <a:chOff x="304800" y="1443335"/>
            <a:chExt cx="8534400" cy="1200329"/>
          </a:xfrm>
        </p:grpSpPr>
        <p:sp>
          <p:nvSpPr>
            <p:cNvPr id="6" name="CasellaDiTesto 5"/>
            <p:cNvSpPr txBox="1"/>
            <p:nvPr/>
          </p:nvSpPr>
          <p:spPr>
            <a:xfrm>
              <a:off x="304800" y="1905000"/>
              <a:ext cx="8534400" cy="738664"/>
            </a:xfrm>
            <a:prstGeom prst="rect">
              <a:avLst/>
            </a:prstGeom>
            <a:noFill/>
          </p:spPr>
          <p:txBody>
            <a:bodyPr wrap="square" rtlCol="0">
              <a:spAutoFit/>
            </a:bodyPr>
            <a:lstStyle/>
            <a:p>
              <a:pPr algn="ctr"/>
              <a:r>
                <a:rPr lang="it-IT" sz="1400" b="1" dirty="0" smtClean="0"/>
                <a:t>23 e 24 ottobre 2025</a:t>
              </a:r>
            </a:p>
            <a:p>
              <a:pPr algn="ctr"/>
              <a:r>
                <a:rPr lang="it-IT" sz="1400" b="1" dirty="0" smtClean="0"/>
                <a:t>sala conferenze dell'Infopoint</a:t>
              </a:r>
            </a:p>
            <a:p>
              <a:pPr algn="ctr"/>
              <a:r>
                <a:rPr lang="it-IT" sz="1400" b="1" dirty="0" smtClean="0"/>
                <a:t>piazza della Stazione, 4 Firenze</a:t>
              </a:r>
              <a:endParaRPr lang="en-US" sz="1400" dirty="0" smtClean="0"/>
            </a:p>
          </p:txBody>
        </p:sp>
        <p:sp>
          <p:nvSpPr>
            <p:cNvPr id="9" name="CasellaDiTesto 8"/>
            <p:cNvSpPr txBox="1"/>
            <p:nvPr/>
          </p:nvSpPr>
          <p:spPr>
            <a:xfrm>
              <a:off x="2362200" y="1443335"/>
              <a:ext cx="4419600" cy="461665"/>
            </a:xfrm>
            <a:prstGeom prst="rect">
              <a:avLst/>
            </a:prstGeom>
            <a:noFill/>
          </p:spPr>
          <p:txBody>
            <a:bodyPr wrap="square" rtlCol="0">
              <a:spAutoFit/>
            </a:bodyPr>
            <a:lstStyle/>
            <a:p>
              <a:pPr algn="ctr"/>
              <a:r>
                <a:rPr lang="it-IT" b="1" dirty="0" smtClean="0"/>
                <a:t>e-privacy XXXVII</a:t>
              </a: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it-IT" kern="0" dirty="0" smtClean="0"/>
              <a:t>Messaggi crittografati per trasmissioni riservate</a:t>
            </a:r>
            <a:endParaRPr lang="en-US" kern="0" dirty="0" smtClean="0"/>
          </a:p>
        </p:txBody>
      </p:sp>
      <p:sp>
        <p:nvSpPr>
          <p:cNvPr id="9" name="CasellaDiTesto 8"/>
          <p:cNvSpPr txBox="1"/>
          <p:nvPr/>
        </p:nvSpPr>
        <p:spPr>
          <a:xfrm>
            <a:off x="3848100" y="1383268"/>
            <a:ext cx="1447800" cy="369332"/>
          </a:xfrm>
          <a:prstGeom prst="rect">
            <a:avLst/>
          </a:prstGeom>
          <a:noFill/>
        </p:spPr>
        <p:txBody>
          <a:bodyPr wrap="square" rtlCol="0">
            <a:spAutoFit/>
          </a:bodyPr>
          <a:lstStyle/>
          <a:p>
            <a:pPr algn="ctr"/>
            <a:r>
              <a:rPr lang="it-IT" sz="1800" b="1" dirty="0" smtClean="0"/>
              <a:t>SINTESI</a:t>
            </a:r>
          </a:p>
        </p:txBody>
      </p:sp>
      <p:cxnSp>
        <p:nvCxnSpPr>
          <p:cNvPr id="17" name="Connettore 4 16"/>
          <p:cNvCxnSpPr>
            <a:stCxn id="13" idx="3"/>
            <a:endCxn id="13" idx="3"/>
          </p:cNvCxnSpPr>
          <p:nvPr/>
        </p:nvCxnSpPr>
        <p:spPr bwMode="auto">
          <a:xfrm>
            <a:off x="1476829" y="48059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23" name="Connettore 2 22"/>
          <p:cNvCxnSpPr>
            <a:stCxn id="13" idx="3"/>
          </p:cNvCxnSpPr>
          <p:nvPr/>
        </p:nvCxnSpPr>
        <p:spPr bwMode="auto">
          <a:xfrm>
            <a:off x="1476829" y="4805947"/>
            <a:ext cx="504371" cy="973723"/>
          </a:xfrm>
          <a:prstGeom prst="straightConnector1">
            <a:avLst/>
          </a:prstGeom>
          <a:solidFill>
            <a:srgbClr val="FBE4A3"/>
          </a:solidFill>
          <a:ln w="9525" cap="flat" cmpd="sng" algn="ctr">
            <a:noFill/>
            <a:prstDash val="solid"/>
            <a:round/>
            <a:headEnd type="none" w="med" len="med"/>
            <a:tailEnd type="arrow"/>
          </a:ln>
          <a:effectLst/>
        </p:spPr>
      </p:cxnSp>
      <p:sp>
        <p:nvSpPr>
          <p:cNvPr id="50" name="CasellaDiTesto 49"/>
          <p:cNvSpPr txBox="1"/>
          <p:nvPr/>
        </p:nvSpPr>
        <p:spPr>
          <a:xfrm>
            <a:off x="228600" y="1841242"/>
            <a:ext cx="8686800" cy="4708981"/>
          </a:xfrm>
          <a:prstGeom prst="rect">
            <a:avLst/>
          </a:prstGeom>
          <a:noFill/>
        </p:spPr>
        <p:txBody>
          <a:bodyPr wrap="square" rtlCol="0">
            <a:spAutoFit/>
          </a:bodyPr>
          <a:lstStyle/>
          <a:p>
            <a:pPr marL="457200" indent="-457200" algn="just">
              <a:buFont typeface="+mj-lt"/>
              <a:buAutoNum type="arabicParenR"/>
            </a:pPr>
            <a:r>
              <a:rPr lang="it-IT" sz="2000" b="1" dirty="0" smtClean="0"/>
              <a:t>UTENTE AUTONOMO!</a:t>
            </a:r>
            <a:r>
              <a:rPr lang="it-IT" sz="2000" dirty="0" smtClean="0"/>
              <a:t> Totale indipendenza da server di terze parti (ad esempio protonmail) che, essendo fuori dal controllo dell'utente finale, per definizione non è sicuro.</a:t>
            </a:r>
          </a:p>
          <a:p>
            <a:pPr marL="457200" indent="-457200" algn="just">
              <a:buFont typeface="+mj-lt"/>
              <a:buAutoNum type="arabicParenR"/>
            </a:pPr>
            <a:r>
              <a:rPr lang="it-IT" sz="2000" b="1" dirty="0" smtClean="0"/>
              <a:t>SCIENTIFICA GARANZIA DI INDECIFRABILITÀ </a:t>
            </a:r>
            <a:r>
              <a:rPr lang="it-IT" sz="2000" dirty="0" smtClean="0"/>
              <a:t>del messaggio grazie al metodo crittografico utilizzato.</a:t>
            </a:r>
          </a:p>
          <a:p>
            <a:pPr marL="457200" indent="-457200" algn="just">
              <a:buFont typeface="+mj-lt"/>
              <a:buAutoNum type="arabicParenR"/>
            </a:pPr>
            <a:r>
              <a:rPr lang="it-IT" sz="2000" b="1" dirty="0" smtClean="0"/>
              <a:t>IMPOSSIBILITÀ DI DECIFRAZIONE </a:t>
            </a:r>
            <a:r>
              <a:rPr lang="it-IT" sz="2000" dirty="0" smtClean="0"/>
              <a:t>anche da parte del fornitore, quindi totale sicurezza della privacy dell’utente. Non potremmo intervenire per decifrare il messaggio nemmeno se obbligati per legge, in quanto non disponiamo di copia delle chiavi.</a:t>
            </a:r>
          </a:p>
          <a:p>
            <a:pPr marL="457200" indent="-457200" algn="just">
              <a:buFont typeface="+mj-lt"/>
              <a:buAutoNum type="arabicParenR"/>
            </a:pPr>
            <a:r>
              <a:rPr lang="it-IT" sz="2000" b="1" dirty="0" smtClean="0"/>
              <a:t>I NODI</a:t>
            </a:r>
            <a:r>
              <a:rPr lang="it-IT" sz="2000" dirty="0" smtClean="0"/>
              <a:t> fanno parte di un network privato di comunicazione crittografata, nessun altro può accedere al tale network e i nodi stessi non possono uscirne.</a:t>
            </a:r>
          </a:p>
          <a:p>
            <a:pPr marL="457200" indent="-457200" algn="just">
              <a:buFont typeface="+mj-lt"/>
              <a:buAutoNum type="arabicParenR"/>
            </a:pPr>
            <a:r>
              <a:rPr lang="it-IT" sz="2000" b="1" dirty="0" smtClean="0"/>
              <a:t>IL</a:t>
            </a:r>
            <a:r>
              <a:rPr lang="it-IT" sz="2000" dirty="0" smtClean="0"/>
              <a:t> </a:t>
            </a:r>
            <a:r>
              <a:rPr lang="it-IT" sz="2000" b="1" dirty="0" smtClean="0"/>
              <a:t>CLIENT NON ACCEDE A INTERNET</a:t>
            </a:r>
            <a:r>
              <a:rPr lang="it-IT" sz="2000" dirty="0" smtClean="0"/>
              <a:t>, in questo modo non può essere vittima di attacchi remoti.</a:t>
            </a:r>
            <a:endParaRPr lang="it-IT" sz="2000" dirty="0"/>
          </a:p>
        </p:txBody>
      </p:sp>
      <p:sp>
        <p:nvSpPr>
          <p:cNvPr id="8" name="CasellaDiTesto 7"/>
          <p:cNvSpPr txBox="1"/>
          <p:nvPr/>
        </p:nvSpPr>
        <p:spPr>
          <a:xfrm>
            <a:off x="2971800" y="914400"/>
            <a:ext cx="3200400" cy="461665"/>
          </a:xfrm>
          <a:prstGeom prst="rect">
            <a:avLst/>
          </a:prstGeom>
          <a:noFill/>
        </p:spPr>
        <p:txBody>
          <a:bodyPr wrap="square" rtlCol="0">
            <a:spAutoFit/>
          </a:bodyPr>
          <a:lstStyle/>
          <a:p>
            <a:pPr algn="ctr"/>
            <a:r>
              <a:rPr lang="it-IT" b="1" dirty="0" smtClean="0"/>
              <a:t>Postazione Fissa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ea typeface="+mj-ea"/>
                <a:cs typeface="+mj-cs"/>
              </a:rPr>
              <a:t>Messaggi crittografati per trasmissioni riservate</a:t>
            </a:r>
            <a:endParaRPr lang="en-US" kern="0" dirty="0" smtClean="0">
              <a:ea typeface="+mj-ea"/>
              <a:cs typeface="+mj-cs"/>
            </a:endParaRPr>
          </a:p>
        </p:txBody>
      </p:sp>
      <p:sp>
        <p:nvSpPr>
          <p:cNvPr id="13" name="Rettangolo 12"/>
          <p:cNvSpPr/>
          <p:nvPr/>
        </p:nvSpPr>
        <p:spPr>
          <a:xfrm>
            <a:off x="2963227" y="1066800"/>
            <a:ext cx="3316934" cy="461665"/>
          </a:xfrm>
          <a:prstGeom prst="rect">
            <a:avLst/>
          </a:prstGeom>
        </p:spPr>
        <p:txBody>
          <a:bodyPr wrap="none">
            <a:spAutoFit/>
          </a:bodyPr>
          <a:lstStyle/>
          <a:p>
            <a:r>
              <a:rPr lang="it-IT" b="1" dirty="0" smtClean="0"/>
              <a:t>Postazione Mobile</a:t>
            </a:r>
            <a:endParaRPr lang="it-IT" dirty="0"/>
          </a:p>
        </p:txBody>
      </p:sp>
      <p:sp>
        <p:nvSpPr>
          <p:cNvPr id="15" name="CasellaDiTesto 14"/>
          <p:cNvSpPr txBox="1"/>
          <p:nvPr/>
        </p:nvSpPr>
        <p:spPr>
          <a:xfrm>
            <a:off x="3005138" y="1688068"/>
            <a:ext cx="3133725" cy="369332"/>
          </a:xfrm>
          <a:prstGeom prst="rect">
            <a:avLst/>
          </a:prstGeom>
          <a:noFill/>
        </p:spPr>
        <p:txBody>
          <a:bodyPr wrap="square" rtlCol="0">
            <a:spAutoFit/>
          </a:bodyPr>
          <a:lstStyle/>
          <a:p>
            <a:pPr algn="ctr"/>
            <a:r>
              <a:rPr lang="it-IT" sz="1800" b="1" dirty="0" smtClean="0"/>
              <a:t>SmartPhone</a:t>
            </a:r>
          </a:p>
        </p:txBody>
      </p:sp>
      <p:pic>
        <p:nvPicPr>
          <p:cNvPr id="5122" name="Picture 2" descr="Image of the device."/>
          <p:cNvPicPr>
            <a:picLocks noChangeAspect="1" noChangeArrowheads="1"/>
          </p:cNvPicPr>
          <p:nvPr/>
        </p:nvPicPr>
        <p:blipFill>
          <a:blip r:embed="rId4"/>
          <a:srcRect/>
          <a:stretch>
            <a:fillRect/>
          </a:stretch>
        </p:blipFill>
        <p:spPr bwMode="auto">
          <a:xfrm>
            <a:off x="6553200" y="1752600"/>
            <a:ext cx="2280557" cy="4724400"/>
          </a:xfrm>
          <a:prstGeom prst="rect">
            <a:avLst/>
          </a:prstGeom>
          <a:noFill/>
        </p:spPr>
      </p:pic>
      <p:sp>
        <p:nvSpPr>
          <p:cNvPr id="16" name="CasellaDiTesto 15"/>
          <p:cNvSpPr txBox="1"/>
          <p:nvPr/>
        </p:nvSpPr>
        <p:spPr>
          <a:xfrm>
            <a:off x="228600" y="2209800"/>
            <a:ext cx="4038600" cy="1323439"/>
          </a:xfrm>
          <a:prstGeom prst="rect">
            <a:avLst/>
          </a:prstGeom>
          <a:noFill/>
        </p:spPr>
        <p:txBody>
          <a:bodyPr wrap="square" rtlCol="0">
            <a:spAutoFit/>
          </a:bodyPr>
          <a:lstStyle/>
          <a:p>
            <a:pPr marL="342900" indent="-342900" algn="just"/>
            <a:r>
              <a:rPr lang="en-US" sz="1400" dirty="0" smtClean="0"/>
              <a:t>Open Source Smartphone: </a:t>
            </a:r>
            <a:r>
              <a:rPr lang="en-US" sz="1400" b="1" dirty="0" smtClean="0"/>
              <a:t>Linux Phone</a:t>
            </a:r>
          </a:p>
          <a:p>
            <a:pPr marL="342900" indent="-342900" algn="just"/>
            <a:endParaRPr lang="en-US" sz="1400" dirty="0" smtClean="0"/>
          </a:p>
          <a:p>
            <a:pPr marL="342900" indent="-342900" algn="just"/>
            <a:r>
              <a:rPr lang="it-IT" sz="1400" dirty="0" smtClean="0"/>
              <a:t>Dotato di </a:t>
            </a:r>
            <a:r>
              <a:rPr lang="it-IT" sz="1400" b="1" dirty="0" smtClean="0"/>
              <a:t>hardware privacy switches</a:t>
            </a:r>
          </a:p>
          <a:p>
            <a:pPr marL="342900" indent="-342900" algn="just"/>
            <a:endParaRPr lang="it-IT" sz="1000" dirty="0" smtClean="0"/>
          </a:p>
          <a:p>
            <a:pPr algn="just"/>
            <a:r>
              <a:rPr lang="it-IT" sz="1400" b="1" dirty="0" smtClean="0"/>
              <a:t>SMS</a:t>
            </a:r>
            <a:r>
              <a:rPr lang="it-IT" sz="1400" dirty="0" smtClean="0"/>
              <a:t> Criptati localmente mediante chiavi </a:t>
            </a:r>
            <a:r>
              <a:rPr lang="it-IT" sz="1400" b="1" dirty="0" smtClean="0"/>
              <a:t>OTP</a:t>
            </a:r>
            <a:r>
              <a:rPr lang="it-IT" sz="1400" dirty="0" smtClean="0"/>
              <a:t> precaricate sul dispostivo</a:t>
            </a:r>
            <a:endParaRPr lang="en-US" sz="1400" dirty="0" smtClean="0"/>
          </a:p>
        </p:txBody>
      </p:sp>
      <p:pic>
        <p:nvPicPr>
          <p:cNvPr id="5123" name="Picture 3" descr="C:\MAX\000_SOCIETA\presentazioni\TRASMISSIONE-RISERVATA\SITO\immagini\microswitch.jpg"/>
          <p:cNvPicPr>
            <a:picLocks noChangeAspect="1" noChangeArrowheads="1"/>
          </p:cNvPicPr>
          <p:nvPr/>
        </p:nvPicPr>
        <p:blipFill>
          <a:blip r:embed="rId5"/>
          <a:srcRect/>
          <a:stretch>
            <a:fillRect/>
          </a:stretch>
        </p:blipFill>
        <p:spPr bwMode="auto">
          <a:xfrm>
            <a:off x="4419600" y="2400198"/>
            <a:ext cx="1989838" cy="1181202"/>
          </a:xfrm>
          <a:prstGeom prst="rect">
            <a:avLst/>
          </a:prstGeom>
          <a:noFill/>
        </p:spPr>
      </p:pic>
      <p:sp>
        <p:nvSpPr>
          <p:cNvPr id="18" name="CasellaDiTesto 17"/>
          <p:cNvSpPr txBox="1"/>
          <p:nvPr/>
        </p:nvSpPr>
        <p:spPr>
          <a:xfrm>
            <a:off x="228600" y="3733801"/>
            <a:ext cx="6019800" cy="1815882"/>
          </a:xfrm>
          <a:prstGeom prst="rect">
            <a:avLst/>
          </a:prstGeom>
          <a:noFill/>
        </p:spPr>
        <p:txBody>
          <a:bodyPr wrap="square" rtlCol="0">
            <a:spAutoFit/>
          </a:bodyPr>
          <a:lstStyle/>
          <a:p>
            <a:pPr algn="just"/>
            <a:r>
              <a:rPr lang="it-IT" sz="1400" dirty="0" smtClean="0"/>
              <a:t>Anche in questa configurazione il numero dei telefoni abilitati alla trasmissione criptata è predefinita in fase di configurazione e </a:t>
            </a:r>
            <a:r>
              <a:rPr lang="it-IT" sz="1400" b="1" dirty="0" smtClean="0"/>
              <a:t>NON espandibile</a:t>
            </a:r>
            <a:r>
              <a:rPr lang="it-IT" sz="1400" dirty="0" smtClean="0"/>
              <a:t> successivamente.</a:t>
            </a:r>
          </a:p>
          <a:p>
            <a:pPr algn="just"/>
            <a:r>
              <a:rPr lang="it-IT" sz="1400" dirty="0" smtClean="0"/>
              <a:t>E’ possibile utilizzare sim telefoniche di qualunque provider purchè abilitate alla trasmissione di </a:t>
            </a:r>
            <a:r>
              <a:rPr lang="it-IT" sz="1400" b="1" dirty="0" smtClean="0"/>
              <a:t>SMS</a:t>
            </a:r>
            <a:r>
              <a:rPr lang="it-IT" sz="1400" dirty="0" smtClean="0"/>
              <a:t>.</a:t>
            </a:r>
          </a:p>
          <a:p>
            <a:pPr algn="just"/>
            <a:r>
              <a:rPr lang="it-IT" sz="1400" dirty="0" smtClean="0"/>
              <a:t>Mediante interfaccia guidata è possibile associare la SIM al telefono criptato predefinto.</a:t>
            </a:r>
          </a:p>
          <a:p>
            <a:pPr algn="just"/>
            <a:r>
              <a:rPr lang="it-IT" sz="1400" dirty="0" smtClean="0"/>
              <a:t>Gruppo Min </a:t>
            </a:r>
            <a:r>
              <a:rPr lang="it-IT" sz="1400" b="1" dirty="0" smtClean="0"/>
              <a:t>2</a:t>
            </a:r>
            <a:r>
              <a:rPr lang="it-IT" sz="1400" dirty="0" smtClean="0"/>
              <a:t> Max </a:t>
            </a:r>
            <a:r>
              <a:rPr lang="it-IT" sz="1400" b="1" dirty="0" smtClean="0"/>
              <a:t>250 </a:t>
            </a:r>
            <a:r>
              <a:rPr lang="it-IT" sz="1400" dirty="0" smtClean="0"/>
              <a:t>partecipanti</a:t>
            </a:r>
            <a:r>
              <a:rPr lang="it-IT" sz="1400" dirty="0" smtClean="0"/>
              <a:t>.</a:t>
            </a:r>
            <a:endParaRPr lang="en-US" sz="1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ea typeface="+mj-ea"/>
                <a:cs typeface="+mj-cs"/>
              </a:rPr>
              <a:t>Messaggi crittografati per trasmissioni riservate</a:t>
            </a:r>
            <a:endParaRPr lang="en-US" kern="0" dirty="0" smtClean="0">
              <a:ea typeface="+mj-ea"/>
              <a:cs typeface="+mj-cs"/>
            </a:endParaRPr>
          </a:p>
        </p:txBody>
      </p:sp>
      <p:sp>
        <p:nvSpPr>
          <p:cNvPr id="13" name="Rettangolo 12"/>
          <p:cNvSpPr/>
          <p:nvPr/>
        </p:nvSpPr>
        <p:spPr>
          <a:xfrm>
            <a:off x="2963227" y="1066800"/>
            <a:ext cx="3316934" cy="461665"/>
          </a:xfrm>
          <a:prstGeom prst="rect">
            <a:avLst/>
          </a:prstGeom>
        </p:spPr>
        <p:txBody>
          <a:bodyPr wrap="none">
            <a:spAutoFit/>
          </a:bodyPr>
          <a:lstStyle/>
          <a:p>
            <a:r>
              <a:rPr lang="it-IT" b="1" dirty="0" smtClean="0"/>
              <a:t>Postazione Mobile</a:t>
            </a:r>
            <a:endParaRPr lang="it-IT" dirty="0"/>
          </a:p>
        </p:txBody>
      </p:sp>
      <p:sp>
        <p:nvSpPr>
          <p:cNvPr id="15" name="CasellaDiTesto 14"/>
          <p:cNvSpPr txBox="1"/>
          <p:nvPr/>
        </p:nvSpPr>
        <p:spPr>
          <a:xfrm>
            <a:off x="3521870" y="1524000"/>
            <a:ext cx="2100261" cy="369332"/>
          </a:xfrm>
          <a:prstGeom prst="rect">
            <a:avLst/>
          </a:prstGeom>
          <a:noFill/>
        </p:spPr>
        <p:txBody>
          <a:bodyPr wrap="square" rtlCol="0">
            <a:spAutoFit/>
          </a:bodyPr>
          <a:lstStyle/>
          <a:p>
            <a:pPr algn="ctr"/>
            <a:r>
              <a:rPr lang="it-IT" sz="1800" b="1" dirty="0" smtClean="0"/>
              <a:t>Caratteristiche</a:t>
            </a:r>
          </a:p>
        </p:txBody>
      </p:sp>
      <p:sp>
        <p:nvSpPr>
          <p:cNvPr id="16" name="CasellaDiTesto 15"/>
          <p:cNvSpPr txBox="1"/>
          <p:nvPr/>
        </p:nvSpPr>
        <p:spPr>
          <a:xfrm>
            <a:off x="152400" y="1905000"/>
            <a:ext cx="8839200" cy="2893100"/>
          </a:xfrm>
          <a:prstGeom prst="rect">
            <a:avLst/>
          </a:prstGeom>
          <a:noFill/>
        </p:spPr>
        <p:txBody>
          <a:bodyPr wrap="square" rtlCol="0">
            <a:spAutoFit/>
          </a:bodyPr>
          <a:lstStyle/>
          <a:p>
            <a:pPr marL="342900" indent="-342900" algn="just"/>
            <a:r>
              <a:rPr lang="it-IT" sz="1400" b="1" dirty="0" smtClean="0"/>
              <a:t>Messaggi</a:t>
            </a:r>
            <a:r>
              <a:rPr lang="it-IT" sz="1400" dirty="0" smtClean="0"/>
              <a:t> scambiati in modalità </a:t>
            </a:r>
            <a:r>
              <a:rPr lang="it-IT" sz="1400" b="1" dirty="0" smtClean="0"/>
              <a:t>E2EE </a:t>
            </a:r>
            <a:r>
              <a:rPr lang="it-IT" sz="1400" dirty="0" smtClean="0"/>
              <a:t>(</a:t>
            </a:r>
            <a:r>
              <a:rPr lang="it-IT" sz="1400" b="1" dirty="0" smtClean="0"/>
              <a:t>E</a:t>
            </a:r>
            <a:r>
              <a:rPr lang="it-IT" sz="1400" dirty="0" smtClean="0"/>
              <a:t>nd </a:t>
            </a:r>
            <a:r>
              <a:rPr lang="it-IT" sz="1400" b="1" dirty="0" smtClean="0"/>
              <a:t>2</a:t>
            </a:r>
            <a:r>
              <a:rPr lang="it-IT" sz="1400" dirty="0" smtClean="0"/>
              <a:t> </a:t>
            </a:r>
            <a:r>
              <a:rPr lang="it-IT" sz="1400" b="1" dirty="0" smtClean="0"/>
              <a:t>E</a:t>
            </a:r>
            <a:r>
              <a:rPr lang="it-IT" sz="1400" dirty="0" smtClean="0"/>
              <a:t>nd </a:t>
            </a:r>
            <a:r>
              <a:rPr lang="it-IT" sz="1400" b="1" dirty="0" smtClean="0"/>
              <a:t>E</a:t>
            </a:r>
            <a:r>
              <a:rPr lang="it-IT" sz="1400" dirty="0" smtClean="0"/>
              <a:t>ncription).</a:t>
            </a:r>
          </a:p>
          <a:p>
            <a:pPr marL="342900" indent="-342900" algn="just"/>
            <a:endParaRPr lang="it-IT" sz="1400" dirty="0" smtClean="0"/>
          </a:p>
          <a:p>
            <a:pPr algn="just"/>
            <a:r>
              <a:rPr lang="it-IT" sz="1400" dirty="0" smtClean="0"/>
              <a:t>Chiave </a:t>
            </a:r>
            <a:r>
              <a:rPr lang="it-IT" sz="1400" b="1" dirty="0" smtClean="0"/>
              <a:t>OTP</a:t>
            </a:r>
            <a:r>
              <a:rPr lang="it-IT" sz="1400" dirty="0" smtClean="0"/>
              <a:t> disponibile per ogni coppia di telefoni del gruppo e per ogni flusso (andata/ritorno).</a:t>
            </a:r>
          </a:p>
          <a:p>
            <a:pPr algn="just"/>
            <a:endParaRPr lang="it-IT" sz="1400" dirty="0" smtClean="0"/>
          </a:p>
          <a:p>
            <a:pPr algn="just"/>
            <a:r>
              <a:rPr lang="it-IT" sz="1400" dirty="0" smtClean="0"/>
              <a:t>Chiave </a:t>
            </a:r>
            <a:r>
              <a:rPr lang="it-IT" sz="1400" b="1" dirty="0" smtClean="0"/>
              <a:t>OTP</a:t>
            </a:r>
            <a:r>
              <a:rPr lang="it-IT" sz="1400" dirty="0" smtClean="0"/>
              <a:t> a </a:t>
            </a:r>
            <a:r>
              <a:rPr lang="it-IT" sz="1400" b="1" dirty="0" smtClean="0"/>
              <a:t>lunghezza variabile</a:t>
            </a:r>
            <a:r>
              <a:rPr lang="it-IT" sz="1400" dirty="0" smtClean="0"/>
              <a:t> pari alla lunghezza del messaggio trasmesso/ricevuto.</a:t>
            </a:r>
          </a:p>
          <a:p>
            <a:pPr algn="just"/>
            <a:endParaRPr lang="it-IT" sz="1400" dirty="0" smtClean="0"/>
          </a:p>
          <a:p>
            <a:pPr algn="just"/>
            <a:r>
              <a:rPr lang="it-IT" sz="1400" dirty="0" smtClean="0"/>
              <a:t>Gestione dei </a:t>
            </a:r>
            <a:r>
              <a:rPr lang="it-IT" sz="1400" b="1" dirty="0" smtClean="0"/>
              <a:t>messaggi solo in memoria </a:t>
            </a:r>
            <a:r>
              <a:rPr lang="it-IT" sz="1400" dirty="0" smtClean="0"/>
              <a:t>RAM, mai salvati su disco (effimeri).</a:t>
            </a:r>
          </a:p>
          <a:p>
            <a:pPr algn="just"/>
            <a:endParaRPr lang="it-IT" sz="1400" dirty="0" smtClean="0"/>
          </a:p>
          <a:p>
            <a:pPr algn="just"/>
            <a:r>
              <a:rPr lang="it-IT" sz="1400" dirty="0" smtClean="0"/>
              <a:t>E’ possibile gestire messaggi NON crittografati con persone esterne al gruppo.</a:t>
            </a:r>
          </a:p>
          <a:p>
            <a:pPr algn="just"/>
            <a:endParaRPr lang="it-IT" sz="1400" b="1" dirty="0" smtClean="0"/>
          </a:p>
          <a:p>
            <a:pPr algn="just"/>
            <a:r>
              <a:rPr lang="it-IT" sz="1400" dirty="0" smtClean="0"/>
              <a:t>Limite di utilizzo da minimo </a:t>
            </a:r>
            <a:r>
              <a:rPr lang="it-IT" sz="1400" b="1" dirty="0" smtClean="0"/>
              <a:t>6</a:t>
            </a:r>
            <a:r>
              <a:rPr lang="it-IT" sz="1400" dirty="0" smtClean="0"/>
              <a:t> </a:t>
            </a:r>
            <a:r>
              <a:rPr lang="it-IT" sz="1400" b="1" dirty="0" smtClean="0"/>
              <a:t>mesi</a:t>
            </a:r>
            <a:r>
              <a:rPr lang="it-IT" sz="1400" dirty="0" smtClean="0"/>
              <a:t> a </a:t>
            </a:r>
            <a:r>
              <a:rPr lang="it-IT" sz="1400" b="1" dirty="0" smtClean="0"/>
              <a:t>3</a:t>
            </a:r>
            <a:r>
              <a:rPr lang="it-IT" sz="1400" dirty="0" smtClean="0"/>
              <a:t> </a:t>
            </a:r>
            <a:r>
              <a:rPr lang="it-IT" sz="1400" b="1" dirty="0" smtClean="0"/>
              <a:t>anni</a:t>
            </a:r>
            <a:r>
              <a:rPr lang="it-IT" sz="1400" dirty="0" smtClean="0"/>
              <a:t> su richiesta in fase di fornitura.</a:t>
            </a:r>
          </a:p>
          <a:p>
            <a:pPr algn="just"/>
            <a:endParaRPr lang="it-IT" sz="1400" dirty="0" smtClean="0"/>
          </a:p>
          <a:p>
            <a:pPr algn="just"/>
            <a:r>
              <a:rPr lang="it-IT" sz="1400" b="1" dirty="0" smtClean="0"/>
              <a:t>Notifica</a:t>
            </a:r>
            <a:r>
              <a:rPr lang="it-IT" sz="1400" dirty="0" smtClean="0"/>
              <a:t> di avvenuta ricezione sempre attiva.</a:t>
            </a:r>
            <a:endParaRPr lang="en-US" sz="1400" dirty="0" smtClean="0"/>
          </a:p>
        </p:txBody>
      </p:sp>
      <p:pic>
        <p:nvPicPr>
          <p:cNvPr id="35842" name="Picture 2" descr="C:\MAX\000_SOCIETA\presentazioni\TRASMISSIONE-RISERVATA\smartphone\encprimes_01.png"/>
          <p:cNvPicPr>
            <a:picLocks noChangeAspect="1" noChangeArrowheads="1"/>
          </p:cNvPicPr>
          <p:nvPr/>
        </p:nvPicPr>
        <p:blipFill>
          <a:blip r:embed="rId4"/>
          <a:srcRect b="61303"/>
          <a:stretch>
            <a:fillRect/>
          </a:stretch>
        </p:blipFill>
        <p:spPr bwMode="auto">
          <a:xfrm>
            <a:off x="6096000" y="4343400"/>
            <a:ext cx="2915718" cy="2362200"/>
          </a:xfrm>
          <a:prstGeom prst="rect">
            <a:avLst/>
          </a:prstGeom>
          <a:noFill/>
        </p:spPr>
      </p:pic>
      <p:pic>
        <p:nvPicPr>
          <p:cNvPr id="35843" name="Picture 3" descr="C:\MAX\000_SOCIETA\presentazioni\TRASMISSIONE-RISERVATA\smartphone\encprimes_02.png"/>
          <p:cNvPicPr>
            <a:picLocks noChangeAspect="1" noChangeArrowheads="1"/>
          </p:cNvPicPr>
          <p:nvPr/>
        </p:nvPicPr>
        <p:blipFill>
          <a:blip r:embed="rId5"/>
          <a:srcRect b="77238"/>
          <a:stretch>
            <a:fillRect/>
          </a:stretch>
        </p:blipFill>
        <p:spPr bwMode="auto">
          <a:xfrm>
            <a:off x="1828800" y="5029200"/>
            <a:ext cx="3562350" cy="1695450"/>
          </a:xfrm>
          <a:prstGeom prst="rect">
            <a:avLst/>
          </a:prstGeom>
          <a:noFill/>
        </p:spPr>
      </p:pic>
      <p:pic>
        <p:nvPicPr>
          <p:cNvPr id="35844" name="Picture 4" descr="C:\MAX\000_SOCIETA\presentazioni\TRASMISSIONE-RISERVATA\SITO\immagini\smartphone-3.png"/>
          <p:cNvPicPr>
            <a:picLocks noChangeAspect="1" noChangeArrowheads="1"/>
          </p:cNvPicPr>
          <p:nvPr/>
        </p:nvPicPr>
        <p:blipFill>
          <a:blip r:embed="rId6"/>
          <a:srcRect/>
          <a:stretch>
            <a:fillRect/>
          </a:stretch>
        </p:blipFill>
        <p:spPr bwMode="auto">
          <a:xfrm>
            <a:off x="381000" y="5257800"/>
            <a:ext cx="1002552" cy="1254125"/>
          </a:xfrm>
          <a:prstGeom prst="rect">
            <a:avLst/>
          </a:prstGeom>
          <a:noFill/>
        </p:spPr>
      </p:pic>
      <p:pic>
        <p:nvPicPr>
          <p:cNvPr id="35845" name="Picture 5" descr="C:\MAX\000_SOCIETA\presentazioni\TRASMISSIONE-RISERVATA\SITO\immagini\plainMSG.png"/>
          <p:cNvPicPr>
            <a:picLocks noChangeAspect="1" noChangeArrowheads="1"/>
          </p:cNvPicPr>
          <p:nvPr/>
        </p:nvPicPr>
        <p:blipFill>
          <a:blip r:embed="rId7"/>
          <a:srcRect/>
          <a:stretch>
            <a:fillRect/>
          </a:stretch>
        </p:blipFill>
        <p:spPr bwMode="auto">
          <a:xfrm>
            <a:off x="152401" y="914400"/>
            <a:ext cx="1217930" cy="1066800"/>
          </a:xfrm>
          <a:prstGeom prst="rect">
            <a:avLst/>
          </a:prstGeom>
          <a:noFill/>
        </p:spPr>
      </p:pic>
      <p:pic>
        <p:nvPicPr>
          <p:cNvPr id="35846" name="Picture 6" descr="C:\MAX\000_SOCIETA\presentazioni\TRASMISSIONE-RISERVATA\SITO\immagini\cryptMSG.png"/>
          <p:cNvPicPr>
            <a:picLocks noChangeAspect="1" noChangeArrowheads="1"/>
          </p:cNvPicPr>
          <p:nvPr/>
        </p:nvPicPr>
        <p:blipFill>
          <a:blip r:embed="rId8"/>
          <a:srcRect/>
          <a:stretch>
            <a:fillRect/>
          </a:stretch>
        </p:blipFill>
        <p:spPr bwMode="auto">
          <a:xfrm>
            <a:off x="7686675" y="914400"/>
            <a:ext cx="1228725" cy="107625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it-IT" kern="0" dirty="0" smtClean="0"/>
              <a:t>Messaggi crittografati per trasmissioni riservate</a:t>
            </a:r>
            <a:endParaRPr lang="en-US" kern="0" dirty="0" smtClean="0"/>
          </a:p>
        </p:txBody>
      </p:sp>
      <p:sp>
        <p:nvSpPr>
          <p:cNvPr id="73" name="CasellaDiTesto 72"/>
          <p:cNvSpPr txBox="1"/>
          <p:nvPr/>
        </p:nvSpPr>
        <p:spPr>
          <a:xfrm>
            <a:off x="2876550" y="2526268"/>
            <a:ext cx="3390900" cy="369332"/>
          </a:xfrm>
          <a:prstGeom prst="rect">
            <a:avLst/>
          </a:prstGeom>
          <a:noFill/>
        </p:spPr>
        <p:txBody>
          <a:bodyPr wrap="square" rtlCol="0">
            <a:spAutoFit/>
          </a:bodyPr>
          <a:lstStyle/>
          <a:p>
            <a:pPr algn="ctr"/>
            <a:r>
              <a:rPr lang="it-IT" sz="1800" b="1" dirty="0" smtClean="0"/>
              <a:t>Riferimenti e CONTATTO</a:t>
            </a:r>
          </a:p>
        </p:txBody>
      </p:sp>
      <p:sp>
        <p:nvSpPr>
          <p:cNvPr id="74" name="CasellaDiTesto 73"/>
          <p:cNvSpPr txBox="1"/>
          <p:nvPr/>
        </p:nvSpPr>
        <p:spPr>
          <a:xfrm>
            <a:off x="1981200" y="3251537"/>
            <a:ext cx="5181600" cy="1015663"/>
          </a:xfrm>
          <a:prstGeom prst="rect">
            <a:avLst/>
          </a:prstGeom>
          <a:noFill/>
        </p:spPr>
        <p:txBody>
          <a:bodyPr wrap="square" rtlCol="0">
            <a:spAutoFit/>
          </a:bodyPr>
          <a:lstStyle/>
          <a:p>
            <a:pPr algn="ctr"/>
            <a:r>
              <a:rPr lang="it-IT" sz="1000" dirty="0" smtClean="0"/>
              <a:t>PRODEV SRL</a:t>
            </a:r>
          </a:p>
          <a:p>
            <a:pPr algn="ctr"/>
            <a:r>
              <a:rPr lang="it-IT" sz="1000" dirty="0" smtClean="0"/>
              <a:t>Via Cavour, 88</a:t>
            </a:r>
          </a:p>
          <a:p>
            <a:pPr algn="ctr"/>
            <a:r>
              <a:rPr lang="it-IT" sz="1000" dirty="0" smtClean="0"/>
              <a:t>20030 SENAGO MI Italy</a:t>
            </a:r>
          </a:p>
          <a:p>
            <a:pPr algn="ctr"/>
            <a:r>
              <a:rPr lang="it-IT" sz="1000" dirty="0" smtClean="0"/>
              <a:t>Mobile +39 348 2720240</a:t>
            </a:r>
          </a:p>
          <a:p>
            <a:pPr algn="ctr"/>
            <a:r>
              <a:rPr lang="it-IT" sz="1000" dirty="0" smtClean="0"/>
              <a:t>m.gherbin@gmail.com</a:t>
            </a:r>
          </a:p>
          <a:p>
            <a:pPr algn="ctr"/>
            <a:r>
              <a:rPr lang="it-IT" sz="1000" b="1" dirty="0" smtClean="0"/>
              <a:t>Massimo Gherbin</a:t>
            </a:r>
          </a:p>
        </p:txBody>
      </p:sp>
      <p:sp>
        <p:nvSpPr>
          <p:cNvPr id="6" name="CasellaDiTesto 5"/>
          <p:cNvSpPr txBox="1"/>
          <p:nvPr/>
        </p:nvSpPr>
        <p:spPr>
          <a:xfrm>
            <a:off x="2476500" y="1748135"/>
            <a:ext cx="4191000" cy="461665"/>
          </a:xfrm>
          <a:prstGeom prst="rect">
            <a:avLst/>
          </a:prstGeom>
          <a:noFill/>
        </p:spPr>
        <p:txBody>
          <a:bodyPr wrap="square" rtlCol="0">
            <a:spAutoFit/>
          </a:bodyPr>
          <a:lstStyle/>
          <a:p>
            <a:pPr algn="ctr"/>
            <a:r>
              <a:rPr lang="it-IT" b="1" dirty="0" smtClean="0"/>
              <a:t>Grazie per l’attenzione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ea typeface="+mj-ea"/>
                <a:cs typeface="+mj-cs"/>
              </a:rPr>
              <a:t>Messaggi crittografati per trasmissioni riservate</a:t>
            </a:r>
            <a:endParaRPr lang="en-US" kern="0" dirty="0" smtClean="0">
              <a:ea typeface="+mj-ea"/>
              <a:cs typeface="+mj-cs"/>
            </a:endParaRPr>
          </a:p>
        </p:txBody>
      </p:sp>
      <p:grpSp>
        <p:nvGrpSpPr>
          <p:cNvPr id="2" name="Gruppo 12"/>
          <p:cNvGrpSpPr/>
          <p:nvPr/>
        </p:nvGrpSpPr>
        <p:grpSpPr>
          <a:xfrm>
            <a:off x="304800" y="833021"/>
            <a:ext cx="8534400" cy="4225230"/>
            <a:chOff x="304800" y="1290935"/>
            <a:chExt cx="8534400" cy="4225230"/>
          </a:xfrm>
        </p:grpSpPr>
        <p:sp>
          <p:nvSpPr>
            <p:cNvPr id="6" name="CasellaDiTesto 5"/>
            <p:cNvSpPr txBox="1"/>
            <p:nvPr/>
          </p:nvSpPr>
          <p:spPr>
            <a:xfrm>
              <a:off x="304800" y="1976735"/>
              <a:ext cx="8534400" cy="3539430"/>
            </a:xfrm>
            <a:prstGeom prst="rect">
              <a:avLst/>
            </a:prstGeom>
            <a:noFill/>
          </p:spPr>
          <p:txBody>
            <a:bodyPr wrap="square" rtlCol="0">
              <a:spAutoFit/>
            </a:bodyPr>
            <a:lstStyle/>
            <a:p>
              <a:pPr algn="just"/>
              <a:r>
                <a:rPr lang="it-IT" sz="1400" dirty="0" smtClean="0"/>
                <a:t>L’analisi preliminare condotta ci ha permesso di individuare una serie di vincoli da rispettare che, se attuati correttamente, permettono di azzerare il rischio di intercettazione  e decriptazione de dati trasmessi.</a:t>
              </a:r>
            </a:p>
            <a:p>
              <a:pPr algn="just"/>
              <a:endParaRPr lang="it-IT" sz="1400" dirty="0" smtClean="0"/>
            </a:p>
            <a:p>
              <a:pPr algn="just"/>
              <a:r>
                <a:rPr lang="it-IT" sz="1400" dirty="0" smtClean="0"/>
                <a:t>E’ stata ridotta al minimo la superfice esposta a potenziali attacchi: Nessun Server Centrale.</a:t>
              </a:r>
            </a:p>
            <a:p>
              <a:pPr algn="just"/>
              <a:endParaRPr lang="it-IT" sz="1400" dirty="0" smtClean="0"/>
            </a:p>
            <a:p>
              <a:pPr algn="just"/>
              <a:r>
                <a:rPr lang="it-IT" sz="1400" dirty="0" smtClean="0"/>
                <a:t>Client mai esposti in rete: azzerato il rischo di intrusione da connessione remota.</a:t>
              </a:r>
            </a:p>
            <a:p>
              <a:pPr algn="just"/>
              <a:endParaRPr lang="it-IT" sz="1400" dirty="0" smtClean="0"/>
            </a:p>
            <a:p>
              <a:pPr algn="just"/>
              <a:r>
                <a:rPr lang="it-IT" sz="1400" dirty="0" smtClean="0"/>
                <a:t>Boot loader e successivo software precaricato con solamente il minimo necessario allo scopo del dispositivo: Azzeramento di potenziali backdoor di sistema</a:t>
              </a:r>
            </a:p>
            <a:p>
              <a:pPr algn="just"/>
              <a:endParaRPr lang="it-IT" sz="1400" dirty="0" smtClean="0"/>
            </a:p>
            <a:p>
              <a:pPr algn="just"/>
              <a:r>
                <a:rPr lang="it-IT" sz="1400" dirty="0" smtClean="0"/>
                <a:t>Operazioni critiche svolte esclusivamente dal client non esposto in rete: Connessione seriale o wi-fi con certificati: nessun login interattivo abilitato.</a:t>
              </a:r>
            </a:p>
            <a:p>
              <a:pPr algn="just"/>
              <a:endParaRPr lang="it-IT" sz="1400" dirty="0" smtClean="0"/>
            </a:p>
            <a:p>
              <a:pPr algn="just"/>
              <a:r>
                <a:rPr lang="it-IT" sz="1400" dirty="0" smtClean="0"/>
                <a:t>Server preconfigurato con relazione 1 a 1 con il proprio client. NON è in grado di decriptare il messaggio ma può solo trasmettere o ricevere l’informazione criptata.</a:t>
              </a:r>
            </a:p>
          </p:txBody>
        </p:sp>
        <p:sp>
          <p:nvSpPr>
            <p:cNvPr id="9" name="CasellaDiTesto 8"/>
            <p:cNvSpPr txBox="1"/>
            <p:nvPr/>
          </p:nvSpPr>
          <p:spPr>
            <a:xfrm>
              <a:off x="685800" y="1290935"/>
              <a:ext cx="7848600" cy="461665"/>
            </a:xfrm>
            <a:prstGeom prst="rect">
              <a:avLst/>
            </a:prstGeom>
            <a:noFill/>
          </p:spPr>
          <p:txBody>
            <a:bodyPr wrap="square" rtlCol="0">
              <a:spAutoFit/>
            </a:bodyPr>
            <a:lstStyle/>
            <a:p>
              <a:r>
                <a:rPr lang="it-IT" b="1" dirty="0" smtClean="0"/>
                <a:t>Prospettive innovative e soluzioni pratiche</a:t>
              </a: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ea typeface="+mj-ea"/>
                <a:cs typeface="+mj-cs"/>
              </a:rPr>
              <a:t>Messaggi crittografati per trasmissioni riservate</a:t>
            </a:r>
            <a:endParaRPr lang="en-US" kern="0" dirty="0" smtClean="0">
              <a:ea typeface="+mj-ea"/>
              <a:cs typeface="+mj-cs"/>
            </a:endParaRPr>
          </a:p>
        </p:txBody>
      </p:sp>
      <p:grpSp>
        <p:nvGrpSpPr>
          <p:cNvPr id="2" name="Gruppo 12"/>
          <p:cNvGrpSpPr/>
          <p:nvPr/>
        </p:nvGrpSpPr>
        <p:grpSpPr>
          <a:xfrm>
            <a:off x="304800" y="1784628"/>
            <a:ext cx="8534400" cy="1415772"/>
            <a:chOff x="304800" y="1443335"/>
            <a:chExt cx="8534400" cy="1415772"/>
          </a:xfrm>
        </p:grpSpPr>
        <p:sp>
          <p:nvSpPr>
            <p:cNvPr id="6" name="CasellaDiTesto 5"/>
            <p:cNvSpPr txBox="1"/>
            <p:nvPr/>
          </p:nvSpPr>
          <p:spPr>
            <a:xfrm>
              <a:off x="304800" y="1905000"/>
              <a:ext cx="8534400" cy="954107"/>
            </a:xfrm>
            <a:prstGeom prst="rect">
              <a:avLst/>
            </a:prstGeom>
            <a:noFill/>
          </p:spPr>
          <p:txBody>
            <a:bodyPr wrap="square" rtlCol="0">
              <a:spAutoFit/>
            </a:bodyPr>
            <a:lstStyle/>
            <a:p>
              <a:pPr algn="just"/>
              <a:r>
                <a:rPr lang="it-IT" sz="1400" dirty="0" smtClean="0"/>
                <a:t>Sono potenzialmente interessati alla nostra soluzione tutti quei soggetti (organizzazioni, banche, enti, privati cittadini) che necessitano della assoluta certezza che ciò che trasmettono sia leggibile solo e unicamente dai destinatari ai quali le informazioni vengono inviate.</a:t>
              </a:r>
              <a:endParaRPr lang="en-US" sz="1400" dirty="0" smtClean="0"/>
            </a:p>
          </p:txBody>
        </p:sp>
        <p:sp>
          <p:nvSpPr>
            <p:cNvPr id="9" name="CasellaDiTesto 8"/>
            <p:cNvSpPr txBox="1"/>
            <p:nvPr/>
          </p:nvSpPr>
          <p:spPr>
            <a:xfrm>
              <a:off x="2362200" y="1443335"/>
              <a:ext cx="4419600" cy="461665"/>
            </a:xfrm>
            <a:prstGeom prst="rect">
              <a:avLst/>
            </a:prstGeom>
            <a:noFill/>
          </p:spPr>
          <p:txBody>
            <a:bodyPr wrap="square" rtlCol="0">
              <a:spAutoFit/>
            </a:bodyPr>
            <a:lstStyle/>
            <a:p>
              <a:pPr algn="ctr"/>
              <a:r>
                <a:rPr lang="it-IT" b="1" dirty="0" smtClean="0"/>
                <a:t>Pubblico di destinazione</a:t>
              </a:r>
            </a:p>
          </p:txBody>
        </p:sp>
      </p:grpSp>
      <p:grpSp>
        <p:nvGrpSpPr>
          <p:cNvPr id="3" name="Gruppo 13"/>
          <p:cNvGrpSpPr/>
          <p:nvPr/>
        </p:nvGrpSpPr>
        <p:grpSpPr>
          <a:xfrm>
            <a:off x="304800" y="4003358"/>
            <a:ext cx="8686800" cy="1483042"/>
            <a:chOff x="304800" y="1667708"/>
            <a:chExt cx="8534400" cy="1483042"/>
          </a:xfrm>
        </p:grpSpPr>
        <p:sp>
          <p:nvSpPr>
            <p:cNvPr id="15" name="CasellaDiTesto 14"/>
            <p:cNvSpPr txBox="1"/>
            <p:nvPr/>
          </p:nvSpPr>
          <p:spPr>
            <a:xfrm>
              <a:off x="304800" y="2196643"/>
              <a:ext cx="8534400" cy="954107"/>
            </a:xfrm>
            <a:prstGeom prst="rect">
              <a:avLst/>
            </a:prstGeom>
            <a:noFill/>
          </p:spPr>
          <p:txBody>
            <a:bodyPr wrap="square" rtlCol="0">
              <a:spAutoFit/>
            </a:bodyPr>
            <a:lstStyle/>
            <a:p>
              <a:pPr algn="just">
                <a:buFont typeface="Wingdings" pitchFamily="2" charset="2"/>
                <a:buChar char="Ø"/>
              </a:pPr>
              <a:r>
                <a:rPr lang="it-IT" sz="1400" b="1" dirty="0" smtClean="0"/>
                <a:t> </a:t>
              </a:r>
              <a:r>
                <a:rPr lang="it-IT" sz="1400" dirty="0" smtClean="0"/>
                <a:t>Chiavi di criptazione simmetriche univoche e non riutilizzabili </a:t>
              </a:r>
              <a:r>
                <a:rPr lang="it-IT" sz="1400" b="1" dirty="0" smtClean="0"/>
                <a:t>OTP</a:t>
              </a:r>
              <a:r>
                <a:rPr lang="it-IT" sz="1400" dirty="0" smtClean="0"/>
                <a:t> (</a:t>
              </a:r>
              <a:r>
                <a:rPr lang="it-IT" sz="1400" b="1" dirty="0" smtClean="0"/>
                <a:t>O</a:t>
              </a:r>
              <a:r>
                <a:rPr lang="it-IT" sz="1400" dirty="0" smtClean="0"/>
                <a:t>ne </a:t>
              </a:r>
              <a:r>
                <a:rPr lang="it-IT" sz="1400" b="1" dirty="0" smtClean="0"/>
                <a:t>T</a:t>
              </a:r>
              <a:r>
                <a:rPr lang="it-IT" sz="1400" dirty="0" smtClean="0"/>
                <a:t>ime </a:t>
              </a:r>
              <a:r>
                <a:rPr lang="it-IT" sz="1400" b="1" dirty="0" smtClean="0"/>
                <a:t>P</a:t>
              </a:r>
              <a:r>
                <a:rPr lang="it-IT" sz="1400" dirty="0" smtClean="0"/>
                <a:t>assword).</a:t>
              </a:r>
              <a:endParaRPr lang="it-IT" sz="1400" b="1" dirty="0" smtClean="0"/>
            </a:p>
            <a:p>
              <a:pPr algn="just">
                <a:buFont typeface="Wingdings" pitchFamily="2" charset="2"/>
                <a:buChar char="Ø"/>
              </a:pPr>
              <a:r>
                <a:rPr lang="it-IT" sz="1400" dirty="0" smtClean="0"/>
                <a:t> </a:t>
              </a:r>
              <a:r>
                <a:rPr lang="it-IT" sz="1400" b="1" dirty="0" smtClean="0"/>
                <a:t>Proprietà completa di hardware e software: </a:t>
              </a:r>
              <a:r>
                <a:rPr lang="it-IT" sz="1400" dirty="0" smtClean="0"/>
                <a:t>nessun dispositivo intermedio di terze parti</a:t>
              </a:r>
            </a:p>
            <a:p>
              <a:pPr algn="just">
                <a:buFont typeface="Wingdings" pitchFamily="2" charset="2"/>
                <a:buChar char="Ø"/>
              </a:pPr>
              <a:r>
                <a:rPr lang="it-IT" sz="1400" dirty="0" smtClean="0"/>
                <a:t> Il sistema opera nella sola memoria RAM: </a:t>
              </a:r>
              <a:r>
                <a:rPr lang="it-IT" sz="1400" b="1" dirty="0" smtClean="0"/>
                <a:t>nessun dato viene memorizzato permanentemente.</a:t>
              </a:r>
            </a:p>
          </p:txBody>
        </p:sp>
        <p:sp>
          <p:nvSpPr>
            <p:cNvPr id="16" name="CasellaDiTesto 15"/>
            <p:cNvSpPr txBox="1"/>
            <p:nvPr/>
          </p:nvSpPr>
          <p:spPr>
            <a:xfrm>
              <a:off x="1771650" y="1667708"/>
              <a:ext cx="5600700" cy="461665"/>
            </a:xfrm>
            <a:prstGeom prst="rect">
              <a:avLst/>
            </a:prstGeom>
            <a:noFill/>
          </p:spPr>
          <p:txBody>
            <a:bodyPr wrap="square" rtlCol="0">
              <a:spAutoFit/>
            </a:bodyPr>
            <a:lstStyle/>
            <a:p>
              <a:pPr algn="ctr"/>
              <a:r>
                <a:rPr lang="it-IT" b="1" dirty="0" smtClean="0"/>
                <a:t>Principi di base fondamentali</a:t>
              </a: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ea typeface="+mj-ea"/>
                <a:cs typeface="+mj-cs"/>
              </a:rPr>
              <a:t>Messaggi crittografati per trasmissioni riservate</a:t>
            </a:r>
            <a:endParaRPr lang="en-US" kern="0" dirty="0" smtClean="0">
              <a:ea typeface="+mj-ea"/>
              <a:cs typeface="+mj-cs"/>
            </a:endParaRPr>
          </a:p>
        </p:txBody>
      </p:sp>
      <p:sp>
        <p:nvSpPr>
          <p:cNvPr id="6" name="CasellaDiTesto 5"/>
          <p:cNvSpPr txBox="1"/>
          <p:nvPr/>
        </p:nvSpPr>
        <p:spPr>
          <a:xfrm>
            <a:off x="0" y="1447800"/>
            <a:ext cx="4343400" cy="738664"/>
          </a:xfrm>
          <a:prstGeom prst="rect">
            <a:avLst/>
          </a:prstGeom>
          <a:noFill/>
        </p:spPr>
        <p:txBody>
          <a:bodyPr wrap="square" rtlCol="0">
            <a:spAutoFit/>
          </a:bodyPr>
          <a:lstStyle/>
          <a:p>
            <a:pPr marL="342900" indent="-342900" algn="ctr"/>
            <a:r>
              <a:rPr lang="it-IT" sz="1400" b="1" dirty="0" smtClean="0"/>
              <a:t>Postazione Fissa</a:t>
            </a:r>
            <a:r>
              <a:rPr lang="it-IT" sz="1400" dirty="0" smtClean="0"/>
              <a:t> (PC Notebook+Server)</a:t>
            </a:r>
          </a:p>
          <a:p>
            <a:pPr marL="342900" indent="-342900" algn="ctr"/>
            <a:r>
              <a:rPr lang="it-IT" sz="1400" dirty="0" smtClean="0"/>
              <a:t>con connessione di rete tramite cavo.</a:t>
            </a:r>
          </a:p>
          <a:p>
            <a:pPr marL="342900" indent="-342900" algn="ctr"/>
            <a:r>
              <a:rPr lang="it-IT" sz="1400" dirty="0" smtClean="0"/>
              <a:t>Client </a:t>
            </a:r>
            <a:r>
              <a:rPr lang="it-IT" sz="1400" b="1" dirty="0" smtClean="0"/>
              <a:t>E-mail</a:t>
            </a:r>
            <a:r>
              <a:rPr lang="it-IT" sz="1400" dirty="0" smtClean="0"/>
              <a:t> dedicato.</a:t>
            </a:r>
          </a:p>
        </p:txBody>
      </p:sp>
      <p:pic>
        <p:nvPicPr>
          <p:cNvPr id="1026" name="Picture 2" descr="C:\MAX\000_SOCIETA\presentazioni\TRASMISSIONE-RISERVATA\SITO\immagini\encprimes-complete.jpg"/>
          <p:cNvPicPr>
            <a:picLocks noChangeAspect="1" noChangeArrowheads="1"/>
          </p:cNvPicPr>
          <p:nvPr/>
        </p:nvPicPr>
        <p:blipFill>
          <a:blip r:embed="rId4"/>
          <a:srcRect/>
          <a:stretch>
            <a:fillRect/>
          </a:stretch>
        </p:blipFill>
        <p:spPr bwMode="auto">
          <a:xfrm>
            <a:off x="457200" y="2667000"/>
            <a:ext cx="2590800" cy="1628055"/>
          </a:xfrm>
          <a:prstGeom prst="rect">
            <a:avLst/>
          </a:prstGeom>
          <a:noFill/>
        </p:spPr>
      </p:pic>
      <p:pic>
        <p:nvPicPr>
          <p:cNvPr id="1029" name="Picture 5" descr="C:\MAX\000_SOCIETA\presentazioni\TRASMISSIONE-RISERVATA\SITO\immagini\screen\mail-style.jpg"/>
          <p:cNvPicPr>
            <a:picLocks noChangeAspect="1" noChangeArrowheads="1"/>
          </p:cNvPicPr>
          <p:nvPr/>
        </p:nvPicPr>
        <p:blipFill>
          <a:blip r:embed="rId5" cstate="print"/>
          <a:srcRect/>
          <a:stretch>
            <a:fillRect/>
          </a:stretch>
        </p:blipFill>
        <p:spPr bwMode="auto">
          <a:xfrm>
            <a:off x="100445" y="4267200"/>
            <a:ext cx="3889664" cy="2492406"/>
          </a:xfrm>
          <a:prstGeom prst="rect">
            <a:avLst/>
          </a:prstGeom>
          <a:noFill/>
        </p:spPr>
      </p:pic>
      <p:pic>
        <p:nvPicPr>
          <p:cNvPr id="1030" name="Picture 6" descr="C:\MAX\000_SOCIETA\presentazioni\TRASMISSIONE-RISERVATA\smartphone\encprimes_gruppo.png"/>
          <p:cNvPicPr>
            <a:picLocks noChangeAspect="1" noChangeArrowheads="1"/>
          </p:cNvPicPr>
          <p:nvPr/>
        </p:nvPicPr>
        <p:blipFill>
          <a:blip r:embed="rId6" cstate="print"/>
          <a:srcRect/>
          <a:stretch>
            <a:fillRect/>
          </a:stretch>
        </p:blipFill>
        <p:spPr bwMode="auto">
          <a:xfrm>
            <a:off x="5943600" y="2858828"/>
            <a:ext cx="2209800" cy="3847891"/>
          </a:xfrm>
          <a:prstGeom prst="rect">
            <a:avLst/>
          </a:prstGeom>
          <a:noFill/>
        </p:spPr>
      </p:pic>
      <p:sp>
        <p:nvSpPr>
          <p:cNvPr id="17" name="Freccia in giù 16"/>
          <p:cNvSpPr/>
          <p:nvPr/>
        </p:nvSpPr>
        <p:spPr bwMode="auto">
          <a:xfrm rot="378648">
            <a:off x="6780016" y="2159415"/>
            <a:ext cx="304800" cy="684790"/>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sp>
        <p:nvSpPr>
          <p:cNvPr id="12" name="CasellaDiTesto 11"/>
          <p:cNvSpPr txBox="1"/>
          <p:nvPr/>
        </p:nvSpPr>
        <p:spPr>
          <a:xfrm>
            <a:off x="4724400" y="1447800"/>
            <a:ext cx="4419600" cy="738664"/>
          </a:xfrm>
          <a:prstGeom prst="rect">
            <a:avLst/>
          </a:prstGeom>
          <a:noFill/>
        </p:spPr>
        <p:txBody>
          <a:bodyPr wrap="square" rtlCol="0">
            <a:spAutoFit/>
          </a:bodyPr>
          <a:lstStyle/>
          <a:p>
            <a:pPr marL="342900" indent="-342900" algn="ctr"/>
            <a:r>
              <a:rPr lang="it-IT" sz="1400" b="1" dirty="0" smtClean="0"/>
              <a:t>Postazione Mobile</a:t>
            </a:r>
            <a:r>
              <a:rPr lang="it-IT" sz="1400" dirty="0" smtClean="0"/>
              <a:t> (SmartPhone) </a:t>
            </a:r>
          </a:p>
          <a:p>
            <a:pPr marL="342900" indent="-342900" algn="ctr"/>
            <a:r>
              <a:rPr lang="it-IT" sz="1400" dirty="0" smtClean="0"/>
              <a:t>con connessione tramite rete GSM.</a:t>
            </a:r>
          </a:p>
          <a:p>
            <a:pPr marL="800100" lvl="1" indent="-342900" algn="ctr"/>
            <a:r>
              <a:rPr lang="it-IT" sz="1400" dirty="0" smtClean="0"/>
              <a:t>Chat </a:t>
            </a:r>
            <a:r>
              <a:rPr lang="it-IT" sz="1400" b="1" dirty="0" smtClean="0"/>
              <a:t>SMS</a:t>
            </a:r>
            <a:r>
              <a:rPr lang="it-IT" sz="1400" dirty="0" smtClean="0"/>
              <a:t> dedicata.</a:t>
            </a:r>
            <a:endParaRPr lang="en-US" sz="1400" dirty="0" smtClean="0"/>
          </a:p>
        </p:txBody>
      </p:sp>
      <p:sp>
        <p:nvSpPr>
          <p:cNvPr id="15" name="CasellaDiTesto 14"/>
          <p:cNvSpPr txBox="1"/>
          <p:nvPr/>
        </p:nvSpPr>
        <p:spPr>
          <a:xfrm>
            <a:off x="538843" y="914400"/>
            <a:ext cx="7462157" cy="461665"/>
          </a:xfrm>
          <a:prstGeom prst="rect">
            <a:avLst/>
          </a:prstGeom>
          <a:noFill/>
        </p:spPr>
        <p:txBody>
          <a:bodyPr wrap="square" rtlCol="0">
            <a:spAutoFit/>
          </a:bodyPr>
          <a:lstStyle/>
          <a:p>
            <a:pPr algn="ctr"/>
            <a:r>
              <a:rPr lang="it-IT" b="1" dirty="0" smtClean="0"/>
              <a:t>Due Proposte per un’unica soluzione</a:t>
            </a:r>
          </a:p>
        </p:txBody>
      </p:sp>
      <p:sp>
        <p:nvSpPr>
          <p:cNvPr id="16" name="Freccia in giù 15"/>
          <p:cNvSpPr/>
          <p:nvPr/>
        </p:nvSpPr>
        <p:spPr bwMode="auto">
          <a:xfrm rot="378648">
            <a:off x="1789314" y="2148278"/>
            <a:ext cx="304800" cy="684790"/>
          </a:xfrm>
          <a:prstGeom prst="down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MAX\000_SOCIETA\presentazioni\TRASMISSIONE-RISERVATA\SITO\immagini\EncPriMes-Server-basic.jpg"/>
          <p:cNvPicPr>
            <a:picLocks noChangeAspect="1" noChangeArrowheads="1"/>
          </p:cNvPicPr>
          <p:nvPr/>
        </p:nvPicPr>
        <p:blipFill>
          <a:blip r:embed="rId3" cstate="print"/>
          <a:srcRect/>
          <a:stretch>
            <a:fillRect/>
          </a:stretch>
        </p:blipFill>
        <p:spPr bwMode="auto">
          <a:xfrm>
            <a:off x="7166579" y="3810000"/>
            <a:ext cx="1977421" cy="1652588"/>
          </a:xfrm>
          <a:prstGeom prst="rect">
            <a:avLst/>
          </a:prstGeom>
          <a:noFill/>
        </p:spPr>
      </p:pic>
      <p:pic>
        <p:nvPicPr>
          <p:cNvPr id="28678" name="Picture 6" descr="logoprodev_sito"/>
          <p:cNvPicPr>
            <a:picLocks noChangeAspect="1" noChangeArrowheads="1"/>
          </p:cNvPicPr>
          <p:nvPr/>
        </p:nvPicPr>
        <p:blipFill>
          <a:blip r:embed="rId4"/>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t>Messaggi crittografati per trasmissioni riservate</a:t>
            </a:r>
            <a:endParaRPr lang="en-US" kern="0" dirty="0" smtClean="0"/>
          </a:p>
        </p:txBody>
      </p:sp>
      <p:sp>
        <p:nvSpPr>
          <p:cNvPr id="6" name="CasellaDiTesto 5"/>
          <p:cNvSpPr txBox="1"/>
          <p:nvPr/>
        </p:nvSpPr>
        <p:spPr>
          <a:xfrm>
            <a:off x="304800" y="2012752"/>
            <a:ext cx="8534400" cy="2246769"/>
          </a:xfrm>
          <a:prstGeom prst="rect">
            <a:avLst/>
          </a:prstGeom>
          <a:noFill/>
        </p:spPr>
        <p:txBody>
          <a:bodyPr wrap="square" rtlCol="0">
            <a:spAutoFit/>
          </a:bodyPr>
          <a:lstStyle/>
          <a:p>
            <a:pPr marL="342900" indent="-342900" algn="just"/>
            <a:r>
              <a:rPr lang="it-IT" sz="1400" dirty="0" smtClean="0"/>
              <a:t>Il </a:t>
            </a:r>
            <a:r>
              <a:rPr lang="it-IT" sz="1400" b="1" dirty="0" smtClean="0"/>
              <a:t>NODO</a:t>
            </a:r>
            <a:r>
              <a:rPr lang="it-IT" sz="1400" dirty="0" smtClean="0"/>
              <a:t> è l’insieme di Hardware e Software utilizzato dal singolo </a:t>
            </a:r>
            <a:r>
              <a:rPr lang="it-IT" sz="1400" b="1" dirty="0" smtClean="0"/>
              <a:t>UTENTE</a:t>
            </a:r>
            <a:r>
              <a:rPr lang="it-IT" sz="1400" dirty="0" smtClean="0"/>
              <a:t>.</a:t>
            </a:r>
          </a:p>
          <a:p>
            <a:pPr marL="342900" indent="-342900" algn="just"/>
            <a:endParaRPr lang="it-IT" sz="1400" dirty="0" smtClean="0"/>
          </a:p>
          <a:p>
            <a:pPr marL="342900" indent="-342900" algn="just"/>
            <a:r>
              <a:rPr lang="it-IT" sz="1400" dirty="0" smtClean="0"/>
              <a:t>Ogni </a:t>
            </a:r>
            <a:r>
              <a:rPr lang="it-IT" sz="1400" b="1" dirty="0" smtClean="0"/>
              <a:t>NODO</a:t>
            </a:r>
            <a:r>
              <a:rPr lang="it-IT" sz="1400" dirty="0" smtClean="0"/>
              <a:t> ha un nome che lo identifica univocamente all’interno del gruppo.</a:t>
            </a:r>
          </a:p>
          <a:p>
            <a:pPr marL="342900" indent="-342900" algn="just"/>
            <a:endParaRPr lang="it-IT" sz="1400" dirty="0" smtClean="0"/>
          </a:p>
          <a:p>
            <a:pPr marL="342900" indent="-342900" algn="just"/>
            <a:r>
              <a:rPr lang="it-IT" sz="1400" dirty="0" smtClean="0"/>
              <a:t>Il NODO è composto da 2 unità fisiche distinte:</a:t>
            </a:r>
          </a:p>
          <a:p>
            <a:pPr marL="342900" indent="-342900" algn="just"/>
            <a:endParaRPr lang="en-US" sz="1400" dirty="0" smtClean="0"/>
          </a:p>
          <a:p>
            <a:pPr marL="342900" indent="-342900" algn="just"/>
            <a:r>
              <a:rPr lang="it-IT" sz="1400" dirty="0" smtClean="0"/>
              <a:t>		(1) </a:t>
            </a:r>
            <a:r>
              <a:rPr lang="it-IT" sz="1400" b="1" dirty="0" smtClean="0"/>
              <a:t>Client</a:t>
            </a:r>
          </a:p>
          <a:p>
            <a:pPr marL="342900" indent="-342900" algn="just"/>
            <a:r>
              <a:rPr lang="it-IT" sz="1400" dirty="0" smtClean="0"/>
              <a:t>		(2) </a:t>
            </a:r>
            <a:r>
              <a:rPr lang="it-IT" sz="1400" b="1" dirty="0" smtClean="0"/>
              <a:t>Server</a:t>
            </a:r>
          </a:p>
          <a:p>
            <a:pPr marL="342900" indent="-342900" algn="just"/>
            <a:endParaRPr lang="en-US" sz="1400" dirty="0" smtClean="0"/>
          </a:p>
          <a:p>
            <a:pPr algn="just"/>
            <a:r>
              <a:rPr lang="it-IT" sz="1400" dirty="0" smtClean="0"/>
              <a:t>Nello schema che segue abbiamo l'esempio di 2 NODI (MILANO e PARIS).</a:t>
            </a:r>
          </a:p>
        </p:txBody>
      </p:sp>
      <p:sp>
        <p:nvSpPr>
          <p:cNvPr id="9" name="CasellaDiTesto 8"/>
          <p:cNvSpPr txBox="1"/>
          <p:nvPr/>
        </p:nvSpPr>
        <p:spPr>
          <a:xfrm>
            <a:off x="3714750" y="1524000"/>
            <a:ext cx="1714500" cy="369332"/>
          </a:xfrm>
          <a:prstGeom prst="rect">
            <a:avLst/>
          </a:prstGeom>
          <a:noFill/>
        </p:spPr>
        <p:txBody>
          <a:bodyPr wrap="square" rtlCol="0">
            <a:spAutoFit/>
          </a:bodyPr>
          <a:lstStyle/>
          <a:p>
            <a:pPr algn="ctr"/>
            <a:r>
              <a:rPr lang="it-IT" sz="1800" b="1" dirty="0" smtClean="0"/>
              <a:t>I NODI</a:t>
            </a:r>
          </a:p>
        </p:txBody>
      </p:sp>
      <p:cxnSp>
        <p:nvCxnSpPr>
          <p:cNvPr id="17" name="Connettore 4 16"/>
          <p:cNvCxnSpPr>
            <a:stCxn id="13" idx="3"/>
            <a:endCxn id="13" idx="3"/>
          </p:cNvCxnSpPr>
          <p:nvPr/>
        </p:nvCxnSpPr>
        <p:spPr bwMode="auto">
          <a:xfrm>
            <a:off x="2204471" y="54155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23" name="Connettore 2 22"/>
          <p:cNvCxnSpPr>
            <a:stCxn id="13" idx="3"/>
          </p:cNvCxnSpPr>
          <p:nvPr/>
        </p:nvCxnSpPr>
        <p:spPr bwMode="auto">
          <a:xfrm flipH="1">
            <a:off x="1647371" y="5415547"/>
            <a:ext cx="557100" cy="973723"/>
          </a:xfrm>
          <a:prstGeom prst="straightConnector1">
            <a:avLst/>
          </a:prstGeom>
          <a:solidFill>
            <a:srgbClr val="FBE4A3"/>
          </a:solidFill>
          <a:ln w="9525" cap="flat" cmpd="sng" algn="ctr">
            <a:noFill/>
            <a:prstDash val="solid"/>
            <a:round/>
            <a:headEnd type="none" w="med" len="med"/>
            <a:tailEnd type="arrow"/>
          </a:ln>
          <a:effectLst/>
        </p:spPr>
      </p:cxnSp>
      <p:grpSp>
        <p:nvGrpSpPr>
          <p:cNvPr id="28" name="Gruppo 27"/>
          <p:cNvGrpSpPr/>
          <p:nvPr/>
        </p:nvGrpSpPr>
        <p:grpSpPr>
          <a:xfrm>
            <a:off x="1205599" y="4267200"/>
            <a:ext cx="6732803" cy="1905000"/>
            <a:chOff x="1095829" y="3505200"/>
            <a:chExt cx="6677045" cy="1905000"/>
          </a:xfrm>
        </p:grpSpPr>
        <p:pic>
          <p:nvPicPr>
            <p:cNvPr id="1026" name="Picture 2" descr="C:\MAX\000_SOCIETA\presentazioni\TRASMISSIONE-RISERVATA\SITO\immagini\0-NODE-NOTE-BOOK.jpg"/>
            <p:cNvPicPr>
              <a:picLocks noChangeAspect="1" noChangeArrowheads="1"/>
            </p:cNvPicPr>
            <p:nvPr/>
          </p:nvPicPr>
          <p:blipFill>
            <a:blip r:embed="rId5" cstate="print"/>
            <a:srcRect/>
            <a:stretch>
              <a:fillRect/>
            </a:stretch>
          </p:blipFill>
          <p:spPr bwMode="auto">
            <a:xfrm>
              <a:off x="2543629" y="4027070"/>
              <a:ext cx="1695450" cy="1383130"/>
            </a:xfrm>
            <a:prstGeom prst="rect">
              <a:avLst/>
            </a:prstGeom>
            <a:noFill/>
          </p:spPr>
        </p:pic>
        <p:pic>
          <p:nvPicPr>
            <p:cNvPr id="1027" name="Picture 3" descr="C:\MAX\000_SOCIETA\presentazioni\TRASMISSIONE-RISERVATA\SITO\immagini\00-NODE-NOTE-BOOK.jpg"/>
            <p:cNvPicPr>
              <a:picLocks noChangeAspect="1" noChangeArrowheads="1"/>
            </p:cNvPicPr>
            <p:nvPr/>
          </p:nvPicPr>
          <p:blipFill>
            <a:blip r:embed="rId6" cstate="print"/>
            <a:srcRect/>
            <a:stretch>
              <a:fillRect/>
            </a:stretch>
          </p:blipFill>
          <p:spPr bwMode="auto">
            <a:xfrm>
              <a:off x="4560471" y="3997994"/>
              <a:ext cx="1716958" cy="1400676"/>
            </a:xfrm>
            <a:prstGeom prst="rect">
              <a:avLst/>
            </a:prstGeom>
            <a:noFill/>
          </p:spPr>
        </p:pic>
        <p:grpSp>
          <p:nvGrpSpPr>
            <p:cNvPr id="36" name="Gruppo 35"/>
            <p:cNvGrpSpPr/>
            <p:nvPr/>
          </p:nvGrpSpPr>
          <p:grpSpPr>
            <a:xfrm>
              <a:off x="1095829" y="4484270"/>
              <a:ext cx="1447800" cy="338554"/>
              <a:chOff x="381000" y="3124200"/>
              <a:chExt cx="1447800" cy="338554"/>
            </a:xfrm>
          </p:grpSpPr>
          <p:sp>
            <p:nvSpPr>
              <p:cNvPr id="13" name="CasellaDiTesto 12"/>
              <p:cNvSpPr txBox="1"/>
              <p:nvPr/>
            </p:nvSpPr>
            <p:spPr>
              <a:xfrm>
                <a:off x="381000" y="3124200"/>
                <a:ext cx="990600" cy="338554"/>
              </a:xfrm>
              <a:prstGeom prst="rect">
                <a:avLst/>
              </a:prstGeom>
              <a:noFill/>
            </p:spPr>
            <p:txBody>
              <a:bodyPr wrap="square" rtlCol="0">
                <a:spAutoFit/>
              </a:bodyPr>
              <a:lstStyle/>
              <a:p>
                <a:r>
                  <a:rPr lang="it-IT" sz="1600" b="1" dirty="0" smtClean="0">
                    <a:solidFill>
                      <a:srgbClr val="FF0000"/>
                    </a:solidFill>
                  </a:rPr>
                  <a:t>ID xxx</a:t>
                </a:r>
                <a:endParaRPr lang="it-IT" sz="1600" b="1" dirty="0">
                  <a:solidFill>
                    <a:srgbClr val="FF0000"/>
                  </a:solidFill>
                </a:endParaRPr>
              </a:p>
            </p:txBody>
          </p:sp>
          <p:cxnSp>
            <p:nvCxnSpPr>
              <p:cNvPr id="25" name="Connettore 2 24"/>
              <p:cNvCxnSpPr>
                <a:stCxn id="13" idx="3"/>
                <a:endCxn id="1026" idx="1"/>
              </p:cNvCxnSpPr>
              <p:nvPr/>
            </p:nvCxnSpPr>
            <p:spPr bwMode="auto">
              <a:xfrm>
                <a:off x="1371600" y="3293477"/>
                <a:ext cx="457200" cy="65088"/>
              </a:xfrm>
              <a:prstGeom prst="straightConnector1">
                <a:avLst/>
              </a:prstGeom>
              <a:solidFill>
                <a:srgbClr val="FBE4A3"/>
              </a:solidFill>
              <a:ln w="25400" cap="flat" cmpd="sng" algn="ctr">
                <a:solidFill>
                  <a:srgbClr val="FF0000"/>
                </a:solidFill>
                <a:prstDash val="solid"/>
                <a:round/>
                <a:headEnd type="none" w="med" len="med"/>
                <a:tailEnd type="arrow"/>
              </a:ln>
              <a:effectLst/>
            </p:spPr>
          </p:cxnSp>
        </p:grpSp>
        <p:grpSp>
          <p:nvGrpSpPr>
            <p:cNvPr id="37" name="Gruppo 36"/>
            <p:cNvGrpSpPr/>
            <p:nvPr/>
          </p:nvGrpSpPr>
          <p:grpSpPr>
            <a:xfrm rot="10800000">
              <a:off x="6277429" y="4648200"/>
              <a:ext cx="1495445" cy="338554"/>
              <a:chOff x="1241959" y="3112670"/>
              <a:chExt cx="1365406" cy="338554"/>
            </a:xfrm>
          </p:grpSpPr>
          <p:sp>
            <p:nvSpPr>
              <p:cNvPr id="38" name="CasellaDiTesto 37"/>
              <p:cNvSpPr txBox="1"/>
              <p:nvPr/>
            </p:nvSpPr>
            <p:spPr>
              <a:xfrm rot="10800000">
                <a:off x="1241959" y="3112670"/>
                <a:ext cx="990600" cy="338554"/>
              </a:xfrm>
              <a:prstGeom prst="rect">
                <a:avLst/>
              </a:prstGeom>
              <a:noFill/>
            </p:spPr>
            <p:txBody>
              <a:bodyPr wrap="square" rtlCol="0">
                <a:spAutoFit/>
              </a:bodyPr>
              <a:lstStyle/>
              <a:p>
                <a:r>
                  <a:rPr lang="it-IT" sz="1600" b="1" dirty="0" smtClean="0">
                    <a:solidFill>
                      <a:srgbClr val="FF0000"/>
                    </a:solidFill>
                  </a:rPr>
                  <a:t>ID yyy</a:t>
                </a:r>
                <a:endParaRPr lang="it-IT" sz="1600" b="1" dirty="0">
                  <a:solidFill>
                    <a:srgbClr val="FF0000"/>
                  </a:solidFill>
                </a:endParaRPr>
              </a:p>
            </p:txBody>
          </p:sp>
          <p:cxnSp>
            <p:nvCxnSpPr>
              <p:cNvPr id="39" name="Connettore 2 38"/>
              <p:cNvCxnSpPr>
                <a:stCxn id="38" idx="1"/>
                <a:endCxn id="1027" idx="3"/>
              </p:cNvCxnSpPr>
              <p:nvPr/>
            </p:nvCxnSpPr>
            <p:spPr bwMode="auto">
              <a:xfrm>
                <a:off x="2232559" y="3281946"/>
                <a:ext cx="374806" cy="119145"/>
              </a:xfrm>
              <a:prstGeom prst="straightConnector1">
                <a:avLst/>
              </a:prstGeom>
              <a:solidFill>
                <a:srgbClr val="FBE4A3"/>
              </a:solidFill>
              <a:ln w="25400" cap="flat" cmpd="sng" algn="ctr">
                <a:solidFill>
                  <a:srgbClr val="FF0000"/>
                </a:solidFill>
                <a:prstDash val="solid"/>
                <a:round/>
                <a:headEnd type="none" w="med" len="med"/>
                <a:tailEnd type="arrow"/>
              </a:ln>
              <a:effectLst/>
            </p:spPr>
          </p:cxnSp>
        </p:grpSp>
        <p:grpSp>
          <p:nvGrpSpPr>
            <p:cNvPr id="22" name="Gruppo 21"/>
            <p:cNvGrpSpPr/>
            <p:nvPr/>
          </p:nvGrpSpPr>
          <p:grpSpPr>
            <a:xfrm>
              <a:off x="5486406" y="4038600"/>
              <a:ext cx="1904993" cy="338554"/>
              <a:chOff x="5486406" y="3733800"/>
              <a:chExt cx="1904993" cy="338554"/>
            </a:xfrm>
          </p:grpSpPr>
          <p:sp>
            <p:nvSpPr>
              <p:cNvPr id="18" name="CasellaDiTesto 17"/>
              <p:cNvSpPr txBox="1"/>
              <p:nvPr/>
            </p:nvSpPr>
            <p:spPr>
              <a:xfrm>
                <a:off x="6553200" y="3733800"/>
                <a:ext cx="838199" cy="338554"/>
              </a:xfrm>
              <a:prstGeom prst="rect">
                <a:avLst/>
              </a:prstGeom>
              <a:noFill/>
            </p:spPr>
            <p:txBody>
              <a:bodyPr wrap="square" rtlCol="0">
                <a:spAutoFit/>
              </a:bodyPr>
              <a:lstStyle/>
              <a:p>
                <a:r>
                  <a:rPr lang="it-IT" sz="1600" b="1" dirty="0" smtClean="0">
                    <a:solidFill>
                      <a:srgbClr val="FF0000"/>
                    </a:solidFill>
                  </a:rPr>
                  <a:t>User</a:t>
                </a:r>
                <a:endParaRPr lang="it-IT" sz="1600" b="1" dirty="0">
                  <a:solidFill>
                    <a:srgbClr val="FF0000"/>
                  </a:solidFill>
                </a:endParaRPr>
              </a:p>
            </p:txBody>
          </p:sp>
          <p:cxnSp>
            <p:nvCxnSpPr>
              <p:cNvPr id="19" name="Connettore 2 18"/>
              <p:cNvCxnSpPr>
                <a:stCxn id="18" idx="1"/>
              </p:cNvCxnSpPr>
              <p:nvPr/>
            </p:nvCxnSpPr>
            <p:spPr bwMode="auto">
              <a:xfrm rot="10800000" flipV="1">
                <a:off x="5486406" y="3903077"/>
                <a:ext cx="1066794" cy="59328"/>
              </a:xfrm>
              <a:prstGeom prst="straightConnector1">
                <a:avLst/>
              </a:prstGeom>
              <a:solidFill>
                <a:srgbClr val="FBE4A3"/>
              </a:solidFill>
              <a:ln w="25400" cap="flat" cmpd="sng" algn="ctr">
                <a:solidFill>
                  <a:srgbClr val="FF0000"/>
                </a:solidFill>
                <a:prstDash val="solid"/>
                <a:round/>
                <a:headEnd type="none" w="med" len="med"/>
                <a:tailEnd type="arrow"/>
              </a:ln>
              <a:effectLst/>
            </p:spPr>
          </p:cxnSp>
        </p:grpSp>
        <p:grpSp>
          <p:nvGrpSpPr>
            <p:cNvPr id="24" name="Gruppo 23"/>
            <p:cNvGrpSpPr/>
            <p:nvPr/>
          </p:nvGrpSpPr>
          <p:grpSpPr>
            <a:xfrm>
              <a:off x="1447801" y="4038600"/>
              <a:ext cx="1638299" cy="338554"/>
              <a:chOff x="6553201" y="3733800"/>
              <a:chExt cx="1638299" cy="338554"/>
            </a:xfrm>
          </p:grpSpPr>
          <p:sp>
            <p:nvSpPr>
              <p:cNvPr id="26" name="CasellaDiTesto 25"/>
              <p:cNvSpPr txBox="1"/>
              <p:nvPr/>
            </p:nvSpPr>
            <p:spPr>
              <a:xfrm>
                <a:off x="6553201" y="3733800"/>
                <a:ext cx="762000" cy="338554"/>
              </a:xfrm>
              <a:prstGeom prst="rect">
                <a:avLst/>
              </a:prstGeom>
              <a:noFill/>
            </p:spPr>
            <p:txBody>
              <a:bodyPr wrap="square" rtlCol="0">
                <a:spAutoFit/>
              </a:bodyPr>
              <a:lstStyle/>
              <a:p>
                <a:r>
                  <a:rPr lang="it-IT" sz="1600" b="1" dirty="0" smtClean="0">
                    <a:solidFill>
                      <a:srgbClr val="FF0000"/>
                    </a:solidFill>
                  </a:rPr>
                  <a:t>User</a:t>
                </a:r>
                <a:endParaRPr lang="it-IT" sz="1600" b="1" dirty="0">
                  <a:solidFill>
                    <a:srgbClr val="FF0000"/>
                  </a:solidFill>
                </a:endParaRPr>
              </a:p>
            </p:txBody>
          </p:sp>
          <p:cxnSp>
            <p:nvCxnSpPr>
              <p:cNvPr id="27" name="Connettore 2 26"/>
              <p:cNvCxnSpPr>
                <a:stCxn id="26" idx="3"/>
              </p:cNvCxnSpPr>
              <p:nvPr/>
            </p:nvCxnSpPr>
            <p:spPr bwMode="auto">
              <a:xfrm>
                <a:off x="7315201" y="3903077"/>
                <a:ext cx="876299" cy="106948"/>
              </a:xfrm>
              <a:prstGeom prst="straightConnector1">
                <a:avLst/>
              </a:prstGeom>
              <a:solidFill>
                <a:srgbClr val="FBE4A3"/>
              </a:solidFill>
              <a:ln w="25400" cap="flat" cmpd="sng" algn="ctr">
                <a:solidFill>
                  <a:srgbClr val="FF0000"/>
                </a:solidFill>
                <a:prstDash val="solid"/>
                <a:round/>
                <a:headEnd type="none" w="med" len="med"/>
                <a:tailEnd type="arrow"/>
              </a:ln>
              <a:effectLst/>
            </p:spPr>
          </p:cxnSp>
        </p:grpSp>
        <p:pic>
          <p:nvPicPr>
            <p:cNvPr id="35" name="Picture 2"/>
            <p:cNvPicPr>
              <a:picLocks noChangeAspect="1" noChangeArrowheads="1"/>
            </p:cNvPicPr>
            <p:nvPr/>
          </p:nvPicPr>
          <p:blipFill>
            <a:blip r:embed="rId7" cstate="print">
              <a:lum bright="40000" contrast="40000"/>
            </a:blip>
            <a:srcRect/>
            <a:stretch>
              <a:fillRect/>
            </a:stretch>
          </p:blipFill>
          <p:spPr bwMode="auto">
            <a:xfrm>
              <a:off x="3429000" y="3505200"/>
              <a:ext cx="265339" cy="619125"/>
            </a:xfrm>
            <a:prstGeom prst="rect">
              <a:avLst/>
            </a:prstGeom>
            <a:noFill/>
            <a:ln w="9525">
              <a:noFill/>
              <a:miter lim="800000"/>
              <a:headEnd/>
              <a:tailEnd/>
            </a:ln>
            <a:effectLst/>
          </p:spPr>
        </p:pic>
        <p:pic>
          <p:nvPicPr>
            <p:cNvPr id="40" name="Picture 7"/>
            <p:cNvPicPr>
              <a:picLocks noChangeAspect="1" noChangeArrowheads="1"/>
            </p:cNvPicPr>
            <p:nvPr/>
          </p:nvPicPr>
          <p:blipFill>
            <a:blip r:embed="rId8">
              <a:lum bright="16000"/>
            </a:blip>
            <a:srcRect/>
            <a:stretch>
              <a:fillRect/>
            </a:stretch>
          </p:blipFill>
          <p:spPr bwMode="auto">
            <a:xfrm>
              <a:off x="5486400" y="3505200"/>
              <a:ext cx="236851" cy="609600"/>
            </a:xfrm>
            <a:prstGeom prst="rect">
              <a:avLst/>
            </a:prstGeom>
            <a:noFill/>
            <a:ln w="9525">
              <a:noFill/>
              <a:miter lim="800000"/>
              <a:headEnd/>
              <a:tailEnd/>
            </a:ln>
            <a:effectLst/>
          </p:spPr>
        </p:pic>
      </p:grpSp>
      <p:sp>
        <p:nvSpPr>
          <p:cNvPr id="29" name="CasellaDiTesto 28"/>
          <p:cNvSpPr txBox="1"/>
          <p:nvPr/>
        </p:nvSpPr>
        <p:spPr>
          <a:xfrm>
            <a:off x="2781300" y="986135"/>
            <a:ext cx="3581400" cy="461665"/>
          </a:xfrm>
          <a:prstGeom prst="rect">
            <a:avLst/>
          </a:prstGeom>
          <a:noFill/>
        </p:spPr>
        <p:txBody>
          <a:bodyPr wrap="square" rtlCol="0">
            <a:spAutoFit/>
          </a:bodyPr>
          <a:lstStyle/>
          <a:p>
            <a:pPr algn="ctr"/>
            <a:r>
              <a:rPr lang="it-IT" b="1" dirty="0" smtClean="0"/>
              <a:t>Postazione Fissa</a:t>
            </a:r>
          </a:p>
        </p:txBody>
      </p:sp>
      <p:pic>
        <p:nvPicPr>
          <p:cNvPr id="2051" name="Picture 3" descr="C:\MAX\000_SOCIETA\presentazioni\TRASMISSIONE-RISERVATA\SITO\immagini\PBP.png"/>
          <p:cNvPicPr>
            <a:picLocks noChangeAspect="1" noChangeArrowheads="1"/>
          </p:cNvPicPr>
          <p:nvPr/>
        </p:nvPicPr>
        <p:blipFill>
          <a:blip r:embed="rId9" cstate="print"/>
          <a:srcRect/>
          <a:stretch>
            <a:fillRect/>
          </a:stretch>
        </p:blipFill>
        <p:spPr bwMode="auto">
          <a:xfrm>
            <a:off x="0" y="5486400"/>
            <a:ext cx="2209800" cy="124857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it-IT" kern="0" dirty="0" smtClean="0"/>
              <a:t>Messaggi crittografati per trasmissioni riservate</a:t>
            </a:r>
            <a:endParaRPr lang="en-US" kern="0" dirty="0" smtClean="0"/>
          </a:p>
        </p:txBody>
      </p:sp>
      <p:sp>
        <p:nvSpPr>
          <p:cNvPr id="6" name="CasellaDiTesto 5"/>
          <p:cNvSpPr txBox="1"/>
          <p:nvPr/>
        </p:nvSpPr>
        <p:spPr>
          <a:xfrm>
            <a:off x="304800" y="2120205"/>
            <a:ext cx="8534400" cy="1815882"/>
          </a:xfrm>
          <a:prstGeom prst="rect">
            <a:avLst/>
          </a:prstGeom>
          <a:noFill/>
        </p:spPr>
        <p:txBody>
          <a:bodyPr wrap="square" rtlCol="0">
            <a:spAutoFit/>
          </a:bodyPr>
          <a:lstStyle/>
          <a:p>
            <a:pPr marL="342900" indent="-342900" algn="just"/>
            <a:r>
              <a:rPr lang="it-IT" sz="1400" dirty="0" smtClean="0"/>
              <a:t>Il </a:t>
            </a:r>
            <a:r>
              <a:rPr lang="it-IT" sz="1400" b="1" dirty="0" smtClean="0"/>
              <a:t>GRUPPO</a:t>
            </a:r>
            <a:r>
              <a:rPr lang="it-IT" sz="1400" dirty="0" smtClean="0"/>
              <a:t> è un insieme di </a:t>
            </a:r>
            <a:r>
              <a:rPr lang="it-IT" sz="1400" b="1" dirty="0" smtClean="0"/>
              <a:t>NODI</a:t>
            </a:r>
            <a:r>
              <a:rPr lang="it-IT" sz="1400" dirty="0" smtClean="0"/>
              <a:t> configurati per comunicare solo tra loro.</a:t>
            </a:r>
          </a:p>
          <a:p>
            <a:pPr marL="342900" indent="-342900" algn="just"/>
            <a:endParaRPr lang="it-IT" sz="1400" dirty="0" smtClean="0"/>
          </a:p>
          <a:p>
            <a:pPr algn="just"/>
            <a:r>
              <a:rPr lang="it-IT" sz="1400" dirty="0" smtClean="0"/>
              <a:t>Il gruppo viene definito inizialmente secondo esigenze cliente.</a:t>
            </a:r>
          </a:p>
          <a:p>
            <a:pPr algn="just"/>
            <a:endParaRPr lang="it-IT" sz="1400" dirty="0" smtClean="0"/>
          </a:p>
          <a:p>
            <a:pPr algn="just"/>
            <a:r>
              <a:rPr lang="it-IT" sz="1400" dirty="0" smtClean="0"/>
              <a:t>Il gruppo è composto da un minimo di 2 a un massimo di 250 </a:t>
            </a:r>
            <a:r>
              <a:rPr lang="it-IT" sz="1400" b="1" dirty="0" smtClean="0"/>
              <a:t>NODI.</a:t>
            </a:r>
          </a:p>
          <a:p>
            <a:pPr algn="just"/>
            <a:endParaRPr lang="it-IT" sz="1400" dirty="0" smtClean="0"/>
          </a:p>
          <a:p>
            <a:pPr algn="just"/>
            <a:r>
              <a:rPr lang="it-IT" sz="1400" dirty="0" smtClean="0"/>
              <a:t>I </a:t>
            </a:r>
            <a:r>
              <a:rPr lang="it-IT" sz="1400" b="1" dirty="0" smtClean="0"/>
              <a:t>NODI</a:t>
            </a:r>
            <a:r>
              <a:rPr lang="it-IT" sz="1400" dirty="0" smtClean="0"/>
              <a:t> creano un network privato di comunicazione crittografata: nessun altro può accedere a tale network e i </a:t>
            </a:r>
            <a:r>
              <a:rPr lang="it-IT" sz="1400" b="1" dirty="0" smtClean="0"/>
              <a:t>NODI</a:t>
            </a:r>
            <a:r>
              <a:rPr lang="it-IT" sz="1400" dirty="0" smtClean="0"/>
              <a:t> stessi non possono uscirne.</a:t>
            </a:r>
          </a:p>
        </p:txBody>
      </p:sp>
      <p:sp>
        <p:nvSpPr>
          <p:cNvPr id="9" name="CasellaDiTesto 8"/>
          <p:cNvSpPr txBox="1"/>
          <p:nvPr/>
        </p:nvSpPr>
        <p:spPr>
          <a:xfrm>
            <a:off x="3429000" y="1595735"/>
            <a:ext cx="2286000" cy="369332"/>
          </a:xfrm>
          <a:prstGeom prst="rect">
            <a:avLst/>
          </a:prstGeom>
          <a:noFill/>
        </p:spPr>
        <p:txBody>
          <a:bodyPr wrap="square" rtlCol="0">
            <a:spAutoFit/>
          </a:bodyPr>
          <a:lstStyle/>
          <a:p>
            <a:pPr algn="ctr"/>
            <a:r>
              <a:rPr lang="it-IT" sz="1800" b="1" dirty="0" smtClean="0"/>
              <a:t>IL GRUPPO</a:t>
            </a:r>
          </a:p>
        </p:txBody>
      </p:sp>
      <p:cxnSp>
        <p:nvCxnSpPr>
          <p:cNvPr id="17" name="Connettore 4 16"/>
          <p:cNvCxnSpPr>
            <a:stCxn id="13" idx="3"/>
            <a:endCxn id="13" idx="3"/>
          </p:cNvCxnSpPr>
          <p:nvPr/>
        </p:nvCxnSpPr>
        <p:spPr bwMode="auto">
          <a:xfrm>
            <a:off x="1151272" y="57965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23" name="Connettore 2 22"/>
          <p:cNvCxnSpPr>
            <a:stCxn id="13" idx="3"/>
          </p:cNvCxnSpPr>
          <p:nvPr/>
        </p:nvCxnSpPr>
        <p:spPr bwMode="auto">
          <a:xfrm>
            <a:off x="1151272" y="5796547"/>
            <a:ext cx="496099" cy="973723"/>
          </a:xfrm>
          <a:prstGeom prst="straightConnector1">
            <a:avLst/>
          </a:prstGeom>
          <a:solidFill>
            <a:srgbClr val="FBE4A3"/>
          </a:solidFill>
          <a:ln w="9525" cap="flat" cmpd="sng" algn="ctr">
            <a:noFill/>
            <a:prstDash val="solid"/>
            <a:round/>
            <a:headEnd type="none" w="med" len="med"/>
            <a:tailEnd type="arrow"/>
          </a:ln>
          <a:effectLst/>
        </p:spPr>
      </p:cxnSp>
      <p:grpSp>
        <p:nvGrpSpPr>
          <p:cNvPr id="52" name="Gruppo 51"/>
          <p:cNvGrpSpPr/>
          <p:nvPr/>
        </p:nvGrpSpPr>
        <p:grpSpPr>
          <a:xfrm>
            <a:off x="1981200" y="3962400"/>
            <a:ext cx="3810000" cy="2395954"/>
            <a:chOff x="2514600" y="2971800"/>
            <a:chExt cx="3810000" cy="2395954"/>
          </a:xfrm>
        </p:grpSpPr>
        <p:sp>
          <p:nvSpPr>
            <p:cNvPr id="29" name="Pentagono regolare 28"/>
            <p:cNvSpPr/>
            <p:nvPr/>
          </p:nvSpPr>
          <p:spPr bwMode="auto">
            <a:xfrm>
              <a:off x="4191000" y="3429000"/>
              <a:ext cx="1934136" cy="1733655"/>
            </a:xfrm>
            <a:prstGeom prst="pentagon">
              <a:avLst/>
            </a:pr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grpSp>
          <p:nvGrpSpPr>
            <p:cNvPr id="8" name="Gruppo 44"/>
            <p:cNvGrpSpPr/>
            <p:nvPr/>
          </p:nvGrpSpPr>
          <p:grpSpPr>
            <a:xfrm>
              <a:off x="2514600" y="2971800"/>
              <a:ext cx="3810000" cy="2395954"/>
              <a:chOff x="5334000" y="3928549"/>
              <a:chExt cx="3810000" cy="2395954"/>
            </a:xfrm>
          </p:grpSpPr>
          <p:pic>
            <p:nvPicPr>
              <p:cNvPr id="32"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7696200" y="4191000"/>
                <a:ext cx="580464" cy="457103"/>
              </a:xfrm>
              <a:prstGeom prst="rect">
                <a:avLst/>
              </a:prstGeom>
              <a:noFill/>
            </p:spPr>
          </p:pic>
          <p:pic>
            <p:nvPicPr>
              <p:cNvPr id="33"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8563536" y="4876800"/>
                <a:ext cx="580464" cy="457103"/>
              </a:xfrm>
              <a:prstGeom prst="rect">
                <a:avLst/>
              </a:prstGeom>
              <a:noFill/>
            </p:spPr>
          </p:pic>
          <p:pic>
            <p:nvPicPr>
              <p:cNvPr id="34"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8229600" y="5867400"/>
                <a:ext cx="580464" cy="457103"/>
              </a:xfrm>
              <a:prstGeom prst="rect">
                <a:avLst/>
              </a:prstGeom>
              <a:noFill/>
            </p:spPr>
          </p:pic>
          <p:pic>
            <p:nvPicPr>
              <p:cNvPr id="41"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7010400" y="5867400"/>
                <a:ext cx="580464" cy="457103"/>
              </a:xfrm>
              <a:prstGeom prst="rect">
                <a:avLst/>
              </a:prstGeom>
              <a:noFill/>
            </p:spPr>
          </p:pic>
          <p:pic>
            <p:nvPicPr>
              <p:cNvPr id="42"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6705600" y="4800600"/>
                <a:ext cx="580464" cy="457103"/>
              </a:xfrm>
              <a:prstGeom prst="rect">
                <a:avLst/>
              </a:prstGeom>
              <a:noFill/>
            </p:spPr>
          </p:pic>
          <p:sp>
            <p:nvSpPr>
              <p:cNvPr id="43" name="CasellaDiTesto 42"/>
              <p:cNvSpPr txBox="1"/>
              <p:nvPr/>
            </p:nvSpPr>
            <p:spPr>
              <a:xfrm>
                <a:off x="5334000" y="3928549"/>
                <a:ext cx="2286000" cy="338554"/>
              </a:xfrm>
              <a:prstGeom prst="rect">
                <a:avLst/>
              </a:prstGeom>
              <a:noFill/>
            </p:spPr>
            <p:txBody>
              <a:bodyPr wrap="square" rtlCol="0">
                <a:spAutoFit/>
              </a:bodyPr>
              <a:lstStyle/>
              <a:p>
                <a:r>
                  <a:rPr lang="it-IT" sz="1600" b="1" dirty="0" smtClean="0">
                    <a:solidFill>
                      <a:srgbClr val="FF0000"/>
                    </a:solidFill>
                  </a:rPr>
                  <a:t>GRUPPO DI NODI</a:t>
                </a:r>
                <a:endParaRPr lang="it-IT" sz="1600" b="1" dirty="0">
                  <a:solidFill>
                    <a:srgbClr val="FF0000"/>
                  </a:solidFill>
                </a:endParaRPr>
              </a:p>
            </p:txBody>
          </p:sp>
          <p:cxnSp>
            <p:nvCxnSpPr>
              <p:cNvPr id="44" name="Connettore 2 43"/>
              <p:cNvCxnSpPr/>
              <p:nvPr/>
            </p:nvCxnSpPr>
            <p:spPr bwMode="auto">
              <a:xfrm rot="16200000" flipH="1">
                <a:off x="6722477" y="3987872"/>
                <a:ext cx="652048" cy="1143002"/>
              </a:xfrm>
              <a:prstGeom prst="straightConnector1">
                <a:avLst/>
              </a:prstGeom>
              <a:solidFill>
                <a:srgbClr val="FBE4A3"/>
              </a:solidFill>
              <a:ln w="25400" cap="flat" cmpd="sng" algn="ctr">
                <a:solidFill>
                  <a:srgbClr val="FF0000"/>
                </a:solidFill>
                <a:prstDash val="solid"/>
                <a:round/>
                <a:headEnd type="none" w="med" len="med"/>
                <a:tailEnd type="arrow"/>
              </a:ln>
              <a:effectLst/>
            </p:spPr>
          </p:cxnSp>
          <p:sp>
            <p:nvSpPr>
              <p:cNvPr id="47" name="CasellaDiTesto 46"/>
              <p:cNvSpPr txBox="1"/>
              <p:nvPr/>
            </p:nvSpPr>
            <p:spPr>
              <a:xfrm>
                <a:off x="7848600" y="3962400"/>
                <a:ext cx="381000" cy="215444"/>
              </a:xfrm>
              <a:prstGeom prst="rect">
                <a:avLst/>
              </a:prstGeom>
              <a:noFill/>
            </p:spPr>
            <p:txBody>
              <a:bodyPr wrap="square" rtlCol="0">
                <a:spAutoFit/>
              </a:bodyPr>
              <a:lstStyle/>
              <a:p>
                <a:r>
                  <a:rPr lang="it-IT" sz="800" b="1" dirty="0" smtClean="0"/>
                  <a:t>N1</a:t>
                </a:r>
                <a:endParaRPr lang="it-IT" sz="800" b="1" dirty="0"/>
              </a:p>
            </p:txBody>
          </p:sp>
          <p:sp>
            <p:nvSpPr>
              <p:cNvPr id="48" name="CasellaDiTesto 47"/>
              <p:cNvSpPr txBox="1"/>
              <p:nvPr/>
            </p:nvSpPr>
            <p:spPr>
              <a:xfrm>
                <a:off x="8686800" y="4648200"/>
                <a:ext cx="381000" cy="215444"/>
              </a:xfrm>
              <a:prstGeom prst="rect">
                <a:avLst/>
              </a:prstGeom>
              <a:noFill/>
            </p:spPr>
            <p:txBody>
              <a:bodyPr wrap="square" rtlCol="0">
                <a:spAutoFit/>
              </a:bodyPr>
              <a:lstStyle/>
              <a:p>
                <a:r>
                  <a:rPr lang="it-IT" sz="800" b="1" dirty="0" smtClean="0"/>
                  <a:t>N2</a:t>
                </a:r>
                <a:endParaRPr lang="it-IT" sz="800" b="1" dirty="0"/>
              </a:p>
            </p:txBody>
          </p:sp>
          <p:sp>
            <p:nvSpPr>
              <p:cNvPr id="49" name="CasellaDiTesto 48"/>
              <p:cNvSpPr txBox="1"/>
              <p:nvPr/>
            </p:nvSpPr>
            <p:spPr>
              <a:xfrm>
                <a:off x="8686800" y="5804356"/>
                <a:ext cx="381000" cy="215444"/>
              </a:xfrm>
              <a:prstGeom prst="rect">
                <a:avLst/>
              </a:prstGeom>
              <a:noFill/>
            </p:spPr>
            <p:txBody>
              <a:bodyPr wrap="square" rtlCol="0">
                <a:spAutoFit/>
              </a:bodyPr>
              <a:lstStyle/>
              <a:p>
                <a:r>
                  <a:rPr lang="it-IT" sz="800" b="1" dirty="0" smtClean="0"/>
                  <a:t>N3</a:t>
                </a:r>
                <a:endParaRPr lang="it-IT" sz="800" b="1" dirty="0"/>
              </a:p>
            </p:txBody>
          </p:sp>
          <p:sp>
            <p:nvSpPr>
              <p:cNvPr id="50" name="CasellaDiTesto 49"/>
              <p:cNvSpPr txBox="1"/>
              <p:nvPr/>
            </p:nvSpPr>
            <p:spPr>
              <a:xfrm>
                <a:off x="6858000" y="5715000"/>
                <a:ext cx="381000" cy="215444"/>
              </a:xfrm>
              <a:prstGeom prst="rect">
                <a:avLst/>
              </a:prstGeom>
              <a:noFill/>
            </p:spPr>
            <p:txBody>
              <a:bodyPr wrap="square" rtlCol="0">
                <a:spAutoFit/>
              </a:bodyPr>
              <a:lstStyle/>
              <a:p>
                <a:r>
                  <a:rPr lang="it-IT" sz="800" b="1" dirty="0" smtClean="0"/>
                  <a:t>N4</a:t>
                </a:r>
                <a:endParaRPr lang="it-IT" sz="800" b="1" dirty="0"/>
              </a:p>
            </p:txBody>
          </p:sp>
          <p:sp>
            <p:nvSpPr>
              <p:cNvPr id="51" name="CasellaDiTesto 50"/>
              <p:cNvSpPr txBox="1"/>
              <p:nvPr/>
            </p:nvSpPr>
            <p:spPr>
              <a:xfrm>
                <a:off x="6934200" y="4585156"/>
                <a:ext cx="381000" cy="215444"/>
              </a:xfrm>
              <a:prstGeom prst="rect">
                <a:avLst/>
              </a:prstGeom>
              <a:noFill/>
            </p:spPr>
            <p:txBody>
              <a:bodyPr wrap="square" rtlCol="0">
                <a:spAutoFit/>
              </a:bodyPr>
              <a:lstStyle/>
              <a:p>
                <a:r>
                  <a:rPr lang="it-IT" sz="800" b="1" dirty="0" smtClean="0"/>
                  <a:t>N5</a:t>
                </a:r>
                <a:endParaRPr lang="it-IT" sz="800" b="1" dirty="0"/>
              </a:p>
            </p:txBody>
          </p:sp>
          <p:cxnSp>
            <p:nvCxnSpPr>
              <p:cNvPr id="57" name="Connettore 1 56"/>
              <p:cNvCxnSpPr>
                <a:stCxn id="32" idx="2"/>
                <a:endCxn id="34" idx="0"/>
              </p:cNvCxnSpPr>
              <p:nvPr/>
            </p:nvCxnSpPr>
            <p:spPr bwMode="auto">
              <a:xfrm rot="16200000" flipH="1">
                <a:off x="7643484" y="4991051"/>
                <a:ext cx="1219297" cy="533400"/>
              </a:xfrm>
              <a:prstGeom prst="line">
                <a:avLst/>
              </a:prstGeom>
              <a:solidFill>
                <a:srgbClr val="FBE4A3"/>
              </a:solidFill>
              <a:ln w="9525" cap="flat" cmpd="sng" algn="ctr">
                <a:solidFill>
                  <a:schemeClr val="tx1"/>
                </a:solidFill>
                <a:prstDash val="solid"/>
                <a:round/>
                <a:headEnd type="none" w="med" len="med"/>
                <a:tailEnd type="none" w="med" len="med"/>
              </a:ln>
              <a:effectLst/>
            </p:spPr>
          </p:cxnSp>
          <p:cxnSp>
            <p:nvCxnSpPr>
              <p:cNvPr id="58" name="Connettore 1 57"/>
              <p:cNvCxnSpPr>
                <a:stCxn id="32" idx="2"/>
                <a:endCxn id="41" idx="0"/>
              </p:cNvCxnSpPr>
              <p:nvPr/>
            </p:nvCxnSpPr>
            <p:spPr bwMode="auto">
              <a:xfrm rot="5400000">
                <a:off x="7033884" y="4914851"/>
                <a:ext cx="1219297" cy="685800"/>
              </a:xfrm>
              <a:prstGeom prst="line">
                <a:avLst/>
              </a:prstGeom>
              <a:solidFill>
                <a:srgbClr val="FBE4A3"/>
              </a:solidFill>
              <a:ln w="9525" cap="flat" cmpd="sng" algn="ctr">
                <a:solidFill>
                  <a:schemeClr val="tx1"/>
                </a:solidFill>
                <a:prstDash val="solid"/>
                <a:round/>
                <a:headEnd type="none" w="med" len="med"/>
                <a:tailEnd type="none" w="med" len="med"/>
              </a:ln>
              <a:effectLst/>
            </p:spPr>
          </p:cxnSp>
        </p:grpSp>
      </p:grpSp>
      <p:cxnSp>
        <p:nvCxnSpPr>
          <p:cNvPr id="61" name="Connettore 1 60"/>
          <p:cNvCxnSpPr>
            <a:stCxn id="33" idx="1"/>
            <a:endCxn id="41" idx="0"/>
          </p:cNvCxnSpPr>
          <p:nvPr/>
        </p:nvCxnSpPr>
        <p:spPr bwMode="auto">
          <a:xfrm rot="10800000" flipV="1">
            <a:off x="3947832" y="5139203"/>
            <a:ext cx="1262904" cy="762048"/>
          </a:xfrm>
          <a:prstGeom prst="line">
            <a:avLst/>
          </a:prstGeom>
          <a:solidFill>
            <a:srgbClr val="FBE4A3"/>
          </a:solidFill>
          <a:ln w="9525" cap="flat" cmpd="sng" algn="ctr">
            <a:solidFill>
              <a:schemeClr val="tx1"/>
            </a:solidFill>
            <a:prstDash val="solid"/>
            <a:round/>
            <a:headEnd type="none" w="med" len="med"/>
            <a:tailEnd type="none" w="med" len="med"/>
          </a:ln>
          <a:effectLst/>
        </p:spPr>
      </p:cxnSp>
      <p:cxnSp>
        <p:nvCxnSpPr>
          <p:cNvPr id="65" name="Connettore 1 64"/>
          <p:cNvCxnSpPr>
            <a:stCxn id="33" idx="1"/>
            <a:endCxn id="42" idx="3"/>
          </p:cNvCxnSpPr>
          <p:nvPr/>
        </p:nvCxnSpPr>
        <p:spPr bwMode="auto">
          <a:xfrm rot="10800000">
            <a:off x="3933264" y="5063003"/>
            <a:ext cx="1277472" cy="76200"/>
          </a:xfrm>
          <a:prstGeom prst="line">
            <a:avLst/>
          </a:prstGeom>
          <a:solidFill>
            <a:srgbClr val="FBE4A3"/>
          </a:solidFill>
          <a:ln w="9525" cap="flat" cmpd="sng" algn="ctr">
            <a:solidFill>
              <a:schemeClr val="tx1"/>
            </a:solidFill>
            <a:prstDash val="solid"/>
            <a:round/>
            <a:headEnd type="none" w="med" len="med"/>
            <a:tailEnd type="none" w="med" len="med"/>
          </a:ln>
          <a:effectLst/>
        </p:spPr>
      </p:cxnSp>
      <p:cxnSp>
        <p:nvCxnSpPr>
          <p:cNvPr id="68" name="Connettore 1 67"/>
          <p:cNvCxnSpPr>
            <a:stCxn id="42" idx="3"/>
            <a:endCxn id="34" idx="0"/>
          </p:cNvCxnSpPr>
          <p:nvPr/>
        </p:nvCxnSpPr>
        <p:spPr bwMode="auto">
          <a:xfrm>
            <a:off x="3933264" y="5063003"/>
            <a:ext cx="1233768" cy="838248"/>
          </a:xfrm>
          <a:prstGeom prst="line">
            <a:avLst/>
          </a:prstGeom>
          <a:solidFill>
            <a:srgbClr val="FBE4A3"/>
          </a:solidFill>
          <a:ln w="9525" cap="flat" cmpd="sng" algn="ctr">
            <a:solidFill>
              <a:schemeClr val="tx1"/>
            </a:solidFill>
            <a:prstDash val="solid"/>
            <a:round/>
            <a:headEnd type="none" w="med" len="med"/>
            <a:tailEnd type="none" w="med" len="med"/>
          </a:ln>
          <a:effectLst/>
        </p:spPr>
      </p:cxnSp>
      <p:sp>
        <p:nvSpPr>
          <p:cNvPr id="28" name="CasellaDiTesto 27"/>
          <p:cNvSpPr txBox="1"/>
          <p:nvPr/>
        </p:nvSpPr>
        <p:spPr>
          <a:xfrm>
            <a:off x="2971800" y="986135"/>
            <a:ext cx="3200400" cy="461665"/>
          </a:xfrm>
          <a:prstGeom prst="rect">
            <a:avLst/>
          </a:prstGeom>
          <a:noFill/>
        </p:spPr>
        <p:txBody>
          <a:bodyPr wrap="square" rtlCol="0">
            <a:spAutoFit/>
          </a:bodyPr>
          <a:lstStyle/>
          <a:p>
            <a:pPr algn="ctr"/>
            <a:r>
              <a:rPr lang="it-IT" b="1" dirty="0" smtClean="0"/>
              <a:t>Postazione Fissa</a:t>
            </a:r>
          </a:p>
        </p:txBody>
      </p:sp>
      <p:pic>
        <p:nvPicPr>
          <p:cNvPr id="30" name="Picture 2" descr="C:\MAX\000_SOCIETA\presentazioni\TRASMISSIONE-RISERVATA\SITO\immagini\0-NODE-NOTE-BOOK.jpg"/>
          <p:cNvPicPr>
            <a:picLocks noChangeAspect="1" noChangeArrowheads="1"/>
          </p:cNvPicPr>
          <p:nvPr/>
        </p:nvPicPr>
        <p:blipFill>
          <a:blip r:embed="rId5" cstate="print"/>
          <a:srcRect/>
          <a:stretch>
            <a:fillRect/>
          </a:stretch>
        </p:blipFill>
        <p:spPr bwMode="auto">
          <a:xfrm>
            <a:off x="5771275" y="3962401"/>
            <a:ext cx="3296525" cy="2667000"/>
          </a:xfrm>
          <a:prstGeom prst="rect">
            <a:avLst/>
          </a:prstGeom>
          <a:noFill/>
        </p:spPr>
      </p:pic>
      <p:pic>
        <p:nvPicPr>
          <p:cNvPr id="17409" name="Picture 1" descr="C:\MAX\000_SOCIETA\presentazioni\TRASMISSIONE-RISERVATA\SITO\immagini\group-k2.png"/>
          <p:cNvPicPr>
            <a:picLocks noChangeAspect="1" noChangeArrowheads="1"/>
          </p:cNvPicPr>
          <p:nvPr/>
        </p:nvPicPr>
        <p:blipFill>
          <a:blip r:embed="rId6" cstate="print"/>
          <a:srcRect/>
          <a:stretch>
            <a:fillRect/>
          </a:stretch>
        </p:blipFill>
        <p:spPr bwMode="auto">
          <a:xfrm>
            <a:off x="228600" y="3733800"/>
            <a:ext cx="2928127" cy="2939960"/>
          </a:xfrm>
          <a:prstGeom prst="rect">
            <a:avLst/>
          </a:prstGeom>
          <a:noFill/>
        </p:spPr>
      </p:pic>
      <p:cxnSp>
        <p:nvCxnSpPr>
          <p:cNvPr id="31" name="Connettore 2 30"/>
          <p:cNvCxnSpPr/>
          <p:nvPr/>
        </p:nvCxnSpPr>
        <p:spPr bwMode="auto">
          <a:xfrm rot="10800000" flipV="1">
            <a:off x="2514600" y="4267200"/>
            <a:ext cx="609600" cy="609599"/>
          </a:xfrm>
          <a:prstGeom prst="straightConnector1">
            <a:avLst/>
          </a:prstGeom>
          <a:solidFill>
            <a:srgbClr val="FBE4A3"/>
          </a:solidFill>
          <a:ln w="254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it-IT" kern="0" dirty="0" smtClean="0"/>
              <a:t>Messaggi crittografati per trasmissioni riservate</a:t>
            </a:r>
            <a:endParaRPr lang="en-US" kern="0" dirty="0" smtClean="0"/>
          </a:p>
        </p:txBody>
      </p:sp>
      <p:sp>
        <p:nvSpPr>
          <p:cNvPr id="6" name="CasellaDiTesto 5"/>
          <p:cNvSpPr txBox="1"/>
          <p:nvPr/>
        </p:nvSpPr>
        <p:spPr>
          <a:xfrm>
            <a:off x="152400" y="2209562"/>
            <a:ext cx="8839200" cy="2031325"/>
          </a:xfrm>
          <a:prstGeom prst="rect">
            <a:avLst/>
          </a:prstGeom>
          <a:noFill/>
        </p:spPr>
        <p:txBody>
          <a:bodyPr wrap="square" rtlCol="0">
            <a:spAutoFit/>
          </a:bodyPr>
          <a:lstStyle/>
          <a:p>
            <a:pPr algn="just"/>
            <a:r>
              <a:rPr lang="it-IT" sz="1400" dirty="0" smtClean="0"/>
              <a:t>Il </a:t>
            </a:r>
            <a:r>
              <a:rPr lang="it-IT" sz="1400" b="1" dirty="0" smtClean="0"/>
              <a:t>NODO</a:t>
            </a:r>
            <a:r>
              <a:rPr lang="it-IT" sz="1400" dirty="0" smtClean="0"/>
              <a:t> conosce e comunica solo con i </a:t>
            </a:r>
            <a:r>
              <a:rPr lang="it-IT" sz="1400" b="1" dirty="0" smtClean="0"/>
              <a:t>NODI</a:t>
            </a:r>
            <a:r>
              <a:rPr lang="it-IT" sz="1400" dirty="0" smtClean="0"/>
              <a:t> facenti parte dello stesso </a:t>
            </a:r>
            <a:r>
              <a:rPr lang="it-IT" sz="1400" b="1" dirty="0" smtClean="0"/>
              <a:t>GRUPPO</a:t>
            </a:r>
            <a:r>
              <a:rPr lang="it-IT" sz="1400" dirty="0" smtClean="0"/>
              <a:t>.</a:t>
            </a:r>
            <a:endParaRPr lang="it-IT" sz="1400" b="1" dirty="0" smtClean="0"/>
          </a:p>
          <a:p>
            <a:pPr algn="just"/>
            <a:r>
              <a:rPr lang="it-IT" sz="1400" dirty="0" smtClean="0"/>
              <a:t>Il </a:t>
            </a:r>
            <a:r>
              <a:rPr lang="it-IT" sz="1400" b="1" dirty="0" smtClean="0"/>
              <a:t>NODO</a:t>
            </a:r>
            <a:r>
              <a:rPr lang="it-IT" sz="1400" dirty="0" smtClean="0"/>
              <a:t> dopo la trasmissione del messaggio al </a:t>
            </a:r>
            <a:r>
              <a:rPr lang="it-IT" sz="1400" b="1" dirty="0" smtClean="0"/>
              <a:t>NODO</a:t>
            </a:r>
            <a:r>
              <a:rPr lang="it-IT" sz="1400" dirty="0" smtClean="0"/>
              <a:t> destinazione, rimuove automaticamente il messaggio: nulla resta sul </a:t>
            </a:r>
            <a:r>
              <a:rPr lang="it-IT" sz="1400" b="1" dirty="0" smtClean="0"/>
              <a:t>NODO</a:t>
            </a:r>
            <a:r>
              <a:rPr lang="it-IT" sz="1400" dirty="0" smtClean="0"/>
              <a:t> mittente *.</a:t>
            </a:r>
          </a:p>
          <a:p>
            <a:pPr algn="just"/>
            <a:r>
              <a:rPr lang="it-IT" sz="1400" dirty="0" smtClean="0"/>
              <a:t>Il server del </a:t>
            </a:r>
            <a:r>
              <a:rPr lang="it-IT" sz="1400" b="1" dirty="0" smtClean="0"/>
              <a:t>NODO</a:t>
            </a:r>
            <a:r>
              <a:rPr lang="it-IT" sz="1400" dirty="0" smtClean="0"/>
              <a:t> si limita a trasmettere o ricevere messaggi criptati, ma non è in grado di decodificarli: tale compito é di esclusiva competenza del client.</a:t>
            </a:r>
          </a:p>
          <a:p>
            <a:pPr algn="just"/>
            <a:r>
              <a:rPr lang="it-IT" sz="1400" dirty="0" smtClean="0"/>
              <a:t>Il </a:t>
            </a:r>
            <a:r>
              <a:rPr lang="it-IT" sz="1400" b="1" dirty="0" smtClean="0"/>
              <a:t>NODO</a:t>
            </a:r>
            <a:r>
              <a:rPr lang="it-IT" sz="1400" dirty="0" smtClean="0"/>
              <a:t> ha il messaggio </a:t>
            </a:r>
            <a:r>
              <a:rPr lang="it-IT" sz="1400" b="1" dirty="0" smtClean="0"/>
              <a:t>solo in memoria RAM</a:t>
            </a:r>
            <a:r>
              <a:rPr lang="it-IT" sz="1400" dirty="0" smtClean="0"/>
              <a:t>, non salva in nessun dispositivo locale *.</a:t>
            </a:r>
            <a:endParaRPr lang="en-US" sz="1400" dirty="0" smtClean="0"/>
          </a:p>
          <a:p>
            <a:pPr algn="just"/>
            <a:r>
              <a:rPr lang="it-IT" sz="1400" dirty="0" smtClean="0"/>
              <a:t>La Chiave è univoca per ogni coppia di </a:t>
            </a:r>
            <a:r>
              <a:rPr lang="it-IT" sz="1400" b="1" dirty="0" smtClean="0"/>
              <a:t>NODI</a:t>
            </a:r>
            <a:r>
              <a:rPr lang="it-IT" sz="1400" dirty="0" smtClean="0"/>
              <a:t> e per ogni verso della comunicazione.</a:t>
            </a:r>
          </a:p>
          <a:p>
            <a:pPr algn="just"/>
            <a:endParaRPr lang="it-IT" sz="1400" dirty="0" smtClean="0"/>
          </a:p>
          <a:p>
            <a:pPr algn="just"/>
            <a:r>
              <a:rPr lang="it-IT" sz="1400" dirty="0" smtClean="0"/>
              <a:t>* A meno che l’utente non forzi questa questa opzione tramite specifico comando.</a:t>
            </a:r>
          </a:p>
        </p:txBody>
      </p:sp>
      <p:sp>
        <p:nvSpPr>
          <p:cNvPr id="9" name="CasellaDiTesto 8"/>
          <p:cNvSpPr txBox="1"/>
          <p:nvPr/>
        </p:nvSpPr>
        <p:spPr>
          <a:xfrm>
            <a:off x="3152775" y="1611868"/>
            <a:ext cx="2838450" cy="369332"/>
          </a:xfrm>
          <a:prstGeom prst="rect">
            <a:avLst/>
          </a:prstGeom>
          <a:noFill/>
        </p:spPr>
        <p:txBody>
          <a:bodyPr wrap="square" rtlCol="0">
            <a:spAutoFit/>
          </a:bodyPr>
          <a:lstStyle/>
          <a:p>
            <a:pPr algn="ctr"/>
            <a:r>
              <a:rPr lang="it-IT" sz="1800" b="1" dirty="0" smtClean="0"/>
              <a:t>Messaggi tra NODI</a:t>
            </a:r>
          </a:p>
        </p:txBody>
      </p:sp>
      <p:cxnSp>
        <p:nvCxnSpPr>
          <p:cNvPr id="17" name="Connettore 4 16"/>
          <p:cNvCxnSpPr>
            <a:stCxn id="13" idx="3"/>
            <a:endCxn id="13" idx="3"/>
          </p:cNvCxnSpPr>
          <p:nvPr/>
        </p:nvCxnSpPr>
        <p:spPr bwMode="auto">
          <a:xfrm>
            <a:off x="2086429" y="43487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23" name="Connettore 2 22"/>
          <p:cNvCxnSpPr>
            <a:stCxn id="13" idx="3"/>
          </p:cNvCxnSpPr>
          <p:nvPr/>
        </p:nvCxnSpPr>
        <p:spPr bwMode="auto">
          <a:xfrm>
            <a:off x="2086429" y="4348747"/>
            <a:ext cx="504371" cy="973723"/>
          </a:xfrm>
          <a:prstGeom prst="straightConnector1">
            <a:avLst/>
          </a:prstGeom>
          <a:solidFill>
            <a:srgbClr val="FBE4A3"/>
          </a:solidFill>
          <a:ln w="9525" cap="flat" cmpd="sng" algn="ctr">
            <a:noFill/>
            <a:prstDash val="solid"/>
            <a:round/>
            <a:headEnd type="none" w="med" len="med"/>
            <a:tailEnd type="arrow"/>
          </a:ln>
          <a:effectLst/>
        </p:spPr>
      </p:cxnSp>
      <p:grpSp>
        <p:nvGrpSpPr>
          <p:cNvPr id="49" name="Gruppo 48"/>
          <p:cNvGrpSpPr/>
          <p:nvPr/>
        </p:nvGrpSpPr>
        <p:grpSpPr>
          <a:xfrm>
            <a:off x="800100" y="4114800"/>
            <a:ext cx="7543800" cy="2057400"/>
            <a:chOff x="990600" y="3505200"/>
            <a:chExt cx="7543800" cy="2057400"/>
          </a:xfrm>
        </p:grpSpPr>
        <p:grpSp>
          <p:nvGrpSpPr>
            <p:cNvPr id="93" name="Gruppo 92"/>
            <p:cNvGrpSpPr/>
            <p:nvPr/>
          </p:nvGrpSpPr>
          <p:grpSpPr>
            <a:xfrm>
              <a:off x="990600" y="3505200"/>
              <a:ext cx="7162800" cy="2057400"/>
              <a:chOff x="152400" y="3505200"/>
              <a:chExt cx="7162800" cy="2057400"/>
            </a:xfrm>
          </p:grpSpPr>
          <p:grpSp>
            <p:nvGrpSpPr>
              <p:cNvPr id="92" name="Gruppo 91"/>
              <p:cNvGrpSpPr/>
              <p:nvPr/>
            </p:nvGrpSpPr>
            <p:grpSpPr>
              <a:xfrm>
                <a:off x="4800600" y="3505200"/>
                <a:ext cx="2514600" cy="2057400"/>
                <a:chOff x="4800600" y="3505200"/>
                <a:chExt cx="2514600" cy="2057400"/>
              </a:xfrm>
            </p:grpSpPr>
            <p:grpSp>
              <p:nvGrpSpPr>
                <p:cNvPr id="80" name="Gruppo 79"/>
                <p:cNvGrpSpPr/>
                <p:nvPr/>
              </p:nvGrpSpPr>
              <p:grpSpPr>
                <a:xfrm>
                  <a:off x="4800600" y="3505200"/>
                  <a:ext cx="2514600" cy="2057400"/>
                  <a:chOff x="6019800" y="4038600"/>
                  <a:chExt cx="1386963" cy="1175586"/>
                </a:xfrm>
              </p:grpSpPr>
              <p:sp>
                <p:nvSpPr>
                  <p:cNvPr id="58" name="Pentagono regolare 57"/>
                  <p:cNvSpPr/>
                  <p:nvPr/>
                </p:nvSpPr>
                <p:spPr bwMode="auto">
                  <a:xfrm>
                    <a:off x="6172200" y="4114800"/>
                    <a:ext cx="1066800" cy="990600"/>
                  </a:xfrm>
                  <a:prstGeom prst="pentagon">
                    <a:avLst/>
                  </a:prstGeom>
                  <a:noFill/>
                  <a:ln w="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27"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6553200" y="4038600"/>
                    <a:ext cx="320163" cy="261186"/>
                  </a:xfrm>
                  <a:prstGeom prst="rect">
                    <a:avLst/>
                  </a:prstGeom>
                  <a:noFill/>
                </p:spPr>
              </p:pic>
              <p:pic>
                <p:nvPicPr>
                  <p:cNvPr id="59"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7086600" y="4343400"/>
                    <a:ext cx="320163" cy="261186"/>
                  </a:xfrm>
                  <a:prstGeom prst="rect">
                    <a:avLst/>
                  </a:prstGeom>
                  <a:noFill/>
                </p:spPr>
              </p:pic>
              <p:pic>
                <p:nvPicPr>
                  <p:cNvPr id="60"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6858000" y="4953000"/>
                    <a:ext cx="320163" cy="261186"/>
                  </a:xfrm>
                  <a:prstGeom prst="rect">
                    <a:avLst/>
                  </a:prstGeom>
                  <a:noFill/>
                </p:spPr>
              </p:pic>
              <p:pic>
                <p:nvPicPr>
                  <p:cNvPr id="61"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6248400" y="4953000"/>
                    <a:ext cx="320163" cy="261186"/>
                  </a:xfrm>
                  <a:prstGeom prst="rect">
                    <a:avLst/>
                  </a:prstGeom>
                  <a:noFill/>
                </p:spPr>
              </p:pic>
              <p:pic>
                <p:nvPicPr>
                  <p:cNvPr id="62" name="Picture 4" descr="C:\MAX\000_SOCIETA\presentazioni\TRASMISSIONE-RISERVATA\SITO\immagini\01-NODE-NOTE-BOOK.jpg"/>
                  <p:cNvPicPr>
                    <a:picLocks noChangeAspect="1" noChangeArrowheads="1"/>
                  </p:cNvPicPr>
                  <p:nvPr/>
                </p:nvPicPr>
                <p:blipFill>
                  <a:blip r:embed="rId4" cstate="print"/>
                  <a:srcRect/>
                  <a:stretch>
                    <a:fillRect/>
                  </a:stretch>
                </p:blipFill>
                <p:spPr bwMode="auto">
                  <a:xfrm>
                    <a:off x="6019800" y="4343400"/>
                    <a:ext cx="320163" cy="261186"/>
                  </a:xfrm>
                  <a:prstGeom prst="rect">
                    <a:avLst/>
                  </a:prstGeom>
                  <a:noFill/>
                </p:spPr>
              </p:pic>
              <p:cxnSp>
                <p:nvCxnSpPr>
                  <p:cNvPr id="65" name="Connettore 1 64"/>
                  <p:cNvCxnSpPr>
                    <a:endCxn id="61" idx="0"/>
                  </p:cNvCxnSpPr>
                  <p:nvPr/>
                </p:nvCxnSpPr>
                <p:spPr bwMode="auto">
                  <a:xfrm rot="10800000" flipV="1">
                    <a:off x="6408482" y="4495800"/>
                    <a:ext cx="678118" cy="457200"/>
                  </a:xfrm>
                  <a:prstGeom prst="line">
                    <a:avLst/>
                  </a:prstGeom>
                  <a:solidFill>
                    <a:srgbClr val="FBE4A3"/>
                  </a:solidFill>
                  <a:ln w="3175" cap="flat" cmpd="sng" algn="ctr">
                    <a:solidFill>
                      <a:srgbClr val="FF0000"/>
                    </a:solidFill>
                    <a:prstDash val="solid"/>
                    <a:round/>
                    <a:headEnd type="none" w="med" len="med"/>
                    <a:tailEnd type="none" w="med" len="med"/>
                  </a:ln>
                  <a:effectLst/>
                </p:spPr>
              </p:cxnSp>
              <p:cxnSp>
                <p:nvCxnSpPr>
                  <p:cNvPr id="67" name="Connettore 1 66"/>
                  <p:cNvCxnSpPr>
                    <a:stCxn id="59" idx="1"/>
                    <a:endCxn id="62" idx="3"/>
                  </p:cNvCxnSpPr>
                  <p:nvPr/>
                </p:nvCxnSpPr>
                <p:spPr bwMode="auto">
                  <a:xfrm rot="10800000">
                    <a:off x="6339964" y="4473993"/>
                    <a:ext cx="746637" cy="1588"/>
                  </a:xfrm>
                  <a:prstGeom prst="line">
                    <a:avLst/>
                  </a:prstGeom>
                  <a:solidFill>
                    <a:srgbClr val="FBE4A3"/>
                  </a:solidFill>
                  <a:ln w="3175" cap="flat" cmpd="sng" algn="ctr">
                    <a:solidFill>
                      <a:srgbClr val="FF0000"/>
                    </a:solidFill>
                    <a:prstDash val="solid"/>
                    <a:round/>
                    <a:headEnd type="none" w="med" len="med"/>
                    <a:tailEnd type="none" w="med" len="med"/>
                  </a:ln>
                  <a:effectLst/>
                </p:spPr>
              </p:cxnSp>
              <p:cxnSp>
                <p:nvCxnSpPr>
                  <p:cNvPr id="71" name="Connettore 1 70"/>
                  <p:cNvCxnSpPr>
                    <a:stCxn id="60" idx="0"/>
                    <a:endCxn id="27" idx="2"/>
                  </p:cNvCxnSpPr>
                  <p:nvPr/>
                </p:nvCxnSpPr>
                <p:spPr bwMode="auto">
                  <a:xfrm rot="16200000" flipV="1">
                    <a:off x="6539075" y="4473993"/>
                    <a:ext cx="653214" cy="304800"/>
                  </a:xfrm>
                  <a:prstGeom prst="line">
                    <a:avLst/>
                  </a:prstGeom>
                  <a:solidFill>
                    <a:srgbClr val="FBE4A3"/>
                  </a:solidFill>
                  <a:ln w="3175" cap="flat" cmpd="sng" algn="ctr">
                    <a:solidFill>
                      <a:srgbClr val="00B050"/>
                    </a:solidFill>
                    <a:prstDash val="solid"/>
                    <a:round/>
                    <a:headEnd type="none" w="med" len="med"/>
                    <a:tailEnd type="none" w="med" len="med"/>
                  </a:ln>
                  <a:effectLst/>
                </p:spPr>
              </p:cxnSp>
              <p:cxnSp>
                <p:nvCxnSpPr>
                  <p:cNvPr id="73" name="Connettore 1 72"/>
                  <p:cNvCxnSpPr>
                    <a:stCxn id="60" idx="0"/>
                    <a:endCxn id="62" idx="3"/>
                  </p:cNvCxnSpPr>
                  <p:nvPr/>
                </p:nvCxnSpPr>
                <p:spPr bwMode="auto">
                  <a:xfrm rot="16200000" flipV="1">
                    <a:off x="6439520" y="4374437"/>
                    <a:ext cx="479007" cy="678119"/>
                  </a:xfrm>
                  <a:prstGeom prst="line">
                    <a:avLst/>
                  </a:prstGeom>
                  <a:solidFill>
                    <a:srgbClr val="FBE4A3"/>
                  </a:solidFill>
                  <a:ln w="3175" cap="flat" cmpd="sng" algn="ctr">
                    <a:solidFill>
                      <a:srgbClr val="00B050"/>
                    </a:solidFill>
                    <a:prstDash val="solid"/>
                    <a:round/>
                    <a:headEnd type="none" w="med" len="med"/>
                    <a:tailEnd type="none" w="med" len="med"/>
                  </a:ln>
                  <a:effectLst/>
                </p:spPr>
              </p:cxnSp>
              <p:cxnSp>
                <p:nvCxnSpPr>
                  <p:cNvPr id="76" name="Connettore 1 75"/>
                  <p:cNvCxnSpPr>
                    <a:stCxn id="27" idx="2"/>
                    <a:endCxn id="61" idx="0"/>
                  </p:cNvCxnSpPr>
                  <p:nvPr/>
                </p:nvCxnSpPr>
                <p:spPr bwMode="auto">
                  <a:xfrm rot="5400000">
                    <a:off x="6234275" y="4473993"/>
                    <a:ext cx="653214" cy="304800"/>
                  </a:xfrm>
                  <a:prstGeom prst="line">
                    <a:avLst/>
                  </a:prstGeom>
                  <a:solidFill>
                    <a:srgbClr val="FBE4A3"/>
                  </a:solidFill>
                  <a:ln w="3175" cap="flat" cmpd="sng" algn="ctr">
                    <a:solidFill>
                      <a:srgbClr val="FF0000"/>
                    </a:solidFill>
                    <a:prstDash val="solid"/>
                    <a:round/>
                    <a:headEnd type="none" w="med" len="med"/>
                    <a:tailEnd type="none" w="med" len="med"/>
                  </a:ln>
                  <a:effectLst/>
                </p:spPr>
              </p:cxnSp>
            </p:grpSp>
            <p:grpSp>
              <p:nvGrpSpPr>
                <p:cNvPr id="91" name="Gruppo 90"/>
                <p:cNvGrpSpPr/>
                <p:nvPr/>
              </p:nvGrpSpPr>
              <p:grpSpPr>
                <a:xfrm>
                  <a:off x="5105400" y="3886200"/>
                  <a:ext cx="1931209" cy="1616503"/>
                  <a:chOff x="5105400" y="3886200"/>
                  <a:chExt cx="1931209" cy="1616503"/>
                </a:xfrm>
              </p:grpSpPr>
              <p:pic>
                <p:nvPicPr>
                  <p:cNvPr id="2053" name="Picture 5" descr="C:\MAX\000_SOCIETA\presentazioni\TRASMISSIONE-RISERVATA\SITO\immagini\key.jpg"/>
                  <p:cNvPicPr>
                    <a:picLocks noChangeAspect="1" noChangeArrowheads="1"/>
                  </p:cNvPicPr>
                  <p:nvPr/>
                </p:nvPicPr>
                <p:blipFill>
                  <a:blip r:embed="rId5" cstate="print"/>
                  <a:srcRect/>
                  <a:stretch>
                    <a:fillRect/>
                  </a:stretch>
                </p:blipFill>
                <p:spPr bwMode="auto">
                  <a:xfrm rot="19805288">
                    <a:off x="6400800" y="3886200"/>
                    <a:ext cx="309562" cy="168703"/>
                  </a:xfrm>
                  <a:prstGeom prst="rect">
                    <a:avLst/>
                  </a:prstGeom>
                  <a:noFill/>
                </p:spPr>
              </p:pic>
              <p:pic>
                <p:nvPicPr>
                  <p:cNvPr id="81" name="Picture 5" descr="C:\MAX\000_SOCIETA\presentazioni\TRASMISSIONE-RISERVATA\SITO\immagini\key.jpg"/>
                  <p:cNvPicPr>
                    <a:picLocks noChangeAspect="1" noChangeArrowheads="1"/>
                  </p:cNvPicPr>
                  <p:nvPr/>
                </p:nvPicPr>
                <p:blipFill>
                  <a:blip r:embed="rId5" cstate="print"/>
                  <a:srcRect/>
                  <a:stretch>
                    <a:fillRect/>
                  </a:stretch>
                </p:blipFill>
                <p:spPr bwMode="auto">
                  <a:xfrm rot="19805288">
                    <a:off x="6727047" y="4714148"/>
                    <a:ext cx="309562" cy="168703"/>
                  </a:xfrm>
                  <a:prstGeom prst="rect">
                    <a:avLst/>
                  </a:prstGeom>
                  <a:noFill/>
                </p:spPr>
              </p:pic>
              <p:pic>
                <p:nvPicPr>
                  <p:cNvPr id="82" name="Picture 5" descr="C:\MAX\000_SOCIETA\presentazioni\TRASMISSIONE-RISERVATA\SITO\immagini\key.jpg"/>
                  <p:cNvPicPr>
                    <a:picLocks noChangeAspect="1" noChangeArrowheads="1"/>
                  </p:cNvPicPr>
                  <p:nvPr/>
                </p:nvPicPr>
                <p:blipFill>
                  <a:blip r:embed="rId5" cstate="print"/>
                  <a:srcRect/>
                  <a:stretch>
                    <a:fillRect/>
                  </a:stretch>
                </p:blipFill>
                <p:spPr bwMode="auto">
                  <a:xfrm>
                    <a:off x="5867400" y="5334000"/>
                    <a:ext cx="309562" cy="168703"/>
                  </a:xfrm>
                  <a:prstGeom prst="rect">
                    <a:avLst/>
                  </a:prstGeom>
                  <a:noFill/>
                </p:spPr>
              </p:pic>
              <p:pic>
                <p:nvPicPr>
                  <p:cNvPr id="83" name="Picture 5" descr="C:\MAX\000_SOCIETA\presentazioni\TRASMISSIONE-RISERVATA\SITO\immagini\key.jpg"/>
                  <p:cNvPicPr>
                    <a:picLocks noChangeAspect="1" noChangeArrowheads="1"/>
                  </p:cNvPicPr>
                  <p:nvPr/>
                </p:nvPicPr>
                <p:blipFill>
                  <a:blip r:embed="rId5" cstate="print"/>
                  <a:srcRect/>
                  <a:stretch>
                    <a:fillRect/>
                  </a:stretch>
                </p:blipFill>
                <p:spPr bwMode="auto">
                  <a:xfrm>
                    <a:off x="5105400" y="4724400"/>
                    <a:ext cx="309562" cy="168703"/>
                  </a:xfrm>
                  <a:prstGeom prst="rect">
                    <a:avLst/>
                  </a:prstGeom>
                  <a:noFill/>
                </p:spPr>
              </p:pic>
              <p:pic>
                <p:nvPicPr>
                  <p:cNvPr id="84" name="Picture 5" descr="C:\MAX\000_SOCIETA\presentazioni\TRASMISSIONE-RISERVATA\SITO\immagini\key.jpg"/>
                  <p:cNvPicPr>
                    <a:picLocks noChangeAspect="1" noChangeArrowheads="1"/>
                  </p:cNvPicPr>
                  <p:nvPr/>
                </p:nvPicPr>
                <p:blipFill>
                  <a:blip r:embed="rId5" cstate="print"/>
                  <a:srcRect/>
                  <a:stretch>
                    <a:fillRect/>
                  </a:stretch>
                </p:blipFill>
                <p:spPr bwMode="auto">
                  <a:xfrm>
                    <a:off x="5410200" y="3886200"/>
                    <a:ext cx="309562" cy="168703"/>
                  </a:xfrm>
                  <a:prstGeom prst="rect">
                    <a:avLst/>
                  </a:prstGeom>
                  <a:noFill/>
                </p:spPr>
              </p:pic>
              <p:pic>
                <p:nvPicPr>
                  <p:cNvPr id="85" name="Picture 5" descr="C:\MAX\000_SOCIETA\presentazioni\TRASMISSIONE-RISERVATA\SITO\immagini\key.jpg"/>
                  <p:cNvPicPr>
                    <a:picLocks noChangeAspect="1" noChangeArrowheads="1"/>
                  </p:cNvPicPr>
                  <p:nvPr/>
                </p:nvPicPr>
                <p:blipFill>
                  <a:blip r:embed="rId5" cstate="print"/>
                  <a:srcRect/>
                  <a:stretch>
                    <a:fillRect/>
                  </a:stretch>
                </p:blipFill>
                <p:spPr bwMode="auto">
                  <a:xfrm rot="19805288">
                    <a:off x="6117445" y="4790347"/>
                    <a:ext cx="309562" cy="168703"/>
                  </a:xfrm>
                  <a:prstGeom prst="rect">
                    <a:avLst/>
                  </a:prstGeom>
                  <a:noFill/>
                </p:spPr>
              </p:pic>
              <p:pic>
                <p:nvPicPr>
                  <p:cNvPr id="86" name="Picture 5" descr="C:\MAX\000_SOCIETA\presentazioni\TRASMISSIONE-RISERVATA\SITO\immagini\key.jpg"/>
                  <p:cNvPicPr>
                    <a:picLocks noChangeAspect="1" noChangeArrowheads="1"/>
                  </p:cNvPicPr>
                  <p:nvPr/>
                </p:nvPicPr>
                <p:blipFill>
                  <a:blip r:embed="rId5" cstate="print"/>
                  <a:srcRect/>
                  <a:stretch>
                    <a:fillRect/>
                  </a:stretch>
                </p:blipFill>
                <p:spPr bwMode="auto">
                  <a:xfrm rot="19805288">
                    <a:off x="5507846" y="4637947"/>
                    <a:ext cx="309562" cy="168703"/>
                  </a:xfrm>
                  <a:prstGeom prst="rect">
                    <a:avLst/>
                  </a:prstGeom>
                  <a:noFill/>
                </p:spPr>
              </p:pic>
              <p:pic>
                <p:nvPicPr>
                  <p:cNvPr id="87" name="Picture 5" descr="C:\MAX\000_SOCIETA\presentazioni\TRASMISSIONE-RISERVATA\SITO\immagini\key.jpg"/>
                  <p:cNvPicPr>
                    <a:picLocks noChangeAspect="1" noChangeArrowheads="1"/>
                  </p:cNvPicPr>
                  <p:nvPr/>
                </p:nvPicPr>
                <p:blipFill>
                  <a:blip r:embed="rId5" cstate="print"/>
                  <a:srcRect/>
                  <a:stretch>
                    <a:fillRect/>
                  </a:stretch>
                </p:blipFill>
                <p:spPr bwMode="auto">
                  <a:xfrm rot="19805288">
                    <a:off x="5660246" y="4790349"/>
                    <a:ext cx="309562" cy="168703"/>
                  </a:xfrm>
                  <a:prstGeom prst="rect">
                    <a:avLst/>
                  </a:prstGeom>
                  <a:noFill/>
                </p:spPr>
              </p:pic>
              <p:pic>
                <p:nvPicPr>
                  <p:cNvPr id="88" name="Picture 5" descr="C:\MAX\000_SOCIETA\presentazioni\TRASMISSIONE-RISERVATA\SITO\immagini\key.jpg"/>
                  <p:cNvPicPr>
                    <a:picLocks noChangeAspect="1" noChangeArrowheads="1"/>
                  </p:cNvPicPr>
                  <p:nvPr/>
                </p:nvPicPr>
                <p:blipFill>
                  <a:blip r:embed="rId5" cstate="print"/>
                  <a:srcRect/>
                  <a:stretch>
                    <a:fillRect/>
                  </a:stretch>
                </p:blipFill>
                <p:spPr bwMode="auto">
                  <a:xfrm rot="19805288">
                    <a:off x="6269845" y="4561749"/>
                    <a:ext cx="309562" cy="168703"/>
                  </a:xfrm>
                  <a:prstGeom prst="rect">
                    <a:avLst/>
                  </a:prstGeom>
                  <a:noFill/>
                </p:spPr>
              </p:pic>
              <p:pic>
                <p:nvPicPr>
                  <p:cNvPr id="89" name="Picture 5" descr="C:\MAX\000_SOCIETA\presentazioni\TRASMISSIONE-RISERVATA\SITO\immagini\key.jpg"/>
                  <p:cNvPicPr>
                    <a:picLocks noChangeAspect="1" noChangeArrowheads="1"/>
                  </p:cNvPicPr>
                  <p:nvPr/>
                </p:nvPicPr>
                <p:blipFill>
                  <a:blip r:embed="rId5" cstate="print"/>
                  <a:srcRect/>
                  <a:stretch>
                    <a:fillRect/>
                  </a:stretch>
                </p:blipFill>
                <p:spPr bwMode="auto">
                  <a:xfrm>
                    <a:off x="6286500" y="4191000"/>
                    <a:ext cx="309562" cy="168703"/>
                  </a:xfrm>
                  <a:prstGeom prst="rect">
                    <a:avLst/>
                  </a:prstGeom>
                  <a:noFill/>
                </p:spPr>
              </p:pic>
            </p:grpSp>
          </p:grpSp>
          <p:sp>
            <p:nvSpPr>
              <p:cNvPr id="90" name="CasellaDiTesto 89"/>
              <p:cNvSpPr txBox="1"/>
              <p:nvPr/>
            </p:nvSpPr>
            <p:spPr>
              <a:xfrm>
                <a:off x="152400" y="3581400"/>
                <a:ext cx="4724400" cy="461665"/>
              </a:xfrm>
              <a:prstGeom prst="rect">
                <a:avLst/>
              </a:prstGeom>
              <a:noFill/>
            </p:spPr>
            <p:txBody>
              <a:bodyPr wrap="square" rtlCol="0">
                <a:spAutoFit/>
              </a:bodyPr>
              <a:lstStyle/>
              <a:p>
                <a:r>
                  <a:rPr lang="it-IT" dirty="0" smtClean="0"/>
                  <a:t>Schema di esempio a 5 NODI</a:t>
                </a:r>
                <a:endParaRPr lang="it-IT" dirty="0"/>
              </a:p>
            </p:txBody>
          </p:sp>
        </p:grpSp>
        <p:sp>
          <p:nvSpPr>
            <p:cNvPr id="34" name="CasellaDiTesto 33"/>
            <p:cNvSpPr txBox="1"/>
            <p:nvPr/>
          </p:nvSpPr>
          <p:spPr>
            <a:xfrm>
              <a:off x="7162800" y="3505200"/>
              <a:ext cx="381000" cy="215444"/>
            </a:xfrm>
            <a:prstGeom prst="rect">
              <a:avLst/>
            </a:prstGeom>
            <a:noFill/>
          </p:spPr>
          <p:txBody>
            <a:bodyPr wrap="square" rtlCol="0">
              <a:spAutoFit/>
            </a:bodyPr>
            <a:lstStyle/>
            <a:p>
              <a:r>
                <a:rPr lang="it-IT" sz="800" b="1" dirty="0" smtClean="0"/>
                <a:t>N1</a:t>
              </a:r>
              <a:endParaRPr lang="it-IT" sz="800" b="1" dirty="0"/>
            </a:p>
          </p:txBody>
        </p:sp>
        <p:sp>
          <p:nvSpPr>
            <p:cNvPr id="35" name="CasellaDiTesto 34"/>
            <p:cNvSpPr txBox="1"/>
            <p:nvPr/>
          </p:nvSpPr>
          <p:spPr>
            <a:xfrm>
              <a:off x="8153400" y="4114800"/>
              <a:ext cx="381000" cy="215444"/>
            </a:xfrm>
            <a:prstGeom prst="rect">
              <a:avLst/>
            </a:prstGeom>
            <a:noFill/>
          </p:spPr>
          <p:txBody>
            <a:bodyPr wrap="square" rtlCol="0">
              <a:spAutoFit/>
            </a:bodyPr>
            <a:lstStyle/>
            <a:p>
              <a:r>
                <a:rPr lang="it-IT" sz="800" b="1" dirty="0" smtClean="0"/>
                <a:t>N2</a:t>
              </a:r>
              <a:endParaRPr lang="it-IT" sz="800" b="1" dirty="0"/>
            </a:p>
          </p:txBody>
        </p:sp>
        <p:sp>
          <p:nvSpPr>
            <p:cNvPr id="36" name="CasellaDiTesto 35"/>
            <p:cNvSpPr txBox="1"/>
            <p:nvPr/>
          </p:nvSpPr>
          <p:spPr>
            <a:xfrm>
              <a:off x="7696200" y="5257800"/>
              <a:ext cx="381000" cy="215444"/>
            </a:xfrm>
            <a:prstGeom prst="rect">
              <a:avLst/>
            </a:prstGeom>
            <a:noFill/>
          </p:spPr>
          <p:txBody>
            <a:bodyPr wrap="square" rtlCol="0">
              <a:spAutoFit/>
            </a:bodyPr>
            <a:lstStyle/>
            <a:p>
              <a:r>
                <a:rPr lang="it-IT" sz="800" b="1" dirty="0" smtClean="0"/>
                <a:t>N3</a:t>
              </a:r>
              <a:endParaRPr lang="it-IT" sz="800" b="1" dirty="0"/>
            </a:p>
          </p:txBody>
        </p:sp>
        <p:sp>
          <p:nvSpPr>
            <p:cNvPr id="37" name="CasellaDiTesto 36"/>
            <p:cNvSpPr txBox="1"/>
            <p:nvPr/>
          </p:nvSpPr>
          <p:spPr>
            <a:xfrm>
              <a:off x="5715000" y="5181600"/>
              <a:ext cx="381000" cy="215444"/>
            </a:xfrm>
            <a:prstGeom prst="rect">
              <a:avLst/>
            </a:prstGeom>
            <a:noFill/>
          </p:spPr>
          <p:txBody>
            <a:bodyPr wrap="square" rtlCol="0">
              <a:spAutoFit/>
            </a:bodyPr>
            <a:lstStyle/>
            <a:p>
              <a:r>
                <a:rPr lang="it-IT" sz="800" b="1" dirty="0" smtClean="0"/>
                <a:t>N4</a:t>
              </a:r>
              <a:endParaRPr lang="it-IT" sz="800" b="1" dirty="0"/>
            </a:p>
          </p:txBody>
        </p:sp>
        <p:sp>
          <p:nvSpPr>
            <p:cNvPr id="38" name="CasellaDiTesto 37"/>
            <p:cNvSpPr txBox="1"/>
            <p:nvPr/>
          </p:nvSpPr>
          <p:spPr>
            <a:xfrm>
              <a:off x="5257800" y="4191000"/>
              <a:ext cx="381000" cy="215444"/>
            </a:xfrm>
            <a:prstGeom prst="rect">
              <a:avLst/>
            </a:prstGeom>
            <a:noFill/>
          </p:spPr>
          <p:txBody>
            <a:bodyPr wrap="square" rtlCol="0">
              <a:spAutoFit/>
            </a:bodyPr>
            <a:lstStyle/>
            <a:p>
              <a:r>
                <a:rPr lang="it-IT" sz="800" b="1" dirty="0" smtClean="0"/>
                <a:t>N5</a:t>
              </a:r>
              <a:endParaRPr lang="it-IT" sz="800" b="1" dirty="0"/>
            </a:p>
          </p:txBody>
        </p:sp>
      </p:grpSp>
      <p:sp>
        <p:nvSpPr>
          <p:cNvPr id="40" name="CasellaDiTesto 39"/>
          <p:cNvSpPr txBox="1"/>
          <p:nvPr/>
        </p:nvSpPr>
        <p:spPr>
          <a:xfrm>
            <a:off x="2971800" y="986135"/>
            <a:ext cx="3200400" cy="461665"/>
          </a:xfrm>
          <a:prstGeom prst="rect">
            <a:avLst/>
          </a:prstGeom>
          <a:noFill/>
        </p:spPr>
        <p:txBody>
          <a:bodyPr wrap="square" rtlCol="0">
            <a:spAutoFit/>
          </a:bodyPr>
          <a:lstStyle/>
          <a:p>
            <a:pPr algn="ctr"/>
            <a:r>
              <a:rPr lang="it-IT" b="1" dirty="0" smtClean="0"/>
              <a:t>Postazione Fissa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it-IT" kern="0" dirty="0" smtClean="0"/>
              <a:t>Messaggi crittografati per trasmissioni riservate</a:t>
            </a:r>
            <a:endParaRPr lang="en-US" kern="0" dirty="0" smtClean="0"/>
          </a:p>
        </p:txBody>
      </p:sp>
      <p:sp>
        <p:nvSpPr>
          <p:cNvPr id="6" name="CasellaDiTesto 5"/>
          <p:cNvSpPr txBox="1"/>
          <p:nvPr/>
        </p:nvSpPr>
        <p:spPr>
          <a:xfrm>
            <a:off x="152400" y="1905000"/>
            <a:ext cx="8839200" cy="615553"/>
          </a:xfrm>
          <a:prstGeom prst="rect">
            <a:avLst/>
          </a:prstGeom>
          <a:noFill/>
        </p:spPr>
        <p:txBody>
          <a:bodyPr wrap="square" rtlCol="0">
            <a:spAutoFit/>
          </a:bodyPr>
          <a:lstStyle/>
          <a:p>
            <a:pPr marL="342900" indent="-342900" algn="just"/>
            <a:endParaRPr lang="it-IT" sz="1000" dirty="0" smtClean="0"/>
          </a:p>
          <a:p>
            <a:pPr marL="342900" indent="-342900" algn="just">
              <a:buFont typeface="Arial" pitchFamily="34" charset="0"/>
              <a:buChar char="•"/>
            </a:pPr>
            <a:r>
              <a:rPr lang="it-IT" sz="1400" b="1" dirty="0" smtClean="0"/>
              <a:t>E-Mail</a:t>
            </a:r>
            <a:r>
              <a:rPr lang="it-IT" sz="1400" dirty="0" smtClean="0"/>
              <a:t> con Messaggio di testo ed eventuali </a:t>
            </a:r>
            <a:r>
              <a:rPr lang="it-IT" sz="1400" b="1" dirty="0" smtClean="0"/>
              <a:t>allegati (documeti, foto, audiovisivi)</a:t>
            </a:r>
            <a:r>
              <a:rPr lang="it-IT" sz="1000" dirty="0" smtClean="0"/>
              <a:t>						</a:t>
            </a:r>
          </a:p>
        </p:txBody>
      </p:sp>
      <p:sp>
        <p:nvSpPr>
          <p:cNvPr id="9" name="CasellaDiTesto 8"/>
          <p:cNvSpPr txBox="1"/>
          <p:nvPr/>
        </p:nvSpPr>
        <p:spPr>
          <a:xfrm>
            <a:off x="3005138" y="1447800"/>
            <a:ext cx="3133725" cy="369332"/>
          </a:xfrm>
          <a:prstGeom prst="rect">
            <a:avLst/>
          </a:prstGeom>
          <a:noFill/>
        </p:spPr>
        <p:txBody>
          <a:bodyPr wrap="square" rtlCol="0">
            <a:spAutoFit/>
          </a:bodyPr>
          <a:lstStyle/>
          <a:p>
            <a:pPr algn="ctr"/>
            <a:r>
              <a:rPr lang="it-IT" sz="1800" b="1" dirty="0" smtClean="0"/>
              <a:t>TIPO DI MESSAGGIO</a:t>
            </a:r>
          </a:p>
        </p:txBody>
      </p:sp>
      <p:cxnSp>
        <p:nvCxnSpPr>
          <p:cNvPr id="17" name="Connettore 4 16"/>
          <p:cNvCxnSpPr>
            <a:stCxn id="13" idx="3"/>
            <a:endCxn id="13" idx="3"/>
          </p:cNvCxnSpPr>
          <p:nvPr/>
        </p:nvCxnSpPr>
        <p:spPr bwMode="auto">
          <a:xfrm>
            <a:off x="2086429" y="43487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23" name="Connettore 2 22"/>
          <p:cNvCxnSpPr>
            <a:stCxn id="13" idx="3"/>
          </p:cNvCxnSpPr>
          <p:nvPr/>
        </p:nvCxnSpPr>
        <p:spPr bwMode="auto">
          <a:xfrm>
            <a:off x="2086429" y="4348747"/>
            <a:ext cx="504371" cy="973723"/>
          </a:xfrm>
          <a:prstGeom prst="straightConnector1">
            <a:avLst/>
          </a:prstGeom>
          <a:solidFill>
            <a:srgbClr val="FBE4A3"/>
          </a:solidFill>
          <a:ln w="9525" cap="flat" cmpd="sng" algn="ctr">
            <a:noFill/>
            <a:prstDash val="solid"/>
            <a:round/>
            <a:headEnd type="none" w="med" len="med"/>
            <a:tailEnd type="arrow"/>
          </a:ln>
          <a:effectLst/>
        </p:spPr>
      </p:cxnSp>
      <p:sp>
        <p:nvSpPr>
          <p:cNvPr id="8" name="CasellaDiTesto 7"/>
          <p:cNvSpPr txBox="1"/>
          <p:nvPr/>
        </p:nvSpPr>
        <p:spPr>
          <a:xfrm>
            <a:off x="2971800" y="914400"/>
            <a:ext cx="3200400" cy="461665"/>
          </a:xfrm>
          <a:prstGeom prst="rect">
            <a:avLst/>
          </a:prstGeom>
          <a:noFill/>
        </p:spPr>
        <p:txBody>
          <a:bodyPr wrap="square" rtlCol="0">
            <a:spAutoFit/>
          </a:bodyPr>
          <a:lstStyle/>
          <a:p>
            <a:pPr algn="ctr"/>
            <a:r>
              <a:rPr lang="it-IT" b="1" dirty="0" smtClean="0"/>
              <a:t>Postazione Fissa</a:t>
            </a:r>
          </a:p>
        </p:txBody>
      </p:sp>
      <p:pic>
        <p:nvPicPr>
          <p:cNvPr id="3074" name="Picture 2" descr="C:\MAX\000_SOCIETA\presentazioni\TRASMISSIONE-RISERVATA\SITO\immagini\screen\mail-style.jpg"/>
          <p:cNvPicPr>
            <a:picLocks noChangeAspect="1" noChangeArrowheads="1"/>
          </p:cNvPicPr>
          <p:nvPr/>
        </p:nvPicPr>
        <p:blipFill>
          <a:blip r:embed="rId4" cstate="print"/>
          <a:srcRect/>
          <a:stretch>
            <a:fillRect/>
          </a:stretch>
        </p:blipFill>
        <p:spPr bwMode="auto">
          <a:xfrm>
            <a:off x="639618" y="2514600"/>
            <a:ext cx="6551756" cy="4198212"/>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logoprodev_sito"/>
          <p:cNvPicPr>
            <a:picLocks noChangeAspect="1" noChangeArrowheads="1"/>
          </p:cNvPicPr>
          <p:nvPr/>
        </p:nvPicPr>
        <p:blipFill>
          <a:blip r:embed="rId3"/>
          <a:srcRect r="34375"/>
          <a:stretch>
            <a:fillRect/>
          </a:stretch>
        </p:blipFill>
        <p:spPr bwMode="auto">
          <a:xfrm>
            <a:off x="6172200" y="0"/>
            <a:ext cx="2971800" cy="839788"/>
          </a:xfrm>
          <a:prstGeom prst="rect">
            <a:avLst/>
          </a:prstGeom>
          <a:noFill/>
        </p:spPr>
      </p:pic>
      <p:sp>
        <p:nvSpPr>
          <p:cNvPr id="64" name="Rectangle 2"/>
          <p:cNvSpPr txBox="1">
            <a:spLocks noChangeArrowheads="1"/>
          </p:cNvSpPr>
          <p:nvPr/>
        </p:nvSpPr>
        <p:spPr bwMode="auto">
          <a:xfrm>
            <a:off x="152400" y="152400"/>
            <a:ext cx="8001000" cy="685800"/>
          </a:xfrm>
          <a:prstGeom prst="rect">
            <a:avLst/>
          </a:prstGeom>
          <a:solidFill>
            <a:srgbClr val="FBE4A3"/>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ctr">
              <a:defRPr/>
            </a:pPr>
            <a:r>
              <a:rPr lang="it-IT" kern="0" dirty="0" smtClean="0"/>
              <a:t>Messaggi crittografati per trasmissioni riservate</a:t>
            </a:r>
            <a:endParaRPr lang="en-US" kern="0" dirty="0" smtClean="0"/>
          </a:p>
        </p:txBody>
      </p:sp>
      <p:sp>
        <p:nvSpPr>
          <p:cNvPr id="6" name="CasellaDiTesto 5"/>
          <p:cNvSpPr txBox="1"/>
          <p:nvPr/>
        </p:nvSpPr>
        <p:spPr>
          <a:xfrm>
            <a:off x="0" y="6459379"/>
            <a:ext cx="9144000" cy="246221"/>
          </a:xfrm>
          <a:prstGeom prst="rect">
            <a:avLst/>
          </a:prstGeom>
          <a:noFill/>
        </p:spPr>
        <p:txBody>
          <a:bodyPr wrap="square" rtlCol="0">
            <a:spAutoFit/>
          </a:bodyPr>
          <a:lstStyle/>
          <a:p>
            <a:pPr marL="342900" indent="-342900" algn="just"/>
            <a:r>
              <a:rPr lang="en-US" sz="1000" dirty="0" err="1" smtClean="0"/>
              <a:t>Messaggio</a:t>
            </a:r>
            <a:r>
              <a:rPr lang="en-US" sz="1000" dirty="0" smtClean="0"/>
              <a:t> </a:t>
            </a:r>
            <a:r>
              <a:rPr lang="en-US" sz="1000" dirty="0" err="1" smtClean="0"/>
              <a:t>leggibile</a:t>
            </a:r>
            <a:r>
              <a:rPr lang="en-US" sz="1000" dirty="0" smtClean="0"/>
              <a:t> in </a:t>
            </a:r>
            <a:r>
              <a:rPr lang="en-US" sz="1000" dirty="0" err="1" smtClean="0"/>
              <a:t>chiaro</a:t>
            </a:r>
            <a:r>
              <a:rPr lang="en-US" sz="1000" dirty="0" smtClean="0"/>
              <a:t>	 solo </a:t>
            </a:r>
            <a:r>
              <a:rPr lang="en-US" sz="1000" dirty="0" err="1" smtClean="0"/>
              <a:t>dal</a:t>
            </a:r>
            <a:r>
              <a:rPr lang="en-US" sz="1000" dirty="0" smtClean="0"/>
              <a:t> </a:t>
            </a:r>
            <a:r>
              <a:rPr lang="en-US" sz="1000" dirty="0" err="1" smtClean="0"/>
              <a:t>mittente</a:t>
            </a:r>
            <a:r>
              <a:rPr lang="en-US" sz="1000" dirty="0" smtClean="0"/>
              <a:t> e </a:t>
            </a:r>
            <a:r>
              <a:rPr lang="en-US" sz="1000" dirty="0" err="1" smtClean="0"/>
              <a:t>destinatario</a:t>
            </a:r>
            <a:endParaRPr lang="en-US" sz="1000" dirty="0" smtClean="0"/>
          </a:p>
        </p:txBody>
      </p:sp>
      <p:sp>
        <p:nvSpPr>
          <p:cNvPr id="9" name="CasellaDiTesto 8"/>
          <p:cNvSpPr txBox="1"/>
          <p:nvPr/>
        </p:nvSpPr>
        <p:spPr>
          <a:xfrm>
            <a:off x="2362200" y="1307068"/>
            <a:ext cx="4419600" cy="369332"/>
          </a:xfrm>
          <a:prstGeom prst="rect">
            <a:avLst/>
          </a:prstGeom>
          <a:noFill/>
        </p:spPr>
        <p:txBody>
          <a:bodyPr wrap="square" rtlCol="0">
            <a:spAutoFit/>
          </a:bodyPr>
          <a:lstStyle/>
          <a:p>
            <a:pPr algn="ctr"/>
            <a:r>
              <a:rPr lang="it-IT" sz="1800" b="1" dirty="0" smtClean="0"/>
              <a:t>Configurazione tipica</a:t>
            </a:r>
          </a:p>
        </p:txBody>
      </p:sp>
      <p:grpSp>
        <p:nvGrpSpPr>
          <p:cNvPr id="60" name="Gruppo 59"/>
          <p:cNvGrpSpPr/>
          <p:nvPr/>
        </p:nvGrpSpPr>
        <p:grpSpPr>
          <a:xfrm>
            <a:off x="4114800" y="3048000"/>
            <a:ext cx="4267200" cy="3141821"/>
            <a:chOff x="4648200" y="3505200"/>
            <a:chExt cx="4267200" cy="3141821"/>
          </a:xfrm>
        </p:grpSpPr>
        <p:grpSp>
          <p:nvGrpSpPr>
            <p:cNvPr id="42" name="Gruppo 41"/>
            <p:cNvGrpSpPr/>
            <p:nvPr/>
          </p:nvGrpSpPr>
          <p:grpSpPr>
            <a:xfrm>
              <a:off x="4648200" y="4876800"/>
              <a:ext cx="4267200" cy="1770221"/>
              <a:chOff x="-1066800" y="3657600"/>
              <a:chExt cx="4267200" cy="1770221"/>
            </a:xfrm>
          </p:grpSpPr>
          <p:cxnSp>
            <p:nvCxnSpPr>
              <p:cNvPr id="43" name="Connettore 4 42"/>
              <p:cNvCxnSpPr/>
              <p:nvPr/>
            </p:nvCxnSpPr>
            <p:spPr bwMode="auto">
              <a:xfrm>
                <a:off x="2086429" y="43487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44" name="Connettore 2 43"/>
              <p:cNvCxnSpPr/>
              <p:nvPr/>
            </p:nvCxnSpPr>
            <p:spPr bwMode="auto">
              <a:xfrm>
                <a:off x="2086429" y="4348747"/>
                <a:ext cx="504371" cy="973723"/>
              </a:xfrm>
              <a:prstGeom prst="straightConnector1">
                <a:avLst/>
              </a:prstGeom>
              <a:solidFill>
                <a:srgbClr val="FBE4A3"/>
              </a:solidFill>
              <a:ln w="9525" cap="flat" cmpd="sng" algn="ctr">
                <a:noFill/>
                <a:prstDash val="solid"/>
                <a:round/>
                <a:headEnd type="none" w="med" len="med"/>
                <a:tailEnd type="arrow"/>
              </a:ln>
              <a:effectLst/>
            </p:spPr>
          </p:cxnSp>
          <p:pic>
            <p:nvPicPr>
              <p:cNvPr id="45" name="Picture 4" descr="C:\MAX\000_SOCIETA\presentazioni\TRASMISSIONE-RISERVATA\SITO\immagini\3-NODE-NOTE-BOOK.JPG"/>
              <p:cNvPicPr>
                <a:picLocks noChangeAspect="1" noChangeArrowheads="1"/>
              </p:cNvPicPr>
              <p:nvPr/>
            </p:nvPicPr>
            <p:blipFill>
              <a:blip r:embed="rId4" cstate="print"/>
              <a:srcRect l="15599" t="11142" r="14206" b="10863"/>
              <a:stretch>
                <a:fillRect/>
              </a:stretch>
            </p:blipFill>
            <p:spPr bwMode="auto">
              <a:xfrm>
                <a:off x="838200" y="4267200"/>
                <a:ext cx="685800" cy="533400"/>
              </a:xfrm>
              <a:prstGeom prst="rect">
                <a:avLst/>
              </a:prstGeom>
              <a:noFill/>
            </p:spPr>
          </p:pic>
          <p:pic>
            <p:nvPicPr>
              <p:cNvPr id="47" name="Picture 3" descr="C:\MAX\000_SOCIETA\presentazioni\TRASMISSIONE-RISERVATA\SITO\immagini\2-NODE-NOTE-BOOK.JPG"/>
              <p:cNvPicPr>
                <a:picLocks noChangeAspect="1" noChangeArrowheads="1"/>
              </p:cNvPicPr>
              <p:nvPr/>
            </p:nvPicPr>
            <p:blipFill>
              <a:blip r:embed="rId5" cstate="print"/>
              <a:srcRect/>
              <a:stretch>
                <a:fillRect/>
              </a:stretch>
            </p:blipFill>
            <p:spPr bwMode="auto">
              <a:xfrm>
                <a:off x="1905000" y="4343400"/>
                <a:ext cx="914400" cy="810737"/>
              </a:xfrm>
              <a:prstGeom prst="rect">
                <a:avLst/>
              </a:prstGeom>
              <a:noFill/>
            </p:spPr>
          </p:pic>
          <p:sp>
            <p:nvSpPr>
              <p:cNvPr id="51" name="CasellaDiTesto 50"/>
              <p:cNvSpPr txBox="1"/>
              <p:nvPr/>
            </p:nvSpPr>
            <p:spPr>
              <a:xfrm>
                <a:off x="1981200" y="4114800"/>
                <a:ext cx="838200" cy="246221"/>
              </a:xfrm>
              <a:prstGeom prst="rect">
                <a:avLst/>
              </a:prstGeom>
              <a:noFill/>
            </p:spPr>
            <p:txBody>
              <a:bodyPr wrap="square" rtlCol="0">
                <a:spAutoFit/>
              </a:bodyPr>
              <a:lstStyle/>
              <a:p>
                <a:r>
                  <a:rPr lang="it-IT" sz="1000" dirty="0" smtClean="0"/>
                  <a:t>(C) Client</a:t>
                </a:r>
                <a:endParaRPr lang="it-IT" sz="1000" dirty="0"/>
              </a:p>
            </p:txBody>
          </p:sp>
          <p:sp>
            <p:nvSpPr>
              <p:cNvPr id="52" name="CasellaDiTesto 51"/>
              <p:cNvSpPr txBox="1"/>
              <p:nvPr/>
            </p:nvSpPr>
            <p:spPr>
              <a:xfrm>
                <a:off x="914400" y="3962400"/>
                <a:ext cx="914400" cy="246221"/>
              </a:xfrm>
              <a:prstGeom prst="rect">
                <a:avLst/>
              </a:prstGeom>
              <a:noFill/>
            </p:spPr>
            <p:txBody>
              <a:bodyPr wrap="square" rtlCol="0">
                <a:spAutoFit/>
              </a:bodyPr>
              <a:lstStyle/>
              <a:p>
                <a:r>
                  <a:rPr lang="it-IT" sz="1000" dirty="0" smtClean="0"/>
                  <a:t>(S) Server</a:t>
                </a:r>
                <a:endParaRPr lang="it-IT" sz="1000" dirty="0"/>
              </a:p>
            </p:txBody>
          </p:sp>
          <p:sp>
            <p:nvSpPr>
              <p:cNvPr id="53" name="Ovale 52"/>
              <p:cNvSpPr/>
              <p:nvPr/>
            </p:nvSpPr>
            <p:spPr bwMode="auto">
              <a:xfrm>
                <a:off x="762000" y="3657600"/>
                <a:ext cx="2438400" cy="1752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sp>
            <p:nvSpPr>
              <p:cNvPr id="54" name="Callout 2 53"/>
              <p:cNvSpPr/>
              <p:nvPr/>
            </p:nvSpPr>
            <p:spPr bwMode="auto">
              <a:xfrm rot="10800000">
                <a:off x="-1066800" y="5181600"/>
                <a:ext cx="1295400" cy="228600"/>
              </a:xfrm>
              <a:prstGeom prst="borderCallout2">
                <a:avLst>
                  <a:gd name="adj1" fmla="val 48664"/>
                  <a:gd name="adj2" fmla="val -682"/>
                  <a:gd name="adj3" fmla="val 48664"/>
                  <a:gd name="adj4" fmla="val -17875"/>
                  <a:gd name="adj5" fmla="val 186085"/>
                  <a:gd name="adj6" fmla="val -55315"/>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sp>
            <p:nvSpPr>
              <p:cNvPr id="55" name="CasellaDiTesto 54"/>
              <p:cNvSpPr txBox="1"/>
              <p:nvPr/>
            </p:nvSpPr>
            <p:spPr>
              <a:xfrm>
                <a:off x="-1066800" y="5181600"/>
                <a:ext cx="1371600" cy="246221"/>
              </a:xfrm>
              <a:prstGeom prst="rect">
                <a:avLst/>
              </a:prstGeom>
              <a:noFill/>
            </p:spPr>
            <p:txBody>
              <a:bodyPr wrap="square" rtlCol="0">
                <a:spAutoFit/>
              </a:bodyPr>
              <a:lstStyle/>
              <a:p>
                <a:r>
                  <a:rPr lang="it-IT" sz="1000" dirty="0" smtClean="0"/>
                  <a:t>NODO RICEVENTE</a:t>
                </a:r>
                <a:endParaRPr lang="it-IT" sz="1000" dirty="0"/>
              </a:p>
            </p:txBody>
          </p:sp>
          <p:pic>
            <p:nvPicPr>
              <p:cNvPr id="58" name="Picture 5" descr="C:\MAX\000_SOCIETA\presentazioni\TRASMISSIONE-RISERVATA\SITO\immagini\key.jpg"/>
              <p:cNvPicPr>
                <a:picLocks noChangeAspect="1" noChangeArrowheads="1"/>
              </p:cNvPicPr>
              <p:nvPr/>
            </p:nvPicPr>
            <p:blipFill>
              <a:blip r:embed="rId6" cstate="print"/>
              <a:srcRect/>
              <a:stretch>
                <a:fillRect/>
              </a:stretch>
            </p:blipFill>
            <p:spPr bwMode="auto">
              <a:xfrm>
                <a:off x="1447800" y="4800600"/>
                <a:ext cx="309562" cy="168703"/>
              </a:xfrm>
              <a:prstGeom prst="rect">
                <a:avLst/>
              </a:prstGeom>
              <a:noFill/>
            </p:spPr>
          </p:pic>
        </p:grpSp>
        <p:pic>
          <p:nvPicPr>
            <p:cNvPr id="10" name="Picture 7"/>
            <p:cNvPicPr>
              <a:picLocks noChangeAspect="1" noChangeArrowheads="1"/>
            </p:cNvPicPr>
            <p:nvPr/>
          </p:nvPicPr>
          <p:blipFill>
            <a:blip r:embed="rId7">
              <a:lum bright="16000"/>
            </a:blip>
            <a:srcRect/>
            <a:stretch>
              <a:fillRect/>
            </a:stretch>
          </p:blipFill>
          <p:spPr bwMode="auto">
            <a:xfrm>
              <a:off x="7696200" y="3505200"/>
              <a:ext cx="639206" cy="1645170"/>
            </a:xfrm>
            <a:prstGeom prst="rect">
              <a:avLst/>
            </a:prstGeom>
            <a:noFill/>
            <a:ln w="9525">
              <a:noFill/>
              <a:miter lim="800000"/>
              <a:headEnd/>
              <a:tailEnd/>
            </a:ln>
            <a:effectLst/>
          </p:spPr>
        </p:pic>
      </p:grpSp>
      <p:pic>
        <p:nvPicPr>
          <p:cNvPr id="8" name="Picture 2"/>
          <p:cNvPicPr>
            <a:picLocks noChangeAspect="1" noChangeArrowheads="1"/>
          </p:cNvPicPr>
          <p:nvPr/>
        </p:nvPicPr>
        <p:blipFill>
          <a:blip r:embed="rId8">
            <a:lum bright="22000"/>
          </a:blip>
          <a:srcRect/>
          <a:stretch>
            <a:fillRect/>
          </a:stretch>
        </p:blipFill>
        <p:spPr bwMode="auto">
          <a:xfrm>
            <a:off x="3886200" y="4267200"/>
            <a:ext cx="996462" cy="1151467"/>
          </a:xfrm>
          <a:prstGeom prst="rect">
            <a:avLst/>
          </a:prstGeom>
          <a:noFill/>
          <a:ln w="9525">
            <a:noFill/>
            <a:miter lim="800000"/>
            <a:headEnd/>
            <a:tailEnd/>
          </a:ln>
          <a:effectLst/>
        </p:spPr>
      </p:pic>
      <p:sp>
        <p:nvSpPr>
          <p:cNvPr id="30" name="Arco 29"/>
          <p:cNvSpPr/>
          <p:nvPr/>
        </p:nvSpPr>
        <p:spPr bwMode="auto">
          <a:xfrm>
            <a:off x="3429000" y="4114800"/>
            <a:ext cx="1981200" cy="1219200"/>
          </a:xfrm>
          <a:prstGeom prst="arc">
            <a:avLst>
              <a:gd name="adj1" fmla="val 7023562"/>
              <a:gd name="adj2" fmla="val 4437530"/>
            </a:avLst>
          </a:prstGeom>
          <a:noFill/>
          <a:ln w="19050" cap="flat" cmpd="sng" algn="ctr">
            <a:solidFill>
              <a:srgbClr val="FFC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cxnSp>
        <p:nvCxnSpPr>
          <p:cNvPr id="17" name="Connettore 4 16"/>
          <p:cNvCxnSpPr>
            <a:stCxn id="13" idx="3"/>
            <a:endCxn id="13" idx="3"/>
          </p:cNvCxnSpPr>
          <p:nvPr/>
        </p:nvCxnSpPr>
        <p:spPr bwMode="auto">
          <a:xfrm>
            <a:off x="1476829" y="4805947"/>
            <a:ext cx="1588" cy="1588"/>
          </a:xfrm>
          <a:prstGeom prst="bentConnector3">
            <a:avLst>
              <a:gd name="adj1" fmla="val 14395466"/>
            </a:avLst>
          </a:prstGeom>
          <a:solidFill>
            <a:srgbClr val="FBE4A3"/>
          </a:solidFill>
          <a:ln w="9525" cap="flat" cmpd="sng" algn="ctr">
            <a:noFill/>
            <a:prstDash val="solid"/>
            <a:round/>
            <a:headEnd type="none" w="med" len="med"/>
            <a:tailEnd type="none" w="med" len="med"/>
          </a:ln>
          <a:effectLst/>
        </p:spPr>
      </p:cxnSp>
      <p:cxnSp>
        <p:nvCxnSpPr>
          <p:cNvPr id="23" name="Connettore 2 22"/>
          <p:cNvCxnSpPr>
            <a:stCxn id="13" idx="3"/>
          </p:cNvCxnSpPr>
          <p:nvPr/>
        </p:nvCxnSpPr>
        <p:spPr bwMode="auto">
          <a:xfrm>
            <a:off x="1476829" y="4805947"/>
            <a:ext cx="504371" cy="973723"/>
          </a:xfrm>
          <a:prstGeom prst="straightConnector1">
            <a:avLst/>
          </a:prstGeom>
          <a:solidFill>
            <a:srgbClr val="FBE4A3"/>
          </a:solidFill>
          <a:ln w="9525" cap="flat" cmpd="sng" algn="ctr">
            <a:noFill/>
            <a:prstDash val="solid"/>
            <a:round/>
            <a:headEnd type="none" w="med" len="med"/>
            <a:tailEnd type="arrow"/>
          </a:ln>
          <a:effectLst/>
        </p:spPr>
      </p:cxnSp>
      <p:pic>
        <p:nvPicPr>
          <p:cNvPr id="3076" name="Picture 4" descr="C:\MAX\000_SOCIETA\presentazioni\TRASMISSIONE-RISERVATA\SITO\immagini\3-NODE-NOTE-BOOK.JPG"/>
          <p:cNvPicPr>
            <a:picLocks noChangeAspect="1" noChangeArrowheads="1"/>
          </p:cNvPicPr>
          <p:nvPr/>
        </p:nvPicPr>
        <p:blipFill>
          <a:blip r:embed="rId4" cstate="print"/>
          <a:srcRect l="15599" t="11142" r="14206" b="10863"/>
          <a:stretch>
            <a:fillRect/>
          </a:stretch>
        </p:blipFill>
        <p:spPr bwMode="auto">
          <a:xfrm>
            <a:off x="1524000" y="4953000"/>
            <a:ext cx="685800" cy="533400"/>
          </a:xfrm>
          <a:prstGeom prst="rect">
            <a:avLst/>
          </a:prstGeom>
          <a:noFill/>
        </p:spPr>
      </p:pic>
      <p:pic>
        <p:nvPicPr>
          <p:cNvPr id="3075" name="Picture 3" descr="C:\MAX\000_SOCIETA\presentazioni\TRASMISSIONE-RISERVATA\SITO\immagini\2-NODE-NOTE-BOOK.JPG"/>
          <p:cNvPicPr>
            <a:picLocks noChangeAspect="1" noChangeArrowheads="1"/>
          </p:cNvPicPr>
          <p:nvPr/>
        </p:nvPicPr>
        <p:blipFill>
          <a:blip r:embed="rId5" cstate="print"/>
          <a:srcRect/>
          <a:stretch>
            <a:fillRect/>
          </a:stretch>
        </p:blipFill>
        <p:spPr bwMode="auto">
          <a:xfrm>
            <a:off x="228600" y="4495800"/>
            <a:ext cx="914400" cy="810737"/>
          </a:xfrm>
          <a:prstGeom prst="rect">
            <a:avLst/>
          </a:prstGeom>
          <a:noFill/>
        </p:spPr>
      </p:pic>
      <p:sp>
        <p:nvSpPr>
          <p:cNvPr id="20" name="CasellaDiTesto 19"/>
          <p:cNvSpPr txBox="1"/>
          <p:nvPr/>
        </p:nvSpPr>
        <p:spPr>
          <a:xfrm>
            <a:off x="381000" y="4343400"/>
            <a:ext cx="838200" cy="246221"/>
          </a:xfrm>
          <a:prstGeom prst="rect">
            <a:avLst/>
          </a:prstGeom>
          <a:noFill/>
        </p:spPr>
        <p:txBody>
          <a:bodyPr wrap="square" rtlCol="0">
            <a:spAutoFit/>
          </a:bodyPr>
          <a:lstStyle/>
          <a:p>
            <a:r>
              <a:rPr lang="it-IT" sz="1000" dirty="0" smtClean="0"/>
              <a:t>(C) Client</a:t>
            </a:r>
            <a:endParaRPr lang="it-IT" sz="1000" dirty="0"/>
          </a:p>
        </p:txBody>
      </p:sp>
      <p:sp>
        <p:nvSpPr>
          <p:cNvPr id="21" name="CasellaDiTesto 20"/>
          <p:cNvSpPr txBox="1"/>
          <p:nvPr/>
        </p:nvSpPr>
        <p:spPr>
          <a:xfrm>
            <a:off x="1295400" y="5486400"/>
            <a:ext cx="914400" cy="246221"/>
          </a:xfrm>
          <a:prstGeom prst="rect">
            <a:avLst/>
          </a:prstGeom>
          <a:noFill/>
        </p:spPr>
        <p:txBody>
          <a:bodyPr wrap="square" rtlCol="0">
            <a:spAutoFit/>
          </a:bodyPr>
          <a:lstStyle/>
          <a:p>
            <a:r>
              <a:rPr lang="it-IT" sz="1000" dirty="0" smtClean="0"/>
              <a:t>(S) Server</a:t>
            </a:r>
            <a:endParaRPr lang="it-IT" sz="1000" dirty="0"/>
          </a:p>
        </p:txBody>
      </p:sp>
      <p:sp>
        <p:nvSpPr>
          <p:cNvPr id="22" name="Ovale 21"/>
          <p:cNvSpPr/>
          <p:nvPr/>
        </p:nvSpPr>
        <p:spPr bwMode="auto">
          <a:xfrm>
            <a:off x="152400" y="4114800"/>
            <a:ext cx="2438400" cy="1752600"/>
          </a:xfrm>
          <a:prstGeom prst="ellips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27" name="Picture 5" descr="C:\MAX\000_SOCIETA\presentazioni\TRASMISSIONE-RISERVATA\SITO\immagini\key.jpg"/>
          <p:cNvPicPr>
            <a:picLocks noChangeAspect="1" noChangeArrowheads="1"/>
          </p:cNvPicPr>
          <p:nvPr/>
        </p:nvPicPr>
        <p:blipFill>
          <a:blip r:embed="rId6" cstate="print"/>
          <a:srcRect/>
          <a:stretch>
            <a:fillRect/>
          </a:stretch>
        </p:blipFill>
        <p:spPr bwMode="auto">
          <a:xfrm>
            <a:off x="1143000" y="5181600"/>
            <a:ext cx="309562" cy="168703"/>
          </a:xfrm>
          <a:prstGeom prst="rect">
            <a:avLst/>
          </a:prstGeom>
          <a:noFill/>
        </p:spPr>
      </p:pic>
      <p:pic>
        <p:nvPicPr>
          <p:cNvPr id="3074" name="Picture 2"/>
          <p:cNvPicPr>
            <a:picLocks noChangeAspect="1" noChangeArrowheads="1"/>
          </p:cNvPicPr>
          <p:nvPr/>
        </p:nvPicPr>
        <p:blipFill>
          <a:blip r:embed="rId9">
            <a:lum bright="40000" contrast="40000"/>
          </a:blip>
          <a:srcRect/>
          <a:stretch>
            <a:fillRect/>
          </a:stretch>
        </p:blipFill>
        <p:spPr bwMode="auto">
          <a:xfrm>
            <a:off x="838200" y="2743200"/>
            <a:ext cx="657225" cy="1533525"/>
          </a:xfrm>
          <a:prstGeom prst="rect">
            <a:avLst/>
          </a:prstGeom>
          <a:noFill/>
          <a:ln w="9525">
            <a:noFill/>
            <a:miter lim="800000"/>
            <a:headEnd/>
            <a:tailEnd/>
          </a:ln>
          <a:effectLst/>
        </p:spPr>
      </p:pic>
      <p:pic>
        <p:nvPicPr>
          <p:cNvPr id="3081" name="Picture 9"/>
          <p:cNvPicPr>
            <a:picLocks noChangeAspect="1" noChangeArrowheads="1"/>
          </p:cNvPicPr>
          <p:nvPr/>
        </p:nvPicPr>
        <p:blipFill>
          <a:blip r:embed="rId10" cstate="print">
            <a:lum bright="10000"/>
          </a:blip>
          <a:srcRect/>
          <a:stretch>
            <a:fillRect/>
          </a:stretch>
        </p:blipFill>
        <p:spPr bwMode="auto">
          <a:xfrm>
            <a:off x="381000" y="2590800"/>
            <a:ext cx="609601" cy="260839"/>
          </a:xfrm>
          <a:prstGeom prst="rect">
            <a:avLst/>
          </a:prstGeom>
          <a:noFill/>
          <a:ln w="9525">
            <a:noFill/>
            <a:miter lim="800000"/>
            <a:headEnd/>
            <a:tailEnd/>
          </a:ln>
          <a:effectLst/>
        </p:spPr>
      </p:pic>
      <p:pic>
        <p:nvPicPr>
          <p:cNvPr id="62" name="Picture 9"/>
          <p:cNvPicPr>
            <a:picLocks noChangeAspect="1" noChangeArrowheads="1"/>
          </p:cNvPicPr>
          <p:nvPr/>
        </p:nvPicPr>
        <p:blipFill>
          <a:blip r:embed="rId11" cstate="print">
            <a:lum bright="10000"/>
          </a:blip>
          <a:srcRect/>
          <a:stretch>
            <a:fillRect/>
          </a:stretch>
        </p:blipFill>
        <p:spPr bwMode="auto">
          <a:xfrm>
            <a:off x="7924800" y="3048000"/>
            <a:ext cx="685801" cy="293444"/>
          </a:xfrm>
          <a:prstGeom prst="rect">
            <a:avLst/>
          </a:prstGeom>
          <a:noFill/>
          <a:ln w="9525">
            <a:noFill/>
            <a:miter lim="800000"/>
            <a:headEnd/>
            <a:tailEnd/>
          </a:ln>
          <a:effectLst/>
        </p:spPr>
      </p:pic>
      <p:pic>
        <p:nvPicPr>
          <p:cNvPr id="103" name="Picture 2" descr="C:\MAX\000_SOCIETA\presentazioni\TRASMISSIONE-RISERVATA\SITO\immagini\0-NODE-NOTE-BOOK.jpg"/>
          <p:cNvPicPr>
            <a:picLocks noChangeAspect="1" noChangeArrowheads="1"/>
          </p:cNvPicPr>
          <p:nvPr/>
        </p:nvPicPr>
        <p:blipFill>
          <a:blip r:embed="rId12" cstate="print"/>
          <a:srcRect/>
          <a:stretch>
            <a:fillRect/>
          </a:stretch>
        </p:blipFill>
        <p:spPr bwMode="auto">
          <a:xfrm>
            <a:off x="2438400" y="2438400"/>
            <a:ext cx="1228418" cy="1002130"/>
          </a:xfrm>
          <a:prstGeom prst="rect">
            <a:avLst/>
          </a:prstGeom>
          <a:noFill/>
        </p:spPr>
      </p:pic>
      <p:pic>
        <p:nvPicPr>
          <p:cNvPr id="104" name="Picture 3" descr="C:\MAX\000_SOCIETA\presentazioni\TRASMISSIONE-RISERVATA\SITO\immagini\00-NODE-NOTE-BOOK.jpg"/>
          <p:cNvPicPr>
            <a:picLocks noChangeAspect="1" noChangeArrowheads="1"/>
          </p:cNvPicPr>
          <p:nvPr/>
        </p:nvPicPr>
        <p:blipFill>
          <a:blip r:embed="rId13" cstate="print"/>
          <a:srcRect/>
          <a:stretch>
            <a:fillRect/>
          </a:stretch>
        </p:blipFill>
        <p:spPr bwMode="auto">
          <a:xfrm>
            <a:off x="4191000" y="2133600"/>
            <a:ext cx="1200151" cy="979070"/>
          </a:xfrm>
          <a:prstGeom prst="rect">
            <a:avLst/>
          </a:prstGeom>
          <a:noFill/>
        </p:spPr>
      </p:pic>
      <p:pic>
        <p:nvPicPr>
          <p:cNvPr id="3083" name="Picture 11" descr="C:\MAX\000_SOCIETA\presentazioni\TRASMISSIONE-RISERVATA\SITO\immagini\01-NODE-NOTE-BOOK.jpg"/>
          <p:cNvPicPr>
            <a:picLocks noChangeAspect="1" noChangeArrowheads="1"/>
          </p:cNvPicPr>
          <p:nvPr/>
        </p:nvPicPr>
        <p:blipFill>
          <a:blip r:embed="rId14" cstate="print"/>
          <a:srcRect/>
          <a:stretch>
            <a:fillRect/>
          </a:stretch>
        </p:blipFill>
        <p:spPr bwMode="auto">
          <a:xfrm>
            <a:off x="5943600" y="1981200"/>
            <a:ext cx="1272663" cy="1038225"/>
          </a:xfrm>
          <a:prstGeom prst="rect">
            <a:avLst/>
          </a:prstGeom>
          <a:noFill/>
        </p:spPr>
      </p:pic>
      <p:sp>
        <p:nvSpPr>
          <p:cNvPr id="105" name="Figura a mano libera 104"/>
          <p:cNvSpPr/>
          <p:nvPr/>
        </p:nvSpPr>
        <p:spPr bwMode="auto">
          <a:xfrm>
            <a:off x="2581275" y="3362325"/>
            <a:ext cx="1000125" cy="981075"/>
          </a:xfrm>
          <a:custGeom>
            <a:avLst/>
            <a:gdLst>
              <a:gd name="connsiteX0" fmla="*/ 866775 w 866775"/>
              <a:gd name="connsiteY0" fmla="*/ 885825 h 885825"/>
              <a:gd name="connsiteX1" fmla="*/ 114300 w 866775"/>
              <a:gd name="connsiteY1" fmla="*/ 390525 h 885825"/>
              <a:gd name="connsiteX2" fmla="*/ 180975 w 866775"/>
              <a:gd name="connsiteY2" fmla="*/ 0 h 885825"/>
            </a:gdLst>
            <a:ahLst/>
            <a:cxnLst>
              <a:cxn ang="0">
                <a:pos x="connsiteX0" y="connsiteY0"/>
              </a:cxn>
              <a:cxn ang="0">
                <a:pos x="connsiteX1" y="connsiteY1"/>
              </a:cxn>
              <a:cxn ang="0">
                <a:pos x="connsiteX2" y="connsiteY2"/>
              </a:cxn>
            </a:cxnLst>
            <a:rect l="l" t="t" r="r" b="b"/>
            <a:pathLst>
              <a:path w="866775" h="885825">
                <a:moveTo>
                  <a:pt x="866775" y="885825"/>
                </a:moveTo>
                <a:cubicBezTo>
                  <a:pt x="547687" y="711993"/>
                  <a:pt x="228600" y="538162"/>
                  <a:pt x="114300" y="390525"/>
                </a:cubicBezTo>
                <a:cubicBezTo>
                  <a:pt x="0" y="242888"/>
                  <a:pt x="228600" y="134938"/>
                  <a:pt x="180975" y="0"/>
                </a:cubicBezTo>
              </a:path>
            </a:pathLst>
          </a:cu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106" name="Picture 5" descr="C:\MAX\000_SOCIETA\presentazioni\TRASMISSIONE-RISERVATA\SITO\immagini\key.jpg"/>
          <p:cNvPicPr>
            <a:picLocks noChangeAspect="1" noChangeArrowheads="1"/>
          </p:cNvPicPr>
          <p:nvPr/>
        </p:nvPicPr>
        <p:blipFill>
          <a:blip r:embed="rId6" cstate="print"/>
          <a:srcRect/>
          <a:stretch>
            <a:fillRect/>
          </a:stretch>
        </p:blipFill>
        <p:spPr bwMode="auto">
          <a:xfrm>
            <a:off x="2514600" y="3505200"/>
            <a:ext cx="309562" cy="168703"/>
          </a:xfrm>
          <a:prstGeom prst="rect">
            <a:avLst/>
          </a:prstGeom>
          <a:noFill/>
        </p:spPr>
      </p:pic>
      <p:sp>
        <p:nvSpPr>
          <p:cNvPr id="107" name="Figura a mano libera 106"/>
          <p:cNvSpPr/>
          <p:nvPr/>
        </p:nvSpPr>
        <p:spPr bwMode="auto">
          <a:xfrm flipH="1">
            <a:off x="4572000" y="3048000"/>
            <a:ext cx="304800" cy="1066800"/>
          </a:xfrm>
          <a:custGeom>
            <a:avLst/>
            <a:gdLst>
              <a:gd name="connsiteX0" fmla="*/ 866775 w 866775"/>
              <a:gd name="connsiteY0" fmla="*/ 885825 h 885825"/>
              <a:gd name="connsiteX1" fmla="*/ 114300 w 866775"/>
              <a:gd name="connsiteY1" fmla="*/ 390525 h 885825"/>
              <a:gd name="connsiteX2" fmla="*/ 180975 w 866775"/>
              <a:gd name="connsiteY2" fmla="*/ 0 h 885825"/>
            </a:gdLst>
            <a:ahLst/>
            <a:cxnLst>
              <a:cxn ang="0">
                <a:pos x="connsiteX0" y="connsiteY0"/>
              </a:cxn>
              <a:cxn ang="0">
                <a:pos x="connsiteX1" y="connsiteY1"/>
              </a:cxn>
              <a:cxn ang="0">
                <a:pos x="connsiteX2" y="connsiteY2"/>
              </a:cxn>
            </a:cxnLst>
            <a:rect l="l" t="t" r="r" b="b"/>
            <a:pathLst>
              <a:path w="866775" h="885825">
                <a:moveTo>
                  <a:pt x="866775" y="885825"/>
                </a:moveTo>
                <a:cubicBezTo>
                  <a:pt x="547687" y="711993"/>
                  <a:pt x="228600" y="538162"/>
                  <a:pt x="114300" y="390525"/>
                </a:cubicBezTo>
                <a:cubicBezTo>
                  <a:pt x="0" y="242888"/>
                  <a:pt x="228600" y="134938"/>
                  <a:pt x="180975" y="0"/>
                </a:cubicBezTo>
              </a:path>
            </a:pathLst>
          </a:cu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108" name="Picture 5" descr="C:\MAX\000_SOCIETA\presentazioni\TRASMISSIONE-RISERVATA\SITO\immagini\key.jpg"/>
          <p:cNvPicPr>
            <a:picLocks noChangeAspect="1" noChangeArrowheads="1"/>
          </p:cNvPicPr>
          <p:nvPr/>
        </p:nvPicPr>
        <p:blipFill>
          <a:blip r:embed="rId6" cstate="print"/>
          <a:srcRect/>
          <a:stretch>
            <a:fillRect/>
          </a:stretch>
        </p:blipFill>
        <p:spPr bwMode="auto">
          <a:xfrm>
            <a:off x="4648200" y="3505200"/>
            <a:ext cx="309562" cy="168703"/>
          </a:xfrm>
          <a:prstGeom prst="rect">
            <a:avLst/>
          </a:prstGeom>
          <a:noFill/>
        </p:spPr>
      </p:pic>
      <p:sp>
        <p:nvSpPr>
          <p:cNvPr id="109" name="Figura a mano libera 108"/>
          <p:cNvSpPr/>
          <p:nvPr/>
        </p:nvSpPr>
        <p:spPr bwMode="auto">
          <a:xfrm flipH="1">
            <a:off x="5105400" y="2971800"/>
            <a:ext cx="1676400" cy="1295400"/>
          </a:xfrm>
          <a:custGeom>
            <a:avLst/>
            <a:gdLst>
              <a:gd name="connsiteX0" fmla="*/ 866775 w 866775"/>
              <a:gd name="connsiteY0" fmla="*/ 885825 h 885825"/>
              <a:gd name="connsiteX1" fmla="*/ 114300 w 866775"/>
              <a:gd name="connsiteY1" fmla="*/ 390525 h 885825"/>
              <a:gd name="connsiteX2" fmla="*/ 180975 w 866775"/>
              <a:gd name="connsiteY2" fmla="*/ 0 h 885825"/>
            </a:gdLst>
            <a:ahLst/>
            <a:cxnLst>
              <a:cxn ang="0">
                <a:pos x="connsiteX0" y="connsiteY0"/>
              </a:cxn>
              <a:cxn ang="0">
                <a:pos x="connsiteX1" y="connsiteY1"/>
              </a:cxn>
              <a:cxn ang="0">
                <a:pos x="connsiteX2" y="connsiteY2"/>
              </a:cxn>
            </a:cxnLst>
            <a:rect l="l" t="t" r="r" b="b"/>
            <a:pathLst>
              <a:path w="866775" h="885825">
                <a:moveTo>
                  <a:pt x="866775" y="885825"/>
                </a:moveTo>
                <a:cubicBezTo>
                  <a:pt x="547687" y="711993"/>
                  <a:pt x="228600" y="538162"/>
                  <a:pt x="114300" y="390525"/>
                </a:cubicBezTo>
                <a:cubicBezTo>
                  <a:pt x="0" y="242888"/>
                  <a:pt x="228600" y="134938"/>
                  <a:pt x="180975" y="0"/>
                </a:cubicBezTo>
              </a:path>
            </a:pathLst>
          </a:cu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110" name="Picture 5" descr="C:\MAX\000_SOCIETA\presentazioni\TRASMISSIONE-RISERVATA\SITO\immagini\key.jpg"/>
          <p:cNvPicPr>
            <a:picLocks noChangeAspect="1" noChangeArrowheads="1"/>
          </p:cNvPicPr>
          <p:nvPr/>
        </p:nvPicPr>
        <p:blipFill>
          <a:blip r:embed="rId6" cstate="print"/>
          <a:srcRect/>
          <a:stretch>
            <a:fillRect/>
          </a:stretch>
        </p:blipFill>
        <p:spPr bwMode="auto">
          <a:xfrm>
            <a:off x="5943600" y="3733800"/>
            <a:ext cx="309562" cy="168703"/>
          </a:xfrm>
          <a:prstGeom prst="rect">
            <a:avLst/>
          </a:prstGeom>
          <a:noFill/>
        </p:spPr>
      </p:pic>
      <p:pic>
        <p:nvPicPr>
          <p:cNvPr id="111" name="Picture 3"/>
          <p:cNvPicPr>
            <a:picLocks noChangeAspect="1" noChangeArrowheads="1"/>
          </p:cNvPicPr>
          <p:nvPr/>
        </p:nvPicPr>
        <p:blipFill>
          <a:blip r:embed="rId15">
            <a:lum bright="14000"/>
          </a:blip>
          <a:srcRect/>
          <a:stretch>
            <a:fillRect/>
          </a:stretch>
        </p:blipFill>
        <p:spPr bwMode="auto">
          <a:xfrm>
            <a:off x="7010400" y="1524000"/>
            <a:ext cx="422054" cy="939220"/>
          </a:xfrm>
          <a:prstGeom prst="rect">
            <a:avLst/>
          </a:prstGeom>
          <a:noFill/>
          <a:ln w="9525">
            <a:noFill/>
            <a:miter lim="800000"/>
            <a:headEnd/>
            <a:tailEnd/>
          </a:ln>
          <a:effectLst/>
        </p:spPr>
      </p:pic>
      <p:pic>
        <p:nvPicPr>
          <p:cNvPr id="112" name="Picture 4"/>
          <p:cNvPicPr>
            <a:picLocks noChangeAspect="1" noChangeArrowheads="1"/>
          </p:cNvPicPr>
          <p:nvPr/>
        </p:nvPicPr>
        <p:blipFill>
          <a:blip r:embed="rId16">
            <a:lum bright="5000"/>
          </a:blip>
          <a:srcRect/>
          <a:stretch>
            <a:fillRect/>
          </a:stretch>
        </p:blipFill>
        <p:spPr bwMode="auto">
          <a:xfrm>
            <a:off x="4724400" y="1600200"/>
            <a:ext cx="485775" cy="704850"/>
          </a:xfrm>
          <a:prstGeom prst="rect">
            <a:avLst/>
          </a:prstGeom>
          <a:noFill/>
          <a:ln w="9525">
            <a:noFill/>
            <a:miter lim="800000"/>
            <a:headEnd/>
            <a:tailEnd/>
          </a:ln>
          <a:effectLst/>
        </p:spPr>
      </p:pic>
      <p:sp>
        <p:nvSpPr>
          <p:cNvPr id="73" name="Figura a mano libera 72"/>
          <p:cNvSpPr/>
          <p:nvPr/>
        </p:nvSpPr>
        <p:spPr bwMode="auto">
          <a:xfrm flipV="1">
            <a:off x="2362200" y="4648199"/>
            <a:ext cx="1066800" cy="380997"/>
          </a:xfrm>
          <a:custGeom>
            <a:avLst/>
            <a:gdLst>
              <a:gd name="connsiteX0" fmla="*/ 866775 w 866775"/>
              <a:gd name="connsiteY0" fmla="*/ 885825 h 885825"/>
              <a:gd name="connsiteX1" fmla="*/ 114300 w 866775"/>
              <a:gd name="connsiteY1" fmla="*/ 390525 h 885825"/>
              <a:gd name="connsiteX2" fmla="*/ 180975 w 866775"/>
              <a:gd name="connsiteY2" fmla="*/ 0 h 885825"/>
            </a:gdLst>
            <a:ahLst/>
            <a:cxnLst>
              <a:cxn ang="0">
                <a:pos x="connsiteX0" y="connsiteY0"/>
              </a:cxn>
              <a:cxn ang="0">
                <a:pos x="connsiteX1" y="connsiteY1"/>
              </a:cxn>
              <a:cxn ang="0">
                <a:pos x="connsiteX2" y="connsiteY2"/>
              </a:cxn>
            </a:cxnLst>
            <a:rect l="l" t="t" r="r" b="b"/>
            <a:pathLst>
              <a:path w="866775" h="885825">
                <a:moveTo>
                  <a:pt x="866775" y="885825"/>
                </a:moveTo>
                <a:cubicBezTo>
                  <a:pt x="547687" y="711993"/>
                  <a:pt x="228600" y="538162"/>
                  <a:pt x="114300" y="390525"/>
                </a:cubicBezTo>
                <a:cubicBezTo>
                  <a:pt x="0" y="242888"/>
                  <a:pt x="228600" y="134938"/>
                  <a:pt x="180975" y="0"/>
                </a:cubicBezTo>
              </a:path>
            </a:pathLst>
          </a:cu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113" name="Picture 6"/>
          <p:cNvPicPr>
            <a:picLocks noChangeAspect="1" noChangeArrowheads="1"/>
          </p:cNvPicPr>
          <p:nvPr/>
        </p:nvPicPr>
        <p:blipFill>
          <a:blip r:embed="rId17">
            <a:lum bright="7000" contrast="-7000"/>
          </a:blip>
          <a:srcRect/>
          <a:stretch>
            <a:fillRect/>
          </a:stretch>
        </p:blipFill>
        <p:spPr bwMode="auto">
          <a:xfrm>
            <a:off x="2971800" y="1600200"/>
            <a:ext cx="415590" cy="915503"/>
          </a:xfrm>
          <a:prstGeom prst="rect">
            <a:avLst/>
          </a:prstGeom>
          <a:noFill/>
          <a:ln w="9525">
            <a:noFill/>
            <a:miter lim="800000"/>
            <a:headEnd/>
            <a:tailEnd/>
          </a:ln>
          <a:effectLst/>
        </p:spPr>
      </p:pic>
      <p:pic>
        <p:nvPicPr>
          <p:cNvPr id="32" name="Picture 5" descr="C:\MAX\000_SOCIETA\presentazioni\TRASMISSIONE-RISERVATA\SITO\immagini\key.jpg"/>
          <p:cNvPicPr>
            <a:picLocks noChangeAspect="1" noChangeArrowheads="1"/>
          </p:cNvPicPr>
          <p:nvPr/>
        </p:nvPicPr>
        <p:blipFill>
          <a:blip r:embed="rId6" cstate="print"/>
          <a:srcRect/>
          <a:stretch>
            <a:fillRect/>
          </a:stretch>
        </p:blipFill>
        <p:spPr bwMode="auto">
          <a:xfrm>
            <a:off x="2743200" y="4648200"/>
            <a:ext cx="309562" cy="168703"/>
          </a:xfrm>
          <a:prstGeom prst="rect">
            <a:avLst/>
          </a:prstGeom>
          <a:noFill/>
        </p:spPr>
      </p:pic>
      <p:sp>
        <p:nvSpPr>
          <p:cNvPr id="74" name="Figura a mano libera 73"/>
          <p:cNvSpPr/>
          <p:nvPr/>
        </p:nvSpPr>
        <p:spPr bwMode="auto">
          <a:xfrm rot="20471872" flipH="1" flipV="1">
            <a:off x="5478104" y="4697726"/>
            <a:ext cx="550397" cy="509977"/>
          </a:xfrm>
          <a:custGeom>
            <a:avLst/>
            <a:gdLst>
              <a:gd name="connsiteX0" fmla="*/ 866775 w 866775"/>
              <a:gd name="connsiteY0" fmla="*/ 885825 h 885825"/>
              <a:gd name="connsiteX1" fmla="*/ 114300 w 866775"/>
              <a:gd name="connsiteY1" fmla="*/ 390525 h 885825"/>
              <a:gd name="connsiteX2" fmla="*/ 180975 w 866775"/>
              <a:gd name="connsiteY2" fmla="*/ 0 h 885825"/>
            </a:gdLst>
            <a:ahLst/>
            <a:cxnLst>
              <a:cxn ang="0">
                <a:pos x="connsiteX0" y="connsiteY0"/>
              </a:cxn>
              <a:cxn ang="0">
                <a:pos x="connsiteX1" y="connsiteY1"/>
              </a:cxn>
              <a:cxn ang="0">
                <a:pos x="connsiteX2" y="connsiteY2"/>
              </a:cxn>
            </a:cxnLst>
            <a:rect l="l" t="t" r="r" b="b"/>
            <a:pathLst>
              <a:path w="866775" h="885825">
                <a:moveTo>
                  <a:pt x="866775" y="885825"/>
                </a:moveTo>
                <a:cubicBezTo>
                  <a:pt x="547687" y="711993"/>
                  <a:pt x="228600" y="538162"/>
                  <a:pt x="114300" y="390525"/>
                </a:cubicBezTo>
                <a:cubicBezTo>
                  <a:pt x="0" y="242888"/>
                  <a:pt x="228600" y="134938"/>
                  <a:pt x="180975" y="0"/>
                </a:cubicBezTo>
              </a:path>
            </a:pathLst>
          </a:custGeom>
          <a:noFill/>
          <a:ln w="12700" cap="flat" cmpd="sng" algn="ctr">
            <a:solidFill>
              <a:srgbClr val="FF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pic>
        <p:nvPicPr>
          <p:cNvPr id="33" name="Picture 5" descr="C:\MAX\000_SOCIETA\presentazioni\TRASMISSIONE-RISERVATA\SITO\immagini\key.jpg"/>
          <p:cNvPicPr>
            <a:picLocks noChangeAspect="1" noChangeArrowheads="1"/>
          </p:cNvPicPr>
          <p:nvPr/>
        </p:nvPicPr>
        <p:blipFill>
          <a:blip r:embed="rId6" cstate="print"/>
          <a:srcRect/>
          <a:stretch>
            <a:fillRect/>
          </a:stretch>
        </p:blipFill>
        <p:spPr bwMode="auto">
          <a:xfrm rot="18469691">
            <a:off x="5645571" y="4814035"/>
            <a:ext cx="309562" cy="168703"/>
          </a:xfrm>
          <a:prstGeom prst="rect">
            <a:avLst/>
          </a:prstGeom>
          <a:noFill/>
        </p:spPr>
      </p:pic>
      <p:sp>
        <p:nvSpPr>
          <p:cNvPr id="24" name="Callout 2 23"/>
          <p:cNvSpPr/>
          <p:nvPr/>
        </p:nvSpPr>
        <p:spPr bwMode="auto">
          <a:xfrm>
            <a:off x="2438400" y="5943600"/>
            <a:ext cx="1600200" cy="228600"/>
          </a:xfrm>
          <a:prstGeom prst="borderCallout2">
            <a:avLst>
              <a:gd name="adj1" fmla="val 48664"/>
              <a:gd name="adj2" fmla="val -682"/>
              <a:gd name="adj3" fmla="val 48664"/>
              <a:gd name="adj4" fmla="val -17875"/>
              <a:gd name="adj5" fmla="val -76415"/>
              <a:gd name="adj6" fmla="val -32258"/>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smtClean="0">
              <a:ln>
                <a:noFill/>
              </a:ln>
              <a:solidFill>
                <a:schemeClr val="tx2"/>
              </a:solidFill>
              <a:effectLst/>
              <a:latin typeface="Verdana" pitchFamily="34" charset="0"/>
            </a:endParaRPr>
          </a:p>
        </p:txBody>
      </p:sp>
      <p:sp>
        <p:nvSpPr>
          <p:cNvPr id="25" name="CasellaDiTesto 24"/>
          <p:cNvSpPr txBox="1"/>
          <p:nvPr/>
        </p:nvSpPr>
        <p:spPr>
          <a:xfrm>
            <a:off x="2438400" y="5943600"/>
            <a:ext cx="1676400" cy="246221"/>
          </a:xfrm>
          <a:prstGeom prst="rect">
            <a:avLst/>
          </a:prstGeom>
          <a:noFill/>
        </p:spPr>
        <p:txBody>
          <a:bodyPr wrap="square" rtlCol="0">
            <a:spAutoFit/>
          </a:bodyPr>
          <a:lstStyle/>
          <a:p>
            <a:r>
              <a:rPr lang="it-IT" sz="1000" dirty="0" smtClean="0"/>
              <a:t>NODO TRASMITTENTE </a:t>
            </a:r>
            <a:endParaRPr lang="it-IT" sz="1000" dirty="0"/>
          </a:p>
        </p:txBody>
      </p:sp>
      <p:sp>
        <p:nvSpPr>
          <p:cNvPr id="50" name="CasellaDiTesto 49"/>
          <p:cNvSpPr txBox="1"/>
          <p:nvPr/>
        </p:nvSpPr>
        <p:spPr>
          <a:xfrm>
            <a:off x="152400" y="2286000"/>
            <a:ext cx="1600200" cy="276999"/>
          </a:xfrm>
          <a:prstGeom prst="rect">
            <a:avLst/>
          </a:prstGeom>
          <a:noFill/>
        </p:spPr>
        <p:txBody>
          <a:bodyPr wrap="square" rtlCol="0">
            <a:spAutoFit/>
          </a:bodyPr>
          <a:lstStyle/>
          <a:p>
            <a:r>
              <a:rPr lang="it-IT" sz="1200" dirty="0" smtClean="0"/>
              <a:t>Leggibile in chiaro</a:t>
            </a:r>
            <a:endParaRPr lang="it-IT" sz="1200" dirty="0"/>
          </a:p>
        </p:txBody>
      </p:sp>
      <p:sp>
        <p:nvSpPr>
          <p:cNvPr id="56" name="CasellaDiTesto 55"/>
          <p:cNvSpPr txBox="1"/>
          <p:nvPr/>
        </p:nvSpPr>
        <p:spPr>
          <a:xfrm>
            <a:off x="7543800" y="2819400"/>
            <a:ext cx="1600200" cy="276999"/>
          </a:xfrm>
          <a:prstGeom prst="rect">
            <a:avLst/>
          </a:prstGeom>
          <a:noFill/>
        </p:spPr>
        <p:txBody>
          <a:bodyPr wrap="square" rtlCol="0">
            <a:spAutoFit/>
          </a:bodyPr>
          <a:lstStyle/>
          <a:p>
            <a:r>
              <a:rPr lang="it-IT" sz="1200" dirty="0" smtClean="0"/>
              <a:t>Leggibile in chiaro</a:t>
            </a:r>
            <a:endParaRPr lang="it-IT" sz="1200" dirty="0"/>
          </a:p>
        </p:txBody>
      </p:sp>
      <p:pic>
        <p:nvPicPr>
          <p:cNvPr id="57" name="Picture 9"/>
          <p:cNvPicPr>
            <a:picLocks noChangeAspect="1" noChangeArrowheads="1"/>
          </p:cNvPicPr>
          <p:nvPr/>
        </p:nvPicPr>
        <p:blipFill>
          <a:blip r:embed="rId10" cstate="print">
            <a:lum bright="10000"/>
          </a:blip>
          <a:srcRect/>
          <a:stretch>
            <a:fillRect/>
          </a:stretch>
        </p:blipFill>
        <p:spPr bwMode="auto">
          <a:xfrm>
            <a:off x="2057400" y="6477000"/>
            <a:ext cx="609601" cy="260839"/>
          </a:xfrm>
          <a:prstGeom prst="rect">
            <a:avLst/>
          </a:prstGeom>
          <a:noFill/>
          <a:ln w="9525">
            <a:noFill/>
            <a:miter lim="800000"/>
            <a:headEnd/>
            <a:tailEnd/>
          </a:ln>
          <a:effectLst/>
        </p:spPr>
      </p:pic>
      <p:sp>
        <p:nvSpPr>
          <p:cNvPr id="59" name="CasellaDiTesto 58"/>
          <p:cNvSpPr txBox="1"/>
          <p:nvPr/>
        </p:nvSpPr>
        <p:spPr>
          <a:xfrm>
            <a:off x="2971800" y="914400"/>
            <a:ext cx="3200400" cy="461665"/>
          </a:xfrm>
          <a:prstGeom prst="rect">
            <a:avLst/>
          </a:prstGeom>
          <a:noFill/>
        </p:spPr>
        <p:txBody>
          <a:bodyPr wrap="square" rtlCol="0">
            <a:spAutoFit/>
          </a:bodyPr>
          <a:lstStyle/>
          <a:p>
            <a:pPr algn="ctr"/>
            <a:r>
              <a:rPr lang="it-IT" b="1" dirty="0" smtClean="0"/>
              <a:t>Postazione Fissa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BE4A3"/>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rgbClr val="FBE4A3"/>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2"/>
            </a:solidFill>
            <a:effectLst/>
            <a:latin typeface="Verdana" pitchFamily="34"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4049</TotalTime>
  <Words>1003</Words>
  <Application>Microsoft PowerPoint</Application>
  <PresentationFormat>Presentazione su schermo (4:3)</PresentationFormat>
  <Paragraphs>157</Paragraphs>
  <Slides>13</Slides>
  <Notes>13</Notes>
  <HiddenSlides>0</HiddenSlides>
  <MMClips>0</MMClips>
  <ScaleCrop>false</ScaleCrop>
  <HeadingPairs>
    <vt:vector size="4" baseType="variant">
      <vt:variant>
        <vt:lpstr>Tema</vt:lpstr>
      </vt:variant>
      <vt:variant>
        <vt:i4>1</vt:i4>
      </vt:variant>
      <vt:variant>
        <vt:lpstr>Titoli diapositive</vt:lpstr>
      </vt:variant>
      <vt:variant>
        <vt:i4>13</vt:i4>
      </vt:variant>
    </vt:vector>
  </HeadingPairs>
  <TitlesOfParts>
    <vt:vector size="14" baseType="lpstr">
      <vt:lpstr>Struttura predefinita</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dc:creator>
  <cp:lastModifiedBy>My</cp:lastModifiedBy>
  <cp:revision>535</cp:revision>
  <cp:lastPrinted>1601-01-01T00:00:00Z</cp:lastPrinted>
  <dcterms:created xsi:type="dcterms:W3CDTF">1601-01-01T00:00:00Z</dcterms:created>
  <dcterms:modified xsi:type="dcterms:W3CDTF">2025-10-09T09:59:02Z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