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pitchFamily="34" charset="0"/>
      <p:regular r:id="rId28"/>
      <p:bold r:id="rId29"/>
    </p:embeddedFont>
    <p:embeddedFont>
      <p:font typeface="Open Sans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D7011-051A-816F-7087-141ADDF6FFEC}" v="76" dt="2025-10-13T15:36:5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cra.2023.100176" TargetMode="External"/><Relationship Id="rId2" Type="http://schemas.openxmlformats.org/officeDocument/2006/relationships/hyperlink" Target="https://eprint.iacr.org/2016/2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1696" y="7726458"/>
            <a:ext cx="2571382" cy="1889811"/>
          </a:xfrm>
          <a:custGeom>
            <a:avLst/>
            <a:gdLst/>
            <a:ahLst/>
            <a:cxnLst/>
            <a:rect l="l" t="t" r="r" b="b"/>
            <a:pathLst>
              <a:path w="2571382" h="1889811">
                <a:moveTo>
                  <a:pt x="0" y="0"/>
                </a:moveTo>
                <a:lnTo>
                  <a:pt x="2571382" y="0"/>
                </a:lnTo>
                <a:lnTo>
                  <a:pt x="2571382" y="1889811"/>
                </a:lnTo>
                <a:lnTo>
                  <a:pt x="0" y="18898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00797" y="7726458"/>
            <a:ext cx="5105507" cy="2006992"/>
          </a:xfrm>
          <a:custGeom>
            <a:avLst/>
            <a:gdLst/>
            <a:ahLst/>
            <a:cxnLst/>
            <a:rect l="l" t="t" r="r" b="b"/>
            <a:pathLst>
              <a:path w="5105507" h="2006992">
                <a:moveTo>
                  <a:pt x="0" y="0"/>
                </a:moveTo>
                <a:lnTo>
                  <a:pt x="5105507" y="0"/>
                </a:lnTo>
                <a:lnTo>
                  <a:pt x="5105507" y="2006992"/>
                </a:lnTo>
                <a:lnTo>
                  <a:pt x="0" y="200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55789" y="3462731"/>
            <a:ext cx="11376422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Blockchain tra privacy e regolamentazioni: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 nuovo paradigma di compliance</a:t>
            </a:r>
          </a:p>
          <a:p>
            <a:pPr algn="ctr">
              <a:lnSpc>
                <a:spcPts val="3599"/>
              </a:lnSpc>
            </a:pPr>
            <a:endParaRPr lang="en-US" sz="4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Andrea Rizzini - andrea.rizzini@polimi.it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06802" y="962025"/>
            <a:ext cx="70743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e-privacy 2025 (21-22/10), Firenze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77221" y="1580889"/>
            <a:ext cx="101335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Misurare l’Umano? Dal Vitruviano all’Algoritmo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38022" y="3074000"/>
            <a:ext cx="12211957" cy="3396837"/>
            <a:chOff x="0" y="0"/>
            <a:chExt cx="3216318" cy="894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6318" cy="894640"/>
            </a:xfrm>
            <a:custGeom>
              <a:avLst/>
              <a:gdLst/>
              <a:ahLst/>
              <a:cxnLst/>
              <a:rect l="l" t="t" r="r" b="b"/>
              <a:pathLst>
                <a:path w="3216318" h="894640">
                  <a:moveTo>
                    <a:pt x="0" y="0"/>
                  </a:moveTo>
                  <a:lnTo>
                    <a:pt x="3216318" y="0"/>
                  </a:lnTo>
                  <a:lnTo>
                    <a:pt x="3216318" y="894640"/>
                  </a:lnTo>
                  <a:lnTo>
                    <a:pt x="0" y="8946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16318" cy="932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 nostro contributo</a:t>
            </a:r>
          </a:p>
        </p:txBody>
      </p:sp>
      <p:sp>
        <p:nvSpPr>
          <p:cNvPr id="3" name="Freeform 3"/>
          <p:cNvSpPr/>
          <p:nvPr/>
        </p:nvSpPr>
        <p:spPr>
          <a:xfrm>
            <a:off x="2584389" y="2363698"/>
            <a:ext cx="13119222" cy="4526132"/>
          </a:xfrm>
          <a:custGeom>
            <a:avLst/>
            <a:gdLst/>
            <a:ahLst/>
            <a:cxnLst/>
            <a:rect l="l" t="t" r="r" b="b"/>
            <a:pathLst>
              <a:path w="13119222" h="4526132">
                <a:moveTo>
                  <a:pt x="0" y="0"/>
                </a:moveTo>
                <a:lnTo>
                  <a:pt x="13119222" y="0"/>
                </a:lnTo>
                <a:lnTo>
                  <a:pt x="13119222" y="4526131"/>
                </a:lnTo>
                <a:lnTo>
                  <a:pt x="0" y="452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2584389" y="7635657"/>
            <a:ext cx="13514261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2025 IEEE International Conference on Decentralized Applications and Infrastructures (DAPPS), Tucson, AZ, USA, 2025, pp. 101-110, doi: 10.1109/DAPPS65174.2025.00021.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Ancestral Commitment Compliance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81035" y="1652341"/>
            <a:ext cx="15925931" cy="3662964"/>
            <a:chOff x="0" y="0"/>
            <a:chExt cx="21234574" cy="48839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574" cy="4883952"/>
            </a:xfrm>
            <a:custGeom>
              <a:avLst/>
              <a:gdLst/>
              <a:ahLst/>
              <a:cxnLst/>
              <a:rect l="l" t="t" r="r" b="b"/>
              <a:pathLst>
                <a:path w="21234574" h="4883952">
                  <a:moveTo>
                    <a:pt x="0" y="0"/>
                  </a:moveTo>
                  <a:lnTo>
                    <a:pt x="21234574" y="0"/>
                  </a:lnTo>
                  <a:lnTo>
                    <a:pt x="21234574" y="4883952"/>
                  </a:lnTo>
                  <a:lnTo>
                    <a:pt x="0" y="488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681987" y="3774313"/>
              <a:ext cx="20062791" cy="863600"/>
              <a:chOff x="0" y="0"/>
              <a:chExt cx="3963020" cy="17058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963021" cy="170588"/>
              </a:xfrm>
              <a:custGeom>
                <a:avLst/>
                <a:gdLst/>
                <a:ahLst/>
                <a:cxnLst/>
                <a:rect l="l" t="t" r="r" b="b"/>
                <a:pathLst>
                  <a:path w="3963021" h="170588">
                    <a:moveTo>
                      <a:pt x="0" y="0"/>
                    </a:moveTo>
                    <a:lnTo>
                      <a:pt x="3963021" y="0"/>
                    </a:lnTo>
                    <a:lnTo>
                      <a:pt x="3963021" y="170588"/>
                    </a:lnTo>
                    <a:lnTo>
                      <a:pt x="0" y="17058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3131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3963020" cy="208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5626210" y="7914234"/>
            <a:ext cx="708660" cy="142875"/>
            <a:chOff x="0" y="0"/>
            <a:chExt cx="944880" cy="190500"/>
          </a:xfrm>
        </p:grpSpPr>
        <p:sp>
          <p:nvSpPr>
            <p:cNvPr id="9" name="Freeform 9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5652393" y="7153923"/>
            <a:ext cx="708660" cy="142875"/>
            <a:chOff x="0" y="0"/>
            <a:chExt cx="944880" cy="190500"/>
          </a:xfrm>
        </p:grpSpPr>
        <p:sp>
          <p:nvSpPr>
            <p:cNvPr id="11" name="Freeform 11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733875" y="6393613"/>
            <a:ext cx="708660" cy="142875"/>
            <a:chOff x="0" y="0"/>
            <a:chExt cx="944880" cy="190500"/>
          </a:xfrm>
        </p:grpSpPr>
        <p:sp>
          <p:nvSpPr>
            <p:cNvPr id="13" name="Freeform 13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652393" y="6393613"/>
            <a:ext cx="142875" cy="3048000"/>
            <a:chOff x="0" y="0"/>
            <a:chExt cx="189600" cy="4044802"/>
          </a:xfrm>
        </p:grpSpPr>
        <p:sp>
          <p:nvSpPr>
            <p:cNvPr id="15" name="Freeform 15"/>
            <p:cNvSpPr/>
            <p:nvPr/>
          </p:nvSpPr>
          <p:spPr>
            <a:xfrm>
              <a:off x="17696" y="88572"/>
              <a:ext cx="138197" cy="3865386"/>
            </a:xfrm>
            <a:custGeom>
              <a:avLst/>
              <a:gdLst/>
              <a:ahLst/>
              <a:cxnLst/>
              <a:rect l="l" t="t" r="r" b="b"/>
              <a:pathLst>
                <a:path w="138197" h="3865386">
                  <a:moveTo>
                    <a:pt x="138197" y="95386"/>
                  </a:moveTo>
                  <a:cubicBezTo>
                    <a:pt x="123872" y="906163"/>
                    <a:pt x="110389" y="1115103"/>
                    <a:pt x="102805" y="1444410"/>
                  </a:cubicBezTo>
                  <a:cubicBezTo>
                    <a:pt x="91008" y="2012181"/>
                    <a:pt x="96907" y="3567874"/>
                    <a:pt x="83424" y="3774543"/>
                  </a:cubicBezTo>
                  <a:cubicBezTo>
                    <a:pt x="80896" y="3806338"/>
                    <a:pt x="80896" y="3815422"/>
                    <a:pt x="75840" y="3829049"/>
                  </a:cubicBezTo>
                  <a:cubicBezTo>
                    <a:pt x="69941" y="3847218"/>
                    <a:pt x="56459" y="3865386"/>
                    <a:pt x="47189" y="3863115"/>
                  </a:cubicBezTo>
                  <a:cubicBezTo>
                    <a:pt x="37920" y="3863115"/>
                    <a:pt x="25280" y="3838133"/>
                    <a:pt x="20224" y="3819965"/>
                  </a:cubicBezTo>
                  <a:cubicBezTo>
                    <a:pt x="16011" y="3804067"/>
                    <a:pt x="14325" y="3781356"/>
                    <a:pt x="16011" y="3763187"/>
                  </a:cubicBezTo>
                  <a:cubicBezTo>
                    <a:pt x="17696" y="3738206"/>
                    <a:pt x="26965" y="3704139"/>
                    <a:pt x="33707" y="3692784"/>
                  </a:cubicBezTo>
                  <a:cubicBezTo>
                    <a:pt x="40448" y="3681429"/>
                    <a:pt x="48875" y="3681429"/>
                    <a:pt x="55616" y="3683700"/>
                  </a:cubicBezTo>
                  <a:cubicBezTo>
                    <a:pt x="62357" y="3685970"/>
                    <a:pt x="69941" y="3697326"/>
                    <a:pt x="74155" y="3710953"/>
                  </a:cubicBezTo>
                  <a:cubicBezTo>
                    <a:pt x="80053" y="3729121"/>
                    <a:pt x="83424" y="3770001"/>
                    <a:pt x="82581" y="3792712"/>
                  </a:cubicBezTo>
                  <a:cubicBezTo>
                    <a:pt x="80896" y="3813151"/>
                    <a:pt x="76683" y="3831320"/>
                    <a:pt x="70784" y="3842676"/>
                  </a:cubicBezTo>
                  <a:cubicBezTo>
                    <a:pt x="65728" y="3854031"/>
                    <a:pt x="58144" y="3863115"/>
                    <a:pt x="50560" y="3863115"/>
                  </a:cubicBezTo>
                  <a:cubicBezTo>
                    <a:pt x="43819" y="3865386"/>
                    <a:pt x="36235" y="3860844"/>
                    <a:pt x="30336" y="3847218"/>
                  </a:cubicBezTo>
                  <a:cubicBezTo>
                    <a:pt x="23595" y="3833591"/>
                    <a:pt x="19381" y="3815422"/>
                    <a:pt x="16011" y="3772272"/>
                  </a:cubicBezTo>
                  <a:cubicBezTo>
                    <a:pt x="0" y="3586043"/>
                    <a:pt x="16853" y="2782079"/>
                    <a:pt x="24437" y="2225663"/>
                  </a:cubicBezTo>
                  <a:cubicBezTo>
                    <a:pt x="32864" y="1571591"/>
                    <a:pt x="53088" y="290699"/>
                    <a:pt x="70784" y="88573"/>
                  </a:cubicBezTo>
                  <a:cubicBezTo>
                    <a:pt x="73312" y="54506"/>
                    <a:pt x="74155" y="43151"/>
                    <a:pt x="80053" y="29524"/>
                  </a:cubicBezTo>
                  <a:cubicBezTo>
                    <a:pt x="85952" y="13627"/>
                    <a:pt x="100277" y="0"/>
                    <a:pt x="109547" y="2271"/>
                  </a:cubicBezTo>
                  <a:cubicBezTo>
                    <a:pt x="117131" y="4543"/>
                    <a:pt x="125557" y="18169"/>
                    <a:pt x="130613" y="34067"/>
                  </a:cubicBezTo>
                  <a:cubicBezTo>
                    <a:pt x="134827" y="49964"/>
                    <a:pt x="138197" y="95386"/>
                    <a:pt x="138197" y="95386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5652393" y="8631988"/>
            <a:ext cx="708660" cy="142875"/>
            <a:chOff x="0" y="0"/>
            <a:chExt cx="944880" cy="190500"/>
          </a:xfrm>
        </p:grpSpPr>
        <p:sp>
          <p:nvSpPr>
            <p:cNvPr id="17" name="Freeform 17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5653752" y="9188569"/>
            <a:ext cx="708660" cy="142875"/>
            <a:chOff x="0" y="0"/>
            <a:chExt cx="944880" cy="190500"/>
          </a:xfrm>
        </p:grpSpPr>
        <p:sp>
          <p:nvSpPr>
            <p:cNvPr id="19" name="Freeform 19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6593368" y="6179300"/>
            <a:ext cx="551421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EVM compatibile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95811" y="7471322"/>
            <a:ext cx="248770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Features del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wallet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93368" y="7699922"/>
            <a:ext cx="524300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Layer di privacy integrato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93368" y="6903892"/>
            <a:ext cx="664268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Usa ERC-4337 - account abstraction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93368" y="9084425"/>
            <a:ext cx="72968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Ancestral Commitment Compliance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93368" y="8417675"/>
            <a:ext cx="76893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Transazioni e onboarding privatizzati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70399" y="5143500"/>
            <a:ext cx="11364167" cy="3677858"/>
          </a:xfrm>
          <a:custGeom>
            <a:avLst/>
            <a:gdLst/>
            <a:ahLst/>
            <a:cxnLst/>
            <a:rect l="l" t="t" r="r" b="b"/>
            <a:pathLst>
              <a:path w="11364167" h="3677858">
                <a:moveTo>
                  <a:pt x="0" y="0"/>
                </a:moveTo>
                <a:lnTo>
                  <a:pt x="11364167" y="0"/>
                </a:lnTo>
                <a:lnTo>
                  <a:pt x="11364167" y="3677858"/>
                </a:lnTo>
                <a:lnTo>
                  <a:pt x="0" y="3677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 - background (1)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90914"/>
            <a:ext cx="14247565" cy="291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Concetti da tenere a mente:</a:t>
            </a:r>
          </a:p>
          <a:p>
            <a:pPr marL="647702" lvl="1" indent="-323851" algn="l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UTXO: rappresentazione di una quantità arbitraria di token spendibile</a:t>
            </a:r>
          </a:p>
          <a:p>
            <a:pPr marL="626112" lvl="1" indent="-313056" algn="l">
              <a:lnSpc>
                <a:spcPts val="5800"/>
              </a:lnSpc>
              <a:buFont typeface="Arial"/>
              <a:buChar char="•"/>
            </a:pPr>
            <a:r>
              <a:rPr lang="en-US" sz="29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Un utente sulla blockchain può possedere un certo numero di UTXO</a:t>
            </a:r>
          </a:p>
          <a:p>
            <a:pPr marL="626112" lvl="1" indent="-313056" algn="l">
              <a:lnSpc>
                <a:spcPts val="5800"/>
              </a:lnSpc>
              <a:buFont typeface="Arial"/>
              <a:buChar char="•"/>
            </a:pPr>
            <a:r>
              <a:rPr lang="en-US" sz="29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Transazioni basate su UTXO: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 - background (2)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019514"/>
            <a:ext cx="14247565" cy="2791271"/>
            <a:chOff x="0" y="0"/>
            <a:chExt cx="18996753" cy="3721694"/>
          </a:xfrm>
        </p:grpSpPr>
        <p:sp>
          <p:nvSpPr>
            <p:cNvPr id="4" name="TextBox 4"/>
            <p:cNvSpPr txBox="1"/>
            <p:nvPr/>
          </p:nvSpPr>
          <p:spPr>
            <a:xfrm>
              <a:off x="0" y="-342900"/>
              <a:ext cx="18996753" cy="2171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Concetti da tenere a mente:</a:t>
              </a:r>
            </a:p>
            <a:p>
              <a:pPr marL="647702" lvl="1" indent="-323851" algn="l">
                <a:lnSpc>
                  <a:spcPts val="7200"/>
                </a:lnSpc>
                <a:buFont typeface="Arial"/>
                <a:buChar char="•"/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Bloom filter 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3207875" y="2242144"/>
              <a:ext cx="190500" cy="1270000"/>
              <a:chOff x="0" y="0"/>
              <a:chExt cx="189600" cy="12640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696" y="27679"/>
                <a:ext cx="138197" cy="1207933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1207933">
                    <a:moveTo>
                      <a:pt x="138197" y="29808"/>
                    </a:moveTo>
                    <a:cubicBezTo>
                      <a:pt x="123872" y="283176"/>
                      <a:pt x="110389" y="348469"/>
                      <a:pt x="102805" y="451378"/>
                    </a:cubicBezTo>
                    <a:cubicBezTo>
                      <a:pt x="91008" y="628806"/>
                      <a:pt x="96907" y="1114960"/>
                      <a:pt x="83424" y="1179545"/>
                    </a:cubicBezTo>
                    <a:cubicBezTo>
                      <a:pt x="80896" y="1189480"/>
                      <a:pt x="80896" y="1192319"/>
                      <a:pt x="75840" y="1196578"/>
                    </a:cubicBezTo>
                    <a:cubicBezTo>
                      <a:pt x="69941" y="1202255"/>
                      <a:pt x="56459" y="1207933"/>
                      <a:pt x="47189" y="1207223"/>
                    </a:cubicBezTo>
                    <a:cubicBezTo>
                      <a:pt x="37920" y="1207223"/>
                      <a:pt x="25280" y="1199416"/>
                      <a:pt x="20224" y="1193739"/>
                    </a:cubicBezTo>
                    <a:cubicBezTo>
                      <a:pt x="16011" y="1188771"/>
                      <a:pt x="14325" y="1181674"/>
                      <a:pt x="16011" y="1175996"/>
                    </a:cubicBezTo>
                    <a:cubicBezTo>
                      <a:pt x="17696" y="1168189"/>
                      <a:pt x="26965" y="1157543"/>
                      <a:pt x="33707" y="1153995"/>
                    </a:cubicBezTo>
                    <a:cubicBezTo>
                      <a:pt x="40448" y="1150446"/>
                      <a:pt x="48875" y="1150446"/>
                      <a:pt x="55616" y="1151156"/>
                    </a:cubicBezTo>
                    <a:cubicBezTo>
                      <a:pt x="62357" y="1151866"/>
                      <a:pt x="69941" y="1155414"/>
                      <a:pt x="74155" y="1159672"/>
                    </a:cubicBezTo>
                    <a:cubicBezTo>
                      <a:pt x="80053" y="1165350"/>
                      <a:pt x="83424" y="1178125"/>
                      <a:pt x="82581" y="1185222"/>
                    </a:cubicBezTo>
                    <a:cubicBezTo>
                      <a:pt x="80896" y="1191610"/>
                      <a:pt x="76683" y="1197287"/>
                      <a:pt x="70784" y="1200836"/>
                    </a:cubicBezTo>
                    <a:cubicBezTo>
                      <a:pt x="65728" y="1204384"/>
                      <a:pt x="58144" y="1207223"/>
                      <a:pt x="50560" y="1207223"/>
                    </a:cubicBezTo>
                    <a:cubicBezTo>
                      <a:pt x="43819" y="1207933"/>
                      <a:pt x="36235" y="1206513"/>
                      <a:pt x="30336" y="1202255"/>
                    </a:cubicBezTo>
                    <a:cubicBezTo>
                      <a:pt x="23595" y="1197997"/>
                      <a:pt x="19381" y="1192319"/>
                      <a:pt x="16011" y="1178835"/>
                    </a:cubicBezTo>
                    <a:cubicBezTo>
                      <a:pt x="0" y="1120638"/>
                      <a:pt x="16853" y="869399"/>
                      <a:pt x="24437" y="695520"/>
                    </a:cubicBezTo>
                    <a:cubicBezTo>
                      <a:pt x="32864" y="491122"/>
                      <a:pt x="53088" y="90843"/>
                      <a:pt x="70784" y="27679"/>
                    </a:cubicBezTo>
                    <a:cubicBezTo>
                      <a:pt x="73312" y="17033"/>
                      <a:pt x="74155" y="13484"/>
                      <a:pt x="80053" y="9226"/>
                    </a:cubicBezTo>
                    <a:cubicBezTo>
                      <a:pt x="85952" y="4258"/>
                      <a:pt x="100277" y="0"/>
                      <a:pt x="109547" y="710"/>
                    </a:cubicBezTo>
                    <a:cubicBezTo>
                      <a:pt x="117131" y="1419"/>
                      <a:pt x="125557" y="5678"/>
                      <a:pt x="130613" y="10646"/>
                    </a:cubicBezTo>
                    <a:cubicBezTo>
                      <a:pt x="134827" y="15614"/>
                      <a:pt x="138197" y="29808"/>
                      <a:pt x="138197" y="29808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207875" y="3321644"/>
              <a:ext cx="944880" cy="190500"/>
              <a:chOff x="0" y="0"/>
              <a:chExt cx="944880" cy="190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207875" y="2673944"/>
              <a:ext cx="944880" cy="190500"/>
              <a:chOff x="0" y="0"/>
              <a:chExt cx="944880" cy="190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4340635" y="2311994"/>
              <a:ext cx="14656118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Permette di memorizzare in maniera compatta dati arbitrari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40635" y="3054944"/>
              <a:ext cx="14656118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Ci servirà per memorizzare la struttura degli UTXO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5119505"/>
            <a:ext cx="16808514" cy="4734683"/>
            <a:chOff x="0" y="-171450"/>
            <a:chExt cx="22411352" cy="631291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71450"/>
              <a:ext cx="18996753" cy="781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2" lvl="1" indent="-323851" algn="l">
                <a:lnSpc>
                  <a:spcPts val="5400"/>
                </a:lnSpc>
                <a:buFont typeface="Arial"/>
                <a:buChar char="•"/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Zero-knowledge proofs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207875" y="824248"/>
              <a:ext cx="190500" cy="3302000"/>
              <a:chOff x="0" y="0"/>
              <a:chExt cx="189600" cy="328640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696" y="71965"/>
                <a:ext cx="138197" cy="3140626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3140626">
                    <a:moveTo>
                      <a:pt x="138197" y="77501"/>
                    </a:moveTo>
                    <a:cubicBezTo>
                      <a:pt x="123872" y="736257"/>
                      <a:pt x="110389" y="906021"/>
                      <a:pt x="102805" y="1173583"/>
                    </a:cubicBezTo>
                    <a:cubicBezTo>
                      <a:pt x="91008" y="1634897"/>
                      <a:pt x="96907" y="2898898"/>
                      <a:pt x="83424" y="3066816"/>
                    </a:cubicBezTo>
                    <a:cubicBezTo>
                      <a:pt x="80896" y="3092649"/>
                      <a:pt x="80896" y="3100030"/>
                      <a:pt x="75840" y="3111102"/>
                    </a:cubicBezTo>
                    <a:cubicBezTo>
                      <a:pt x="69941" y="3125864"/>
                      <a:pt x="56459" y="3140626"/>
                      <a:pt x="47189" y="3138781"/>
                    </a:cubicBezTo>
                    <a:cubicBezTo>
                      <a:pt x="37920" y="3138781"/>
                      <a:pt x="25280" y="3118483"/>
                      <a:pt x="20224" y="3103721"/>
                    </a:cubicBezTo>
                    <a:cubicBezTo>
                      <a:pt x="16011" y="3090804"/>
                      <a:pt x="14325" y="3072352"/>
                      <a:pt x="16011" y="3057590"/>
                    </a:cubicBezTo>
                    <a:cubicBezTo>
                      <a:pt x="17696" y="3037292"/>
                      <a:pt x="26965" y="3009613"/>
                      <a:pt x="33707" y="3000387"/>
                    </a:cubicBezTo>
                    <a:cubicBezTo>
                      <a:pt x="40448" y="2991160"/>
                      <a:pt x="48875" y="2991160"/>
                      <a:pt x="55616" y="2993006"/>
                    </a:cubicBezTo>
                    <a:cubicBezTo>
                      <a:pt x="62357" y="2994851"/>
                      <a:pt x="69941" y="3004077"/>
                      <a:pt x="74155" y="3015149"/>
                    </a:cubicBezTo>
                    <a:cubicBezTo>
                      <a:pt x="80053" y="3029911"/>
                      <a:pt x="83424" y="3063125"/>
                      <a:pt x="82581" y="3081578"/>
                    </a:cubicBezTo>
                    <a:cubicBezTo>
                      <a:pt x="80896" y="3098185"/>
                      <a:pt x="76683" y="3112947"/>
                      <a:pt x="70784" y="3122174"/>
                    </a:cubicBezTo>
                    <a:cubicBezTo>
                      <a:pt x="65728" y="3131400"/>
                      <a:pt x="58144" y="3138781"/>
                      <a:pt x="50560" y="3138781"/>
                    </a:cubicBezTo>
                    <a:cubicBezTo>
                      <a:pt x="43819" y="3140626"/>
                      <a:pt x="36235" y="3136935"/>
                      <a:pt x="30336" y="3125864"/>
                    </a:cubicBezTo>
                    <a:cubicBezTo>
                      <a:pt x="23595" y="3114792"/>
                      <a:pt x="19381" y="3100030"/>
                      <a:pt x="16011" y="3064971"/>
                    </a:cubicBezTo>
                    <a:cubicBezTo>
                      <a:pt x="0" y="2913660"/>
                      <a:pt x="16853" y="2260439"/>
                      <a:pt x="24437" y="1808351"/>
                    </a:cubicBezTo>
                    <a:cubicBezTo>
                      <a:pt x="32864" y="1276917"/>
                      <a:pt x="53088" y="236193"/>
                      <a:pt x="70784" y="71965"/>
                    </a:cubicBezTo>
                    <a:cubicBezTo>
                      <a:pt x="73312" y="44286"/>
                      <a:pt x="74155" y="35060"/>
                      <a:pt x="80053" y="23988"/>
                    </a:cubicBezTo>
                    <a:cubicBezTo>
                      <a:pt x="85952" y="11072"/>
                      <a:pt x="100277" y="0"/>
                      <a:pt x="109547" y="1845"/>
                    </a:cubicBezTo>
                    <a:cubicBezTo>
                      <a:pt x="117131" y="3691"/>
                      <a:pt x="125557" y="14762"/>
                      <a:pt x="130613" y="27679"/>
                    </a:cubicBezTo>
                    <a:cubicBezTo>
                      <a:pt x="134827" y="40596"/>
                      <a:pt x="138197" y="77501"/>
                      <a:pt x="138197" y="77501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207875" y="2665748"/>
              <a:ext cx="944880" cy="190500"/>
              <a:chOff x="0" y="0"/>
              <a:chExt cx="944880" cy="190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3207875" y="1256048"/>
              <a:ext cx="944880" cy="190500"/>
              <a:chOff x="0" y="0"/>
              <a:chExt cx="944880" cy="190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4340635" y="2065885"/>
              <a:ext cx="14656118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Permette ad un prover, di provare la correttezza di un certo statement, che verrà verificato da un verifier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40635" y="3570835"/>
              <a:ext cx="14656118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Permette opzionalmente di tenere nascosti certi input della computazione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3239044" y="3893888"/>
              <a:ext cx="844551" cy="126343"/>
              <a:chOff x="31169" y="-41860"/>
              <a:chExt cx="844551" cy="12634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31169" y="-41860"/>
                <a:ext cx="844551" cy="126343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4340635" y="951248"/>
              <a:ext cx="16731159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“Voglio provarti che sono maggiorenne senza rivelare la mia età”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7033298" y="5474712"/>
              <a:ext cx="537805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[Blo70], [GMR85]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 - il protocollo (1)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745343"/>
            <a:ext cx="15726546" cy="4209419"/>
            <a:chOff x="0" y="0"/>
            <a:chExt cx="20968728" cy="561255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 ottenere transazioni private su Ethereum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637898" y="1166337"/>
              <a:ext cx="739727" cy="162724"/>
              <a:chOff x="0" y="0"/>
              <a:chExt cx="923729" cy="2032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2072006" y="1072771"/>
              <a:ext cx="477243" cy="512579"/>
              <a:chOff x="0" y="0"/>
              <a:chExt cx="595954" cy="640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594763" y="734102"/>
              <a:ext cx="175295" cy="595975"/>
              <a:chOff x="0" y="0"/>
              <a:chExt cx="218899" cy="7442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642504" y="885749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Modello UTXO + ZK-proofs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87000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Computazione che voglio dimostrare con le ZK: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594763" y="5212509"/>
              <a:ext cx="944880" cy="190500"/>
              <a:chOff x="0" y="0"/>
              <a:chExt cx="944880" cy="190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594763" y="4215203"/>
              <a:ext cx="944880" cy="190500"/>
              <a:chOff x="0" y="0"/>
              <a:chExt cx="944880" cy="190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738316" y="3160150"/>
              <a:ext cx="944880" cy="190500"/>
              <a:chOff x="0" y="0"/>
              <a:chExt cx="944880" cy="190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629674" y="3160150"/>
              <a:ext cx="190500" cy="2286000"/>
              <a:chOff x="0" y="0"/>
              <a:chExt cx="189600" cy="227520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696" y="49822"/>
                <a:ext cx="138197" cy="2174280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2174280">
                    <a:moveTo>
                      <a:pt x="138197" y="53654"/>
                    </a:moveTo>
                    <a:cubicBezTo>
                      <a:pt x="123872" y="509717"/>
                      <a:pt x="110389" y="627245"/>
                      <a:pt x="102805" y="812480"/>
                    </a:cubicBezTo>
                    <a:cubicBezTo>
                      <a:pt x="91008" y="1131852"/>
                      <a:pt x="96907" y="2006929"/>
                      <a:pt x="83424" y="2123180"/>
                    </a:cubicBezTo>
                    <a:cubicBezTo>
                      <a:pt x="80896" y="2141065"/>
                      <a:pt x="80896" y="2146175"/>
                      <a:pt x="75840" y="2153840"/>
                    </a:cubicBezTo>
                    <a:cubicBezTo>
                      <a:pt x="69941" y="2164060"/>
                      <a:pt x="56459" y="2174280"/>
                      <a:pt x="47189" y="2173002"/>
                    </a:cubicBezTo>
                    <a:cubicBezTo>
                      <a:pt x="37920" y="2173002"/>
                      <a:pt x="25280" y="2158950"/>
                      <a:pt x="20224" y="2148730"/>
                    </a:cubicBezTo>
                    <a:cubicBezTo>
                      <a:pt x="16011" y="2139787"/>
                      <a:pt x="14325" y="2127013"/>
                      <a:pt x="16011" y="2116793"/>
                    </a:cubicBezTo>
                    <a:cubicBezTo>
                      <a:pt x="17696" y="2102740"/>
                      <a:pt x="26965" y="2083578"/>
                      <a:pt x="33707" y="2077191"/>
                    </a:cubicBezTo>
                    <a:cubicBezTo>
                      <a:pt x="40448" y="2070803"/>
                      <a:pt x="48875" y="2070803"/>
                      <a:pt x="55616" y="2072081"/>
                    </a:cubicBezTo>
                    <a:cubicBezTo>
                      <a:pt x="62357" y="2073358"/>
                      <a:pt x="69941" y="2079746"/>
                      <a:pt x="74155" y="2087411"/>
                    </a:cubicBezTo>
                    <a:cubicBezTo>
                      <a:pt x="80053" y="2097630"/>
                      <a:pt x="83424" y="2120625"/>
                      <a:pt x="82581" y="2133400"/>
                    </a:cubicBezTo>
                    <a:cubicBezTo>
                      <a:pt x="80896" y="2144898"/>
                      <a:pt x="76683" y="2155117"/>
                      <a:pt x="70784" y="2161505"/>
                    </a:cubicBezTo>
                    <a:cubicBezTo>
                      <a:pt x="65728" y="2167892"/>
                      <a:pt x="58144" y="2173002"/>
                      <a:pt x="50560" y="2173002"/>
                    </a:cubicBezTo>
                    <a:cubicBezTo>
                      <a:pt x="43819" y="2174280"/>
                      <a:pt x="36235" y="2171725"/>
                      <a:pt x="30336" y="2164060"/>
                    </a:cubicBezTo>
                    <a:cubicBezTo>
                      <a:pt x="23595" y="2156395"/>
                      <a:pt x="19381" y="2146175"/>
                      <a:pt x="16011" y="2121903"/>
                    </a:cubicBezTo>
                    <a:cubicBezTo>
                      <a:pt x="0" y="2017149"/>
                      <a:pt x="16853" y="1564919"/>
                      <a:pt x="24437" y="1251935"/>
                    </a:cubicBezTo>
                    <a:cubicBezTo>
                      <a:pt x="32864" y="884020"/>
                      <a:pt x="53088" y="163518"/>
                      <a:pt x="70784" y="49822"/>
                    </a:cubicBezTo>
                    <a:cubicBezTo>
                      <a:pt x="73312" y="30660"/>
                      <a:pt x="74155" y="24272"/>
                      <a:pt x="80053" y="16607"/>
                    </a:cubicBezTo>
                    <a:cubicBezTo>
                      <a:pt x="85952" y="7665"/>
                      <a:pt x="100277" y="0"/>
                      <a:pt x="109547" y="1277"/>
                    </a:cubicBezTo>
                    <a:cubicBezTo>
                      <a:pt x="117131" y="2555"/>
                      <a:pt x="125557" y="10220"/>
                      <a:pt x="130613" y="19162"/>
                    </a:cubicBezTo>
                    <a:cubicBezTo>
                      <a:pt x="134827" y="28105"/>
                      <a:pt x="138197" y="53654"/>
                      <a:pt x="138197" y="5365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2866454" y="2893450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 avere il controllo sugli UTXO che voglio spendere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866454" y="3864126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Che gli UTXO che voglio usare non siano già stati spesi (double-spending)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66454" y="4945809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Che l’ammontare resti invariato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6307187"/>
            <a:ext cx="15735300" cy="3767771"/>
            <a:chOff x="0" y="0"/>
            <a:chExt cx="20980400" cy="5023695"/>
          </a:xfrm>
        </p:grpSpPr>
        <p:grpSp>
          <p:nvGrpSpPr>
            <p:cNvPr id="25" name="Group 25"/>
            <p:cNvGrpSpPr/>
            <p:nvPr/>
          </p:nvGrpSpPr>
          <p:grpSpPr>
            <a:xfrm rot="5400000">
              <a:off x="10737398" y="-10076998"/>
              <a:ext cx="166003" cy="20320000"/>
              <a:chOff x="0" y="0"/>
              <a:chExt cx="307340" cy="3762069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0640" y="306108"/>
                <a:ext cx="237490" cy="37016129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37016129">
                    <a:moveTo>
                      <a:pt x="130810" y="313761"/>
                    </a:moveTo>
                    <a:cubicBezTo>
                      <a:pt x="114300" y="15366630"/>
                      <a:pt x="128270" y="18940443"/>
                      <a:pt x="144780" y="22399466"/>
                    </a:cubicBezTo>
                    <a:cubicBezTo>
                      <a:pt x="158750" y="25682475"/>
                      <a:pt x="190500" y="29355774"/>
                      <a:pt x="201930" y="31988302"/>
                    </a:cubicBezTo>
                    <a:cubicBezTo>
                      <a:pt x="209550" y="33832605"/>
                      <a:pt x="237490" y="36113111"/>
                      <a:pt x="214630" y="36702368"/>
                    </a:cubicBezTo>
                    <a:cubicBezTo>
                      <a:pt x="208280" y="36847770"/>
                      <a:pt x="203200" y="36908994"/>
                      <a:pt x="191770" y="36954908"/>
                    </a:cubicBezTo>
                    <a:cubicBezTo>
                      <a:pt x="180340" y="37000824"/>
                      <a:pt x="157480" y="37016129"/>
                      <a:pt x="144780" y="36985520"/>
                    </a:cubicBezTo>
                    <a:cubicBezTo>
                      <a:pt x="132080" y="36954908"/>
                      <a:pt x="116840" y="36847770"/>
                      <a:pt x="114300" y="36771241"/>
                    </a:cubicBezTo>
                    <a:cubicBezTo>
                      <a:pt x="110490" y="36687063"/>
                      <a:pt x="116840" y="36549314"/>
                      <a:pt x="127000" y="36488093"/>
                    </a:cubicBezTo>
                    <a:cubicBezTo>
                      <a:pt x="135890" y="36426872"/>
                      <a:pt x="157480" y="36388607"/>
                      <a:pt x="171450" y="36396259"/>
                    </a:cubicBezTo>
                    <a:cubicBezTo>
                      <a:pt x="185420" y="36411567"/>
                      <a:pt x="204470" y="36495745"/>
                      <a:pt x="209550" y="36572270"/>
                    </a:cubicBezTo>
                    <a:cubicBezTo>
                      <a:pt x="215900" y="36648799"/>
                      <a:pt x="214630" y="36786549"/>
                      <a:pt x="207010" y="36863077"/>
                    </a:cubicBezTo>
                    <a:cubicBezTo>
                      <a:pt x="199390" y="36931951"/>
                      <a:pt x="179070" y="36993172"/>
                      <a:pt x="166370" y="37008476"/>
                    </a:cubicBezTo>
                    <a:cubicBezTo>
                      <a:pt x="156210" y="37016129"/>
                      <a:pt x="143510" y="36993172"/>
                      <a:pt x="134620" y="36954908"/>
                    </a:cubicBezTo>
                    <a:cubicBezTo>
                      <a:pt x="124460" y="36908994"/>
                      <a:pt x="119380" y="36847770"/>
                      <a:pt x="113030" y="36702368"/>
                    </a:cubicBezTo>
                    <a:cubicBezTo>
                      <a:pt x="87630" y="36120763"/>
                      <a:pt x="107950" y="33847913"/>
                      <a:pt x="100330" y="32003610"/>
                    </a:cubicBezTo>
                    <a:cubicBezTo>
                      <a:pt x="88900" y="29371079"/>
                      <a:pt x="57150" y="25690128"/>
                      <a:pt x="43180" y="22407118"/>
                    </a:cubicBezTo>
                    <a:cubicBezTo>
                      <a:pt x="26670" y="18948095"/>
                      <a:pt x="12700" y="15366630"/>
                      <a:pt x="10160" y="11746900"/>
                    </a:cubicBezTo>
                    <a:cubicBezTo>
                      <a:pt x="7620" y="7997076"/>
                      <a:pt x="0" y="1186169"/>
                      <a:pt x="29210" y="298455"/>
                    </a:cubicBezTo>
                    <a:cubicBezTo>
                      <a:pt x="33020" y="176012"/>
                      <a:pt x="34290" y="145401"/>
                      <a:pt x="41910" y="99485"/>
                    </a:cubicBezTo>
                    <a:cubicBezTo>
                      <a:pt x="49530" y="45916"/>
                      <a:pt x="63500" y="0"/>
                      <a:pt x="74930" y="0"/>
                    </a:cubicBezTo>
                    <a:cubicBezTo>
                      <a:pt x="87630" y="0"/>
                      <a:pt x="109220" y="45916"/>
                      <a:pt x="118110" y="107138"/>
                    </a:cubicBezTo>
                    <a:cubicBezTo>
                      <a:pt x="127000" y="160707"/>
                      <a:pt x="130810" y="313761"/>
                      <a:pt x="130810" y="313761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667653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 aggiungere il layer di compliance (ACC)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1681034" y="1969837"/>
              <a:ext cx="739727" cy="162724"/>
              <a:chOff x="0" y="0"/>
              <a:chExt cx="923729" cy="2032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2115142" y="1876271"/>
              <a:ext cx="477243" cy="512579"/>
              <a:chOff x="0" y="0"/>
              <a:chExt cx="595954" cy="64008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637898" y="1537603"/>
              <a:ext cx="175295" cy="595975"/>
              <a:chOff x="0" y="0"/>
              <a:chExt cx="218899" cy="74422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2685639" y="1689249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Trusted entity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1725546" y="2948085"/>
              <a:ext cx="739727" cy="162724"/>
              <a:chOff x="0" y="0"/>
              <a:chExt cx="923729" cy="2032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2159654" y="2854519"/>
              <a:ext cx="477243" cy="512579"/>
              <a:chOff x="0" y="0"/>
              <a:chExt cx="595954" cy="64008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9" name="Group 39"/>
            <p:cNvGrpSpPr/>
            <p:nvPr/>
          </p:nvGrpSpPr>
          <p:grpSpPr>
            <a:xfrm>
              <a:off x="1682410" y="2515851"/>
              <a:ext cx="175295" cy="595975"/>
              <a:chOff x="0" y="0"/>
              <a:chExt cx="218899" cy="74422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2730152" y="2667497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ZK-proofs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1768059" y="3926333"/>
              <a:ext cx="739727" cy="162724"/>
              <a:chOff x="0" y="0"/>
              <a:chExt cx="923729" cy="2032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2202167" y="3832767"/>
              <a:ext cx="477243" cy="512579"/>
              <a:chOff x="0" y="0"/>
              <a:chExt cx="595954" cy="64008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1724924" y="3494099"/>
              <a:ext cx="175295" cy="595975"/>
              <a:chOff x="0" y="0"/>
              <a:chExt cx="218899" cy="74422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2772665" y="3645745"/>
              <a:ext cx="18102274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Bloom filter: ogni UTXO ora </a:t>
              </a:r>
              <a:r>
                <a:rPr lang="en-US" sz="3000" dirty="0" err="1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avrà</a:t>
              </a:r>
              <a:r>
                <a:rPr lang="en-US" sz="3000" dirty="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3000" dirty="0" err="1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una</a:t>
              </a:r>
              <a:r>
                <a:rPr lang="en-US" sz="3000" dirty="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3000" dirty="0" err="1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rispettiva</a:t>
              </a:r>
              <a:r>
                <a:rPr lang="en-US" sz="3000" dirty="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3000" dirty="0" err="1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rappresentazione</a:t>
              </a:r>
              <a:r>
                <a:rPr lang="en-US" sz="3000" dirty="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 un ⠀⠀⠀⠀⠀⠀⠀⠀    Bloom Filter &lt;UTXOᵢ, BFᵢ&gt;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 - il protocollo (2)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863850"/>
            <a:ext cx="159733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1) La Trusted Entity (TE) tiene traccia degli UTXO che circolano in questo protocollo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54325"/>
            <a:ext cx="159733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2) La TE monitora liste pubbliche di transazioni sospette/anomale sulla blockchain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49674"/>
            <a:ext cx="159733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3) Se uno UTXO risulta sospetto, la TE lo aggiunge ad una struttura dati apposita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4249762"/>
            <a:ext cx="18159810" cy="1219914"/>
            <a:chOff x="0" y="-57150"/>
            <a:chExt cx="24213080" cy="1626553"/>
          </a:xfrm>
        </p:grpSpPr>
        <p:sp>
          <p:nvSpPr>
            <p:cNvPr id="7" name="TextBox 7"/>
            <p:cNvSpPr txBox="1"/>
            <p:nvPr/>
          </p:nvSpPr>
          <p:spPr>
            <a:xfrm>
              <a:off x="0" y="377752"/>
              <a:ext cx="15565447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4) Un utente che vuole effettuare una transazione privata userà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5618421" y="1296188"/>
              <a:ext cx="844551" cy="126343"/>
              <a:chOff x="-42276" y="31585"/>
              <a:chExt cx="844551" cy="12634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276" y="31585"/>
                <a:ext cx="844551" cy="126343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5671693" y="204413"/>
              <a:ext cx="844551" cy="126343"/>
              <a:chOff x="-23915" y="-5137"/>
              <a:chExt cx="844551" cy="12634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3915" y="-5137"/>
                <a:ext cx="844551" cy="126343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5600358" y="248603"/>
              <a:ext cx="190500" cy="1206500"/>
              <a:chOff x="0" y="0"/>
              <a:chExt cx="189600" cy="120080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696" y="26295"/>
                <a:ext cx="138197" cy="1147537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1147537">
                    <a:moveTo>
                      <a:pt x="138197" y="28317"/>
                    </a:moveTo>
                    <a:cubicBezTo>
                      <a:pt x="123872" y="269017"/>
                      <a:pt x="110389" y="331046"/>
                      <a:pt x="102805" y="428809"/>
                    </a:cubicBezTo>
                    <a:cubicBezTo>
                      <a:pt x="91008" y="597366"/>
                      <a:pt x="96907" y="1059212"/>
                      <a:pt x="83424" y="1120567"/>
                    </a:cubicBezTo>
                    <a:cubicBezTo>
                      <a:pt x="80896" y="1130006"/>
                      <a:pt x="80896" y="1132703"/>
                      <a:pt x="75840" y="1136749"/>
                    </a:cubicBezTo>
                    <a:cubicBezTo>
                      <a:pt x="69941" y="1142143"/>
                      <a:pt x="56459" y="1147536"/>
                      <a:pt x="47189" y="1146862"/>
                    </a:cubicBezTo>
                    <a:cubicBezTo>
                      <a:pt x="37920" y="1146862"/>
                      <a:pt x="25280" y="1139446"/>
                      <a:pt x="20224" y="1134052"/>
                    </a:cubicBezTo>
                    <a:cubicBezTo>
                      <a:pt x="16011" y="1129332"/>
                      <a:pt x="14325" y="1122590"/>
                      <a:pt x="16011" y="1117196"/>
                    </a:cubicBezTo>
                    <a:cubicBezTo>
                      <a:pt x="17696" y="1109780"/>
                      <a:pt x="26965" y="1099666"/>
                      <a:pt x="33707" y="1096295"/>
                    </a:cubicBezTo>
                    <a:cubicBezTo>
                      <a:pt x="40448" y="1092924"/>
                      <a:pt x="48875" y="1092924"/>
                      <a:pt x="55616" y="1093598"/>
                    </a:cubicBezTo>
                    <a:cubicBezTo>
                      <a:pt x="62357" y="1094272"/>
                      <a:pt x="69941" y="1097643"/>
                      <a:pt x="74155" y="1101689"/>
                    </a:cubicBezTo>
                    <a:cubicBezTo>
                      <a:pt x="80053" y="1107083"/>
                      <a:pt x="83424" y="1119219"/>
                      <a:pt x="82581" y="1125961"/>
                    </a:cubicBezTo>
                    <a:cubicBezTo>
                      <a:pt x="80896" y="1132029"/>
                      <a:pt x="76683" y="1137423"/>
                      <a:pt x="70784" y="1140794"/>
                    </a:cubicBezTo>
                    <a:cubicBezTo>
                      <a:pt x="65728" y="1144165"/>
                      <a:pt x="58144" y="1146862"/>
                      <a:pt x="50560" y="1146862"/>
                    </a:cubicBezTo>
                    <a:cubicBezTo>
                      <a:pt x="43819" y="1147536"/>
                      <a:pt x="36235" y="1146188"/>
                      <a:pt x="30336" y="1142143"/>
                    </a:cubicBezTo>
                    <a:cubicBezTo>
                      <a:pt x="23595" y="1138097"/>
                      <a:pt x="19381" y="1132703"/>
                      <a:pt x="16011" y="1119893"/>
                    </a:cubicBezTo>
                    <a:cubicBezTo>
                      <a:pt x="0" y="1064606"/>
                      <a:pt x="16853" y="825930"/>
                      <a:pt x="24437" y="660744"/>
                    </a:cubicBezTo>
                    <a:cubicBezTo>
                      <a:pt x="32864" y="466566"/>
                      <a:pt x="53088" y="86301"/>
                      <a:pt x="70784" y="26295"/>
                    </a:cubicBezTo>
                    <a:cubicBezTo>
                      <a:pt x="73312" y="16181"/>
                      <a:pt x="74155" y="12810"/>
                      <a:pt x="80053" y="8765"/>
                    </a:cubicBezTo>
                    <a:cubicBezTo>
                      <a:pt x="85952" y="4045"/>
                      <a:pt x="100277" y="0"/>
                      <a:pt x="109547" y="674"/>
                    </a:cubicBezTo>
                    <a:cubicBezTo>
                      <a:pt x="117131" y="1348"/>
                      <a:pt x="125557" y="5394"/>
                      <a:pt x="130613" y="10113"/>
                    </a:cubicBezTo>
                    <a:cubicBezTo>
                      <a:pt x="134827" y="14833"/>
                      <a:pt x="138197" y="28318"/>
                      <a:pt x="138197" y="28318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6860789" y="-57150"/>
              <a:ext cx="7352291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UTXOs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860789" y="902653"/>
              <a:ext cx="7352291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 bloom filters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54883" y="5554442"/>
            <a:ext cx="155324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5) L’utente creerà un bloom filter comprensivo di tutti gli UTXO che sta usando, chiamiamolo BF1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848214"/>
            <a:ext cx="155324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6) L’utente creerà un bloom filter comprensivo di tutti gli UTXO segnalati dalla nostra entità fidata, chiamamolo BF2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8315064"/>
            <a:ext cx="17674163" cy="1095636"/>
            <a:chOff x="0" y="0"/>
            <a:chExt cx="23565551" cy="146084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20709867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7) L’utente creerà un zkp dimostrando che BF2 non è contenuto in BF1 (BF1∩BF2=∅)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639533" y="1041834"/>
              <a:ext cx="739727" cy="162724"/>
              <a:chOff x="0" y="0"/>
              <a:chExt cx="923729" cy="203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2073641" y="948268"/>
              <a:ext cx="477243" cy="512579"/>
              <a:chOff x="0" y="0"/>
              <a:chExt cx="595954" cy="6400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596398" y="609600"/>
              <a:ext cx="175295" cy="595975"/>
              <a:chOff x="0" y="0"/>
              <a:chExt cx="218899" cy="74422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855684" y="768350"/>
              <a:ext cx="20709867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Gli UTXO che l’utente sta usando non sono nella lista di quelli segnalati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685" y="1875478"/>
            <a:ext cx="16301121" cy="1669770"/>
            <a:chOff x="0" y="0"/>
            <a:chExt cx="21734828" cy="2226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76804" cy="2226360"/>
            </a:xfrm>
            <a:custGeom>
              <a:avLst/>
              <a:gdLst/>
              <a:ahLst/>
              <a:cxnLst/>
              <a:rect l="l" t="t" r="r" b="b"/>
              <a:pathLst>
                <a:path w="5976804" h="2226360">
                  <a:moveTo>
                    <a:pt x="0" y="0"/>
                  </a:moveTo>
                  <a:lnTo>
                    <a:pt x="5976804" y="0"/>
                  </a:lnTo>
                  <a:lnTo>
                    <a:pt x="5976804" y="2226360"/>
                  </a:lnTo>
                  <a:lnTo>
                    <a:pt x="0" y="2226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Freeform 4"/>
            <p:cNvSpPr/>
            <p:nvPr/>
          </p:nvSpPr>
          <p:spPr>
            <a:xfrm>
              <a:off x="7761023" y="0"/>
              <a:ext cx="5976804" cy="2226360"/>
            </a:xfrm>
            <a:custGeom>
              <a:avLst/>
              <a:gdLst/>
              <a:ahLst/>
              <a:cxnLst/>
              <a:rect l="l" t="t" r="r" b="b"/>
              <a:pathLst>
                <a:path w="5976804" h="2226360">
                  <a:moveTo>
                    <a:pt x="0" y="0"/>
                  </a:moveTo>
                  <a:lnTo>
                    <a:pt x="5976804" y="0"/>
                  </a:lnTo>
                  <a:lnTo>
                    <a:pt x="5976804" y="2226360"/>
                  </a:lnTo>
                  <a:lnTo>
                    <a:pt x="0" y="2226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5" name="Group 5"/>
            <p:cNvGrpSpPr/>
            <p:nvPr/>
          </p:nvGrpSpPr>
          <p:grpSpPr>
            <a:xfrm rot="-5329073">
              <a:off x="6740815" y="753432"/>
              <a:ext cx="79503" cy="717036"/>
              <a:chOff x="0" y="0"/>
              <a:chExt cx="203200" cy="183266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 rot="-5329073">
              <a:off x="6742933" y="650761"/>
              <a:ext cx="79503" cy="717036"/>
              <a:chOff x="0" y="0"/>
              <a:chExt cx="203200" cy="18326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 rot="-5329073">
              <a:off x="6993219" y="1060809"/>
              <a:ext cx="348755" cy="290720"/>
              <a:chOff x="0" y="0"/>
              <a:chExt cx="816610" cy="6807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1910" y="46990"/>
                <a:ext cx="72644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584200">
                    <a:moveTo>
                      <a:pt x="72390" y="5080"/>
                    </a:moveTo>
                    <a:cubicBezTo>
                      <a:pt x="341630" y="148590"/>
                      <a:pt x="377190" y="175260"/>
                      <a:pt x="415290" y="208280"/>
                    </a:cubicBezTo>
                    <a:cubicBezTo>
                      <a:pt x="454660" y="241300"/>
                      <a:pt x="486410" y="275590"/>
                      <a:pt x="528320" y="317500"/>
                    </a:cubicBezTo>
                    <a:cubicBezTo>
                      <a:pt x="584200" y="374650"/>
                      <a:pt x="706120" y="477520"/>
                      <a:pt x="720090" y="518160"/>
                    </a:cubicBezTo>
                    <a:cubicBezTo>
                      <a:pt x="726440" y="532130"/>
                      <a:pt x="722630" y="541020"/>
                      <a:pt x="718820" y="551180"/>
                    </a:cubicBezTo>
                    <a:cubicBezTo>
                      <a:pt x="715010" y="560070"/>
                      <a:pt x="707390" y="570230"/>
                      <a:pt x="697230" y="575310"/>
                    </a:cubicBezTo>
                    <a:cubicBezTo>
                      <a:pt x="685800" y="581660"/>
                      <a:pt x="662940" y="584200"/>
                      <a:pt x="650240" y="577850"/>
                    </a:cubicBezTo>
                    <a:cubicBezTo>
                      <a:pt x="637540" y="571500"/>
                      <a:pt x="623570" y="553720"/>
                      <a:pt x="621030" y="539750"/>
                    </a:cubicBezTo>
                    <a:cubicBezTo>
                      <a:pt x="619760" y="525780"/>
                      <a:pt x="626110" y="504190"/>
                      <a:pt x="636270" y="495300"/>
                    </a:cubicBezTo>
                    <a:cubicBezTo>
                      <a:pt x="646430" y="485140"/>
                      <a:pt x="669290" y="480060"/>
                      <a:pt x="683260" y="482600"/>
                    </a:cubicBezTo>
                    <a:cubicBezTo>
                      <a:pt x="693420" y="483870"/>
                      <a:pt x="703580" y="491490"/>
                      <a:pt x="709930" y="499110"/>
                    </a:cubicBezTo>
                    <a:cubicBezTo>
                      <a:pt x="717550" y="506730"/>
                      <a:pt x="722630" y="518160"/>
                      <a:pt x="722630" y="529590"/>
                    </a:cubicBezTo>
                    <a:cubicBezTo>
                      <a:pt x="722630" y="542290"/>
                      <a:pt x="712470" y="563880"/>
                      <a:pt x="702310" y="572770"/>
                    </a:cubicBezTo>
                    <a:cubicBezTo>
                      <a:pt x="694690" y="579120"/>
                      <a:pt x="681990" y="582930"/>
                      <a:pt x="671830" y="582930"/>
                    </a:cubicBezTo>
                    <a:cubicBezTo>
                      <a:pt x="661670" y="582930"/>
                      <a:pt x="655320" y="580390"/>
                      <a:pt x="641350" y="572770"/>
                    </a:cubicBezTo>
                    <a:cubicBezTo>
                      <a:pt x="591820" y="542290"/>
                      <a:pt x="430530" y="354330"/>
                      <a:pt x="355600" y="289560"/>
                    </a:cubicBezTo>
                    <a:cubicBezTo>
                      <a:pt x="311150" y="251460"/>
                      <a:pt x="288290" y="236220"/>
                      <a:pt x="242570" y="207010"/>
                    </a:cubicBezTo>
                    <a:cubicBezTo>
                      <a:pt x="180340" y="167640"/>
                      <a:pt x="38100" y="124460"/>
                      <a:pt x="11430" y="83820"/>
                    </a:cubicBezTo>
                    <a:cubicBezTo>
                      <a:pt x="0" y="64770"/>
                      <a:pt x="2540" y="39370"/>
                      <a:pt x="8890" y="25400"/>
                    </a:cubicBezTo>
                    <a:cubicBezTo>
                      <a:pt x="12700" y="15240"/>
                      <a:pt x="25400" y="6350"/>
                      <a:pt x="36830" y="3810"/>
                    </a:cubicBezTo>
                    <a:cubicBezTo>
                      <a:pt x="46990" y="0"/>
                      <a:pt x="72390" y="5080"/>
                      <a:pt x="72390" y="508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 rot="-5329073">
              <a:off x="6954427" y="745841"/>
              <a:ext cx="368823" cy="342789"/>
              <a:chOff x="0" y="0"/>
              <a:chExt cx="863600" cy="8026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50800" y="49530"/>
                <a:ext cx="763270" cy="703580"/>
              </a:xfrm>
              <a:custGeom>
                <a:avLst/>
                <a:gdLst/>
                <a:ahLst/>
                <a:cxnLst/>
                <a:rect l="l" t="t" r="r" b="b"/>
                <a:pathLst>
                  <a:path w="763270" h="703580">
                    <a:moveTo>
                      <a:pt x="13970" y="617220"/>
                    </a:moveTo>
                    <a:cubicBezTo>
                      <a:pt x="203200" y="419100"/>
                      <a:pt x="257810" y="384810"/>
                      <a:pt x="318770" y="330200"/>
                    </a:cubicBezTo>
                    <a:cubicBezTo>
                      <a:pt x="400050" y="259080"/>
                      <a:pt x="516890" y="127000"/>
                      <a:pt x="593090" y="71120"/>
                    </a:cubicBezTo>
                    <a:cubicBezTo>
                      <a:pt x="637540" y="36830"/>
                      <a:pt x="681990" y="1270"/>
                      <a:pt x="711200" y="1270"/>
                    </a:cubicBezTo>
                    <a:cubicBezTo>
                      <a:pt x="728980" y="0"/>
                      <a:pt x="745490" y="12700"/>
                      <a:pt x="753110" y="22860"/>
                    </a:cubicBezTo>
                    <a:cubicBezTo>
                      <a:pt x="759460" y="31750"/>
                      <a:pt x="762000" y="44450"/>
                      <a:pt x="762000" y="54610"/>
                    </a:cubicBezTo>
                    <a:cubicBezTo>
                      <a:pt x="760730" y="64770"/>
                      <a:pt x="756920" y="77470"/>
                      <a:pt x="749300" y="85090"/>
                    </a:cubicBezTo>
                    <a:cubicBezTo>
                      <a:pt x="740410" y="93980"/>
                      <a:pt x="718820" y="102870"/>
                      <a:pt x="704850" y="101600"/>
                    </a:cubicBezTo>
                    <a:cubicBezTo>
                      <a:pt x="694690" y="101600"/>
                      <a:pt x="683260" y="95250"/>
                      <a:pt x="675640" y="88900"/>
                    </a:cubicBezTo>
                    <a:cubicBezTo>
                      <a:pt x="668020" y="81280"/>
                      <a:pt x="661670" y="71120"/>
                      <a:pt x="660400" y="59690"/>
                    </a:cubicBezTo>
                    <a:cubicBezTo>
                      <a:pt x="660400" y="46990"/>
                      <a:pt x="668020" y="24130"/>
                      <a:pt x="676910" y="15240"/>
                    </a:cubicBezTo>
                    <a:cubicBezTo>
                      <a:pt x="683260" y="6350"/>
                      <a:pt x="695960" y="2540"/>
                      <a:pt x="706120" y="1270"/>
                    </a:cubicBezTo>
                    <a:cubicBezTo>
                      <a:pt x="716280" y="0"/>
                      <a:pt x="728980" y="1270"/>
                      <a:pt x="737870" y="7620"/>
                    </a:cubicBezTo>
                    <a:cubicBezTo>
                      <a:pt x="748030" y="16510"/>
                      <a:pt x="760730" y="35560"/>
                      <a:pt x="762000" y="49530"/>
                    </a:cubicBezTo>
                    <a:cubicBezTo>
                      <a:pt x="763270" y="59690"/>
                      <a:pt x="760730" y="68580"/>
                      <a:pt x="753110" y="80010"/>
                    </a:cubicBezTo>
                    <a:cubicBezTo>
                      <a:pt x="734060" y="106680"/>
                      <a:pt x="666750" y="134620"/>
                      <a:pt x="618490" y="176530"/>
                    </a:cubicBezTo>
                    <a:cubicBezTo>
                      <a:pt x="548640" y="234950"/>
                      <a:pt x="455930" y="344170"/>
                      <a:pt x="383540" y="408940"/>
                    </a:cubicBezTo>
                    <a:cubicBezTo>
                      <a:pt x="327660" y="459740"/>
                      <a:pt x="276860" y="490220"/>
                      <a:pt x="226060" y="535940"/>
                    </a:cubicBezTo>
                    <a:cubicBezTo>
                      <a:pt x="175260" y="584200"/>
                      <a:pt x="114300" y="674370"/>
                      <a:pt x="78740" y="693420"/>
                    </a:cubicBezTo>
                    <a:cubicBezTo>
                      <a:pt x="64770" y="702310"/>
                      <a:pt x="55880" y="703580"/>
                      <a:pt x="44450" y="702310"/>
                    </a:cubicBezTo>
                    <a:cubicBezTo>
                      <a:pt x="33020" y="699770"/>
                      <a:pt x="20320" y="693420"/>
                      <a:pt x="12700" y="684530"/>
                    </a:cubicBezTo>
                    <a:cubicBezTo>
                      <a:pt x="5080" y="675640"/>
                      <a:pt x="0" y="661670"/>
                      <a:pt x="0" y="650240"/>
                    </a:cubicBezTo>
                    <a:cubicBezTo>
                      <a:pt x="1270" y="638810"/>
                      <a:pt x="13970" y="617220"/>
                      <a:pt x="13970" y="61722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 rot="-5329073">
              <a:off x="14341697" y="753432"/>
              <a:ext cx="79503" cy="717036"/>
              <a:chOff x="0" y="0"/>
              <a:chExt cx="203200" cy="183266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 rot="-5329073">
              <a:off x="14343815" y="650761"/>
              <a:ext cx="79503" cy="717036"/>
              <a:chOff x="0" y="0"/>
              <a:chExt cx="203200" cy="183266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7" name="Group 17"/>
            <p:cNvGrpSpPr/>
            <p:nvPr/>
          </p:nvGrpSpPr>
          <p:grpSpPr>
            <a:xfrm rot="-5329073">
              <a:off x="14594101" y="1060809"/>
              <a:ext cx="348755" cy="290720"/>
              <a:chOff x="0" y="0"/>
              <a:chExt cx="816610" cy="6807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1910" y="46990"/>
                <a:ext cx="72644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584200">
                    <a:moveTo>
                      <a:pt x="72390" y="5080"/>
                    </a:moveTo>
                    <a:cubicBezTo>
                      <a:pt x="341630" y="148590"/>
                      <a:pt x="377190" y="175260"/>
                      <a:pt x="415290" y="208280"/>
                    </a:cubicBezTo>
                    <a:cubicBezTo>
                      <a:pt x="454660" y="241300"/>
                      <a:pt x="486410" y="275590"/>
                      <a:pt x="528320" y="317500"/>
                    </a:cubicBezTo>
                    <a:cubicBezTo>
                      <a:pt x="584200" y="374650"/>
                      <a:pt x="706120" y="477520"/>
                      <a:pt x="720090" y="518160"/>
                    </a:cubicBezTo>
                    <a:cubicBezTo>
                      <a:pt x="726440" y="532130"/>
                      <a:pt x="722630" y="541020"/>
                      <a:pt x="718820" y="551180"/>
                    </a:cubicBezTo>
                    <a:cubicBezTo>
                      <a:pt x="715010" y="560070"/>
                      <a:pt x="707390" y="570230"/>
                      <a:pt x="697230" y="575310"/>
                    </a:cubicBezTo>
                    <a:cubicBezTo>
                      <a:pt x="685800" y="581660"/>
                      <a:pt x="662940" y="584200"/>
                      <a:pt x="650240" y="577850"/>
                    </a:cubicBezTo>
                    <a:cubicBezTo>
                      <a:pt x="637540" y="571500"/>
                      <a:pt x="623570" y="553720"/>
                      <a:pt x="621030" y="539750"/>
                    </a:cubicBezTo>
                    <a:cubicBezTo>
                      <a:pt x="619760" y="525780"/>
                      <a:pt x="626110" y="504190"/>
                      <a:pt x="636270" y="495300"/>
                    </a:cubicBezTo>
                    <a:cubicBezTo>
                      <a:pt x="646430" y="485140"/>
                      <a:pt x="669290" y="480060"/>
                      <a:pt x="683260" y="482600"/>
                    </a:cubicBezTo>
                    <a:cubicBezTo>
                      <a:pt x="693420" y="483870"/>
                      <a:pt x="703580" y="491490"/>
                      <a:pt x="709930" y="499110"/>
                    </a:cubicBezTo>
                    <a:cubicBezTo>
                      <a:pt x="717550" y="506730"/>
                      <a:pt x="722630" y="518160"/>
                      <a:pt x="722630" y="529590"/>
                    </a:cubicBezTo>
                    <a:cubicBezTo>
                      <a:pt x="722630" y="542290"/>
                      <a:pt x="712470" y="563880"/>
                      <a:pt x="702310" y="572770"/>
                    </a:cubicBezTo>
                    <a:cubicBezTo>
                      <a:pt x="694690" y="579120"/>
                      <a:pt x="681990" y="582930"/>
                      <a:pt x="671830" y="582930"/>
                    </a:cubicBezTo>
                    <a:cubicBezTo>
                      <a:pt x="661670" y="582930"/>
                      <a:pt x="655320" y="580390"/>
                      <a:pt x="641350" y="572770"/>
                    </a:cubicBezTo>
                    <a:cubicBezTo>
                      <a:pt x="591820" y="542290"/>
                      <a:pt x="430530" y="354330"/>
                      <a:pt x="355600" y="289560"/>
                    </a:cubicBezTo>
                    <a:cubicBezTo>
                      <a:pt x="311150" y="251460"/>
                      <a:pt x="288290" y="236220"/>
                      <a:pt x="242570" y="207010"/>
                    </a:cubicBezTo>
                    <a:cubicBezTo>
                      <a:pt x="180340" y="167640"/>
                      <a:pt x="38100" y="124460"/>
                      <a:pt x="11430" y="83820"/>
                    </a:cubicBezTo>
                    <a:cubicBezTo>
                      <a:pt x="0" y="64770"/>
                      <a:pt x="2540" y="39370"/>
                      <a:pt x="8890" y="25400"/>
                    </a:cubicBezTo>
                    <a:cubicBezTo>
                      <a:pt x="12700" y="15240"/>
                      <a:pt x="25400" y="6350"/>
                      <a:pt x="36830" y="3810"/>
                    </a:cubicBezTo>
                    <a:cubicBezTo>
                      <a:pt x="46990" y="0"/>
                      <a:pt x="72390" y="5080"/>
                      <a:pt x="72390" y="508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9" name="Group 19"/>
            <p:cNvGrpSpPr/>
            <p:nvPr/>
          </p:nvGrpSpPr>
          <p:grpSpPr>
            <a:xfrm rot="-5329073">
              <a:off x="14555309" y="745841"/>
              <a:ext cx="368823" cy="342789"/>
              <a:chOff x="0" y="0"/>
              <a:chExt cx="863600" cy="80264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0800" y="49530"/>
                <a:ext cx="763270" cy="703580"/>
              </a:xfrm>
              <a:custGeom>
                <a:avLst/>
                <a:gdLst/>
                <a:ahLst/>
                <a:cxnLst/>
                <a:rect l="l" t="t" r="r" b="b"/>
                <a:pathLst>
                  <a:path w="763270" h="703580">
                    <a:moveTo>
                      <a:pt x="13970" y="617220"/>
                    </a:moveTo>
                    <a:cubicBezTo>
                      <a:pt x="203200" y="419100"/>
                      <a:pt x="257810" y="384810"/>
                      <a:pt x="318770" y="330200"/>
                    </a:cubicBezTo>
                    <a:cubicBezTo>
                      <a:pt x="400050" y="259080"/>
                      <a:pt x="516890" y="127000"/>
                      <a:pt x="593090" y="71120"/>
                    </a:cubicBezTo>
                    <a:cubicBezTo>
                      <a:pt x="637540" y="36830"/>
                      <a:pt x="681990" y="1270"/>
                      <a:pt x="711200" y="1270"/>
                    </a:cubicBezTo>
                    <a:cubicBezTo>
                      <a:pt x="728980" y="0"/>
                      <a:pt x="745490" y="12700"/>
                      <a:pt x="753110" y="22860"/>
                    </a:cubicBezTo>
                    <a:cubicBezTo>
                      <a:pt x="759460" y="31750"/>
                      <a:pt x="762000" y="44450"/>
                      <a:pt x="762000" y="54610"/>
                    </a:cubicBezTo>
                    <a:cubicBezTo>
                      <a:pt x="760730" y="64770"/>
                      <a:pt x="756920" y="77470"/>
                      <a:pt x="749300" y="85090"/>
                    </a:cubicBezTo>
                    <a:cubicBezTo>
                      <a:pt x="740410" y="93980"/>
                      <a:pt x="718820" y="102870"/>
                      <a:pt x="704850" y="101600"/>
                    </a:cubicBezTo>
                    <a:cubicBezTo>
                      <a:pt x="694690" y="101600"/>
                      <a:pt x="683260" y="95250"/>
                      <a:pt x="675640" y="88900"/>
                    </a:cubicBezTo>
                    <a:cubicBezTo>
                      <a:pt x="668020" y="81280"/>
                      <a:pt x="661670" y="71120"/>
                      <a:pt x="660400" y="59690"/>
                    </a:cubicBezTo>
                    <a:cubicBezTo>
                      <a:pt x="660400" y="46990"/>
                      <a:pt x="668020" y="24130"/>
                      <a:pt x="676910" y="15240"/>
                    </a:cubicBezTo>
                    <a:cubicBezTo>
                      <a:pt x="683260" y="6350"/>
                      <a:pt x="695960" y="2540"/>
                      <a:pt x="706120" y="1270"/>
                    </a:cubicBezTo>
                    <a:cubicBezTo>
                      <a:pt x="716280" y="0"/>
                      <a:pt x="728980" y="1270"/>
                      <a:pt x="737870" y="7620"/>
                    </a:cubicBezTo>
                    <a:cubicBezTo>
                      <a:pt x="748030" y="16510"/>
                      <a:pt x="760730" y="35560"/>
                      <a:pt x="762000" y="49530"/>
                    </a:cubicBezTo>
                    <a:cubicBezTo>
                      <a:pt x="763270" y="59690"/>
                      <a:pt x="760730" y="68580"/>
                      <a:pt x="753110" y="80010"/>
                    </a:cubicBezTo>
                    <a:cubicBezTo>
                      <a:pt x="734060" y="106680"/>
                      <a:pt x="666750" y="134620"/>
                      <a:pt x="618490" y="176530"/>
                    </a:cubicBezTo>
                    <a:cubicBezTo>
                      <a:pt x="548640" y="234950"/>
                      <a:pt x="455930" y="344170"/>
                      <a:pt x="383540" y="408940"/>
                    </a:cubicBezTo>
                    <a:cubicBezTo>
                      <a:pt x="327660" y="459740"/>
                      <a:pt x="276860" y="490220"/>
                      <a:pt x="226060" y="535940"/>
                    </a:cubicBezTo>
                    <a:cubicBezTo>
                      <a:pt x="175260" y="584200"/>
                      <a:pt x="114300" y="674370"/>
                      <a:pt x="78740" y="693420"/>
                    </a:cubicBezTo>
                    <a:cubicBezTo>
                      <a:pt x="64770" y="702310"/>
                      <a:pt x="55880" y="703580"/>
                      <a:pt x="44450" y="702310"/>
                    </a:cubicBezTo>
                    <a:cubicBezTo>
                      <a:pt x="33020" y="699770"/>
                      <a:pt x="20320" y="693420"/>
                      <a:pt x="12700" y="684530"/>
                    </a:cubicBezTo>
                    <a:cubicBezTo>
                      <a:pt x="5080" y="675640"/>
                      <a:pt x="0" y="661670"/>
                      <a:pt x="0" y="650240"/>
                    </a:cubicBezTo>
                    <a:cubicBezTo>
                      <a:pt x="1270" y="638810"/>
                      <a:pt x="13970" y="617220"/>
                      <a:pt x="13970" y="61722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1" name="Freeform 21"/>
            <p:cNvSpPr/>
            <p:nvPr/>
          </p:nvSpPr>
          <p:spPr>
            <a:xfrm>
              <a:off x="15361905" y="3803"/>
              <a:ext cx="6372923" cy="2222557"/>
            </a:xfrm>
            <a:custGeom>
              <a:avLst/>
              <a:gdLst/>
              <a:ahLst/>
              <a:cxnLst/>
              <a:rect l="l" t="t" r="r" b="b"/>
              <a:pathLst>
                <a:path w="6372923" h="2222557">
                  <a:moveTo>
                    <a:pt x="0" y="0"/>
                  </a:moveTo>
                  <a:lnTo>
                    <a:pt x="6372923" y="0"/>
                  </a:lnTo>
                  <a:lnTo>
                    <a:pt x="6372923" y="2222557"/>
                  </a:lnTo>
                  <a:lnTo>
                    <a:pt x="0" y="2222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22" name="Freeform 22"/>
          <p:cNvSpPr/>
          <p:nvPr/>
        </p:nvSpPr>
        <p:spPr>
          <a:xfrm>
            <a:off x="3493371" y="6972524"/>
            <a:ext cx="12618765" cy="2555300"/>
          </a:xfrm>
          <a:custGeom>
            <a:avLst/>
            <a:gdLst/>
            <a:ahLst/>
            <a:cxnLst/>
            <a:rect l="l" t="t" r="r" b="b"/>
            <a:pathLst>
              <a:path w="12618765" h="2555300">
                <a:moveTo>
                  <a:pt x="0" y="0"/>
                </a:moveTo>
                <a:lnTo>
                  <a:pt x="12618765" y="0"/>
                </a:lnTo>
                <a:lnTo>
                  <a:pt x="12618765" y="2555300"/>
                </a:lnTo>
                <a:lnTo>
                  <a:pt x="0" y="255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id="23" name="Group 23"/>
          <p:cNvGrpSpPr/>
          <p:nvPr/>
        </p:nvGrpSpPr>
        <p:grpSpPr>
          <a:xfrm>
            <a:off x="1028700" y="4154640"/>
            <a:ext cx="15083436" cy="3754922"/>
            <a:chOff x="0" y="0"/>
            <a:chExt cx="20111248" cy="5006563"/>
          </a:xfrm>
        </p:grpSpPr>
        <p:sp>
          <p:nvSpPr>
            <p:cNvPr id="24" name="Freeform 24"/>
            <p:cNvSpPr/>
            <p:nvPr/>
          </p:nvSpPr>
          <p:spPr>
            <a:xfrm>
              <a:off x="3286227" y="0"/>
              <a:ext cx="16825020" cy="2944379"/>
            </a:xfrm>
            <a:custGeom>
              <a:avLst/>
              <a:gdLst/>
              <a:ahLst/>
              <a:cxnLst/>
              <a:rect l="l" t="t" r="r" b="b"/>
              <a:pathLst>
                <a:path w="16825020" h="2944379">
                  <a:moveTo>
                    <a:pt x="0" y="0"/>
                  </a:moveTo>
                  <a:lnTo>
                    <a:pt x="16825021" y="0"/>
                  </a:lnTo>
                  <a:lnTo>
                    <a:pt x="16825021" y="2944379"/>
                  </a:lnTo>
                  <a:lnTo>
                    <a:pt x="0" y="2944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Freeform 25"/>
            <p:cNvSpPr/>
            <p:nvPr/>
          </p:nvSpPr>
          <p:spPr>
            <a:xfrm>
              <a:off x="0" y="1152477"/>
              <a:ext cx="4488019" cy="3854086"/>
            </a:xfrm>
            <a:custGeom>
              <a:avLst/>
              <a:gdLst/>
              <a:ahLst/>
              <a:cxnLst/>
              <a:rect l="l" t="t" r="r" b="b"/>
              <a:pathLst>
                <a:path w="4488019" h="3854086">
                  <a:moveTo>
                    <a:pt x="0" y="0"/>
                  </a:moveTo>
                  <a:lnTo>
                    <a:pt x="4488019" y="0"/>
                  </a:lnTo>
                  <a:lnTo>
                    <a:pt x="4488019" y="3854086"/>
                  </a:lnTo>
                  <a:lnTo>
                    <a:pt x="0" y="3854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 - esempio completo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Quanto costa usare la nostra soluzione</a:t>
            </a:r>
          </a:p>
        </p:txBody>
      </p:sp>
      <p:sp>
        <p:nvSpPr>
          <p:cNvPr id="3" name="Freeform 3"/>
          <p:cNvSpPr/>
          <p:nvPr/>
        </p:nvSpPr>
        <p:spPr>
          <a:xfrm>
            <a:off x="691273" y="2049780"/>
            <a:ext cx="11301259" cy="3093720"/>
          </a:xfrm>
          <a:custGeom>
            <a:avLst/>
            <a:gdLst/>
            <a:ahLst/>
            <a:cxnLst/>
            <a:rect l="l" t="t" r="r" b="b"/>
            <a:pathLst>
              <a:path w="11301259" h="3093720">
                <a:moveTo>
                  <a:pt x="0" y="0"/>
                </a:moveTo>
                <a:lnTo>
                  <a:pt x="11301259" y="0"/>
                </a:lnTo>
                <a:lnTo>
                  <a:pt x="11301259" y="3093720"/>
                </a:lnTo>
                <a:lnTo>
                  <a:pt x="0" y="309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0210" y="5867400"/>
            <a:ext cx="11723385" cy="3018772"/>
          </a:xfrm>
          <a:custGeom>
            <a:avLst/>
            <a:gdLst/>
            <a:ahLst/>
            <a:cxnLst/>
            <a:rect l="l" t="t" r="r" b="b"/>
            <a:pathLst>
              <a:path w="11723385" h="3018772">
                <a:moveTo>
                  <a:pt x="0" y="0"/>
                </a:moveTo>
                <a:lnTo>
                  <a:pt x="11723385" y="0"/>
                </a:lnTo>
                <a:lnTo>
                  <a:pt x="11723385" y="3018772"/>
                </a:lnTo>
                <a:lnTo>
                  <a:pt x="0" y="3018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136388" y="3333219"/>
            <a:ext cx="1618902" cy="1686269"/>
            <a:chOff x="0" y="0"/>
            <a:chExt cx="426378" cy="444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6378" cy="444120"/>
            </a:xfrm>
            <a:custGeom>
              <a:avLst/>
              <a:gdLst/>
              <a:ahLst/>
              <a:cxnLst/>
              <a:rect l="l" t="t" r="r" b="b"/>
              <a:pathLst>
                <a:path w="426378" h="444120">
                  <a:moveTo>
                    <a:pt x="0" y="0"/>
                  </a:moveTo>
                  <a:lnTo>
                    <a:pt x="426378" y="0"/>
                  </a:lnTo>
                  <a:lnTo>
                    <a:pt x="426378" y="444120"/>
                  </a:lnTo>
                  <a:lnTo>
                    <a:pt x="0" y="444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6378" cy="482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n-US" sz="1850" dirty="0">
                <a:solidFill>
                  <a:srgbClr val="FFFFFF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68510" y="7058630"/>
            <a:ext cx="1618902" cy="1653560"/>
            <a:chOff x="0" y="0"/>
            <a:chExt cx="426378" cy="4355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6378" cy="435506"/>
            </a:xfrm>
            <a:custGeom>
              <a:avLst/>
              <a:gdLst/>
              <a:ahLst/>
              <a:cxnLst/>
              <a:rect l="l" t="t" r="r" b="b"/>
              <a:pathLst>
                <a:path w="426378" h="435506">
                  <a:moveTo>
                    <a:pt x="0" y="0"/>
                  </a:moveTo>
                  <a:lnTo>
                    <a:pt x="426378" y="0"/>
                  </a:lnTo>
                  <a:lnTo>
                    <a:pt x="426378" y="435506"/>
                  </a:lnTo>
                  <a:lnTo>
                    <a:pt x="0" y="4355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6378" cy="473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n-US" sz="1850" dirty="0">
                <a:solidFill>
                  <a:srgbClr val="FFFFFF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03595" y="2434404"/>
            <a:ext cx="576085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Accettabili comparati alle altre soluzioni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386296" y="3147834"/>
            <a:ext cx="554795" cy="122043"/>
            <a:chOff x="0" y="0"/>
            <a:chExt cx="923729" cy="203200"/>
          </a:xfrm>
        </p:grpSpPr>
        <p:sp>
          <p:nvSpPr>
            <p:cNvPr id="13" name="Freeform 13"/>
            <p:cNvSpPr/>
            <p:nvPr/>
          </p:nvSpPr>
          <p:spPr>
            <a:xfrm>
              <a:off x="44697" y="49530"/>
              <a:ext cx="834336" cy="128270"/>
            </a:xfrm>
            <a:custGeom>
              <a:avLst/>
              <a:gdLst/>
              <a:ahLst/>
              <a:cxnLst/>
              <a:rect l="l" t="t" r="r" b="b"/>
              <a:pathLst>
                <a:path w="834336" h="128270">
                  <a:moveTo>
                    <a:pt x="46988" y="1270"/>
                  </a:moveTo>
                  <a:cubicBezTo>
                    <a:pt x="802245" y="3810"/>
                    <a:pt x="806830" y="3810"/>
                    <a:pt x="814852" y="11430"/>
                  </a:cubicBezTo>
                  <a:cubicBezTo>
                    <a:pt x="822875" y="20320"/>
                    <a:pt x="833189" y="40640"/>
                    <a:pt x="832043" y="54610"/>
                  </a:cubicBezTo>
                  <a:cubicBezTo>
                    <a:pt x="832043" y="68580"/>
                    <a:pt x="820583" y="87630"/>
                    <a:pt x="810268" y="95250"/>
                  </a:cubicBezTo>
                  <a:cubicBezTo>
                    <a:pt x="802245" y="101600"/>
                    <a:pt x="791931" y="104140"/>
                    <a:pt x="781616" y="102870"/>
                  </a:cubicBezTo>
                  <a:cubicBezTo>
                    <a:pt x="770156" y="100330"/>
                    <a:pt x="752965" y="86360"/>
                    <a:pt x="746088" y="76200"/>
                  </a:cubicBezTo>
                  <a:cubicBezTo>
                    <a:pt x="741504" y="66040"/>
                    <a:pt x="740358" y="53340"/>
                    <a:pt x="741504" y="43180"/>
                  </a:cubicBezTo>
                  <a:cubicBezTo>
                    <a:pt x="742650" y="34290"/>
                    <a:pt x="748380" y="21590"/>
                    <a:pt x="755257" y="15240"/>
                  </a:cubicBezTo>
                  <a:cubicBezTo>
                    <a:pt x="762133" y="7620"/>
                    <a:pt x="772448" y="2540"/>
                    <a:pt x="781616" y="1270"/>
                  </a:cubicBezTo>
                  <a:cubicBezTo>
                    <a:pt x="790785" y="0"/>
                    <a:pt x="802245" y="2540"/>
                    <a:pt x="810268" y="8890"/>
                  </a:cubicBezTo>
                  <a:cubicBezTo>
                    <a:pt x="820583" y="16510"/>
                    <a:pt x="830897" y="36830"/>
                    <a:pt x="832043" y="49530"/>
                  </a:cubicBezTo>
                  <a:cubicBezTo>
                    <a:pt x="834335" y="59690"/>
                    <a:pt x="830897" y="72390"/>
                    <a:pt x="825167" y="80010"/>
                  </a:cubicBezTo>
                  <a:cubicBezTo>
                    <a:pt x="817144" y="91440"/>
                    <a:pt x="807976" y="96520"/>
                    <a:pt x="787347" y="102870"/>
                  </a:cubicBezTo>
                  <a:cubicBezTo>
                    <a:pt x="696807" y="128270"/>
                    <a:pt x="137527" y="127000"/>
                    <a:pt x="46988" y="102870"/>
                  </a:cubicBezTo>
                  <a:cubicBezTo>
                    <a:pt x="25213" y="96520"/>
                    <a:pt x="17191" y="91440"/>
                    <a:pt x="9168" y="81280"/>
                  </a:cubicBezTo>
                  <a:cubicBezTo>
                    <a:pt x="2292" y="71120"/>
                    <a:pt x="0" y="57150"/>
                    <a:pt x="1146" y="45720"/>
                  </a:cubicBezTo>
                  <a:cubicBezTo>
                    <a:pt x="2292" y="34290"/>
                    <a:pt x="9168" y="21590"/>
                    <a:pt x="17191" y="13970"/>
                  </a:cubicBezTo>
                  <a:cubicBezTo>
                    <a:pt x="24067" y="6350"/>
                    <a:pt x="46988" y="1270"/>
                    <a:pt x="46988" y="127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2711877" y="3077659"/>
            <a:ext cx="357932" cy="384435"/>
            <a:chOff x="0" y="0"/>
            <a:chExt cx="595954" cy="640080"/>
          </a:xfrm>
        </p:grpSpPr>
        <p:sp>
          <p:nvSpPr>
            <p:cNvPr id="15" name="Freeform 15"/>
            <p:cNvSpPr/>
            <p:nvPr/>
          </p:nvSpPr>
          <p:spPr>
            <a:xfrm>
              <a:off x="43551" y="50800"/>
              <a:ext cx="506561" cy="539750"/>
            </a:xfrm>
            <a:custGeom>
              <a:avLst/>
              <a:gdLst/>
              <a:ahLst/>
              <a:cxnLst/>
              <a:rect l="l" t="t" r="r" b="b"/>
              <a:pathLst>
                <a:path w="506561" h="539750">
                  <a:moveTo>
                    <a:pt x="314021" y="0"/>
                  </a:moveTo>
                  <a:cubicBezTo>
                    <a:pt x="493954" y="92710"/>
                    <a:pt x="506560" y="123190"/>
                    <a:pt x="505414" y="151130"/>
                  </a:cubicBezTo>
                  <a:cubicBezTo>
                    <a:pt x="505414" y="181610"/>
                    <a:pt x="484785" y="213360"/>
                    <a:pt x="459572" y="245110"/>
                  </a:cubicBezTo>
                  <a:cubicBezTo>
                    <a:pt x="421752" y="294640"/>
                    <a:pt x="340381" y="350520"/>
                    <a:pt x="275055" y="397510"/>
                  </a:cubicBezTo>
                  <a:cubicBezTo>
                    <a:pt x="207437" y="447040"/>
                    <a:pt x="97415" y="527050"/>
                    <a:pt x="58449" y="537210"/>
                  </a:cubicBezTo>
                  <a:cubicBezTo>
                    <a:pt x="44696" y="539750"/>
                    <a:pt x="37820" y="539750"/>
                    <a:pt x="28651" y="534670"/>
                  </a:cubicBezTo>
                  <a:cubicBezTo>
                    <a:pt x="18337" y="528320"/>
                    <a:pt x="5730" y="509270"/>
                    <a:pt x="2292" y="496570"/>
                  </a:cubicBezTo>
                  <a:cubicBezTo>
                    <a:pt x="0" y="486410"/>
                    <a:pt x="2292" y="473710"/>
                    <a:pt x="6876" y="464820"/>
                  </a:cubicBezTo>
                  <a:cubicBezTo>
                    <a:pt x="10314" y="455930"/>
                    <a:pt x="18337" y="445770"/>
                    <a:pt x="27505" y="441960"/>
                  </a:cubicBezTo>
                  <a:cubicBezTo>
                    <a:pt x="37820" y="436880"/>
                    <a:pt x="59595" y="436880"/>
                    <a:pt x="69910" y="443230"/>
                  </a:cubicBezTo>
                  <a:cubicBezTo>
                    <a:pt x="81370" y="450850"/>
                    <a:pt x="91685" y="469900"/>
                    <a:pt x="92831" y="483870"/>
                  </a:cubicBezTo>
                  <a:cubicBezTo>
                    <a:pt x="93977" y="497840"/>
                    <a:pt x="85954" y="518160"/>
                    <a:pt x="75640" y="527050"/>
                  </a:cubicBezTo>
                  <a:cubicBezTo>
                    <a:pt x="66471" y="535940"/>
                    <a:pt x="45842" y="539750"/>
                    <a:pt x="33235" y="535940"/>
                  </a:cubicBezTo>
                  <a:cubicBezTo>
                    <a:pt x="21775" y="532130"/>
                    <a:pt x="6876" y="515620"/>
                    <a:pt x="3438" y="501650"/>
                  </a:cubicBezTo>
                  <a:cubicBezTo>
                    <a:pt x="0" y="488950"/>
                    <a:pt x="1146" y="472440"/>
                    <a:pt x="11460" y="455930"/>
                  </a:cubicBezTo>
                  <a:cubicBezTo>
                    <a:pt x="36674" y="416560"/>
                    <a:pt x="154718" y="372110"/>
                    <a:pt x="217752" y="318770"/>
                  </a:cubicBezTo>
                  <a:cubicBezTo>
                    <a:pt x="280786" y="265430"/>
                    <a:pt x="398830" y="181610"/>
                    <a:pt x="391954" y="138430"/>
                  </a:cubicBezTo>
                  <a:cubicBezTo>
                    <a:pt x="387370" y="106680"/>
                    <a:pt x="275055" y="101600"/>
                    <a:pt x="260156" y="73660"/>
                  </a:cubicBezTo>
                  <a:cubicBezTo>
                    <a:pt x="250988" y="55880"/>
                    <a:pt x="255572" y="27940"/>
                    <a:pt x="264741" y="15240"/>
                  </a:cubicBezTo>
                  <a:cubicBezTo>
                    <a:pt x="273909" y="3810"/>
                    <a:pt x="314021" y="0"/>
                    <a:pt x="314021" y="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2353945" y="2823658"/>
            <a:ext cx="131471" cy="446981"/>
            <a:chOff x="0" y="0"/>
            <a:chExt cx="218899" cy="744220"/>
          </a:xfrm>
        </p:grpSpPr>
        <p:sp>
          <p:nvSpPr>
            <p:cNvPr id="17" name="Freeform 17"/>
            <p:cNvSpPr/>
            <p:nvPr/>
          </p:nvSpPr>
          <p:spPr>
            <a:xfrm>
              <a:off x="45843" y="48260"/>
              <a:ext cx="140966" cy="643890"/>
            </a:xfrm>
            <a:custGeom>
              <a:avLst/>
              <a:gdLst/>
              <a:ahLst/>
              <a:cxnLst/>
              <a:rect l="l" t="t" r="r" b="b"/>
              <a:pathLst>
                <a:path w="140966" h="643890">
                  <a:moveTo>
                    <a:pt x="0" y="588010"/>
                  </a:moveTo>
                  <a:cubicBezTo>
                    <a:pt x="22921" y="127000"/>
                    <a:pt x="25213" y="80010"/>
                    <a:pt x="35528" y="49530"/>
                  </a:cubicBezTo>
                  <a:cubicBezTo>
                    <a:pt x="42404" y="30480"/>
                    <a:pt x="49280" y="16510"/>
                    <a:pt x="59595" y="8890"/>
                  </a:cubicBezTo>
                  <a:cubicBezTo>
                    <a:pt x="67617" y="2540"/>
                    <a:pt x="77932" y="0"/>
                    <a:pt x="88247" y="2540"/>
                  </a:cubicBezTo>
                  <a:cubicBezTo>
                    <a:pt x="99707" y="6350"/>
                    <a:pt x="116898" y="19050"/>
                    <a:pt x="122629" y="30480"/>
                  </a:cubicBezTo>
                  <a:cubicBezTo>
                    <a:pt x="128359" y="40640"/>
                    <a:pt x="128359" y="53340"/>
                    <a:pt x="127213" y="62230"/>
                  </a:cubicBezTo>
                  <a:cubicBezTo>
                    <a:pt x="124921" y="72390"/>
                    <a:pt x="120337" y="85090"/>
                    <a:pt x="112314" y="91440"/>
                  </a:cubicBezTo>
                  <a:cubicBezTo>
                    <a:pt x="103146" y="99060"/>
                    <a:pt x="82516" y="104140"/>
                    <a:pt x="71056" y="102870"/>
                  </a:cubicBezTo>
                  <a:cubicBezTo>
                    <a:pt x="60741" y="100330"/>
                    <a:pt x="51573" y="92710"/>
                    <a:pt x="45842" y="85090"/>
                  </a:cubicBezTo>
                  <a:cubicBezTo>
                    <a:pt x="40112" y="77470"/>
                    <a:pt x="36674" y="64770"/>
                    <a:pt x="35528" y="54610"/>
                  </a:cubicBezTo>
                  <a:cubicBezTo>
                    <a:pt x="35528" y="44450"/>
                    <a:pt x="37820" y="31750"/>
                    <a:pt x="44696" y="22860"/>
                  </a:cubicBezTo>
                  <a:cubicBezTo>
                    <a:pt x="52719" y="13970"/>
                    <a:pt x="71056" y="2540"/>
                    <a:pt x="82516" y="2540"/>
                  </a:cubicBezTo>
                  <a:cubicBezTo>
                    <a:pt x="92831" y="1270"/>
                    <a:pt x="103146" y="7620"/>
                    <a:pt x="110022" y="13970"/>
                  </a:cubicBezTo>
                  <a:cubicBezTo>
                    <a:pt x="118044" y="20320"/>
                    <a:pt x="122629" y="25400"/>
                    <a:pt x="126067" y="40640"/>
                  </a:cubicBezTo>
                  <a:cubicBezTo>
                    <a:pt x="140966" y="107950"/>
                    <a:pt x="108876" y="527050"/>
                    <a:pt x="91685" y="598170"/>
                  </a:cubicBezTo>
                  <a:cubicBezTo>
                    <a:pt x="87101" y="615950"/>
                    <a:pt x="83662" y="622300"/>
                    <a:pt x="76786" y="629920"/>
                  </a:cubicBezTo>
                  <a:cubicBezTo>
                    <a:pt x="68764" y="637540"/>
                    <a:pt x="57303" y="643890"/>
                    <a:pt x="46988" y="643890"/>
                  </a:cubicBezTo>
                  <a:cubicBezTo>
                    <a:pt x="34382" y="643890"/>
                    <a:pt x="16045" y="633730"/>
                    <a:pt x="8022" y="622300"/>
                  </a:cubicBezTo>
                  <a:cubicBezTo>
                    <a:pt x="2292" y="613410"/>
                    <a:pt x="0" y="588010"/>
                    <a:pt x="0" y="58801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13200282" y="3030034"/>
            <a:ext cx="4616032" cy="198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Railgun:</a:t>
            </a:r>
          </a:p>
          <a:p>
            <a:pPr marL="496575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0.25% dell’amount per lo shielding (deposito)</a:t>
            </a:r>
          </a:p>
          <a:p>
            <a:pPr marL="496575" lvl="1" indent="-248288" algn="l">
              <a:lnSpc>
                <a:spcPts val="3220"/>
              </a:lnSpc>
              <a:spcBef>
                <a:spcPct val="0"/>
              </a:spcBef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10% del gas cost totale per le transazioni private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386296" y="6753039"/>
            <a:ext cx="5057606" cy="18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Overhead: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tempo aggiunto dal tool di compliance:  ∼20 seconds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03595" y="2092774"/>
            <a:ext cx="576085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Transazioni per 10 USDC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Direzioni future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884054"/>
            <a:ext cx="1555858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Siamo in grado di tracciare gli UTXO illeciti. Come dovremmo trattarli?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08352" y="2510692"/>
            <a:ext cx="1422898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Burning? Rispedirli al mittente? Metterli in un deposito (sequestro)?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855480" y="2729565"/>
            <a:ext cx="554795" cy="122043"/>
            <a:chOff x="0" y="0"/>
            <a:chExt cx="923729" cy="203200"/>
          </a:xfrm>
        </p:grpSpPr>
        <p:sp>
          <p:nvSpPr>
            <p:cNvPr id="6" name="Freeform 6"/>
            <p:cNvSpPr/>
            <p:nvPr/>
          </p:nvSpPr>
          <p:spPr>
            <a:xfrm>
              <a:off x="44697" y="49530"/>
              <a:ext cx="834336" cy="128270"/>
            </a:xfrm>
            <a:custGeom>
              <a:avLst/>
              <a:gdLst/>
              <a:ahLst/>
              <a:cxnLst/>
              <a:rect l="l" t="t" r="r" b="b"/>
              <a:pathLst>
                <a:path w="834336" h="128270">
                  <a:moveTo>
                    <a:pt x="46988" y="1270"/>
                  </a:moveTo>
                  <a:cubicBezTo>
                    <a:pt x="802245" y="3810"/>
                    <a:pt x="806830" y="3810"/>
                    <a:pt x="814852" y="11430"/>
                  </a:cubicBezTo>
                  <a:cubicBezTo>
                    <a:pt x="822875" y="20320"/>
                    <a:pt x="833189" y="40640"/>
                    <a:pt x="832043" y="54610"/>
                  </a:cubicBezTo>
                  <a:cubicBezTo>
                    <a:pt x="832043" y="68580"/>
                    <a:pt x="820583" y="87630"/>
                    <a:pt x="810268" y="95250"/>
                  </a:cubicBezTo>
                  <a:cubicBezTo>
                    <a:pt x="802245" y="101600"/>
                    <a:pt x="791931" y="104140"/>
                    <a:pt x="781616" y="102870"/>
                  </a:cubicBezTo>
                  <a:cubicBezTo>
                    <a:pt x="770156" y="100330"/>
                    <a:pt x="752965" y="86360"/>
                    <a:pt x="746088" y="76200"/>
                  </a:cubicBezTo>
                  <a:cubicBezTo>
                    <a:pt x="741504" y="66040"/>
                    <a:pt x="740358" y="53340"/>
                    <a:pt x="741504" y="43180"/>
                  </a:cubicBezTo>
                  <a:cubicBezTo>
                    <a:pt x="742650" y="34290"/>
                    <a:pt x="748380" y="21590"/>
                    <a:pt x="755257" y="15240"/>
                  </a:cubicBezTo>
                  <a:cubicBezTo>
                    <a:pt x="762133" y="7620"/>
                    <a:pt x="772448" y="2540"/>
                    <a:pt x="781616" y="1270"/>
                  </a:cubicBezTo>
                  <a:cubicBezTo>
                    <a:pt x="790785" y="0"/>
                    <a:pt x="802245" y="2540"/>
                    <a:pt x="810268" y="8890"/>
                  </a:cubicBezTo>
                  <a:cubicBezTo>
                    <a:pt x="820583" y="16510"/>
                    <a:pt x="830897" y="36830"/>
                    <a:pt x="832043" y="49530"/>
                  </a:cubicBezTo>
                  <a:cubicBezTo>
                    <a:pt x="834335" y="59690"/>
                    <a:pt x="830897" y="72390"/>
                    <a:pt x="825167" y="80010"/>
                  </a:cubicBezTo>
                  <a:cubicBezTo>
                    <a:pt x="817144" y="91440"/>
                    <a:pt x="807976" y="96520"/>
                    <a:pt x="787347" y="102870"/>
                  </a:cubicBezTo>
                  <a:cubicBezTo>
                    <a:pt x="696807" y="128270"/>
                    <a:pt x="137527" y="127000"/>
                    <a:pt x="46988" y="102870"/>
                  </a:cubicBezTo>
                  <a:cubicBezTo>
                    <a:pt x="25213" y="96520"/>
                    <a:pt x="17191" y="91440"/>
                    <a:pt x="9168" y="81280"/>
                  </a:cubicBezTo>
                  <a:cubicBezTo>
                    <a:pt x="2292" y="71120"/>
                    <a:pt x="0" y="57150"/>
                    <a:pt x="1146" y="45720"/>
                  </a:cubicBezTo>
                  <a:cubicBezTo>
                    <a:pt x="2292" y="34290"/>
                    <a:pt x="9168" y="21590"/>
                    <a:pt x="17191" y="13970"/>
                  </a:cubicBezTo>
                  <a:cubicBezTo>
                    <a:pt x="24067" y="6350"/>
                    <a:pt x="46988" y="1270"/>
                    <a:pt x="46988" y="127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823128" y="2405389"/>
            <a:ext cx="131471" cy="446981"/>
            <a:chOff x="0" y="0"/>
            <a:chExt cx="218899" cy="744220"/>
          </a:xfrm>
        </p:grpSpPr>
        <p:sp>
          <p:nvSpPr>
            <p:cNvPr id="8" name="Freeform 8"/>
            <p:cNvSpPr/>
            <p:nvPr/>
          </p:nvSpPr>
          <p:spPr>
            <a:xfrm>
              <a:off x="45843" y="48260"/>
              <a:ext cx="140966" cy="643890"/>
            </a:xfrm>
            <a:custGeom>
              <a:avLst/>
              <a:gdLst/>
              <a:ahLst/>
              <a:cxnLst/>
              <a:rect l="l" t="t" r="r" b="b"/>
              <a:pathLst>
                <a:path w="140966" h="643890">
                  <a:moveTo>
                    <a:pt x="0" y="588010"/>
                  </a:moveTo>
                  <a:cubicBezTo>
                    <a:pt x="22921" y="127000"/>
                    <a:pt x="25213" y="80010"/>
                    <a:pt x="35528" y="49530"/>
                  </a:cubicBezTo>
                  <a:cubicBezTo>
                    <a:pt x="42404" y="30480"/>
                    <a:pt x="49280" y="16510"/>
                    <a:pt x="59595" y="8890"/>
                  </a:cubicBezTo>
                  <a:cubicBezTo>
                    <a:pt x="67617" y="2540"/>
                    <a:pt x="77932" y="0"/>
                    <a:pt x="88247" y="2540"/>
                  </a:cubicBezTo>
                  <a:cubicBezTo>
                    <a:pt x="99707" y="6350"/>
                    <a:pt x="116898" y="19050"/>
                    <a:pt x="122629" y="30480"/>
                  </a:cubicBezTo>
                  <a:cubicBezTo>
                    <a:pt x="128359" y="40640"/>
                    <a:pt x="128359" y="53340"/>
                    <a:pt x="127213" y="62230"/>
                  </a:cubicBezTo>
                  <a:cubicBezTo>
                    <a:pt x="124921" y="72390"/>
                    <a:pt x="120337" y="85090"/>
                    <a:pt x="112314" y="91440"/>
                  </a:cubicBezTo>
                  <a:cubicBezTo>
                    <a:pt x="103146" y="99060"/>
                    <a:pt x="82516" y="104140"/>
                    <a:pt x="71056" y="102870"/>
                  </a:cubicBezTo>
                  <a:cubicBezTo>
                    <a:pt x="60741" y="100330"/>
                    <a:pt x="51573" y="92710"/>
                    <a:pt x="45842" y="85090"/>
                  </a:cubicBezTo>
                  <a:cubicBezTo>
                    <a:pt x="40112" y="77470"/>
                    <a:pt x="36674" y="64770"/>
                    <a:pt x="35528" y="54610"/>
                  </a:cubicBezTo>
                  <a:cubicBezTo>
                    <a:pt x="35528" y="44450"/>
                    <a:pt x="37820" y="31750"/>
                    <a:pt x="44696" y="22860"/>
                  </a:cubicBezTo>
                  <a:cubicBezTo>
                    <a:pt x="52719" y="13970"/>
                    <a:pt x="71056" y="2540"/>
                    <a:pt x="82516" y="2540"/>
                  </a:cubicBezTo>
                  <a:cubicBezTo>
                    <a:pt x="92831" y="1270"/>
                    <a:pt x="103146" y="7620"/>
                    <a:pt x="110022" y="13970"/>
                  </a:cubicBezTo>
                  <a:cubicBezTo>
                    <a:pt x="118044" y="20320"/>
                    <a:pt x="122629" y="25400"/>
                    <a:pt x="126067" y="40640"/>
                  </a:cubicBezTo>
                  <a:cubicBezTo>
                    <a:pt x="140966" y="107950"/>
                    <a:pt x="108876" y="527050"/>
                    <a:pt x="91685" y="598170"/>
                  </a:cubicBezTo>
                  <a:cubicBezTo>
                    <a:pt x="87101" y="615950"/>
                    <a:pt x="83662" y="622300"/>
                    <a:pt x="76786" y="629920"/>
                  </a:cubicBezTo>
                  <a:cubicBezTo>
                    <a:pt x="68764" y="637540"/>
                    <a:pt x="57303" y="643890"/>
                    <a:pt x="46988" y="643890"/>
                  </a:cubicBezTo>
                  <a:cubicBezTo>
                    <a:pt x="34382" y="643890"/>
                    <a:pt x="16045" y="633730"/>
                    <a:pt x="8022" y="622300"/>
                  </a:cubicBezTo>
                  <a:cubicBezTo>
                    <a:pt x="2292" y="613410"/>
                    <a:pt x="0" y="588010"/>
                    <a:pt x="0" y="58801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028700" y="3766344"/>
            <a:ext cx="13256162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Provare a ridurre ulteriormente i costi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23128" y="4672876"/>
            <a:ext cx="676308" cy="133350"/>
            <a:chOff x="0" y="0"/>
            <a:chExt cx="923729" cy="182135"/>
          </a:xfrm>
        </p:grpSpPr>
        <p:sp>
          <p:nvSpPr>
            <p:cNvPr id="11" name="Freeform 11"/>
            <p:cNvSpPr/>
            <p:nvPr/>
          </p:nvSpPr>
          <p:spPr>
            <a:xfrm>
              <a:off x="44697" y="44395"/>
              <a:ext cx="834336" cy="114973"/>
            </a:xfrm>
            <a:custGeom>
              <a:avLst/>
              <a:gdLst/>
              <a:ahLst/>
              <a:cxnLst/>
              <a:rect l="l" t="t" r="r" b="b"/>
              <a:pathLst>
                <a:path w="834336" h="114973">
                  <a:moveTo>
                    <a:pt x="46988" y="1139"/>
                  </a:moveTo>
                  <a:cubicBezTo>
                    <a:pt x="802245" y="3415"/>
                    <a:pt x="806830" y="3415"/>
                    <a:pt x="814852" y="10245"/>
                  </a:cubicBezTo>
                  <a:cubicBezTo>
                    <a:pt x="822875" y="18214"/>
                    <a:pt x="833189" y="36427"/>
                    <a:pt x="832043" y="48949"/>
                  </a:cubicBezTo>
                  <a:cubicBezTo>
                    <a:pt x="832043" y="61471"/>
                    <a:pt x="820583" y="78546"/>
                    <a:pt x="810268" y="85376"/>
                  </a:cubicBezTo>
                  <a:cubicBezTo>
                    <a:pt x="802245" y="91068"/>
                    <a:pt x="791931" y="93344"/>
                    <a:pt x="781616" y="92206"/>
                  </a:cubicBezTo>
                  <a:cubicBezTo>
                    <a:pt x="770156" y="89929"/>
                    <a:pt x="752965" y="77408"/>
                    <a:pt x="746088" y="68301"/>
                  </a:cubicBezTo>
                  <a:cubicBezTo>
                    <a:pt x="741504" y="59194"/>
                    <a:pt x="740358" y="47811"/>
                    <a:pt x="741504" y="38704"/>
                  </a:cubicBezTo>
                  <a:cubicBezTo>
                    <a:pt x="742650" y="30736"/>
                    <a:pt x="748380" y="19352"/>
                    <a:pt x="755257" y="13660"/>
                  </a:cubicBezTo>
                  <a:cubicBezTo>
                    <a:pt x="762133" y="6830"/>
                    <a:pt x="772448" y="2277"/>
                    <a:pt x="781616" y="1139"/>
                  </a:cubicBezTo>
                  <a:cubicBezTo>
                    <a:pt x="790785" y="0"/>
                    <a:pt x="802245" y="2277"/>
                    <a:pt x="810268" y="7969"/>
                  </a:cubicBezTo>
                  <a:cubicBezTo>
                    <a:pt x="820583" y="14799"/>
                    <a:pt x="830897" y="33012"/>
                    <a:pt x="832043" y="44396"/>
                  </a:cubicBezTo>
                  <a:cubicBezTo>
                    <a:pt x="834335" y="53502"/>
                    <a:pt x="830897" y="64886"/>
                    <a:pt x="825167" y="71716"/>
                  </a:cubicBezTo>
                  <a:cubicBezTo>
                    <a:pt x="817144" y="81961"/>
                    <a:pt x="807976" y="86514"/>
                    <a:pt x="787347" y="92206"/>
                  </a:cubicBezTo>
                  <a:cubicBezTo>
                    <a:pt x="696807" y="114973"/>
                    <a:pt x="137527" y="113835"/>
                    <a:pt x="46988" y="92206"/>
                  </a:cubicBezTo>
                  <a:cubicBezTo>
                    <a:pt x="25213" y="86514"/>
                    <a:pt x="17191" y="81961"/>
                    <a:pt x="9168" y="72854"/>
                  </a:cubicBezTo>
                  <a:cubicBezTo>
                    <a:pt x="2292" y="63747"/>
                    <a:pt x="0" y="51226"/>
                    <a:pt x="1146" y="40981"/>
                  </a:cubicBezTo>
                  <a:cubicBezTo>
                    <a:pt x="2292" y="30736"/>
                    <a:pt x="9168" y="19352"/>
                    <a:pt x="17191" y="12522"/>
                  </a:cubicBezTo>
                  <a:cubicBezTo>
                    <a:pt x="24067" y="5692"/>
                    <a:pt x="46988" y="1139"/>
                    <a:pt x="46988" y="1139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823128" y="4287679"/>
            <a:ext cx="131471" cy="476250"/>
            <a:chOff x="0" y="0"/>
            <a:chExt cx="218899" cy="792952"/>
          </a:xfrm>
        </p:grpSpPr>
        <p:sp>
          <p:nvSpPr>
            <p:cNvPr id="13" name="Freeform 13"/>
            <p:cNvSpPr/>
            <p:nvPr/>
          </p:nvSpPr>
          <p:spPr>
            <a:xfrm>
              <a:off x="45843" y="51420"/>
              <a:ext cx="140966" cy="686052"/>
            </a:xfrm>
            <a:custGeom>
              <a:avLst/>
              <a:gdLst/>
              <a:ahLst/>
              <a:cxnLst/>
              <a:rect l="l" t="t" r="r" b="b"/>
              <a:pathLst>
                <a:path w="140966" h="686052">
                  <a:moveTo>
                    <a:pt x="0" y="626513"/>
                  </a:moveTo>
                  <a:cubicBezTo>
                    <a:pt x="22921" y="135316"/>
                    <a:pt x="25213" y="85249"/>
                    <a:pt x="35528" y="52773"/>
                  </a:cubicBezTo>
                  <a:cubicBezTo>
                    <a:pt x="42404" y="32476"/>
                    <a:pt x="49280" y="17591"/>
                    <a:pt x="59595" y="9472"/>
                  </a:cubicBezTo>
                  <a:cubicBezTo>
                    <a:pt x="67617" y="2706"/>
                    <a:pt x="77932" y="0"/>
                    <a:pt x="88247" y="2706"/>
                  </a:cubicBezTo>
                  <a:cubicBezTo>
                    <a:pt x="99707" y="6766"/>
                    <a:pt x="116898" y="20297"/>
                    <a:pt x="122629" y="32476"/>
                  </a:cubicBezTo>
                  <a:cubicBezTo>
                    <a:pt x="128359" y="43301"/>
                    <a:pt x="128359" y="56833"/>
                    <a:pt x="127213" y="66305"/>
                  </a:cubicBezTo>
                  <a:cubicBezTo>
                    <a:pt x="124921" y="77130"/>
                    <a:pt x="120337" y="90662"/>
                    <a:pt x="112314" y="97428"/>
                  </a:cubicBezTo>
                  <a:cubicBezTo>
                    <a:pt x="103146" y="105547"/>
                    <a:pt x="82516" y="110959"/>
                    <a:pt x="71056" y="109606"/>
                  </a:cubicBezTo>
                  <a:cubicBezTo>
                    <a:pt x="60741" y="106900"/>
                    <a:pt x="51573" y="98781"/>
                    <a:pt x="45842" y="90662"/>
                  </a:cubicBezTo>
                  <a:cubicBezTo>
                    <a:pt x="40112" y="82543"/>
                    <a:pt x="36674" y="69011"/>
                    <a:pt x="35528" y="58186"/>
                  </a:cubicBezTo>
                  <a:cubicBezTo>
                    <a:pt x="35528" y="47361"/>
                    <a:pt x="37820" y="33829"/>
                    <a:pt x="44696" y="24357"/>
                  </a:cubicBezTo>
                  <a:cubicBezTo>
                    <a:pt x="52719" y="14885"/>
                    <a:pt x="71056" y="2706"/>
                    <a:pt x="82516" y="2706"/>
                  </a:cubicBezTo>
                  <a:cubicBezTo>
                    <a:pt x="92831" y="1353"/>
                    <a:pt x="103146" y="8119"/>
                    <a:pt x="110022" y="14885"/>
                  </a:cubicBezTo>
                  <a:cubicBezTo>
                    <a:pt x="118044" y="21651"/>
                    <a:pt x="122629" y="27063"/>
                    <a:pt x="126067" y="43301"/>
                  </a:cubicBezTo>
                  <a:cubicBezTo>
                    <a:pt x="140966" y="115019"/>
                    <a:pt x="108876" y="561561"/>
                    <a:pt x="91685" y="637338"/>
                  </a:cubicBezTo>
                  <a:cubicBezTo>
                    <a:pt x="87101" y="656283"/>
                    <a:pt x="83662" y="663049"/>
                    <a:pt x="76786" y="671167"/>
                  </a:cubicBezTo>
                  <a:cubicBezTo>
                    <a:pt x="68764" y="679286"/>
                    <a:pt x="57303" y="686052"/>
                    <a:pt x="46988" y="686052"/>
                  </a:cubicBezTo>
                  <a:cubicBezTo>
                    <a:pt x="34382" y="686052"/>
                    <a:pt x="16045" y="675227"/>
                    <a:pt x="8022" y="663049"/>
                  </a:cubicBezTo>
                  <a:cubicBezTo>
                    <a:pt x="2292" y="653576"/>
                    <a:pt x="0" y="626513"/>
                    <a:pt x="0" y="626513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2760464" y="4383634"/>
            <a:ext cx="1349780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Possiamo considerare soluzioni come i Layer-3 (Horizen roadmap)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638394"/>
            <a:ext cx="796437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Considerazioni sull’open source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823128" y="6321654"/>
            <a:ext cx="142875" cy="1238250"/>
            <a:chOff x="0" y="0"/>
            <a:chExt cx="189600" cy="1643201"/>
          </a:xfrm>
        </p:grpSpPr>
        <p:sp>
          <p:nvSpPr>
            <p:cNvPr id="17" name="Freeform 17"/>
            <p:cNvSpPr/>
            <p:nvPr/>
          </p:nvSpPr>
          <p:spPr>
            <a:xfrm>
              <a:off x="17696" y="35983"/>
              <a:ext cx="138197" cy="1570313"/>
            </a:xfrm>
            <a:custGeom>
              <a:avLst/>
              <a:gdLst/>
              <a:ahLst/>
              <a:cxnLst/>
              <a:rect l="l" t="t" r="r" b="b"/>
              <a:pathLst>
                <a:path w="138197" h="1570313">
                  <a:moveTo>
                    <a:pt x="138197" y="38750"/>
                  </a:moveTo>
                  <a:cubicBezTo>
                    <a:pt x="123872" y="368128"/>
                    <a:pt x="110389" y="453010"/>
                    <a:pt x="102805" y="586791"/>
                  </a:cubicBezTo>
                  <a:cubicBezTo>
                    <a:pt x="91008" y="817448"/>
                    <a:pt x="96907" y="1449448"/>
                    <a:pt x="83424" y="1533408"/>
                  </a:cubicBezTo>
                  <a:cubicBezTo>
                    <a:pt x="80896" y="1546324"/>
                    <a:pt x="80896" y="1550015"/>
                    <a:pt x="75840" y="1555550"/>
                  </a:cubicBezTo>
                  <a:cubicBezTo>
                    <a:pt x="69941" y="1562932"/>
                    <a:pt x="56459" y="1570313"/>
                    <a:pt x="47189" y="1569390"/>
                  </a:cubicBezTo>
                  <a:cubicBezTo>
                    <a:pt x="37920" y="1569390"/>
                    <a:pt x="25280" y="1559241"/>
                    <a:pt x="20224" y="1551860"/>
                  </a:cubicBezTo>
                  <a:cubicBezTo>
                    <a:pt x="16011" y="1545402"/>
                    <a:pt x="14325" y="1536175"/>
                    <a:pt x="16011" y="1528794"/>
                  </a:cubicBezTo>
                  <a:cubicBezTo>
                    <a:pt x="17696" y="1518645"/>
                    <a:pt x="26965" y="1504806"/>
                    <a:pt x="33707" y="1500193"/>
                  </a:cubicBezTo>
                  <a:cubicBezTo>
                    <a:pt x="40448" y="1495580"/>
                    <a:pt x="48875" y="1495580"/>
                    <a:pt x="55616" y="1496502"/>
                  </a:cubicBezTo>
                  <a:cubicBezTo>
                    <a:pt x="62357" y="1497425"/>
                    <a:pt x="69941" y="1502038"/>
                    <a:pt x="74155" y="1507574"/>
                  </a:cubicBezTo>
                  <a:cubicBezTo>
                    <a:pt x="80053" y="1514955"/>
                    <a:pt x="83424" y="1531562"/>
                    <a:pt x="82581" y="1540788"/>
                  </a:cubicBezTo>
                  <a:cubicBezTo>
                    <a:pt x="80896" y="1549092"/>
                    <a:pt x="76683" y="1556473"/>
                    <a:pt x="70784" y="1561086"/>
                  </a:cubicBezTo>
                  <a:cubicBezTo>
                    <a:pt x="65728" y="1565699"/>
                    <a:pt x="58144" y="1569390"/>
                    <a:pt x="50560" y="1569390"/>
                  </a:cubicBezTo>
                  <a:cubicBezTo>
                    <a:pt x="43819" y="1570313"/>
                    <a:pt x="36235" y="1568467"/>
                    <a:pt x="30336" y="1562932"/>
                  </a:cubicBezTo>
                  <a:cubicBezTo>
                    <a:pt x="23595" y="1557396"/>
                    <a:pt x="19381" y="1550015"/>
                    <a:pt x="16011" y="1532485"/>
                  </a:cubicBezTo>
                  <a:cubicBezTo>
                    <a:pt x="0" y="1456829"/>
                    <a:pt x="16853" y="1130219"/>
                    <a:pt x="24437" y="904175"/>
                  </a:cubicBezTo>
                  <a:cubicBezTo>
                    <a:pt x="32864" y="638458"/>
                    <a:pt x="53088" y="118096"/>
                    <a:pt x="70784" y="35982"/>
                  </a:cubicBezTo>
                  <a:cubicBezTo>
                    <a:pt x="73312" y="22143"/>
                    <a:pt x="74155" y="17529"/>
                    <a:pt x="80053" y="11994"/>
                  </a:cubicBezTo>
                  <a:cubicBezTo>
                    <a:pt x="85952" y="5535"/>
                    <a:pt x="100277" y="0"/>
                    <a:pt x="109547" y="922"/>
                  </a:cubicBezTo>
                  <a:cubicBezTo>
                    <a:pt x="117131" y="1845"/>
                    <a:pt x="125557" y="7381"/>
                    <a:pt x="130613" y="13839"/>
                  </a:cubicBezTo>
                  <a:cubicBezTo>
                    <a:pt x="134827" y="20297"/>
                    <a:pt x="138197" y="38750"/>
                    <a:pt x="138197" y="3875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806952" y="7452588"/>
            <a:ext cx="708660" cy="142875"/>
            <a:chOff x="0" y="0"/>
            <a:chExt cx="944880" cy="190500"/>
          </a:xfrm>
        </p:grpSpPr>
        <p:sp>
          <p:nvSpPr>
            <p:cNvPr id="19" name="Freeform 19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1823128" y="6645504"/>
            <a:ext cx="708660" cy="142875"/>
            <a:chOff x="0" y="0"/>
            <a:chExt cx="944880" cy="190500"/>
          </a:xfrm>
        </p:grpSpPr>
        <p:sp>
          <p:nvSpPr>
            <p:cNvPr id="21" name="Freeform 21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2760464" y="6408331"/>
            <a:ext cx="13826819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Fork e modifiche del codice potrebbero introdurre comportamenti </a:t>
            </a:r>
          </a:p>
          <a:p>
            <a:pPr algn="l">
              <a:lnSpc>
                <a:spcPts val="310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indesiderati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60464" y="7234783"/>
            <a:ext cx="977503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Forzare la corretta costruzione del bloom filter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395941"/>
            <a:ext cx="1229126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Aumentare la decentralizzazione nel nostro sistema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888864" y="9244753"/>
            <a:ext cx="676308" cy="148773"/>
            <a:chOff x="0" y="0"/>
            <a:chExt cx="923729" cy="203200"/>
          </a:xfrm>
        </p:grpSpPr>
        <p:sp>
          <p:nvSpPr>
            <p:cNvPr id="26" name="Freeform 26"/>
            <p:cNvSpPr/>
            <p:nvPr/>
          </p:nvSpPr>
          <p:spPr>
            <a:xfrm>
              <a:off x="44697" y="49530"/>
              <a:ext cx="834336" cy="128270"/>
            </a:xfrm>
            <a:custGeom>
              <a:avLst/>
              <a:gdLst/>
              <a:ahLst/>
              <a:cxnLst/>
              <a:rect l="l" t="t" r="r" b="b"/>
              <a:pathLst>
                <a:path w="834336" h="128270">
                  <a:moveTo>
                    <a:pt x="46988" y="1270"/>
                  </a:moveTo>
                  <a:cubicBezTo>
                    <a:pt x="802245" y="3810"/>
                    <a:pt x="806830" y="3810"/>
                    <a:pt x="814852" y="11430"/>
                  </a:cubicBezTo>
                  <a:cubicBezTo>
                    <a:pt x="822875" y="20320"/>
                    <a:pt x="833189" y="40640"/>
                    <a:pt x="832043" y="54610"/>
                  </a:cubicBezTo>
                  <a:cubicBezTo>
                    <a:pt x="832043" y="68580"/>
                    <a:pt x="820583" y="87630"/>
                    <a:pt x="810268" y="95250"/>
                  </a:cubicBezTo>
                  <a:cubicBezTo>
                    <a:pt x="802245" y="101600"/>
                    <a:pt x="791931" y="104140"/>
                    <a:pt x="781616" y="102870"/>
                  </a:cubicBezTo>
                  <a:cubicBezTo>
                    <a:pt x="770156" y="100330"/>
                    <a:pt x="752965" y="86360"/>
                    <a:pt x="746088" y="76200"/>
                  </a:cubicBezTo>
                  <a:cubicBezTo>
                    <a:pt x="741504" y="66040"/>
                    <a:pt x="740358" y="53340"/>
                    <a:pt x="741504" y="43180"/>
                  </a:cubicBezTo>
                  <a:cubicBezTo>
                    <a:pt x="742650" y="34290"/>
                    <a:pt x="748380" y="21590"/>
                    <a:pt x="755257" y="15240"/>
                  </a:cubicBezTo>
                  <a:cubicBezTo>
                    <a:pt x="762133" y="7620"/>
                    <a:pt x="772448" y="2540"/>
                    <a:pt x="781616" y="1270"/>
                  </a:cubicBezTo>
                  <a:cubicBezTo>
                    <a:pt x="790785" y="0"/>
                    <a:pt x="802245" y="2540"/>
                    <a:pt x="810268" y="8890"/>
                  </a:cubicBezTo>
                  <a:cubicBezTo>
                    <a:pt x="820583" y="16510"/>
                    <a:pt x="830897" y="36830"/>
                    <a:pt x="832043" y="49530"/>
                  </a:cubicBezTo>
                  <a:cubicBezTo>
                    <a:pt x="834335" y="59690"/>
                    <a:pt x="830897" y="72390"/>
                    <a:pt x="825167" y="80010"/>
                  </a:cubicBezTo>
                  <a:cubicBezTo>
                    <a:pt x="817144" y="91440"/>
                    <a:pt x="807976" y="96520"/>
                    <a:pt x="787347" y="102870"/>
                  </a:cubicBezTo>
                  <a:cubicBezTo>
                    <a:pt x="696807" y="128270"/>
                    <a:pt x="137527" y="127000"/>
                    <a:pt x="46988" y="102870"/>
                  </a:cubicBezTo>
                  <a:cubicBezTo>
                    <a:pt x="25213" y="96520"/>
                    <a:pt x="17191" y="91440"/>
                    <a:pt x="9168" y="81280"/>
                  </a:cubicBezTo>
                  <a:cubicBezTo>
                    <a:pt x="2292" y="71120"/>
                    <a:pt x="0" y="57150"/>
                    <a:pt x="1146" y="45720"/>
                  </a:cubicBezTo>
                  <a:cubicBezTo>
                    <a:pt x="2292" y="34290"/>
                    <a:pt x="9168" y="21590"/>
                    <a:pt x="17191" y="13970"/>
                  </a:cubicBezTo>
                  <a:cubicBezTo>
                    <a:pt x="24067" y="6350"/>
                    <a:pt x="46988" y="1270"/>
                    <a:pt x="46988" y="127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888864" y="8917276"/>
            <a:ext cx="131471" cy="476250"/>
            <a:chOff x="0" y="0"/>
            <a:chExt cx="218899" cy="792952"/>
          </a:xfrm>
        </p:grpSpPr>
        <p:sp>
          <p:nvSpPr>
            <p:cNvPr id="28" name="Freeform 28"/>
            <p:cNvSpPr/>
            <p:nvPr/>
          </p:nvSpPr>
          <p:spPr>
            <a:xfrm>
              <a:off x="45843" y="51420"/>
              <a:ext cx="140966" cy="686052"/>
            </a:xfrm>
            <a:custGeom>
              <a:avLst/>
              <a:gdLst/>
              <a:ahLst/>
              <a:cxnLst/>
              <a:rect l="l" t="t" r="r" b="b"/>
              <a:pathLst>
                <a:path w="140966" h="686052">
                  <a:moveTo>
                    <a:pt x="0" y="626513"/>
                  </a:moveTo>
                  <a:cubicBezTo>
                    <a:pt x="22921" y="135316"/>
                    <a:pt x="25213" y="85249"/>
                    <a:pt x="35528" y="52773"/>
                  </a:cubicBezTo>
                  <a:cubicBezTo>
                    <a:pt x="42404" y="32476"/>
                    <a:pt x="49280" y="17591"/>
                    <a:pt x="59595" y="9472"/>
                  </a:cubicBezTo>
                  <a:cubicBezTo>
                    <a:pt x="67617" y="2706"/>
                    <a:pt x="77932" y="0"/>
                    <a:pt x="88247" y="2706"/>
                  </a:cubicBezTo>
                  <a:cubicBezTo>
                    <a:pt x="99707" y="6766"/>
                    <a:pt x="116898" y="20297"/>
                    <a:pt x="122629" y="32476"/>
                  </a:cubicBezTo>
                  <a:cubicBezTo>
                    <a:pt x="128359" y="43301"/>
                    <a:pt x="128359" y="56833"/>
                    <a:pt x="127213" y="66305"/>
                  </a:cubicBezTo>
                  <a:cubicBezTo>
                    <a:pt x="124921" y="77130"/>
                    <a:pt x="120337" y="90662"/>
                    <a:pt x="112314" y="97428"/>
                  </a:cubicBezTo>
                  <a:cubicBezTo>
                    <a:pt x="103146" y="105547"/>
                    <a:pt x="82516" y="110959"/>
                    <a:pt x="71056" y="109606"/>
                  </a:cubicBezTo>
                  <a:cubicBezTo>
                    <a:pt x="60741" y="106900"/>
                    <a:pt x="51573" y="98781"/>
                    <a:pt x="45842" y="90662"/>
                  </a:cubicBezTo>
                  <a:cubicBezTo>
                    <a:pt x="40112" y="82543"/>
                    <a:pt x="36674" y="69011"/>
                    <a:pt x="35528" y="58186"/>
                  </a:cubicBezTo>
                  <a:cubicBezTo>
                    <a:pt x="35528" y="47361"/>
                    <a:pt x="37820" y="33829"/>
                    <a:pt x="44696" y="24357"/>
                  </a:cubicBezTo>
                  <a:cubicBezTo>
                    <a:pt x="52719" y="14885"/>
                    <a:pt x="71056" y="2706"/>
                    <a:pt x="82516" y="2706"/>
                  </a:cubicBezTo>
                  <a:cubicBezTo>
                    <a:pt x="92831" y="1353"/>
                    <a:pt x="103146" y="8119"/>
                    <a:pt x="110022" y="14885"/>
                  </a:cubicBezTo>
                  <a:cubicBezTo>
                    <a:pt x="118044" y="21651"/>
                    <a:pt x="122629" y="27063"/>
                    <a:pt x="126067" y="43301"/>
                  </a:cubicBezTo>
                  <a:cubicBezTo>
                    <a:pt x="140966" y="115019"/>
                    <a:pt x="108876" y="561561"/>
                    <a:pt x="91685" y="637338"/>
                  </a:cubicBezTo>
                  <a:cubicBezTo>
                    <a:pt x="87101" y="656283"/>
                    <a:pt x="83662" y="663049"/>
                    <a:pt x="76786" y="671167"/>
                  </a:cubicBezTo>
                  <a:cubicBezTo>
                    <a:pt x="68764" y="679286"/>
                    <a:pt x="57303" y="686052"/>
                    <a:pt x="46988" y="686052"/>
                  </a:cubicBezTo>
                  <a:cubicBezTo>
                    <a:pt x="34382" y="686052"/>
                    <a:pt x="16045" y="675227"/>
                    <a:pt x="8022" y="663049"/>
                  </a:cubicBezTo>
                  <a:cubicBezTo>
                    <a:pt x="2292" y="653576"/>
                    <a:pt x="0" y="626513"/>
                    <a:pt x="0" y="626513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2826200" y="9013231"/>
            <a:ext cx="12268347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Ridurre la dipendenza dall’entità fidata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Bibliografia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7175" y="1699564"/>
            <a:ext cx="18030825" cy="707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S Goldwasser, S Micali, and C Rackoff. 1985. The knowledge complexity of interactive proof-systems. In Proceedings of the seventeenth annual ACM symposium on Theory of computing (STOC '85). Association for Computing Machinery, New York, NY, USA, 291–304. https://doi.org/10.1145/22145.22178</a:t>
            </a:r>
          </a:p>
          <a:p>
            <a:pPr marL="647702" lvl="1" indent="-323851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Jens Groth. On the Size of Pairing-Based Non-Interactive Arguments. IACR Cryptology ePrint Archive, Report 2016/260, 2016. Available at: </a:t>
            </a:r>
            <a:r>
              <a:rPr lang="en-US" sz="3000" u="sng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eprint.iacr.org/2016/260"/>
              </a:rPr>
              <a:t>https://eprint.iacr.org/2016/260</a:t>
            </a:r>
          </a:p>
          <a:p>
            <a:pPr marL="647702" lvl="1" indent="-323851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Buterin, Vitalik &amp; Illum, Jacob &amp; Nadler, Matthias &amp; Schär, Fabian &amp; Soleimani, Ameen. (2024). Blockchain privacy and regulatory compliance: Towards a practical equilibrium. Blockchain: Research and Applications, 5(1), 100176. </a:t>
            </a:r>
            <a:r>
              <a:rPr lang="en-US" sz="3000" u="sng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doi.org/10.1016/j.bcra.2023.100176"/>
              </a:rPr>
              <a:t>https://doi.org/10.1016/j.bcra.2023.100176</a:t>
            </a: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647702" lvl="1" indent="-323851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Burton H. Bloom. 1970. Space/time trade-offs in hash coding with allowable errors. Commun. ACM 13, 7 (July 1970), 422–426. https://doi.org/10.1145/362686.362692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Roadmap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47893" y="1620636"/>
            <a:ext cx="811459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1) Concetti base sulla tecnologia blockchain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480647" y="2268336"/>
            <a:ext cx="86803" cy="782875"/>
            <a:chOff x="0" y="0"/>
            <a:chExt cx="203200" cy="1832663"/>
          </a:xfrm>
        </p:grpSpPr>
        <p:sp>
          <p:nvSpPr>
            <p:cNvPr id="5" name="Freeform 5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592770" y="2268336"/>
            <a:ext cx="86803" cy="782875"/>
            <a:chOff x="0" y="0"/>
            <a:chExt cx="203200" cy="1832663"/>
          </a:xfrm>
        </p:grpSpPr>
        <p:sp>
          <p:nvSpPr>
            <p:cNvPr id="7" name="Freeform 7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8239529" y="2925666"/>
            <a:ext cx="380778" cy="317414"/>
            <a:chOff x="0" y="0"/>
            <a:chExt cx="816610" cy="680720"/>
          </a:xfrm>
        </p:grpSpPr>
        <p:sp>
          <p:nvSpPr>
            <p:cNvPr id="9" name="Freeform 9"/>
            <p:cNvSpPr/>
            <p:nvPr/>
          </p:nvSpPr>
          <p:spPr>
            <a:xfrm>
              <a:off x="41910" y="46990"/>
              <a:ext cx="726440" cy="584200"/>
            </a:xfrm>
            <a:custGeom>
              <a:avLst/>
              <a:gdLst/>
              <a:ahLst/>
              <a:cxnLst/>
              <a:rect l="l" t="t" r="r" b="b"/>
              <a:pathLst>
                <a:path w="726440" h="584200">
                  <a:moveTo>
                    <a:pt x="72390" y="5080"/>
                  </a:moveTo>
                  <a:cubicBezTo>
                    <a:pt x="341630" y="148590"/>
                    <a:pt x="377190" y="175260"/>
                    <a:pt x="415290" y="208280"/>
                  </a:cubicBezTo>
                  <a:cubicBezTo>
                    <a:pt x="454660" y="241300"/>
                    <a:pt x="486410" y="275590"/>
                    <a:pt x="528320" y="317500"/>
                  </a:cubicBezTo>
                  <a:cubicBezTo>
                    <a:pt x="584200" y="374650"/>
                    <a:pt x="706120" y="477520"/>
                    <a:pt x="720090" y="518160"/>
                  </a:cubicBezTo>
                  <a:cubicBezTo>
                    <a:pt x="726440" y="532130"/>
                    <a:pt x="722630" y="541020"/>
                    <a:pt x="718820" y="551180"/>
                  </a:cubicBezTo>
                  <a:cubicBezTo>
                    <a:pt x="715010" y="560070"/>
                    <a:pt x="707390" y="570230"/>
                    <a:pt x="697230" y="575310"/>
                  </a:cubicBezTo>
                  <a:cubicBezTo>
                    <a:pt x="685800" y="581660"/>
                    <a:pt x="662940" y="584200"/>
                    <a:pt x="650240" y="577850"/>
                  </a:cubicBezTo>
                  <a:cubicBezTo>
                    <a:pt x="637540" y="571500"/>
                    <a:pt x="623570" y="553720"/>
                    <a:pt x="621030" y="539750"/>
                  </a:cubicBezTo>
                  <a:cubicBezTo>
                    <a:pt x="619760" y="525780"/>
                    <a:pt x="626110" y="504190"/>
                    <a:pt x="636270" y="495300"/>
                  </a:cubicBezTo>
                  <a:cubicBezTo>
                    <a:pt x="646430" y="485140"/>
                    <a:pt x="669290" y="480060"/>
                    <a:pt x="683260" y="482600"/>
                  </a:cubicBezTo>
                  <a:cubicBezTo>
                    <a:pt x="693420" y="483870"/>
                    <a:pt x="703580" y="491490"/>
                    <a:pt x="709930" y="499110"/>
                  </a:cubicBezTo>
                  <a:cubicBezTo>
                    <a:pt x="717550" y="506730"/>
                    <a:pt x="722630" y="518160"/>
                    <a:pt x="722630" y="529590"/>
                  </a:cubicBezTo>
                  <a:cubicBezTo>
                    <a:pt x="722630" y="542290"/>
                    <a:pt x="712470" y="563880"/>
                    <a:pt x="702310" y="572770"/>
                  </a:cubicBezTo>
                  <a:cubicBezTo>
                    <a:pt x="694690" y="579120"/>
                    <a:pt x="681990" y="582930"/>
                    <a:pt x="671830" y="582930"/>
                  </a:cubicBezTo>
                  <a:cubicBezTo>
                    <a:pt x="661670" y="582930"/>
                    <a:pt x="655320" y="580390"/>
                    <a:pt x="641350" y="572770"/>
                  </a:cubicBezTo>
                  <a:cubicBezTo>
                    <a:pt x="591820" y="542290"/>
                    <a:pt x="430530" y="354330"/>
                    <a:pt x="355600" y="289560"/>
                  </a:cubicBezTo>
                  <a:cubicBezTo>
                    <a:pt x="311150" y="251460"/>
                    <a:pt x="288290" y="236220"/>
                    <a:pt x="242570" y="207010"/>
                  </a:cubicBezTo>
                  <a:cubicBezTo>
                    <a:pt x="180340" y="167640"/>
                    <a:pt x="38100" y="124460"/>
                    <a:pt x="11430" y="83820"/>
                  </a:cubicBezTo>
                  <a:cubicBezTo>
                    <a:pt x="0" y="64770"/>
                    <a:pt x="2540" y="39370"/>
                    <a:pt x="8890" y="25400"/>
                  </a:cubicBezTo>
                  <a:cubicBezTo>
                    <a:pt x="12700" y="15240"/>
                    <a:pt x="25400" y="6350"/>
                    <a:pt x="36830" y="3810"/>
                  </a:cubicBezTo>
                  <a:cubicBezTo>
                    <a:pt x="46990" y="0"/>
                    <a:pt x="72390" y="5080"/>
                    <a:pt x="72390" y="508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8543322" y="2859341"/>
            <a:ext cx="402689" cy="374264"/>
            <a:chOff x="0" y="0"/>
            <a:chExt cx="863600" cy="802640"/>
          </a:xfrm>
        </p:grpSpPr>
        <p:sp>
          <p:nvSpPr>
            <p:cNvPr id="11" name="Freeform 11"/>
            <p:cNvSpPr/>
            <p:nvPr/>
          </p:nvSpPr>
          <p:spPr>
            <a:xfrm>
              <a:off x="50800" y="49530"/>
              <a:ext cx="763270" cy="703580"/>
            </a:xfrm>
            <a:custGeom>
              <a:avLst/>
              <a:gdLst/>
              <a:ahLst/>
              <a:cxnLst/>
              <a:rect l="l" t="t" r="r" b="b"/>
              <a:pathLst>
                <a:path w="763270" h="703580">
                  <a:moveTo>
                    <a:pt x="13970" y="617220"/>
                  </a:moveTo>
                  <a:cubicBezTo>
                    <a:pt x="203200" y="419100"/>
                    <a:pt x="257810" y="384810"/>
                    <a:pt x="318770" y="330200"/>
                  </a:cubicBezTo>
                  <a:cubicBezTo>
                    <a:pt x="400050" y="259080"/>
                    <a:pt x="516890" y="127000"/>
                    <a:pt x="593090" y="71120"/>
                  </a:cubicBezTo>
                  <a:cubicBezTo>
                    <a:pt x="637540" y="36830"/>
                    <a:pt x="681990" y="1270"/>
                    <a:pt x="711200" y="1270"/>
                  </a:cubicBezTo>
                  <a:cubicBezTo>
                    <a:pt x="728980" y="0"/>
                    <a:pt x="745490" y="12700"/>
                    <a:pt x="753110" y="22860"/>
                  </a:cubicBezTo>
                  <a:cubicBezTo>
                    <a:pt x="759460" y="31750"/>
                    <a:pt x="762000" y="44450"/>
                    <a:pt x="762000" y="54610"/>
                  </a:cubicBezTo>
                  <a:cubicBezTo>
                    <a:pt x="760730" y="64770"/>
                    <a:pt x="756920" y="77470"/>
                    <a:pt x="749300" y="85090"/>
                  </a:cubicBezTo>
                  <a:cubicBezTo>
                    <a:pt x="740410" y="93980"/>
                    <a:pt x="718820" y="102870"/>
                    <a:pt x="704850" y="101600"/>
                  </a:cubicBezTo>
                  <a:cubicBezTo>
                    <a:pt x="694690" y="101600"/>
                    <a:pt x="683260" y="95250"/>
                    <a:pt x="675640" y="88900"/>
                  </a:cubicBezTo>
                  <a:cubicBezTo>
                    <a:pt x="668020" y="81280"/>
                    <a:pt x="661670" y="71120"/>
                    <a:pt x="660400" y="59690"/>
                  </a:cubicBezTo>
                  <a:cubicBezTo>
                    <a:pt x="660400" y="46990"/>
                    <a:pt x="668020" y="24130"/>
                    <a:pt x="676910" y="15240"/>
                  </a:cubicBezTo>
                  <a:cubicBezTo>
                    <a:pt x="683260" y="6350"/>
                    <a:pt x="695960" y="2540"/>
                    <a:pt x="706120" y="1270"/>
                  </a:cubicBezTo>
                  <a:cubicBezTo>
                    <a:pt x="716280" y="0"/>
                    <a:pt x="728980" y="1270"/>
                    <a:pt x="737870" y="7620"/>
                  </a:cubicBezTo>
                  <a:cubicBezTo>
                    <a:pt x="748030" y="16510"/>
                    <a:pt x="760730" y="35560"/>
                    <a:pt x="762000" y="49530"/>
                  </a:cubicBezTo>
                  <a:cubicBezTo>
                    <a:pt x="763270" y="59690"/>
                    <a:pt x="760730" y="68580"/>
                    <a:pt x="753110" y="80010"/>
                  </a:cubicBezTo>
                  <a:cubicBezTo>
                    <a:pt x="734060" y="106680"/>
                    <a:pt x="666750" y="134620"/>
                    <a:pt x="618490" y="176530"/>
                  </a:cubicBezTo>
                  <a:cubicBezTo>
                    <a:pt x="548640" y="234950"/>
                    <a:pt x="455930" y="344170"/>
                    <a:pt x="383540" y="408940"/>
                  </a:cubicBezTo>
                  <a:cubicBezTo>
                    <a:pt x="327660" y="459740"/>
                    <a:pt x="276860" y="490220"/>
                    <a:pt x="226060" y="535940"/>
                  </a:cubicBezTo>
                  <a:cubicBezTo>
                    <a:pt x="175260" y="584200"/>
                    <a:pt x="114300" y="674370"/>
                    <a:pt x="78740" y="693420"/>
                  </a:cubicBezTo>
                  <a:cubicBezTo>
                    <a:pt x="64770" y="702310"/>
                    <a:pt x="55880" y="703580"/>
                    <a:pt x="44450" y="702310"/>
                  </a:cubicBezTo>
                  <a:cubicBezTo>
                    <a:pt x="33020" y="699770"/>
                    <a:pt x="20320" y="693420"/>
                    <a:pt x="12700" y="684530"/>
                  </a:cubicBezTo>
                  <a:cubicBezTo>
                    <a:pt x="5080" y="675640"/>
                    <a:pt x="0" y="661670"/>
                    <a:pt x="0" y="650240"/>
                  </a:cubicBezTo>
                  <a:cubicBezTo>
                    <a:pt x="1270" y="638810"/>
                    <a:pt x="13970" y="617220"/>
                    <a:pt x="13970" y="61722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4052713" y="3134714"/>
            <a:ext cx="899774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2) Concetto di pseudo-anonimato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e perchè non è sufficente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508184" y="4323117"/>
            <a:ext cx="86803" cy="782875"/>
            <a:chOff x="0" y="0"/>
            <a:chExt cx="203200" cy="1832663"/>
          </a:xfrm>
        </p:grpSpPr>
        <p:sp>
          <p:nvSpPr>
            <p:cNvPr id="14" name="Freeform 14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8620307" y="4323117"/>
            <a:ext cx="86803" cy="782875"/>
            <a:chOff x="0" y="0"/>
            <a:chExt cx="203200" cy="1832663"/>
          </a:xfrm>
        </p:grpSpPr>
        <p:sp>
          <p:nvSpPr>
            <p:cNvPr id="16" name="Freeform 16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8267066" y="4980448"/>
            <a:ext cx="380778" cy="317414"/>
            <a:chOff x="0" y="0"/>
            <a:chExt cx="816610" cy="680720"/>
          </a:xfrm>
        </p:grpSpPr>
        <p:sp>
          <p:nvSpPr>
            <p:cNvPr id="18" name="Freeform 18"/>
            <p:cNvSpPr/>
            <p:nvPr/>
          </p:nvSpPr>
          <p:spPr>
            <a:xfrm>
              <a:off x="41910" y="46990"/>
              <a:ext cx="726440" cy="584200"/>
            </a:xfrm>
            <a:custGeom>
              <a:avLst/>
              <a:gdLst/>
              <a:ahLst/>
              <a:cxnLst/>
              <a:rect l="l" t="t" r="r" b="b"/>
              <a:pathLst>
                <a:path w="726440" h="584200">
                  <a:moveTo>
                    <a:pt x="72390" y="5080"/>
                  </a:moveTo>
                  <a:cubicBezTo>
                    <a:pt x="341630" y="148590"/>
                    <a:pt x="377190" y="175260"/>
                    <a:pt x="415290" y="208280"/>
                  </a:cubicBezTo>
                  <a:cubicBezTo>
                    <a:pt x="454660" y="241300"/>
                    <a:pt x="486410" y="275590"/>
                    <a:pt x="528320" y="317500"/>
                  </a:cubicBezTo>
                  <a:cubicBezTo>
                    <a:pt x="584200" y="374650"/>
                    <a:pt x="706120" y="477520"/>
                    <a:pt x="720090" y="518160"/>
                  </a:cubicBezTo>
                  <a:cubicBezTo>
                    <a:pt x="726440" y="532130"/>
                    <a:pt x="722630" y="541020"/>
                    <a:pt x="718820" y="551180"/>
                  </a:cubicBezTo>
                  <a:cubicBezTo>
                    <a:pt x="715010" y="560070"/>
                    <a:pt x="707390" y="570230"/>
                    <a:pt x="697230" y="575310"/>
                  </a:cubicBezTo>
                  <a:cubicBezTo>
                    <a:pt x="685800" y="581660"/>
                    <a:pt x="662940" y="584200"/>
                    <a:pt x="650240" y="577850"/>
                  </a:cubicBezTo>
                  <a:cubicBezTo>
                    <a:pt x="637540" y="571500"/>
                    <a:pt x="623570" y="553720"/>
                    <a:pt x="621030" y="539750"/>
                  </a:cubicBezTo>
                  <a:cubicBezTo>
                    <a:pt x="619760" y="525780"/>
                    <a:pt x="626110" y="504190"/>
                    <a:pt x="636270" y="495300"/>
                  </a:cubicBezTo>
                  <a:cubicBezTo>
                    <a:pt x="646430" y="485140"/>
                    <a:pt x="669290" y="480060"/>
                    <a:pt x="683260" y="482600"/>
                  </a:cubicBezTo>
                  <a:cubicBezTo>
                    <a:pt x="693420" y="483870"/>
                    <a:pt x="703580" y="491490"/>
                    <a:pt x="709930" y="499110"/>
                  </a:cubicBezTo>
                  <a:cubicBezTo>
                    <a:pt x="717550" y="506730"/>
                    <a:pt x="722630" y="518160"/>
                    <a:pt x="722630" y="529590"/>
                  </a:cubicBezTo>
                  <a:cubicBezTo>
                    <a:pt x="722630" y="542290"/>
                    <a:pt x="712470" y="563880"/>
                    <a:pt x="702310" y="572770"/>
                  </a:cubicBezTo>
                  <a:cubicBezTo>
                    <a:pt x="694690" y="579120"/>
                    <a:pt x="681990" y="582930"/>
                    <a:pt x="671830" y="582930"/>
                  </a:cubicBezTo>
                  <a:cubicBezTo>
                    <a:pt x="661670" y="582930"/>
                    <a:pt x="655320" y="580390"/>
                    <a:pt x="641350" y="572770"/>
                  </a:cubicBezTo>
                  <a:cubicBezTo>
                    <a:pt x="591820" y="542290"/>
                    <a:pt x="430530" y="354330"/>
                    <a:pt x="355600" y="289560"/>
                  </a:cubicBezTo>
                  <a:cubicBezTo>
                    <a:pt x="311150" y="251460"/>
                    <a:pt x="288290" y="236220"/>
                    <a:pt x="242570" y="207010"/>
                  </a:cubicBezTo>
                  <a:cubicBezTo>
                    <a:pt x="180340" y="167640"/>
                    <a:pt x="38100" y="124460"/>
                    <a:pt x="11430" y="83820"/>
                  </a:cubicBezTo>
                  <a:cubicBezTo>
                    <a:pt x="0" y="64770"/>
                    <a:pt x="2540" y="39370"/>
                    <a:pt x="8890" y="25400"/>
                  </a:cubicBezTo>
                  <a:cubicBezTo>
                    <a:pt x="12700" y="15240"/>
                    <a:pt x="25400" y="6350"/>
                    <a:pt x="36830" y="3810"/>
                  </a:cubicBezTo>
                  <a:cubicBezTo>
                    <a:pt x="46990" y="0"/>
                    <a:pt x="72390" y="5080"/>
                    <a:pt x="72390" y="508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8570859" y="4914123"/>
            <a:ext cx="402689" cy="374264"/>
            <a:chOff x="0" y="0"/>
            <a:chExt cx="863600" cy="802640"/>
          </a:xfrm>
        </p:grpSpPr>
        <p:sp>
          <p:nvSpPr>
            <p:cNvPr id="20" name="Freeform 20"/>
            <p:cNvSpPr/>
            <p:nvPr/>
          </p:nvSpPr>
          <p:spPr>
            <a:xfrm>
              <a:off x="50800" y="49530"/>
              <a:ext cx="763270" cy="703580"/>
            </a:xfrm>
            <a:custGeom>
              <a:avLst/>
              <a:gdLst/>
              <a:ahLst/>
              <a:cxnLst/>
              <a:rect l="l" t="t" r="r" b="b"/>
              <a:pathLst>
                <a:path w="763270" h="703580">
                  <a:moveTo>
                    <a:pt x="13970" y="617220"/>
                  </a:moveTo>
                  <a:cubicBezTo>
                    <a:pt x="203200" y="419100"/>
                    <a:pt x="257810" y="384810"/>
                    <a:pt x="318770" y="330200"/>
                  </a:cubicBezTo>
                  <a:cubicBezTo>
                    <a:pt x="400050" y="259080"/>
                    <a:pt x="516890" y="127000"/>
                    <a:pt x="593090" y="71120"/>
                  </a:cubicBezTo>
                  <a:cubicBezTo>
                    <a:pt x="637540" y="36830"/>
                    <a:pt x="681990" y="1270"/>
                    <a:pt x="711200" y="1270"/>
                  </a:cubicBezTo>
                  <a:cubicBezTo>
                    <a:pt x="728980" y="0"/>
                    <a:pt x="745490" y="12700"/>
                    <a:pt x="753110" y="22860"/>
                  </a:cubicBezTo>
                  <a:cubicBezTo>
                    <a:pt x="759460" y="31750"/>
                    <a:pt x="762000" y="44450"/>
                    <a:pt x="762000" y="54610"/>
                  </a:cubicBezTo>
                  <a:cubicBezTo>
                    <a:pt x="760730" y="64770"/>
                    <a:pt x="756920" y="77470"/>
                    <a:pt x="749300" y="85090"/>
                  </a:cubicBezTo>
                  <a:cubicBezTo>
                    <a:pt x="740410" y="93980"/>
                    <a:pt x="718820" y="102870"/>
                    <a:pt x="704850" y="101600"/>
                  </a:cubicBezTo>
                  <a:cubicBezTo>
                    <a:pt x="694690" y="101600"/>
                    <a:pt x="683260" y="95250"/>
                    <a:pt x="675640" y="88900"/>
                  </a:cubicBezTo>
                  <a:cubicBezTo>
                    <a:pt x="668020" y="81280"/>
                    <a:pt x="661670" y="71120"/>
                    <a:pt x="660400" y="59690"/>
                  </a:cubicBezTo>
                  <a:cubicBezTo>
                    <a:pt x="660400" y="46990"/>
                    <a:pt x="668020" y="24130"/>
                    <a:pt x="676910" y="15240"/>
                  </a:cubicBezTo>
                  <a:cubicBezTo>
                    <a:pt x="683260" y="6350"/>
                    <a:pt x="695960" y="2540"/>
                    <a:pt x="706120" y="1270"/>
                  </a:cubicBezTo>
                  <a:cubicBezTo>
                    <a:pt x="716280" y="0"/>
                    <a:pt x="728980" y="1270"/>
                    <a:pt x="737870" y="7620"/>
                  </a:cubicBezTo>
                  <a:cubicBezTo>
                    <a:pt x="748030" y="16510"/>
                    <a:pt x="760730" y="35560"/>
                    <a:pt x="762000" y="49530"/>
                  </a:cubicBezTo>
                  <a:cubicBezTo>
                    <a:pt x="763270" y="59690"/>
                    <a:pt x="760730" y="68580"/>
                    <a:pt x="753110" y="80010"/>
                  </a:cubicBezTo>
                  <a:cubicBezTo>
                    <a:pt x="734060" y="106680"/>
                    <a:pt x="666750" y="134620"/>
                    <a:pt x="618490" y="176530"/>
                  </a:cubicBezTo>
                  <a:cubicBezTo>
                    <a:pt x="548640" y="234950"/>
                    <a:pt x="455930" y="344170"/>
                    <a:pt x="383540" y="408940"/>
                  </a:cubicBezTo>
                  <a:cubicBezTo>
                    <a:pt x="327660" y="459740"/>
                    <a:pt x="276860" y="490220"/>
                    <a:pt x="226060" y="535940"/>
                  </a:cubicBezTo>
                  <a:cubicBezTo>
                    <a:pt x="175260" y="584200"/>
                    <a:pt x="114300" y="674370"/>
                    <a:pt x="78740" y="693420"/>
                  </a:cubicBezTo>
                  <a:cubicBezTo>
                    <a:pt x="64770" y="702310"/>
                    <a:pt x="55880" y="703580"/>
                    <a:pt x="44450" y="702310"/>
                  </a:cubicBezTo>
                  <a:cubicBezTo>
                    <a:pt x="33020" y="699770"/>
                    <a:pt x="20320" y="693420"/>
                    <a:pt x="12700" y="684530"/>
                  </a:cubicBezTo>
                  <a:cubicBezTo>
                    <a:pt x="5080" y="675640"/>
                    <a:pt x="0" y="661670"/>
                    <a:pt x="0" y="650240"/>
                  </a:cubicBezTo>
                  <a:cubicBezTo>
                    <a:pt x="1270" y="638810"/>
                    <a:pt x="13970" y="617220"/>
                    <a:pt x="13970" y="61722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1" name="TextBox 21"/>
          <p:cNvSpPr txBox="1"/>
          <p:nvPr/>
        </p:nvSpPr>
        <p:spPr>
          <a:xfrm>
            <a:off x="4146755" y="5270135"/>
            <a:ext cx="899774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3) Privacy tools... e problemi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520605" y="6032134"/>
            <a:ext cx="86803" cy="782875"/>
            <a:chOff x="0" y="0"/>
            <a:chExt cx="203200" cy="1832663"/>
          </a:xfrm>
        </p:grpSpPr>
        <p:sp>
          <p:nvSpPr>
            <p:cNvPr id="23" name="Freeform 23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8632728" y="6032134"/>
            <a:ext cx="86803" cy="782875"/>
            <a:chOff x="0" y="0"/>
            <a:chExt cx="203200" cy="1832663"/>
          </a:xfrm>
        </p:grpSpPr>
        <p:sp>
          <p:nvSpPr>
            <p:cNvPr id="25" name="Freeform 25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8279487" y="6689465"/>
            <a:ext cx="380778" cy="317414"/>
            <a:chOff x="0" y="0"/>
            <a:chExt cx="816610" cy="680720"/>
          </a:xfrm>
        </p:grpSpPr>
        <p:sp>
          <p:nvSpPr>
            <p:cNvPr id="27" name="Freeform 27"/>
            <p:cNvSpPr/>
            <p:nvPr/>
          </p:nvSpPr>
          <p:spPr>
            <a:xfrm>
              <a:off x="41910" y="46990"/>
              <a:ext cx="726440" cy="584200"/>
            </a:xfrm>
            <a:custGeom>
              <a:avLst/>
              <a:gdLst/>
              <a:ahLst/>
              <a:cxnLst/>
              <a:rect l="l" t="t" r="r" b="b"/>
              <a:pathLst>
                <a:path w="726440" h="584200">
                  <a:moveTo>
                    <a:pt x="72390" y="5080"/>
                  </a:moveTo>
                  <a:cubicBezTo>
                    <a:pt x="341630" y="148590"/>
                    <a:pt x="377190" y="175260"/>
                    <a:pt x="415290" y="208280"/>
                  </a:cubicBezTo>
                  <a:cubicBezTo>
                    <a:pt x="454660" y="241300"/>
                    <a:pt x="486410" y="275590"/>
                    <a:pt x="528320" y="317500"/>
                  </a:cubicBezTo>
                  <a:cubicBezTo>
                    <a:pt x="584200" y="374650"/>
                    <a:pt x="706120" y="477520"/>
                    <a:pt x="720090" y="518160"/>
                  </a:cubicBezTo>
                  <a:cubicBezTo>
                    <a:pt x="726440" y="532130"/>
                    <a:pt x="722630" y="541020"/>
                    <a:pt x="718820" y="551180"/>
                  </a:cubicBezTo>
                  <a:cubicBezTo>
                    <a:pt x="715010" y="560070"/>
                    <a:pt x="707390" y="570230"/>
                    <a:pt x="697230" y="575310"/>
                  </a:cubicBezTo>
                  <a:cubicBezTo>
                    <a:pt x="685800" y="581660"/>
                    <a:pt x="662940" y="584200"/>
                    <a:pt x="650240" y="577850"/>
                  </a:cubicBezTo>
                  <a:cubicBezTo>
                    <a:pt x="637540" y="571500"/>
                    <a:pt x="623570" y="553720"/>
                    <a:pt x="621030" y="539750"/>
                  </a:cubicBezTo>
                  <a:cubicBezTo>
                    <a:pt x="619760" y="525780"/>
                    <a:pt x="626110" y="504190"/>
                    <a:pt x="636270" y="495300"/>
                  </a:cubicBezTo>
                  <a:cubicBezTo>
                    <a:pt x="646430" y="485140"/>
                    <a:pt x="669290" y="480060"/>
                    <a:pt x="683260" y="482600"/>
                  </a:cubicBezTo>
                  <a:cubicBezTo>
                    <a:pt x="693420" y="483870"/>
                    <a:pt x="703580" y="491490"/>
                    <a:pt x="709930" y="499110"/>
                  </a:cubicBezTo>
                  <a:cubicBezTo>
                    <a:pt x="717550" y="506730"/>
                    <a:pt x="722630" y="518160"/>
                    <a:pt x="722630" y="529590"/>
                  </a:cubicBezTo>
                  <a:cubicBezTo>
                    <a:pt x="722630" y="542290"/>
                    <a:pt x="712470" y="563880"/>
                    <a:pt x="702310" y="572770"/>
                  </a:cubicBezTo>
                  <a:cubicBezTo>
                    <a:pt x="694690" y="579120"/>
                    <a:pt x="681990" y="582930"/>
                    <a:pt x="671830" y="582930"/>
                  </a:cubicBezTo>
                  <a:cubicBezTo>
                    <a:pt x="661670" y="582930"/>
                    <a:pt x="655320" y="580390"/>
                    <a:pt x="641350" y="572770"/>
                  </a:cubicBezTo>
                  <a:cubicBezTo>
                    <a:pt x="591820" y="542290"/>
                    <a:pt x="430530" y="354330"/>
                    <a:pt x="355600" y="289560"/>
                  </a:cubicBezTo>
                  <a:cubicBezTo>
                    <a:pt x="311150" y="251460"/>
                    <a:pt x="288290" y="236220"/>
                    <a:pt x="242570" y="207010"/>
                  </a:cubicBezTo>
                  <a:cubicBezTo>
                    <a:pt x="180340" y="167640"/>
                    <a:pt x="38100" y="124460"/>
                    <a:pt x="11430" y="83820"/>
                  </a:cubicBezTo>
                  <a:cubicBezTo>
                    <a:pt x="0" y="64770"/>
                    <a:pt x="2540" y="39370"/>
                    <a:pt x="8890" y="25400"/>
                  </a:cubicBezTo>
                  <a:cubicBezTo>
                    <a:pt x="12700" y="15240"/>
                    <a:pt x="25400" y="6350"/>
                    <a:pt x="36830" y="3810"/>
                  </a:cubicBezTo>
                  <a:cubicBezTo>
                    <a:pt x="46990" y="0"/>
                    <a:pt x="72390" y="5080"/>
                    <a:pt x="72390" y="508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8583280" y="6623140"/>
            <a:ext cx="402689" cy="374264"/>
            <a:chOff x="0" y="0"/>
            <a:chExt cx="863600" cy="802640"/>
          </a:xfrm>
        </p:grpSpPr>
        <p:sp>
          <p:nvSpPr>
            <p:cNvPr id="29" name="Freeform 29"/>
            <p:cNvSpPr/>
            <p:nvPr/>
          </p:nvSpPr>
          <p:spPr>
            <a:xfrm>
              <a:off x="50800" y="49530"/>
              <a:ext cx="763270" cy="703580"/>
            </a:xfrm>
            <a:custGeom>
              <a:avLst/>
              <a:gdLst/>
              <a:ahLst/>
              <a:cxnLst/>
              <a:rect l="l" t="t" r="r" b="b"/>
              <a:pathLst>
                <a:path w="763270" h="703580">
                  <a:moveTo>
                    <a:pt x="13970" y="617220"/>
                  </a:moveTo>
                  <a:cubicBezTo>
                    <a:pt x="203200" y="419100"/>
                    <a:pt x="257810" y="384810"/>
                    <a:pt x="318770" y="330200"/>
                  </a:cubicBezTo>
                  <a:cubicBezTo>
                    <a:pt x="400050" y="259080"/>
                    <a:pt x="516890" y="127000"/>
                    <a:pt x="593090" y="71120"/>
                  </a:cubicBezTo>
                  <a:cubicBezTo>
                    <a:pt x="637540" y="36830"/>
                    <a:pt x="681990" y="1270"/>
                    <a:pt x="711200" y="1270"/>
                  </a:cubicBezTo>
                  <a:cubicBezTo>
                    <a:pt x="728980" y="0"/>
                    <a:pt x="745490" y="12700"/>
                    <a:pt x="753110" y="22860"/>
                  </a:cubicBezTo>
                  <a:cubicBezTo>
                    <a:pt x="759460" y="31750"/>
                    <a:pt x="762000" y="44450"/>
                    <a:pt x="762000" y="54610"/>
                  </a:cubicBezTo>
                  <a:cubicBezTo>
                    <a:pt x="760730" y="64770"/>
                    <a:pt x="756920" y="77470"/>
                    <a:pt x="749300" y="85090"/>
                  </a:cubicBezTo>
                  <a:cubicBezTo>
                    <a:pt x="740410" y="93980"/>
                    <a:pt x="718820" y="102870"/>
                    <a:pt x="704850" y="101600"/>
                  </a:cubicBezTo>
                  <a:cubicBezTo>
                    <a:pt x="694690" y="101600"/>
                    <a:pt x="683260" y="95250"/>
                    <a:pt x="675640" y="88900"/>
                  </a:cubicBezTo>
                  <a:cubicBezTo>
                    <a:pt x="668020" y="81280"/>
                    <a:pt x="661670" y="71120"/>
                    <a:pt x="660400" y="59690"/>
                  </a:cubicBezTo>
                  <a:cubicBezTo>
                    <a:pt x="660400" y="46990"/>
                    <a:pt x="668020" y="24130"/>
                    <a:pt x="676910" y="15240"/>
                  </a:cubicBezTo>
                  <a:cubicBezTo>
                    <a:pt x="683260" y="6350"/>
                    <a:pt x="695960" y="2540"/>
                    <a:pt x="706120" y="1270"/>
                  </a:cubicBezTo>
                  <a:cubicBezTo>
                    <a:pt x="716280" y="0"/>
                    <a:pt x="728980" y="1270"/>
                    <a:pt x="737870" y="7620"/>
                  </a:cubicBezTo>
                  <a:cubicBezTo>
                    <a:pt x="748030" y="16510"/>
                    <a:pt x="760730" y="35560"/>
                    <a:pt x="762000" y="49530"/>
                  </a:cubicBezTo>
                  <a:cubicBezTo>
                    <a:pt x="763270" y="59690"/>
                    <a:pt x="760730" y="68580"/>
                    <a:pt x="753110" y="80010"/>
                  </a:cubicBezTo>
                  <a:cubicBezTo>
                    <a:pt x="734060" y="106680"/>
                    <a:pt x="666750" y="134620"/>
                    <a:pt x="618490" y="176530"/>
                  </a:cubicBezTo>
                  <a:cubicBezTo>
                    <a:pt x="548640" y="234950"/>
                    <a:pt x="455930" y="344170"/>
                    <a:pt x="383540" y="408940"/>
                  </a:cubicBezTo>
                  <a:cubicBezTo>
                    <a:pt x="327660" y="459740"/>
                    <a:pt x="276860" y="490220"/>
                    <a:pt x="226060" y="535940"/>
                  </a:cubicBezTo>
                  <a:cubicBezTo>
                    <a:pt x="175260" y="584200"/>
                    <a:pt x="114300" y="674370"/>
                    <a:pt x="78740" y="693420"/>
                  </a:cubicBezTo>
                  <a:cubicBezTo>
                    <a:pt x="64770" y="702310"/>
                    <a:pt x="55880" y="703580"/>
                    <a:pt x="44450" y="702310"/>
                  </a:cubicBezTo>
                  <a:cubicBezTo>
                    <a:pt x="33020" y="699770"/>
                    <a:pt x="20320" y="693420"/>
                    <a:pt x="12700" y="684530"/>
                  </a:cubicBezTo>
                  <a:cubicBezTo>
                    <a:pt x="5080" y="675640"/>
                    <a:pt x="0" y="661670"/>
                    <a:pt x="0" y="650240"/>
                  </a:cubicBezTo>
                  <a:cubicBezTo>
                    <a:pt x="1270" y="638810"/>
                    <a:pt x="13970" y="617220"/>
                    <a:pt x="13970" y="61722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/>
          <p:cNvSpPr txBox="1"/>
          <p:nvPr/>
        </p:nvSpPr>
        <p:spPr>
          <a:xfrm>
            <a:off x="4050496" y="7035453"/>
            <a:ext cx="899774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4) Compliance tools... e problemi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527156" y="7606953"/>
            <a:ext cx="86803" cy="782875"/>
            <a:chOff x="0" y="0"/>
            <a:chExt cx="203200" cy="1832663"/>
          </a:xfrm>
        </p:grpSpPr>
        <p:sp>
          <p:nvSpPr>
            <p:cNvPr id="32" name="Freeform 32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8639278" y="7606953"/>
            <a:ext cx="86803" cy="782875"/>
            <a:chOff x="0" y="0"/>
            <a:chExt cx="203200" cy="1832663"/>
          </a:xfrm>
        </p:grpSpPr>
        <p:sp>
          <p:nvSpPr>
            <p:cNvPr id="34" name="Freeform 34"/>
            <p:cNvSpPr/>
            <p:nvPr/>
          </p:nvSpPr>
          <p:spPr>
            <a:xfrm>
              <a:off x="6350" y="38718"/>
              <a:ext cx="146050" cy="1754233"/>
            </a:xfrm>
            <a:custGeom>
              <a:avLst/>
              <a:gdLst/>
              <a:ahLst/>
              <a:cxnLst/>
              <a:rect l="l" t="t" r="r" b="b"/>
              <a:pathLst>
                <a:path w="146050" h="1754233">
                  <a:moveTo>
                    <a:pt x="146050" y="40704"/>
                  </a:moveTo>
                  <a:cubicBezTo>
                    <a:pt x="142240" y="1728421"/>
                    <a:pt x="142240" y="1731400"/>
                    <a:pt x="134620" y="1738349"/>
                  </a:cubicBezTo>
                  <a:cubicBezTo>
                    <a:pt x="125730" y="1745298"/>
                    <a:pt x="105410" y="1753241"/>
                    <a:pt x="91440" y="1753241"/>
                  </a:cubicBezTo>
                  <a:cubicBezTo>
                    <a:pt x="81280" y="1754234"/>
                    <a:pt x="69850" y="1750262"/>
                    <a:pt x="62230" y="1744306"/>
                  </a:cubicBezTo>
                  <a:cubicBezTo>
                    <a:pt x="52070" y="1737356"/>
                    <a:pt x="43180" y="1720479"/>
                    <a:pt x="44450" y="1709559"/>
                  </a:cubicBezTo>
                  <a:cubicBezTo>
                    <a:pt x="44450" y="1701616"/>
                    <a:pt x="50800" y="1692681"/>
                    <a:pt x="57150" y="1686725"/>
                  </a:cubicBezTo>
                  <a:cubicBezTo>
                    <a:pt x="64770" y="1680768"/>
                    <a:pt x="76200" y="1675804"/>
                    <a:pt x="86360" y="1674812"/>
                  </a:cubicBezTo>
                  <a:cubicBezTo>
                    <a:pt x="99060" y="1673819"/>
                    <a:pt x="121920" y="1678783"/>
                    <a:pt x="132080" y="1686725"/>
                  </a:cubicBezTo>
                  <a:cubicBezTo>
                    <a:pt x="140970" y="1694667"/>
                    <a:pt x="146050" y="1712537"/>
                    <a:pt x="144780" y="1722465"/>
                  </a:cubicBezTo>
                  <a:cubicBezTo>
                    <a:pt x="142240" y="1731400"/>
                    <a:pt x="135890" y="1739342"/>
                    <a:pt x="127000" y="1744306"/>
                  </a:cubicBezTo>
                  <a:cubicBezTo>
                    <a:pt x="119380" y="1749270"/>
                    <a:pt x="107950" y="1753241"/>
                    <a:pt x="97790" y="1753241"/>
                  </a:cubicBezTo>
                  <a:cubicBezTo>
                    <a:pt x="87630" y="1754234"/>
                    <a:pt x="74930" y="1752248"/>
                    <a:pt x="66040" y="1747284"/>
                  </a:cubicBezTo>
                  <a:cubicBezTo>
                    <a:pt x="55880" y="1740335"/>
                    <a:pt x="50800" y="1734378"/>
                    <a:pt x="44450" y="1714523"/>
                  </a:cubicBezTo>
                  <a:cubicBezTo>
                    <a:pt x="0" y="1577520"/>
                    <a:pt x="15240" y="164801"/>
                    <a:pt x="44450" y="40704"/>
                  </a:cubicBezTo>
                  <a:cubicBezTo>
                    <a:pt x="46990" y="24820"/>
                    <a:pt x="49530" y="20848"/>
                    <a:pt x="57150" y="13899"/>
                  </a:cubicBezTo>
                  <a:cubicBezTo>
                    <a:pt x="63500" y="7942"/>
                    <a:pt x="77470" y="1986"/>
                    <a:pt x="88900" y="993"/>
                  </a:cubicBezTo>
                  <a:cubicBezTo>
                    <a:pt x="99060" y="0"/>
                    <a:pt x="114300" y="1986"/>
                    <a:pt x="123190" y="7942"/>
                  </a:cubicBezTo>
                  <a:cubicBezTo>
                    <a:pt x="134620" y="13899"/>
                    <a:pt x="146050" y="40704"/>
                    <a:pt x="146050" y="4070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8286037" y="8264284"/>
            <a:ext cx="380778" cy="317414"/>
            <a:chOff x="0" y="0"/>
            <a:chExt cx="816610" cy="680720"/>
          </a:xfrm>
        </p:grpSpPr>
        <p:sp>
          <p:nvSpPr>
            <p:cNvPr id="36" name="Freeform 36"/>
            <p:cNvSpPr/>
            <p:nvPr/>
          </p:nvSpPr>
          <p:spPr>
            <a:xfrm>
              <a:off x="41910" y="46990"/>
              <a:ext cx="726440" cy="584200"/>
            </a:xfrm>
            <a:custGeom>
              <a:avLst/>
              <a:gdLst/>
              <a:ahLst/>
              <a:cxnLst/>
              <a:rect l="l" t="t" r="r" b="b"/>
              <a:pathLst>
                <a:path w="726440" h="584200">
                  <a:moveTo>
                    <a:pt x="72390" y="5080"/>
                  </a:moveTo>
                  <a:cubicBezTo>
                    <a:pt x="341630" y="148590"/>
                    <a:pt x="377190" y="175260"/>
                    <a:pt x="415290" y="208280"/>
                  </a:cubicBezTo>
                  <a:cubicBezTo>
                    <a:pt x="454660" y="241300"/>
                    <a:pt x="486410" y="275590"/>
                    <a:pt x="528320" y="317500"/>
                  </a:cubicBezTo>
                  <a:cubicBezTo>
                    <a:pt x="584200" y="374650"/>
                    <a:pt x="706120" y="477520"/>
                    <a:pt x="720090" y="518160"/>
                  </a:cubicBezTo>
                  <a:cubicBezTo>
                    <a:pt x="726440" y="532130"/>
                    <a:pt x="722630" y="541020"/>
                    <a:pt x="718820" y="551180"/>
                  </a:cubicBezTo>
                  <a:cubicBezTo>
                    <a:pt x="715010" y="560070"/>
                    <a:pt x="707390" y="570230"/>
                    <a:pt x="697230" y="575310"/>
                  </a:cubicBezTo>
                  <a:cubicBezTo>
                    <a:pt x="685800" y="581660"/>
                    <a:pt x="662940" y="584200"/>
                    <a:pt x="650240" y="577850"/>
                  </a:cubicBezTo>
                  <a:cubicBezTo>
                    <a:pt x="637540" y="571500"/>
                    <a:pt x="623570" y="553720"/>
                    <a:pt x="621030" y="539750"/>
                  </a:cubicBezTo>
                  <a:cubicBezTo>
                    <a:pt x="619760" y="525780"/>
                    <a:pt x="626110" y="504190"/>
                    <a:pt x="636270" y="495300"/>
                  </a:cubicBezTo>
                  <a:cubicBezTo>
                    <a:pt x="646430" y="485140"/>
                    <a:pt x="669290" y="480060"/>
                    <a:pt x="683260" y="482600"/>
                  </a:cubicBezTo>
                  <a:cubicBezTo>
                    <a:pt x="693420" y="483870"/>
                    <a:pt x="703580" y="491490"/>
                    <a:pt x="709930" y="499110"/>
                  </a:cubicBezTo>
                  <a:cubicBezTo>
                    <a:pt x="717550" y="506730"/>
                    <a:pt x="722630" y="518160"/>
                    <a:pt x="722630" y="529590"/>
                  </a:cubicBezTo>
                  <a:cubicBezTo>
                    <a:pt x="722630" y="542290"/>
                    <a:pt x="712470" y="563880"/>
                    <a:pt x="702310" y="572770"/>
                  </a:cubicBezTo>
                  <a:cubicBezTo>
                    <a:pt x="694690" y="579120"/>
                    <a:pt x="681990" y="582930"/>
                    <a:pt x="671830" y="582930"/>
                  </a:cubicBezTo>
                  <a:cubicBezTo>
                    <a:pt x="661670" y="582930"/>
                    <a:pt x="655320" y="580390"/>
                    <a:pt x="641350" y="572770"/>
                  </a:cubicBezTo>
                  <a:cubicBezTo>
                    <a:pt x="591820" y="542290"/>
                    <a:pt x="430530" y="354330"/>
                    <a:pt x="355600" y="289560"/>
                  </a:cubicBezTo>
                  <a:cubicBezTo>
                    <a:pt x="311150" y="251460"/>
                    <a:pt x="288290" y="236220"/>
                    <a:pt x="242570" y="207010"/>
                  </a:cubicBezTo>
                  <a:cubicBezTo>
                    <a:pt x="180340" y="167640"/>
                    <a:pt x="38100" y="124460"/>
                    <a:pt x="11430" y="83820"/>
                  </a:cubicBezTo>
                  <a:cubicBezTo>
                    <a:pt x="0" y="64770"/>
                    <a:pt x="2540" y="39370"/>
                    <a:pt x="8890" y="25400"/>
                  </a:cubicBezTo>
                  <a:cubicBezTo>
                    <a:pt x="12700" y="15240"/>
                    <a:pt x="25400" y="6350"/>
                    <a:pt x="36830" y="3810"/>
                  </a:cubicBezTo>
                  <a:cubicBezTo>
                    <a:pt x="46990" y="0"/>
                    <a:pt x="72390" y="5080"/>
                    <a:pt x="72390" y="508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8589831" y="8197958"/>
            <a:ext cx="402689" cy="374264"/>
            <a:chOff x="0" y="0"/>
            <a:chExt cx="863600" cy="802640"/>
          </a:xfrm>
        </p:grpSpPr>
        <p:sp>
          <p:nvSpPr>
            <p:cNvPr id="38" name="Freeform 38"/>
            <p:cNvSpPr/>
            <p:nvPr/>
          </p:nvSpPr>
          <p:spPr>
            <a:xfrm>
              <a:off x="50800" y="49530"/>
              <a:ext cx="763270" cy="703580"/>
            </a:xfrm>
            <a:custGeom>
              <a:avLst/>
              <a:gdLst/>
              <a:ahLst/>
              <a:cxnLst/>
              <a:rect l="l" t="t" r="r" b="b"/>
              <a:pathLst>
                <a:path w="763270" h="703580">
                  <a:moveTo>
                    <a:pt x="13970" y="617220"/>
                  </a:moveTo>
                  <a:cubicBezTo>
                    <a:pt x="203200" y="419100"/>
                    <a:pt x="257810" y="384810"/>
                    <a:pt x="318770" y="330200"/>
                  </a:cubicBezTo>
                  <a:cubicBezTo>
                    <a:pt x="400050" y="259080"/>
                    <a:pt x="516890" y="127000"/>
                    <a:pt x="593090" y="71120"/>
                  </a:cubicBezTo>
                  <a:cubicBezTo>
                    <a:pt x="637540" y="36830"/>
                    <a:pt x="681990" y="1270"/>
                    <a:pt x="711200" y="1270"/>
                  </a:cubicBezTo>
                  <a:cubicBezTo>
                    <a:pt x="728980" y="0"/>
                    <a:pt x="745490" y="12700"/>
                    <a:pt x="753110" y="22860"/>
                  </a:cubicBezTo>
                  <a:cubicBezTo>
                    <a:pt x="759460" y="31750"/>
                    <a:pt x="762000" y="44450"/>
                    <a:pt x="762000" y="54610"/>
                  </a:cubicBezTo>
                  <a:cubicBezTo>
                    <a:pt x="760730" y="64770"/>
                    <a:pt x="756920" y="77470"/>
                    <a:pt x="749300" y="85090"/>
                  </a:cubicBezTo>
                  <a:cubicBezTo>
                    <a:pt x="740410" y="93980"/>
                    <a:pt x="718820" y="102870"/>
                    <a:pt x="704850" y="101600"/>
                  </a:cubicBezTo>
                  <a:cubicBezTo>
                    <a:pt x="694690" y="101600"/>
                    <a:pt x="683260" y="95250"/>
                    <a:pt x="675640" y="88900"/>
                  </a:cubicBezTo>
                  <a:cubicBezTo>
                    <a:pt x="668020" y="81280"/>
                    <a:pt x="661670" y="71120"/>
                    <a:pt x="660400" y="59690"/>
                  </a:cubicBezTo>
                  <a:cubicBezTo>
                    <a:pt x="660400" y="46990"/>
                    <a:pt x="668020" y="24130"/>
                    <a:pt x="676910" y="15240"/>
                  </a:cubicBezTo>
                  <a:cubicBezTo>
                    <a:pt x="683260" y="6350"/>
                    <a:pt x="695960" y="2540"/>
                    <a:pt x="706120" y="1270"/>
                  </a:cubicBezTo>
                  <a:cubicBezTo>
                    <a:pt x="716280" y="0"/>
                    <a:pt x="728980" y="1270"/>
                    <a:pt x="737870" y="7620"/>
                  </a:cubicBezTo>
                  <a:cubicBezTo>
                    <a:pt x="748030" y="16510"/>
                    <a:pt x="760730" y="35560"/>
                    <a:pt x="762000" y="49530"/>
                  </a:cubicBezTo>
                  <a:cubicBezTo>
                    <a:pt x="763270" y="59690"/>
                    <a:pt x="760730" y="68580"/>
                    <a:pt x="753110" y="80010"/>
                  </a:cubicBezTo>
                  <a:cubicBezTo>
                    <a:pt x="734060" y="106680"/>
                    <a:pt x="666750" y="134620"/>
                    <a:pt x="618490" y="176530"/>
                  </a:cubicBezTo>
                  <a:cubicBezTo>
                    <a:pt x="548640" y="234950"/>
                    <a:pt x="455930" y="344170"/>
                    <a:pt x="383540" y="408940"/>
                  </a:cubicBezTo>
                  <a:cubicBezTo>
                    <a:pt x="327660" y="459740"/>
                    <a:pt x="276860" y="490220"/>
                    <a:pt x="226060" y="535940"/>
                  </a:cubicBezTo>
                  <a:cubicBezTo>
                    <a:pt x="175260" y="584200"/>
                    <a:pt x="114300" y="674370"/>
                    <a:pt x="78740" y="693420"/>
                  </a:cubicBezTo>
                  <a:cubicBezTo>
                    <a:pt x="64770" y="702310"/>
                    <a:pt x="55880" y="703580"/>
                    <a:pt x="44450" y="702310"/>
                  </a:cubicBezTo>
                  <a:cubicBezTo>
                    <a:pt x="33020" y="699770"/>
                    <a:pt x="20320" y="693420"/>
                    <a:pt x="12700" y="684530"/>
                  </a:cubicBezTo>
                  <a:cubicBezTo>
                    <a:pt x="5080" y="675640"/>
                    <a:pt x="0" y="661670"/>
                    <a:pt x="0" y="650240"/>
                  </a:cubicBezTo>
                  <a:cubicBezTo>
                    <a:pt x="1270" y="638810"/>
                    <a:pt x="13970" y="617220"/>
                    <a:pt x="13970" y="61722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39" name="TextBox 39"/>
          <p:cNvSpPr txBox="1"/>
          <p:nvPr/>
        </p:nvSpPr>
        <p:spPr>
          <a:xfrm>
            <a:off x="4044450" y="8619797"/>
            <a:ext cx="899774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5) Il nostro contributo: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Ancestral Commitment Compliance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765675"/>
            <a:ext cx="1589601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Grazie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173" y="6897990"/>
            <a:ext cx="17083827" cy="2818052"/>
            <a:chOff x="0" y="-76200"/>
            <a:chExt cx="22778436" cy="3757402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8643237" cy="894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Sistema distribuito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6519331" y="385321"/>
              <a:ext cx="739727" cy="162724"/>
              <a:chOff x="0" y="0"/>
              <a:chExt cx="923729" cy="2032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953439" y="291754"/>
              <a:ext cx="477243" cy="512579"/>
              <a:chOff x="0" y="0"/>
              <a:chExt cx="595954" cy="640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7773582" y="102615"/>
              <a:ext cx="15004854" cy="223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99"/>
                </a:lnSpc>
              </a:pPr>
              <a:r>
                <a:rPr lang="en-US" sz="39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 nodi devono acconsentire in maniera distribuita ai nuovi blocchi che verranno aggiunti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8590079" y="3068205"/>
              <a:ext cx="739727" cy="162724"/>
              <a:chOff x="0" y="0"/>
              <a:chExt cx="923729" cy="2032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9024186" y="2974639"/>
              <a:ext cx="477243" cy="512579"/>
              <a:chOff x="0" y="0"/>
              <a:chExt cx="595954" cy="640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8546943" y="2635970"/>
              <a:ext cx="175295" cy="595975"/>
              <a:chOff x="0" y="0"/>
              <a:chExt cx="218899" cy="74422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614291" y="2786511"/>
              <a:ext cx="12792353" cy="894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Meccanismi di consenso: PoW, PoS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Blokchain - concetti di base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A114D13-CC86-21FD-4780-C38C3226A2C2}"/>
              </a:ext>
            </a:extLst>
          </p:cNvPr>
          <p:cNvGrpSpPr/>
          <p:nvPr/>
        </p:nvGrpSpPr>
        <p:grpSpPr>
          <a:xfrm>
            <a:off x="1645303" y="1920935"/>
            <a:ext cx="16812872" cy="4443596"/>
            <a:chOff x="1645303" y="1920935"/>
            <a:chExt cx="16812872" cy="4443596"/>
          </a:xfrm>
        </p:grpSpPr>
        <p:sp>
          <p:nvSpPr>
            <p:cNvPr id="16" name="Freeform 16"/>
            <p:cNvSpPr/>
            <p:nvPr/>
          </p:nvSpPr>
          <p:spPr>
            <a:xfrm>
              <a:off x="1645303" y="1920935"/>
              <a:ext cx="8247975" cy="4443596"/>
            </a:xfrm>
            <a:custGeom>
              <a:avLst/>
              <a:gdLst/>
              <a:ahLst/>
              <a:cxnLst/>
              <a:rect l="l" t="t" r="r" b="b"/>
              <a:pathLst>
                <a:path w="8247975" h="4443596">
                  <a:moveTo>
                    <a:pt x="0" y="0"/>
                  </a:moveTo>
                  <a:lnTo>
                    <a:pt x="8247975" y="0"/>
                  </a:lnTo>
                  <a:lnTo>
                    <a:pt x="8247975" y="4443596"/>
                  </a:lnTo>
                  <a:lnTo>
                    <a:pt x="0" y="4443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0080762" y="2098942"/>
              <a:ext cx="8377413" cy="418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59" lvl="1" indent="-367030" algn="l">
                <a:lnSpc>
                  <a:spcPts val="4759"/>
                </a:lnSpc>
                <a:buFont typeface="Arial"/>
                <a:buChar char="•"/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Registro distribuito di </a:t>
              </a:r>
            </a:p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    transazioni digitali</a:t>
              </a:r>
            </a:p>
            <a:p>
              <a:pPr marL="734059" lvl="1" indent="-367030" algn="l">
                <a:lnSpc>
                  <a:spcPts val="4759"/>
                </a:lnSpc>
                <a:buFont typeface="Arial"/>
                <a:buChar char="•"/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Le transazioni vengono </a:t>
              </a:r>
            </a:p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    raccolte in blocchi</a:t>
              </a:r>
            </a:p>
            <a:p>
              <a:pPr marL="734059" lvl="1" indent="-367030" algn="l">
                <a:lnSpc>
                  <a:spcPts val="4759"/>
                </a:lnSpc>
                <a:buFont typeface="Arial"/>
                <a:buChar char="•"/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Ogni blocco è collegato </a:t>
              </a:r>
            </a:p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    crittograficamente con il 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    precedente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6832" y="2617599"/>
            <a:ext cx="715865" cy="638436"/>
            <a:chOff x="0" y="0"/>
            <a:chExt cx="954486" cy="851248"/>
          </a:xfrm>
        </p:grpSpPr>
        <p:grpSp>
          <p:nvGrpSpPr>
            <p:cNvPr id="3" name="Group 3"/>
            <p:cNvGrpSpPr/>
            <p:nvPr/>
          </p:nvGrpSpPr>
          <p:grpSpPr>
            <a:xfrm>
              <a:off x="43135" y="432235"/>
              <a:ext cx="739727" cy="162724"/>
              <a:chOff x="0" y="0"/>
              <a:chExt cx="923729" cy="2032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477243" y="338669"/>
              <a:ext cx="477243" cy="512579"/>
              <a:chOff x="0" y="0"/>
              <a:chExt cx="595954" cy="640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75295" cy="595975"/>
              <a:chOff x="0" y="0"/>
              <a:chExt cx="218899" cy="7442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9" name="Freeform 9"/>
          <p:cNvSpPr/>
          <p:nvPr/>
        </p:nvSpPr>
        <p:spPr>
          <a:xfrm>
            <a:off x="1028700" y="4465371"/>
            <a:ext cx="8555406" cy="4972830"/>
          </a:xfrm>
          <a:custGeom>
            <a:avLst/>
            <a:gdLst/>
            <a:ahLst/>
            <a:cxnLst/>
            <a:rect l="l" t="t" r="r" b="b"/>
            <a:pathLst>
              <a:path w="8555406" h="4972830">
                <a:moveTo>
                  <a:pt x="0" y="0"/>
                </a:moveTo>
                <a:lnTo>
                  <a:pt x="8555406" y="0"/>
                </a:lnTo>
                <a:lnTo>
                  <a:pt x="8555406" y="4972829"/>
                </a:lnTo>
                <a:lnTo>
                  <a:pt x="0" y="497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30573" y="4465371"/>
            <a:ext cx="8651373" cy="4972830"/>
            <a:chOff x="0" y="0"/>
            <a:chExt cx="2278551" cy="13097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78551" cy="1309716"/>
            </a:xfrm>
            <a:custGeom>
              <a:avLst/>
              <a:gdLst/>
              <a:ahLst/>
              <a:cxnLst/>
              <a:rect l="l" t="t" r="r" b="b"/>
              <a:pathLst>
                <a:path w="2278551" h="1309716">
                  <a:moveTo>
                    <a:pt x="0" y="0"/>
                  </a:moveTo>
                  <a:lnTo>
                    <a:pt x="2278551" y="0"/>
                  </a:lnTo>
                  <a:lnTo>
                    <a:pt x="2278551" y="1309716"/>
                  </a:lnTo>
                  <a:lnTo>
                    <a:pt x="0" y="13097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78551" cy="134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qqq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 concetto di identità nelle blockchain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0322" y="1866617"/>
            <a:ext cx="7810655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Le </a:t>
            </a:r>
            <a:r>
              <a:rPr lang="en-US" sz="3799" dirty="0" err="1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blockhain</a:t>
            </a:r>
            <a:r>
              <a:rPr lang="en-US" sz="3799" dirty="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799" dirty="0" err="1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sono</a:t>
            </a:r>
            <a:r>
              <a:rPr lang="en-US" sz="3799" dirty="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799" u="sng" dirty="0" err="1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trasparenti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10298" y="2794969"/>
            <a:ext cx="8581504" cy="105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9"/>
              </a:lnSpc>
            </a:pPr>
            <a:r>
              <a:rPr lang="en-US" sz="3799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Grazie agli explorer, chiunque</a:t>
            </a:r>
          </a:p>
          <a:p>
            <a:pPr algn="l">
              <a:lnSpc>
                <a:spcPts val="4179"/>
              </a:lnSpc>
            </a:pPr>
            <a:r>
              <a:rPr lang="en-US" sz="3799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può ispezionare blocchi e transazioni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58324" y="7177444"/>
            <a:ext cx="12249356" cy="977887"/>
            <a:chOff x="0" y="0"/>
            <a:chExt cx="16332475" cy="130385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208775"/>
              <a:ext cx="4949719" cy="1049023"/>
              <a:chOff x="0" y="0"/>
              <a:chExt cx="977722" cy="20721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77722" cy="207214"/>
              </a:xfrm>
              <a:custGeom>
                <a:avLst/>
                <a:gdLst/>
                <a:ahLst/>
                <a:cxnLst/>
                <a:rect l="l" t="t" r="r" b="b"/>
                <a:pathLst>
                  <a:path w="977722" h="207214">
                    <a:moveTo>
                      <a:pt x="0" y="0"/>
                    </a:moveTo>
                    <a:lnTo>
                      <a:pt x="977722" y="0"/>
                    </a:lnTo>
                    <a:lnTo>
                      <a:pt x="977722" y="207214"/>
                    </a:lnTo>
                    <a:lnTo>
                      <a:pt x="0" y="20721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3131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977722" cy="2453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qqq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233750" y="570563"/>
              <a:ext cx="3175000" cy="162724"/>
              <a:chOff x="0" y="0"/>
              <a:chExt cx="3964759" cy="203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91843" y="49530"/>
                <a:ext cx="3581073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3581073" h="128270">
                    <a:moveTo>
                      <a:pt x="201681" y="1270"/>
                    </a:moveTo>
                    <a:cubicBezTo>
                      <a:pt x="3443339" y="3810"/>
                      <a:pt x="3463016" y="3810"/>
                      <a:pt x="3497449" y="11430"/>
                    </a:cubicBezTo>
                    <a:cubicBezTo>
                      <a:pt x="3531882" y="20320"/>
                      <a:pt x="3576154" y="40640"/>
                      <a:pt x="3571235" y="54610"/>
                    </a:cubicBezTo>
                    <a:cubicBezTo>
                      <a:pt x="3571235" y="68580"/>
                      <a:pt x="3522044" y="87630"/>
                      <a:pt x="3477773" y="95250"/>
                    </a:cubicBezTo>
                    <a:cubicBezTo>
                      <a:pt x="3443339" y="101600"/>
                      <a:pt x="3399068" y="104140"/>
                      <a:pt x="3354796" y="102870"/>
                    </a:cubicBezTo>
                    <a:cubicBezTo>
                      <a:pt x="3305606" y="100330"/>
                      <a:pt x="3231820" y="86360"/>
                      <a:pt x="3202306" y="76200"/>
                    </a:cubicBezTo>
                    <a:cubicBezTo>
                      <a:pt x="3182629" y="66040"/>
                      <a:pt x="3177710" y="53340"/>
                      <a:pt x="3182629" y="43180"/>
                    </a:cubicBezTo>
                    <a:cubicBezTo>
                      <a:pt x="3187548" y="34290"/>
                      <a:pt x="3212143" y="21590"/>
                      <a:pt x="3241658" y="15240"/>
                    </a:cubicBezTo>
                    <a:cubicBezTo>
                      <a:pt x="3271172" y="7620"/>
                      <a:pt x="3315444" y="2540"/>
                      <a:pt x="3354796" y="1270"/>
                    </a:cubicBezTo>
                    <a:cubicBezTo>
                      <a:pt x="3394149" y="0"/>
                      <a:pt x="3443339" y="2540"/>
                      <a:pt x="3477773" y="8890"/>
                    </a:cubicBezTo>
                    <a:cubicBezTo>
                      <a:pt x="3522044" y="16510"/>
                      <a:pt x="3566316" y="36830"/>
                      <a:pt x="3571235" y="49530"/>
                    </a:cubicBezTo>
                    <a:cubicBezTo>
                      <a:pt x="3581073" y="59690"/>
                      <a:pt x="3566316" y="72390"/>
                      <a:pt x="3541721" y="80010"/>
                    </a:cubicBezTo>
                    <a:cubicBezTo>
                      <a:pt x="3507287" y="91440"/>
                      <a:pt x="3467935" y="96520"/>
                      <a:pt x="3379391" y="102870"/>
                    </a:cubicBezTo>
                    <a:cubicBezTo>
                      <a:pt x="2990786" y="128270"/>
                      <a:pt x="590287" y="127000"/>
                      <a:pt x="201682" y="102870"/>
                    </a:cubicBezTo>
                    <a:cubicBezTo>
                      <a:pt x="108219" y="96520"/>
                      <a:pt x="73786" y="91440"/>
                      <a:pt x="39353" y="81280"/>
                    </a:cubicBezTo>
                    <a:cubicBezTo>
                      <a:pt x="9838" y="71120"/>
                      <a:pt x="0" y="57150"/>
                      <a:pt x="4919" y="45720"/>
                    </a:cubicBezTo>
                    <a:cubicBezTo>
                      <a:pt x="9838" y="34290"/>
                      <a:pt x="39353" y="21590"/>
                      <a:pt x="73786" y="13970"/>
                    </a:cubicBezTo>
                    <a:cubicBezTo>
                      <a:pt x="103300" y="6350"/>
                      <a:pt x="201682" y="1270"/>
                      <a:pt x="201682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7931507" y="476997"/>
              <a:ext cx="477243" cy="512579"/>
              <a:chOff x="0" y="0"/>
              <a:chExt cx="595954" cy="6400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4" name="Freeform 24"/>
            <p:cNvSpPr/>
            <p:nvPr/>
          </p:nvSpPr>
          <p:spPr>
            <a:xfrm>
              <a:off x="15028625" y="0"/>
              <a:ext cx="1303850" cy="1303850"/>
            </a:xfrm>
            <a:custGeom>
              <a:avLst/>
              <a:gdLst/>
              <a:ahLst/>
              <a:cxnLst/>
              <a:rect l="l" t="t" r="r" b="b"/>
              <a:pathLst>
                <a:path w="1303850" h="1303850">
                  <a:moveTo>
                    <a:pt x="0" y="0"/>
                  </a:moveTo>
                  <a:lnTo>
                    <a:pt x="1303850" y="0"/>
                  </a:lnTo>
                  <a:lnTo>
                    <a:pt x="1303850" y="1303850"/>
                  </a:lnTo>
                  <a:lnTo>
                    <a:pt x="0" y="1303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8854639" y="276933"/>
              <a:ext cx="5894586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Pseudo-anonimato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Perchè lo pseudo-anonimato non è sufficente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883301"/>
            <a:ext cx="16524129" cy="2463697"/>
            <a:chOff x="0" y="0"/>
            <a:chExt cx="22032172" cy="3284929"/>
          </a:xfrm>
        </p:grpSpPr>
        <p:sp>
          <p:nvSpPr>
            <p:cNvPr id="4" name="TextBox 4"/>
            <p:cNvSpPr txBox="1"/>
            <p:nvPr/>
          </p:nvSpPr>
          <p:spPr>
            <a:xfrm>
              <a:off x="0" y="124467"/>
              <a:ext cx="1899675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Consideriamo il seguente scenario: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57495" y="975715"/>
              <a:ext cx="1180209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Bob è un barista che accetta pagamenti crypto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94502" y="1826615"/>
              <a:ext cx="1347432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Alice vuole pagare un caffè in USDC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93502" y="1223451"/>
              <a:ext cx="739727" cy="162724"/>
              <a:chOff x="0" y="0"/>
              <a:chExt cx="923729" cy="2032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727609" y="1129885"/>
              <a:ext cx="477243" cy="512579"/>
              <a:chOff x="0" y="0"/>
              <a:chExt cx="595954" cy="640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250366" y="791217"/>
              <a:ext cx="175295" cy="595975"/>
              <a:chOff x="0" y="0"/>
              <a:chExt cx="218899" cy="7442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12970298" y="0"/>
              <a:ext cx="9061874" cy="3284929"/>
            </a:xfrm>
            <a:custGeom>
              <a:avLst/>
              <a:gdLst/>
              <a:ahLst/>
              <a:cxnLst/>
              <a:rect l="l" t="t" r="r" b="b"/>
              <a:pathLst>
                <a:path w="9061874" h="3284929">
                  <a:moveTo>
                    <a:pt x="0" y="0"/>
                  </a:moveTo>
                  <a:lnTo>
                    <a:pt x="9061874" y="0"/>
                  </a:lnTo>
                  <a:lnTo>
                    <a:pt x="9061874" y="3284929"/>
                  </a:lnTo>
                  <a:lnTo>
                    <a:pt x="0" y="3284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1783151" y="2074699"/>
              <a:ext cx="739727" cy="162724"/>
              <a:chOff x="0" y="0"/>
              <a:chExt cx="923729" cy="2032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2217259" y="1981133"/>
              <a:ext cx="477243" cy="512579"/>
              <a:chOff x="0" y="0"/>
              <a:chExt cx="595954" cy="640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1740016" y="1642465"/>
              <a:ext cx="175295" cy="595975"/>
              <a:chOff x="0" y="0"/>
              <a:chExt cx="218899" cy="74422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4877121" y="4126550"/>
            <a:ext cx="8782520" cy="2389439"/>
            <a:chOff x="0" y="0"/>
            <a:chExt cx="11710026" cy="3185919"/>
          </a:xfrm>
        </p:grpSpPr>
        <p:grpSp>
          <p:nvGrpSpPr>
            <p:cNvPr id="21" name="Group 21"/>
            <p:cNvGrpSpPr/>
            <p:nvPr/>
          </p:nvGrpSpPr>
          <p:grpSpPr>
            <a:xfrm>
              <a:off x="5426714" y="0"/>
              <a:ext cx="140814" cy="1270000"/>
              <a:chOff x="0" y="0"/>
              <a:chExt cx="203200" cy="183266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5608602" y="0"/>
              <a:ext cx="140814" cy="1270000"/>
              <a:chOff x="0" y="0"/>
              <a:chExt cx="203200" cy="18326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5035565" y="1066339"/>
              <a:ext cx="617708" cy="514917"/>
              <a:chOff x="0" y="0"/>
              <a:chExt cx="816610" cy="68072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1910" y="46990"/>
                <a:ext cx="72644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584200">
                    <a:moveTo>
                      <a:pt x="72390" y="5080"/>
                    </a:moveTo>
                    <a:cubicBezTo>
                      <a:pt x="341630" y="148590"/>
                      <a:pt x="377190" y="175260"/>
                      <a:pt x="415290" y="208280"/>
                    </a:cubicBezTo>
                    <a:cubicBezTo>
                      <a:pt x="454660" y="241300"/>
                      <a:pt x="486410" y="275590"/>
                      <a:pt x="528320" y="317500"/>
                    </a:cubicBezTo>
                    <a:cubicBezTo>
                      <a:pt x="584200" y="374650"/>
                      <a:pt x="706120" y="477520"/>
                      <a:pt x="720090" y="518160"/>
                    </a:cubicBezTo>
                    <a:cubicBezTo>
                      <a:pt x="726440" y="532130"/>
                      <a:pt x="722630" y="541020"/>
                      <a:pt x="718820" y="551180"/>
                    </a:cubicBezTo>
                    <a:cubicBezTo>
                      <a:pt x="715010" y="560070"/>
                      <a:pt x="707390" y="570230"/>
                      <a:pt x="697230" y="575310"/>
                    </a:cubicBezTo>
                    <a:cubicBezTo>
                      <a:pt x="685800" y="581660"/>
                      <a:pt x="662940" y="584200"/>
                      <a:pt x="650240" y="577850"/>
                    </a:cubicBezTo>
                    <a:cubicBezTo>
                      <a:pt x="637540" y="571500"/>
                      <a:pt x="623570" y="553720"/>
                      <a:pt x="621030" y="539750"/>
                    </a:cubicBezTo>
                    <a:cubicBezTo>
                      <a:pt x="619760" y="525780"/>
                      <a:pt x="626110" y="504190"/>
                      <a:pt x="636270" y="495300"/>
                    </a:cubicBezTo>
                    <a:cubicBezTo>
                      <a:pt x="646430" y="485140"/>
                      <a:pt x="669290" y="480060"/>
                      <a:pt x="683260" y="482600"/>
                    </a:cubicBezTo>
                    <a:cubicBezTo>
                      <a:pt x="693420" y="483870"/>
                      <a:pt x="703580" y="491490"/>
                      <a:pt x="709930" y="499110"/>
                    </a:cubicBezTo>
                    <a:cubicBezTo>
                      <a:pt x="717550" y="506730"/>
                      <a:pt x="722630" y="518160"/>
                      <a:pt x="722630" y="529590"/>
                    </a:cubicBezTo>
                    <a:cubicBezTo>
                      <a:pt x="722630" y="542290"/>
                      <a:pt x="712470" y="563880"/>
                      <a:pt x="702310" y="572770"/>
                    </a:cubicBezTo>
                    <a:cubicBezTo>
                      <a:pt x="694690" y="579120"/>
                      <a:pt x="681990" y="582930"/>
                      <a:pt x="671830" y="582930"/>
                    </a:cubicBezTo>
                    <a:cubicBezTo>
                      <a:pt x="661670" y="582930"/>
                      <a:pt x="655320" y="580390"/>
                      <a:pt x="641350" y="572770"/>
                    </a:cubicBezTo>
                    <a:cubicBezTo>
                      <a:pt x="591820" y="542290"/>
                      <a:pt x="430530" y="354330"/>
                      <a:pt x="355600" y="289560"/>
                    </a:cubicBezTo>
                    <a:cubicBezTo>
                      <a:pt x="311150" y="251460"/>
                      <a:pt x="288290" y="236220"/>
                      <a:pt x="242570" y="207010"/>
                    </a:cubicBezTo>
                    <a:cubicBezTo>
                      <a:pt x="180340" y="167640"/>
                      <a:pt x="38100" y="124460"/>
                      <a:pt x="11430" y="83820"/>
                    </a:cubicBezTo>
                    <a:cubicBezTo>
                      <a:pt x="0" y="64770"/>
                      <a:pt x="2540" y="39370"/>
                      <a:pt x="8890" y="25400"/>
                    </a:cubicBezTo>
                    <a:cubicBezTo>
                      <a:pt x="12700" y="15240"/>
                      <a:pt x="25400" y="6350"/>
                      <a:pt x="36830" y="3810"/>
                    </a:cubicBezTo>
                    <a:cubicBezTo>
                      <a:pt x="46990" y="0"/>
                      <a:pt x="72390" y="5080"/>
                      <a:pt x="72390" y="508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5528387" y="958744"/>
              <a:ext cx="653253" cy="607141"/>
              <a:chOff x="0" y="0"/>
              <a:chExt cx="863600" cy="80264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0800" y="49530"/>
                <a:ext cx="763270" cy="703580"/>
              </a:xfrm>
              <a:custGeom>
                <a:avLst/>
                <a:gdLst/>
                <a:ahLst/>
                <a:cxnLst/>
                <a:rect l="l" t="t" r="r" b="b"/>
                <a:pathLst>
                  <a:path w="763270" h="703580">
                    <a:moveTo>
                      <a:pt x="13970" y="617220"/>
                    </a:moveTo>
                    <a:cubicBezTo>
                      <a:pt x="203200" y="419100"/>
                      <a:pt x="257810" y="384810"/>
                      <a:pt x="318770" y="330200"/>
                    </a:cubicBezTo>
                    <a:cubicBezTo>
                      <a:pt x="400050" y="259080"/>
                      <a:pt x="516890" y="127000"/>
                      <a:pt x="593090" y="71120"/>
                    </a:cubicBezTo>
                    <a:cubicBezTo>
                      <a:pt x="637540" y="36830"/>
                      <a:pt x="681990" y="1270"/>
                      <a:pt x="711200" y="1270"/>
                    </a:cubicBezTo>
                    <a:cubicBezTo>
                      <a:pt x="728980" y="0"/>
                      <a:pt x="745490" y="12700"/>
                      <a:pt x="753110" y="22860"/>
                    </a:cubicBezTo>
                    <a:cubicBezTo>
                      <a:pt x="759460" y="31750"/>
                      <a:pt x="762000" y="44450"/>
                      <a:pt x="762000" y="54610"/>
                    </a:cubicBezTo>
                    <a:cubicBezTo>
                      <a:pt x="760730" y="64770"/>
                      <a:pt x="756920" y="77470"/>
                      <a:pt x="749300" y="85090"/>
                    </a:cubicBezTo>
                    <a:cubicBezTo>
                      <a:pt x="740410" y="93980"/>
                      <a:pt x="718820" y="102870"/>
                      <a:pt x="704850" y="101600"/>
                    </a:cubicBezTo>
                    <a:cubicBezTo>
                      <a:pt x="694690" y="101600"/>
                      <a:pt x="683260" y="95250"/>
                      <a:pt x="675640" y="88900"/>
                    </a:cubicBezTo>
                    <a:cubicBezTo>
                      <a:pt x="668020" y="81280"/>
                      <a:pt x="661670" y="71120"/>
                      <a:pt x="660400" y="59690"/>
                    </a:cubicBezTo>
                    <a:cubicBezTo>
                      <a:pt x="660400" y="46990"/>
                      <a:pt x="668020" y="24130"/>
                      <a:pt x="676910" y="15240"/>
                    </a:cubicBezTo>
                    <a:cubicBezTo>
                      <a:pt x="683260" y="6350"/>
                      <a:pt x="695960" y="2540"/>
                      <a:pt x="706120" y="1270"/>
                    </a:cubicBezTo>
                    <a:cubicBezTo>
                      <a:pt x="716280" y="0"/>
                      <a:pt x="728980" y="1270"/>
                      <a:pt x="737870" y="7620"/>
                    </a:cubicBezTo>
                    <a:cubicBezTo>
                      <a:pt x="748030" y="16510"/>
                      <a:pt x="760730" y="35560"/>
                      <a:pt x="762000" y="49530"/>
                    </a:cubicBezTo>
                    <a:cubicBezTo>
                      <a:pt x="763270" y="59690"/>
                      <a:pt x="760730" y="68580"/>
                      <a:pt x="753110" y="80010"/>
                    </a:cubicBezTo>
                    <a:cubicBezTo>
                      <a:pt x="734060" y="106680"/>
                      <a:pt x="666750" y="134620"/>
                      <a:pt x="618490" y="176530"/>
                    </a:cubicBezTo>
                    <a:cubicBezTo>
                      <a:pt x="548640" y="234950"/>
                      <a:pt x="455930" y="344170"/>
                      <a:pt x="383540" y="408940"/>
                    </a:cubicBezTo>
                    <a:cubicBezTo>
                      <a:pt x="327660" y="459740"/>
                      <a:pt x="276860" y="490220"/>
                      <a:pt x="226060" y="535940"/>
                    </a:cubicBezTo>
                    <a:cubicBezTo>
                      <a:pt x="175260" y="584200"/>
                      <a:pt x="114300" y="674370"/>
                      <a:pt x="78740" y="693420"/>
                    </a:cubicBezTo>
                    <a:cubicBezTo>
                      <a:pt x="64770" y="702310"/>
                      <a:pt x="55880" y="703580"/>
                      <a:pt x="44450" y="702310"/>
                    </a:cubicBezTo>
                    <a:cubicBezTo>
                      <a:pt x="33020" y="699770"/>
                      <a:pt x="20320" y="693420"/>
                      <a:pt x="12700" y="684530"/>
                    </a:cubicBezTo>
                    <a:cubicBezTo>
                      <a:pt x="5080" y="675640"/>
                      <a:pt x="0" y="661670"/>
                      <a:pt x="0" y="650240"/>
                    </a:cubicBezTo>
                    <a:cubicBezTo>
                      <a:pt x="1270" y="638810"/>
                      <a:pt x="13970" y="617220"/>
                      <a:pt x="13970" y="61722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0" y="1807969"/>
              <a:ext cx="11710026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Alice conosce l’indirizzo di Bob (il barista)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Bob conosce l’indirizzo di Alice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044624" y="6962329"/>
            <a:ext cx="9591834" cy="2548017"/>
            <a:chOff x="0" y="0"/>
            <a:chExt cx="12789111" cy="3397356"/>
          </a:xfrm>
        </p:grpSpPr>
        <p:grpSp>
          <p:nvGrpSpPr>
            <p:cNvPr id="31" name="Group 31"/>
            <p:cNvGrpSpPr/>
            <p:nvPr/>
          </p:nvGrpSpPr>
          <p:grpSpPr>
            <a:xfrm>
              <a:off x="5132970" y="0"/>
              <a:ext cx="140814" cy="1270000"/>
              <a:chOff x="0" y="0"/>
              <a:chExt cx="203200" cy="183266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5314859" y="0"/>
              <a:ext cx="140814" cy="1270000"/>
              <a:chOff x="0" y="0"/>
              <a:chExt cx="203200" cy="18326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350" y="38718"/>
                <a:ext cx="146050" cy="1754233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754233">
                    <a:moveTo>
                      <a:pt x="146050" y="40704"/>
                    </a:moveTo>
                    <a:cubicBezTo>
                      <a:pt x="142240" y="1728421"/>
                      <a:pt x="142240" y="1731400"/>
                      <a:pt x="134620" y="1738349"/>
                    </a:cubicBezTo>
                    <a:cubicBezTo>
                      <a:pt x="125730" y="1745298"/>
                      <a:pt x="105410" y="1753241"/>
                      <a:pt x="91440" y="1753241"/>
                    </a:cubicBezTo>
                    <a:cubicBezTo>
                      <a:pt x="81280" y="1754234"/>
                      <a:pt x="69850" y="1750262"/>
                      <a:pt x="62230" y="1744306"/>
                    </a:cubicBezTo>
                    <a:cubicBezTo>
                      <a:pt x="52070" y="1737356"/>
                      <a:pt x="43180" y="1720479"/>
                      <a:pt x="44450" y="1709559"/>
                    </a:cubicBezTo>
                    <a:cubicBezTo>
                      <a:pt x="44450" y="1701616"/>
                      <a:pt x="50800" y="1692681"/>
                      <a:pt x="57150" y="1686725"/>
                    </a:cubicBezTo>
                    <a:cubicBezTo>
                      <a:pt x="64770" y="1680768"/>
                      <a:pt x="76200" y="1675804"/>
                      <a:pt x="86360" y="1674812"/>
                    </a:cubicBezTo>
                    <a:cubicBezTo>
                      <a:pt x="99060" y="1673819"/>
                      <a:pt x="121920" y="1678783"/>
                      <a:pt x="132080" y="1686725"/>
                    </a:cubicBezTo>
                    <a:cubicBezTo>
                      <a:pt x="140970" y="1694667"/>
                      <a:pt x="146050" y="1712537"/>
                      <a:pt x="144780" y="1722465"/>
                    </a:cubicBezTo>
                    <a:cubicBezTo>
                      <a:pt x="142240" y="1731400"/>
                      <a:pt x="135890" y="1739342"/>
                      <a:pt x="127000" y="1744306"/>
                    </a:cubicBezTo>
                    <a:cubicBezTo>
                      <a:pt x="119380" y="1749270"/>
                      <a:pt x="107950" y="1753241"/>
                      <a:pt x="97790" y="1753241"/>
                    </a:cubicBezTo>
                    <a:cubicBezTo>
                      <a:pt x="87630" y="1754234"/>
                      <a:pt x="74930" y="1752248"/>
                      <a:pt x="66040" y="1747284"/>
                    </a:cubicBezTo>
                    <a:cubicBezTo>
                      <a:pt x="55880" y="1740335"/>
                      <a:pt x="50800" y="1734378"/>
                      <a:pt x="44450" y="1714523"/>
                    </a:cubicBezTo>
                    <a:cubicBezTo>
                      <a:pt x="0" y="1577520"/>
                      <a:pt x="15240" y="164801"/>
                      <a:pt x="44450" y="40704"/>
                    </a:cubicBezTo>
                    <a:cubicBezTo>
                      <a:pt x="46990" y="24820"/>
                      <a:pt x="49530" y="20848"/>
                      <a:pt x="57150" y="13899"/>
                    </a:cubicBezTo>
                    <a:cubicBezTo>
                      <a:pt x="63500" y="7942"/>
                      <a:pt x="77470" y="1986"/>
                      <a:pt x="88900" y="993"/>
                    </a:cubicBezTo>
                    <a:cubicBezTo>
                      <a:pt x="99060" y="0"/>
                      <a:pt x="114300" y="1986"/>
                      <a:pt x="123190" y="7942"/>
                    </a:cubicBezTo>
                    <a:cubicBezTo>
                      <a:pt x="134620" y="13899"/>
                      <a:pt x="146050" y="40704"/>
                      <a:pt x="146050" y="4070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4741822" y="1066339"/>
              <a:ext cx="617708" cy="514917"/>
              <a:chOff x="0" y="0"/>
              <a:chExt cx="816610" cy="6807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1910" y="46990"/>
                <a:ext cx="72644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26440" h="584200">
                    <a:moveTo>
                      <a:pt x="72390" y="5080"/>
                    </a:moveTo>
                    <a:cubicBezTo>
                      <a:pt x="341630" y="148590"/>
                      <a:pt x="377190" y="175260"/>
                      <a:pt x="415290" y="208280"/>
                    </a:cubicBezTo>
                    <a:cubicBezTo>
                      <a:pt x="454660" y="241300"/>
                      <a:pt x="486410" y="275590"/>
                      <a:pt x="528320" y="317500"/>
                    </a:cubicBezTo>
                    <a:cubicBezTo>
                      <a:pt x="584200" y="374650"/>
                      <a:pt x="706120" y="477520"/>
                      <a:pt x="720090" y="518160"/>
                    </a:cubicBezTo>
                    <a:cubicBezTo>
                      <a:pt x="726440" y="532130"/>
                      <a:pt x="722630" y="541020"/>
                      <a:pt x="718820" y="551180"/>
                    </a:cubicBezTo>
                    <a:cubicBezTo>
                      <a:pt x="715010" y="560070"/>
                      <a:pt x="707390" y="570230"/>
                      <a:pt x="697230" y="575310"/>
                    </a:cubicBezTo>
                    <a:cubicBezTo>
                      <a:pt x="685800" y="581660"/>
                      <a:pt x="662940" y="584200"/>
                      <a:pt x="650240" y="577850"/>
                    </a:cubicBezTo>
                    <a:cubicBezTo>
                      <a:pt x="637540" y="571500"/>
                      <a:pt x="623570" y="553720"/>
                      <a:pt x="621030" y="539750"/>
                    </a:cubicBezTo>
                    <a:cubicBezTo>
                      <a:pt x="619760" y="525780"/>
                      <a:pt x="626110" y="504190"/>
                      <a:pt x="636270" y="495300"/>
                    </a:cubicBezTo>
                    <a:cubicBezTo>
                      <a:pt x="646430" y="485140"/>
                      <a:pt x="669290" y="480060"/>
                      <a:pt x="683260" y="482600"/>
                    </a:cubicBezTo>
                    <a:cubicBezTo>
                      <a:pt x="693420" y="483870"/>
                      <a:pt x="703580" y="491490"/>
                      <a:pt x="709930" y="499110"/>
                    </a:cubicBezTo>
                    <a:cubicBezTo>
                      <a:pt x="717550" y="506730"/>
                      <a:pt x="722630" y="518160"/>
                      <a:pt x="722630" y="529590"/>
                    </a:cubicBezTo>
                    <a:cubicBezTo>
                      <a:pt x="722630" y="542290"/>
                      <a:pt x="712470" y="563880"/>
                      <a:pt x="702310" y="572770"/>
                    </a:cubicBezTo>
                    <a:cubicBezTo>
                      <a:pt x="694690" y="579120"/>
                      <a:pt x="681990" y="582930"/>
                      <a:pt x="671830" y="582930"/>
                    </a:cubicBezTo>
                    <a:cubicBezTo>
                      <a:pt x="661670" y="582930"/>
                      <a:pt x="655320" y="580390"/>
                      <a:pt x="641350" y="572770"/>
                    </a:cubicBezTo>
                    <a:cubicBezTo>
                      <a:pt x="591820" y="542290"/>
                      <a:pt x="430530" y="354330"/>
                      <a:pt x="355600" y="289560"/>
                    </a:cubicBezTo>
                    <a:cubicBezTo>
                      <a:pt x="311150" y="251460"/>
                      <a:pt x="288290" y="236220"/>
                      <a:pt x="242570" y="207010"/>
                    </a:cubicBezTo>
                    <a:cubicBezTo>
                      <a:pt x="180340" y="167640"/>
                      <a:pt x="38100" y="124460"/>
                      <a:pt x="11430" y="83820"/>
                    </a:cubicBezTo>
                    <a:cubicBezTo>
                      <a:pt x="0" y="64770"/>
                      <a:pt x="2540" y="39370"/>
                      <a:pt x="8890" y="25400"/>
                    </a:cubicBezTo>
                    <a:cubicBezTo>
                      <a:pt x="12700" y="15240"/>
                      <a:pt x="25400" y="6350"/>
                      <a:pt x="36830" y="3810"/>
                    </a:cubicBezTo>
                    <a:cubicBezTo>
                      <a:pt x="46990" y="0"/>
                      <a:pt x="72390" y="5080"/>
                      <a:pt x="72390" y="508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5234643" y="958744"/>
              <a:ext cx="653253" cy="607141"/>
              <a:chOff x="0" y="0"/>
              <a:chExt cx="863600" cy="80264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0800" y="49530"/>
                <a:ext cx="763270" cy="703580"/>
              </a:xfrm>
              <a:custGeom>
                <a:avLst/>
                <a:gdLst/>
                <a:ahLst/>
                <a:cxnLst/>
                <a:rect l="l" t="t" r="r" b="b"/>
                <a:pathLst>
                  <a:path w="763270" h="703580">
                    <a:moveTo>
                      <a:pt x="13970" y="617220"/>
                    </a:moveTo>
                    <a:cubicBezTo>
                      <a:pt x="203200" y="419100"/>
                      <a:pt x="257810" y="384810"/>
                      <a:pt x="318770" y="330200"/>
                    </a:cubicBezTo>
                    <a:cubicBezTo>
                      <a:pt x="400050" y="259080"/>
                      <a:pt x="516890" y="127000"/>
                      <a:pt x="593090" y="71120"/>
                    </a:cubicBezTo>
                    <a:cubicBezTo>
                      <a:pt x="637540" y="36830"/>
                      <a:pt x="681990" y="1270"/>
                      <a:pt x="711200" y="1270"/>
                    </a:cubicBezTo>
                    <a:cubicBezTo>
                      <a:pt x="728980" y="0"/>
                      <a:pt x="745490" y="12700"/>
                      <a:pt x="753110" y="22860"/>
                    </a:cubicBezTo>
                    <a:cubicBezTo>
                      <a:pt x="759460" y="31750"/>
                      <a:pt x="762000" y="44450"/>
                      <a:pt x="762000" y="54610"/>
                    </a:cubicBezTo>
                    <a:cubicBezTo>
                      <a:pt x="760730" y="64770"/>
                      <a:pt x="756920" y="77470"/>
                      <a:pt x="749300" y="85090"/>
                    </a:cubicBezTo>
                    <a:cubicBezTo>
                      <a:pt x="740410" y="93980"/>
                      <a:pt x="718820" y="102870"/>
                      <a:pt x="704850" y="101600"/>
                    </a:cubicBezTo>
                    <a:cubicBezTo>
                      <a:pt x="694690" y="101600"/>
                      <a:pt x="683260" y="95250"/>
                      <a:pt x="675640" y="88900"/>
                    </a:cubicBezTo>
                    <a:cubicBezTo>
                      <a:pt x="668020" y="81280"/>
                      <a:pt x="661670" y="71120"/>
                      <a:pt x="660400" y="59690"/>
                    </a:cubicBezTo>
                    <a:cubicBezTo>
                      <a:pt x="660400" y="46990"/>
                      <a:pt x="668020" y="24130"/>
                      <a:pt x="676910" y="15240"/>
                    </a:cubicBezTo>
                    <a:cubicBezTo>
                      <a:pt x="683260" y="6350"/>
                      <a:pt x="695960" y="2540"/>
                      <a:pt x="706120" y="1270"/>
                    </a:cubicBezTo>
                    <a:cubicBezTo>
                      <a:pt x="716280" y="0"/>
                      <a:pt x="728980" y="1270"/>
                      <a:pt x="737870" y="7620"/>
                    </a:cubicBezTo>
                    <a:cubicBezTo>
                      <a:pt x="748030" y="16510"/>
                      <a:pt x="760730" y="35560"/>
                      <a:pt x="762000" y="49530"/>
                    </a:cubicBezTo>
                    <a:cubicBezTo>
                      <a:pt x="763270" y="59690"/>
                      <a:pt x="760730" y="68580"/>
                      <a:pt x="753110" y="80010"/>
                    </a:cubicBezTo>
                    <a:cubicBezTo>
                      <a:pt x="734060" y="106680"/>
                      <a:pt x="666750" y="134620"/>
                      <a:pt x="618490" y="176530"/>
                    </a:cubicBezTo>
                    <a:cubicBezTo>
                      <a:pt x="548640" y="234950"/>
                      <a:pt x="455930" y="344170"/>
                      <a:pt x="383540" y="408940"/>
                    </a:cubicBezTo>
                    <a:cubicBezTo>
                      <a:pt x="327660" y="459740"/>
                      <a:pt x="276860" y="490220"/>
                      <a:pt x="226060" y="535940"/>
                    </a:cubicBezTo>
                    <a:cubicBezTo>
                      <a:pt x="175260" y="584200"/>
                      <a:pt x="114300" y="674370"/>
                      <a:pt x="78740" y="693420"/>
                    </a:cubicBezTo>
                    <a:cubicBezTo>
                      <a:pt x="64770" y="702310"/>
                      <a:pt x="55880" y="703580"/>
                      <a:pt x="44450" y="702310"/>
                    </a:cubicBezTo>
                    <a:cubicBezTo>
                      <a:pt x="33020" y="699770"/>
                      <a:pt x="20320" y="693420"/>
                      <a:pt x="12700" y="684530"/>
                    </a:cubicBezTo>
                    <a:cubicBezTo>
                      <a:pt x="5080" y="675640"/>
                      <a:pt x="0" y="661670"/>
                      <a:pt x="0" y="650240"/>
                    </a:cubicBezTo>
                    <a:cubicBezTo>
                      <a:pt x="1270" y="638810"/>
                      <a:pt x="13970" y="617220"/>
                      <a:pt x="13970" y="61722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2019406"/>
              <a:ext cx="10688381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just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Alice può vedere tutti gli introiti del bar</a:t>
              </a:r>
            </a:p>
            <a:p>
              <a:pPr marL="647700" lvl="1" indent="-323850" algn="just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Bob può vedere tutte le spese di Alice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27763" y="-57150"/>
              <a:ext cx="6661348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 i="1">
                  <a:solidFill>
                    <a:srgbClr val="000000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Grazie alla proprietà di trasparenza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Soluzioni privacy-preserving negli anni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050510"/>
            <a:ext cx="6840064" cy="6259947"/>
            <a:chOff x="0" y="0"/>
            <a:chExt cx="9120086" cy="8346595"/>
          </a:xfrm>
        </p:grpSpPr>
        <p:grpSp>
          <p:nvGrpSpPr>
            <p:cNvPr id="4" name="Group 4"/>
            <p:cNvGrpSpPr/>
            <p:nvPr/>
          </p:nvGrpSpPr>
          <p:grpSpPr>
            <a:xfrm>
              <a:off x="1633804" y="0"/>
              <a:ext cx="6090334" cy="1192781"/>
              <a:chOff x="0" y="0"/>
              <a:chExt cx="1203029" cy="23561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03029" cy="235611"/>
              </a:xfrm>
              <a:custGeom>
                <a:avLst/>
                <a:gdLst/>
                <a:ahLst/>
                <a:cxnLst/>
                <a:rect l="l" t="t" r="r" b="b"/>
                <a:pathLst>
                  <a:path w="1203029" h="235611">
                    <a:moveTo>
                      <a:pt x="0" y="0"/>
                    </a:moveTo>
                    <a:lnTo>
                      <a:pt x="1203029" y="0"/>
                    </a:lnTo>
                    <a:lnTo>
                      <a:pt x="1203029" y="235611"/>
                    </a:lnTo>
                    <a:lnTo>
                      <a:pt x="0" y="2356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03029" cy="273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227128" y="140037"/>
              <a:ext cx="4903688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Soluzioni native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2327647"/>
              <a:ext cx="2186859" cy="2186859"/>
            </a:xfrm>
            <a:custGeom>
              <a:avLst/>
              <a:gdLst/>
              <a:ahLst/>
              <a:cxnLst/>
              <a:rect l="l" t="t" r="r" b="b"/>
              <a:pathLst>
                <a:path w="2186859" h="2186859">
                  <a:moveTo>
                    <a:pt x="0" y="0"/>
                  </a:moveTo>
                  <a:lnTo>
                    <a:pt x="2186859" y="0"/>
                  </a:lnTo>
                  <a:lnTo>
                    <a:pt x="2186859" y="2186858"/>
                  </a:lnTo>
                  <a:lnTo>
                    <a:pt x="0" y="2186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408686" y="3081379"/>
              <a:ext cx="1573780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Zcash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258117"/>
              <a:ext cx="2088478" cy="2088478"/>
            </a:xfrm>
            <a:custGeom>
              <a:avLst/>
              <a:gdLst/>
              <a:ahLst/>
              <a:cxnLst/>
              <a:rect l="l" t="t" r="r" b="b"/>
              <a:pathLst>
                <a:path w="2088478" h="2088478">
                  <a:moveTo>
                    <a:pt x="0" y="0"/>
                  </a:moveTo>
                  <a:lnTo>
                    <a:pt x="2088478" y="0"/>
                  </a:lnTo>
                  <a:lnTo>
                    <a:pt x="2088478" y="2088478"/>
                  </a:lnTo>
                  <a:lnTo>
                    <a:pt x="0" y="208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2408686" y="6940407"/>
              <a:ext cx="1942465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Monero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198366" y="3360442"/>
              <a:ext cx="739727" cy="162724"/>
              <a:chOff x="0" y="0"/>
              <a:chExt cx="923729" cy="2032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4632474" y="3266876"/>
              <a:ext cx="477243" cy="512579"/>
              <a:chOff x="0" y="0"/>
              <a:chExt cx="595954" cy="6400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482418" y="7290953"/>
              <a:ext cx="739727" cy="162724"/>
              <a:chOff x="0" y="0"/>
              <a:chExt cx="923729" cy="2032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4916525" y="7197387"/>
              <a:ext cx="477243" cy="512579"/>
              <a:chOff x="0" y="0"/>
              <a:chExt cx="595954" cy="6400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5426407" y="2450016"/>
              <a:ext cx="3408817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Diverse modalità per le transazioni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711269" y="6257446"/>
              <a:ext cx="3408817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Transazioni private di default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577027" y="2050510"/>
            <a:ext cx="9506796" cy="7746981"/>
            <a:chOff x="0" y="0"/>
            <a:chExt cx="12675728" cy="1032930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22322"/>
              <a:ext cx="166003" cy="9525000"/>
              <a:chOff x="0" y="0"/>
              <a:chExt cx="307340" cy="176347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0640" y="143488"/>
                <a:ext cx="237490" cy="17351311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17351311">
                    <a:moveTo>
                      <a:pt x="130810" y="147076"/>
                    </a:moveTo>
                    <a:cubicBezTo>
                      <a:pt x="114300" y="7203108"/>
                      <a:pt x="128270" y="8878333"/>
                      <a:pt x="144780" y="10499750"/>
                    </a:cubicBezTo>
                    <a:cubicBezTo>
                      <a:pt x="158750" y="12038661"/>
                      <a:pt x="190500" y="13760519"/>
                      <a:pt x="201930" y="14994517"/>
                    </a:cubicBezTo>
                    <a:cubicBezTo>
                      <a:pt x="209550" y="15859034"/>
                      <a:pt x="237490" y="16928022"/>
                      <a:pt x="214630" y="17204236"/>
                    </a:cubicBezTo>
                    <a:cubicBezTo>
                      <a:pt x="208280" y="17272392"/>
                      <a:pt x="203200" y="17301091"/>
                      <a:pt x="191770" y="17322613"/>
                    </a:cubicBezTo>
                    <a:cubicBezTo>
                      <a:pt x="180340" y="17344136"/>
                      <a:pt x="157480" y="17351311"/>
                      <a:pt x="144780" y="17336963"/>
                    </a:cubicBezTo>
                    <a:cubicBezTo>
                      <a:pt x="132080" y="17322613"/>
                      <a:pt x="116840" y="17272392"/>
                      <a:pt x="114300" y="17236521"/>
                    </a:cubicBezTo>
                    <a:cubicBezTo>
                      <a:pt x="110490" y="17197061"/>
                      <a:pt x="116840" y="17132492"/>
                      <a:pt x="127000" y="17103794"/>
                    </a:cubicBezTo>
                    <a:cubicBezTo>
                      <a:pt x="135890" y="17075097"/>
                      <a:pt x="157480" y="17057160"/>
                      <a:pt x="171450" y="17060747"/>
                    </a:cubicBezTo>
                    <a:cubicBezTo>
                      <a:pt x="185420" y="17067922"/>
                      <a:pt x="204470" y="17107380"/>
                      <a:pt x="209550" y="17143252"/>
                    </a:cubicBezTo>
                    <a:cubicBezTo>
                      <a:pt x="215900" y="17179124"/>
                      <a:pt x="214630" y="17243696"/>
                      <a:pt x="207010" y="17279566"/>
                    </a:cubicBezTo>
                    <a:cubicBezTo>
                      <a:pt x="199390" y="17311851"/>
                      <a:pt x="179070" y="17340549"/>
                      <a:pt x="166370" y="17347723"/>
                    </a:cubicBezTo>
                    <a:cubicBezTo>
                      <a:pt x="156210" y="17351311"/>
                      <a:pt x="143510" y="17340549"/>
                      <a:pt x="134620" y="17322613"/>
                    </a:cubicBezTo>
                    <a:cubicBezTo>
                      <a:pt x="124460" y="17301091"/>
                      <a:pt x="119380" y="17272392"/>
                      <a:pt x="113030" y="17204236"/>
                    </a:cubicBezTo>
                    <a:cubicBezTo>
                      <a:pt x="87630" y="16931608"/>
                      <a:pt x="107950" y="15866209"/>
                      <a:pt x="100330" y="15001691"/>
                    </a:cubicBezTo>
                    <a:cubicBezTo>
                      <a:pt x="88900" y="13767694"/>
                      <a:pt x="57150" y="12042248"/>
                      <a:pt x="43180" y="10503337"/>
                    </a:cubicBezTo>
                    <a:cubicBezTo>
                      <a:pt x="26670" y="8881920"/>
                      <a:pt x="12700" y="7203108"/>
                      <a:pt x="10160" y="5506360"/>
                    </a:cubicBezTo>
                    <a:cubicBezTo>
                      <a:pt x="7620" y="3748629"/>
                      <a:pt x="0" y="556017"/>
                      <a:pt x="29210" y="139901"/>
                    </a:cubicBezTo>
                    <a:cubicBezTo>
                      <a:pt x="33020" y="82506"/>
                      <a:pt x="34290" y="68157"/>
                      <a:pt x="41910" y="46634"/>
                    </a:cubicBezTo>
                    <a:cubicBezTo>
                      <a:pt x="49530" y="21523"/>
                      <a:pt x="63500" y="0"/>
                      <a:pt x="74930" y="0"/>
                    </a:cubicBezTo>
                    <a:cubicBezTo>
                      <a:pt x="87630" y="0"/>
                      <a:pt x="109220" y="21523"/>
                      <a:pt x="118110" y="50221"/>
                    </a:cubicBezTo>
                    <a:cubicBezTo>
                      <a:pt x="127000" y="75331"/>
                      <a:pt x="130810" y="147075"/>
                      <a:pt x="130810" y="147075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4711631" y="140037"/>
              <a:ext cx="1679674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Tools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2506300" y="0"/>
              <a:ext cx="6090334" cy="1192781"/>
              <a:chOff x="0" y="0"/>
              <a:chExt cx="1203029" cy="23561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03029" cy="235611"/>
              </a:xfrm>
              <a:custGeom>
                <a:avLst/>
                <a:gdLst/>
                <a:ahLst/>
                <a:cxnLst/>
                <a:rect l="l" t="t" r="r" b="b"/>
                <a:pathLst>
                  <a:path w="1203029" h="235611">
                    <a:moveTo>
                      <a:pt x="0" y="0"/>
                    </a:moveTo>
                    <a:lnTo>
                      <a:pt x="1203029" y="0"/>
                    </a:lnTo>
                    <a:lnTo>
                      <a:pt x="1203029" y="235611"/>
                    </a:lnTo>
                    <a:lnTo>
                      <a:pt x="0" y="2356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203029" cy="273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6166945" y="3488969"/>
              <a:ext cx="4826760" cy="1569291"/>
            </a:xfrm>
            <a:custGeom>
              <a:avLst/>
              <a:gdLst/>
              <a:ahLst/>
              <a:cxnLst/>
              <a:rect l="l" t="t" r="r" b="b"/>
              <a:pathLst>
                <a:path w="4826760" h="1569291">
                  <a:moveTo>
                    <a:pt x="0" y="0"/>
                  </a:moveTo>
                  <a:lnTo>
                    <a:pt x="4826760" y="0"/>
                  </a:lnTo>
                  <a:lnTo>
                    <a:pt x="4826760" y="1569291"/>
                  </a:lnTo>
                  <a:lnTo>
                    <a:pt x="0" y="1569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1495" y="2018134"/>
              <a:ext cx="5175450" cy="1332678"/>
            </a:xfrm>
            <a:custGeom>
              <a:avLst/>
              <a:gdLst/>
              <a:ahLst/>
              <a:cxnLst/>
              <a:rect l="l" t="t" r="r" b="b"/>
              <a:pathLst>
                <a:path w="5175450" h="1332678">
                  <a:moveTo>
                    <a:pt x="0" y="0"/>
                  </a:moveTo>
                  <a:lnTo>
                    <a:pt x="5175450" y="0"/>
                  </a:lnTo>
                  <a:lnTo>
                    <a:pt x="5175450" y="1332678"/>
                  </a:lnTo>
                  <a:lnTo>
                    <a:pt x="0" y="1332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31" name="Group 31"/>
            <p:cNvGrpSpPr/>
            <p:nvPr/>
          </p:nvGrpSpPr>
          <p:grpSpPr>
            <a:xfrm>
              <a:off x="4767643" y="3916772"/>
              <a:ext cx="960546" cy="211299"/>
              <a:chOff x="0" y="0"/>
              <a:chExt cx="923729" cy="2032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5331338" y="3795275"/>
              <a:ext cx="619707" cy="665592"/>
              <a:chOff x="0" y="0"/>
              <a:chExt cx="595954" cy="6400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4711631" y="3355509"/>
              <a:ext cx="227623" cy="773883"/>
              <a:chOff x="0" y="0"/>
              <a:chExt cx="218899" cy="7442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7" name="Freeform 37"/>
            <p:cNvSpPr/>
            <p:nvPr/>
          </p:nvSpPr>
          <p:spPr>
            <a:xfrm>
              <a:off x="442554" y="5883760"/>
              <a:ext cx="6273333" cy="4445547"/>
            </a:xfrm>
            <a:custGeom>
              <a:avLst/>
              <a:gdLst/>
              <a:ahLst/>
              <a:cxnLst/>
              <a:rect l="l" t="t" r="r" b="b"/>
              <a:pathLst>
                <a:path w="6273333" h="4445547">
                  <a:moveTo>
                    <a:pt x="0" y="0"/>
                  </a:moveTo>
                  <a:lnTo>
                    <a:pt x="6273333" y="0"/>
                  </a:lnTo>
                  <a:lnTo>
                    <a:pt x="6273333" y="4445547"/>
                  </a:lnTo>
                  <a:lnTo>
                    <a:pt x="0" y="4445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993528" y="6810037"/>
              <a:ext cx="5682200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Mixers: agiscono da intermediario rompendo il link mittente / destinatario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... e problemi</a:t>
            </a:r>
          </a:p>
        </p:txBody>
      </p:sp>
      <p:sp>
        <p:nvSpPr>
          <p:cNvPr id="3" name="Freeform 3"/>
          <p:cNvSpPr/>
          <p:nvPr/>
        </p:nvSpPr>
        <p:spPr>
          <a:xfrm>
            <a:off x="691273" y="2270574"/>
            <a:ext cx="10780245" cy="2317753"/>
          </a:xfrm>
          <a:custGeom>
            <a:avLst/>
            <a:gdLst/>
            <a:ahLst/>
            <a:cxnLst/>
            <a:rect l="l" t="t" r="r" b="b"/>
            <a:pathLst>
              <a:path w="10780245" h="2317753">
                <a:moveTo>
                  <a:pt x="0" y="0"/>
                </a:moveTo>
                <a:lnTo>
                  <a:pt x="10780245" y="0"/>
                </a:lnTo>
                <a:lnTo>
                  <a:pt x="10780245" y="2317753"/>
                </a:lnTo>
                <a:lnTo>
                  <a:pt x="0" y="2317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1850562" y="1891449"/>
            <a:ext cx="5749538" cy="3076003"/>
          </a:xfrm>
          <a:custGeom>
            <a:avLst/>
            <a:gdLst/>
            <a:ahLst/>
            <a:cxnLst/>
            <a:rect l="l" t="t" r="r" b="b"/>
            <a:pathLst>
              <a:path w="5749538" h="3076003">
                <a:moveTo>
                  <a:pt x="0" y="0"/>
                </a:moveTo>
                <a:lnTo>
                  <a:pt x="5749538" y="0"/>
                </a:lnTo>
                <a:lnTo>
                  <a:pt x="5749538" y="3076003"/>
                </a:lnTo>
                <a:lnTo>
                  <a:pt x="0" y="3076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98877" y="7567732"/>
            <a:ext cx="708660" cy="142875"/>
            <a:chOff x="0" y="0"/>
            <a:chExt cx="944880" cy="190500"/>
          </a:xfrm>
        </p:grpSpPr>
        <p:sp>
          <p:nvSpPr>
            <p:cNvPr id="6" name="Freeform 6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4701120" y="5853277"/>
            <a:ext cx="1357670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$7 miliardi riciclati tramite Tornado Cash dalla sua creazione nel 2019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01120" y="6552651"/>
            <a:ext cx="1357670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$455 milioni provenienti da furti attribuiti al gruppo Lazarus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598877" y="8198092"/>
            <a:ext cx="708660" cy="152400"/>
            <a:chOff x="0" y="0"/>
            <a:chExt cx="944880" cy="203200"/>
          </a:xfrm>
        </p:grpSpPr>
        <p:sp>
          <p:nvSpPr>
            <p:cNvPr id="10" name="Freeform 10"/>
            <p:cNvSpPr/>
            <p:nvPr/>
          </p:nvSpPr>
          <p:spPr>
            <a:xfrm>
              <a:off x="49530" y="33691"/>
              <a:ext cx="844550" cy="134765"/>
            </a:xfrm>
            <a:custGeom>
              <a:avLst/>
              <a:gdLst/>
              <a:ahLst/>
              <a:cxnLst/>
              <a:rect l="l" t="t" r="r" b="b"/>
              <a:pathLst>
                <a:path w="844550" h="134765">
                  <a:moveTo>
                    <a:pt x="50800" y="42114"/>
                  </a:moveTo>
                  <a:cubicBezTo>
                    <a:pt x="530860" y="36850"/>
                    <a:pt x="726440" y="0"/>
                    <a:pt x="789940" y="8423"/>
                  </a:cubicBezTo>
                  <a:cubicBezTo>
                    <a:pt x="811530" y="11582"/>
                    <a:pt x="824230" y="16846"/>
                    <a:pt x="833120" y="25269"/>
                  </a:cubicBezTo>
                  <a:cubicBezTo>
                    <a:pt x="839470" y="32639"/>
                    <a:pt x="843280" y="42114"/>
                    <a:pt x="843280" y="50537"/>
                  </a:cubicBezTo>
                  <a:cubicBezTo>
                    <a:pt x="843280" y="58960"/>
                    <a:pt x="838200" y="69488"/>
                    <a:pt x="831850" y="76858"/>
                  </a:cubicBezTo>
                  <a:cubicBezTo>
                    <a:pt x="825500" y="83175"/>
                    <a:pt x="816610" y="89492"/>
                    <a:pt x="805180" y="91598"/>
                  </a:cubicBezTo>
                  <a:cubicBezTo>
                    <a:pt x="792480" y="93704"/>
                    <a:pt x="769620" y="90545"/>
                    <a:pt x="759460" y="82122"/>
                  </a:cubicBezTo>
                  <a:cubicBezTo>
                    <a:pt x="748030" y="74753"/>
                    <a:pt x="741680" y="56854"/>
                    <a:pt x="741680" y="45273"/>
                  </a:cubicBezTo>
                  <a:cubicBezTo>
                    <a:pt x="741680" y="36850"/>
                    <a:pt x="748030" y="27374"/>
                    <a:pt x="755650" y="21057"/>
                  </a:cubicBezTo>
                  <a:cubicBezTo>
                    <a:pt x="763270" y="14740"/>
                    <a:pt x="774700" y="10529"/>
                    <a:pt x="784860" y="8423"/>
                  </a:cubicBezTo>
                  <a:cubicBezTo>
                    <a:pt x="795020" y="7370"/>
                    <a:pt x="807720" y="8423"/>
                    <a:pt x="816610" y="13687"/>
                  </a:cubicBezTo>
                  <a:cubicBezTo>
                    <a:pt x="826770" y="20004"/>
                    <a:pt x="840740" y="35797"/>
                    <a:pt x="843280" y="46326"/>
                  </a:cubicBezTo>
                  <a:cubicBezTo>
                    <a:pt x="844550" y="54748"/>
                    <a:pt x="842010" y="65277"/>
                    <a:pt x="835660" y="72647"/>
                  </a:cubicBezTo>
                  <a:cubicBezTo>
                    <a:pt x="828040" y="81070"/>
                    <a:pt x="816610" y="86334"/>
                    <a:pt x="795020" y="92651"/>
                  </a:cubicBezTo>
                  <a:cubicBezTo>
                    <a:pt x="731520" y="109497"/>
                    <a:pt x="532130" y="121078"/>
                    <a:pt x="405130" y="126342"/>
                  </a:cubicBezTo>
                  <a:cubicBezTo>
                    <a:pt x="284480" y="131606"/>
                    <a:pt x="106680" y="134765"/>
                    <a:pt x="50800" y="126342"/>
                  </a:cubicBezTo>
                  <a:cubicBezTo>
                    <a:pt x="33020" y="124236"/>
                    <a:pt x="25400" y="123184"/>
                    <a:pt x="17780" y="115814"/>
                  </a:cubicBezTo>
                  <a:cubicBezTo>
                    <a:pt x="7620" y="108444"/>
                    <a:pt x="0" y="90545"/>
                    <a:pt x="1270" y="80017"/>
                  </a:cubicBezTo>
                  <a:cubicBezTo>
                    <a:pt x="1270" y="69488"/>
                    <a:pt x="8890" y="58960"/>
                    <a:pt x="17780" y="53696"/>
                  </a:cubicBezTo>
                  <a:cubicBezTo>
                    <a:pt x="25400" y="47378"/>
                    <a:pt x="50800" y="42114"/>
                    <a:pt x="50800" y="4211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4701120" y="7281983"/>
            <a:ext cx="1357670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$96 milioni provenienti dall’attacco a Harmony Bridge (giugno 2022)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01120" y="8015407"/>
            <a:ext cx="1357670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$7,8 milioni provenienti dall’attacco a Nomad Bridge (agosto 2022)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1273" y="7096245"/>
            <a:ext cx="320822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Fatti rilevanti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598877" y="6047111"/>
            <a:ext cx="152400" cy="2381250"/>
            <a:chOff x="0" y="0"/>
            <a:chExt cx="202240" cy="3160001"/>
          </a:xfrm>
        </p:grpSpPr>
        <p:sp>
          <p:nvSpPr>
            <p:cNvPr id="15" name="Freeform 15"/>
            <p:cNvSpPr/>
            <p:nvPr/>
          </p:nvSpPr>
          <p:spPr>
            <a:xfrm>
              <a:off x="18876" y="69197"/>
              <a:ext cx="147411" cy="3019833"/>
            </a:xfrm>
            <a:custGeom>
              <a:avLst/>
              <a:gdLst/>
              <a:ahLst/>
              <a:cxnLst/>
              <a:rect l="l" t="t" r="r" b="b"/>
              <a:pathLst>
                <a:path w="147411" h="3019833">
                  <a:moveTo>
                    <a:pt x="147410" y="74520"/>
                  </a:moveTo>
                  <a:cubicBezTo>
                    <a:pt x="132130" y="707940"/>
                    <a:pt x="117748" y="871174"/>
                    <a:pt x="109659" y="1128445"/>
                  </a:cubicBezTo>
                  <a:cubicBezTo>
                    <a:pt x="97075" y="1572017"/>
                    <a:pt x="103367" y="2787402"/>
                    <a:pt x="88985" y="2948862"/>
                  </a:cubicBezTo>
                  <a:cubicBezTo>
                    <a:pt x="86289" y="2973702"/>
                    <a:pt x="86289" y="2980799"/>
                    <a:pt x="80896" y="2991444"/>
                  </a:cubicBezTo>
                  <a:cubicBezTo>
                    <a:pt x="74604" y="3005639"/>
                    <a:pt x="60222" y="3019833"/>
                    <a:pt x="50335" y="3018059"/>
                  </a:cubicBezTo>
                  <a:cubicBezTo>
                    <a:pt x="40448" y="3018059"/>
                    <a:pt x="26965" y="2998541"/>
                    <a:pt x="21572" y="2984347"/>
                  </a:cubicBezTo>
                  <a:cubicBezTo>
                    <a:pt x="17078" y="2971927"/>
                    <a:pt x="15280" y="2954184"/>
                    <a:pt x="17078" y="2939990"/>
                  </a:cubicBezTo>
                  <a:cubicBezTo>
                    <a:pt x="18875" y="2920473"/>
                    <a:pt x="28763" y="2893859"/>
                    <a:pt x="35954" y="2884987"/>
                  </a:cubicBezTo>
                  <a:cubicBezTo>
                    <a:pt x="43144" y="2876116"/>
                    <a:pt x="52133" y="2876116"/>
                    <a:pt x="59323" y="2877890"/>
                  </a:cubicBezTo>
                  <a:cubicBezTo>
                    <a:pt x="66514" y="2879664"/>
                    <a:pt x="74604" y="2888536"/>
                    <a:pt x="79098" y="2899182"/>
                  </a:cubicBezTo>
                  <a:cubicBezTo>
                    <a:pt x="85390" y="2913376"/>
                    <a:pt x="88985" y="2945313"/>
                    <a:pt x="88087" y="2963056"/>
                  </a:cubicBezTo>
                  <a:cubicBezTo>
                    <a:pt x="86289" y="2979024"/>
                    <a:pt x="81795" y="2993219"/>
                    <a:pt x="75503" y="3002090"/>
                  </a:cubicBezTo>
                  <a:cubicBezTo>
                    <a:pt x="70110" y="3010962"/>
                    <a:pt x="62020" y="3018059"/>
                    <a:pt x="53930" y="3018059"/>
                  </a:cubicBezTo>
                  <a:cubicBezTo>
                    <a:pt x="46740" y="3019833"/>
                    <a:pt x="38650" y="3016284"/>
                    <a:pt x="32358" y="3005639"/>
                  </a:cubicBezTo>
                  <a:cubicBezTo>
                    <a:pt x="25167" y="2994993"/>
                    <a:pt x="20673" y="2980799"/>
                    <a:pt x="17078" y="2947087"/>
                  </a:cubicBezTo>
                  <a:cubicBezTo>
                    <a:pt x="0" y="2801596"/>
                    <a:pt x="17977" y="2173499"/>
                    <a:pt x="26066" y="1738799"/>
                  </a:cubicBezTo>
                  <a:cubicBezTo>
                    <a:pt x="35055" y="1227805"/>
                    <a:pt x="56627" y="227109"/>
                    <a:pt x="75503" y="69197"/>
                  </a:cubicBezTo>
                  <a:cubicBezTo>
                    <a:pt x="78199" y="42583"/>
                    <a:pt x="79098" y="33712"/>
                    <a:pt x="85390" y="23066"/>
                  </a:cubicBezTo>
                  <a:cubicBezTo>
                    <a:pt x="91682" y="10646"/>
                    <a:pt x="106962" y="0"/>
                    <a:pt x="116850" y="1774"/>
                  </a:cubicBezTo>
                  <a:cubicBezTo>
                    <a:pt x="124939" y="3549"/>
                    <a:pt x="133928" y="14194"/>
                    <a:pt x="139321" y="26614"/>
                  </a:cubicBezTo>
                  <a:cubicBezTo>
                    <a:pt x="143815" y="39034"/>
                    <a:pt x="147410" y="74520"/>
                    <a:pt x="147410" y="74520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3598877" y="6838401"/>
            <a:ext cx="708660" cy="142875"/>
            <a:chOff x="0" y="0"/>
            <a:chExt cx="944880" cy="190500"/>
          </a:xfrm>
        </p:grpSpPr>
        <p:sp>
          <p:nvSpPr>
            <p:cNvPr id="17" name="Freeform 17"/>
            <p:cNvSpPr/>
            <p:nvPr/>
          </p:nvSpPr>
          <p:spPr>
            <a:xfrm>
              <a:off x="49530" y="31585"/>
              <a:ext cx="844550" cy="126342"/>
            </a:xfrm>
            <a:custGeom>
              <a:avLst/>
              <a:gdLst/>
              <a:ahLst/>
              <a:cxnLst/>
              <a:rect l="l" t="t" r="r" b="b"/>
              <a:pathLst>
                <a:path w="844550" h="126342">
                  <a:moveTo>
                    <a:pt x="50800" y="39482"/>
                  </a:moveTo>
                  <a:cubicBezTo>
                    <a:pt x="530860" y="34547"/>
                    <a:pt x="726440" y="0"/>
                    <a:pt x="789940" y="7897"/>
                  </a:cubicBezTo>
                  <a:cubicBezTo>
                    <a:pt x="811530" y="10858"/>
                    <a:pt x="824230" y="15793"/>
                    <a:pt x="833120" y="23690"/>
                  </a:cubicBezTo>
                  <a:cubicBezTo>
                    <a:pt x="839470" y="30599"/>
                    <a:pt x="843280" y="39482"/>
                    <a:pt x="843280" y="47379"/>
                  </a:cubicBezTo>
                  <a:cubicBezTo>
                    <a:pt x="843280" y="55275"/>
                    <a:pt x="838200" y="65146"/>
                    <a:pt x="831850" y="72055"/>
                  </a:cubicBezTo>
                  <a:cubicBezTo>
                    <a:pt x="825500" y="77977"/>
                    <a:pt x="816610" y="83899"/>
                    <a:pt x="805180" y="85874"/>
                  </a:cubicBezTo>
                  <a:cubicBezTo>
                    <a:pt x="792480" y="87848"/>
                    <a:pt x="769620" y="84887"/>
                    <a:pt x="759460" y="76990"/>
                  </a:cubicBezTo>
                  <a:cubicBezTo>
                    <a:pt x="748030" y="70081"/>
                    <a:pt x="741680" y="53301"/>
                    <a:pt x="741680" y="42443"/>
                  </a:cubicBezTo>
                  <a:cubicBezTo>
                    <a:pt x="741680" y="34547"/>
                    <a:pt x="748030" y="25664"/>
                    <a:pt x="755650" y="19741"/>
                  </a:cubicBezTo>
                  <a:cubicBezTo>
                    <a:pt x="763270" y="13819"/>
                    <a:pt x="774700" y="9871"/>
                    <a:pt x="784860" y="7897"/>
                  </a:cubicBezTo>
                  <a:cubicBezTo>
                    <a:pt x="795020" y="6910"/>
                    <a:pt x="807720" y="7897"/>
                    <a:pt x="816610" y="12832"/>
                  </a:cubicBezTo>
                  <a:cubicBezTo>
                    <a:pt x="826770" y="18754"/>
                    <a:pt x="840740" y="33560"/>
                    <a:pt x="843280" y="43431"/>
                  </a:cubicBezTo>
                  <a:cubicBezTo>
                    <a:pt x="844550" y="51327"/>
                    <a:pt x="842010" y="61197"/>
                    <a:pt x="835660" y="68107"/>
                  </a:cubicBezTo>
                  <a:cubicBezTo>
                    <a:pt x="828040" y="76003"/>
                    <a:pt x="816610" y="80938"/>
                    <a:pt x="795020" y="86861"/>
                  </a:cubicBezTo>
                  <a:cubicBezTo>
                    <a:pt x="731520" y="102653"/>
                    <a:pt x="532130" y="113511"/>
                    <a:pt x="405130" y="118446"/>
                  </a:cubicBezTo>
                  <a:cubicBezTo>
                    <a:pt x="284480" y="123381"/>
                    <a:pt x="106680" y="126342"/>
                    <a:pt x="50800" y="118446"/>
                  </a:cubicBezTo>
                  <a:cubicBezTo>
                    <a:pt x="33020" y="116472"/>
                    <a:pt x="25400" y="115485"/>
                    <a:pt x="17780" y="108576"/>
                  </a:cubicBezTo>
                  <a:cubicBezTo>
                    <a:pt x="7620" y="101666"/>
                    <a:pt x="0" y="84887"/>
                    <a:pt x="1270" y="75016"/>
                  </a:cubicBezTo>
                  <a:cubicBezTo>
                    <a:pt x="1270" y="65146"/>
                    <a:pt x="8890" y="55275"/>
                    <a:pt x="17780" y="50340"/>
                  </a:cubicBezTo>
                  <a:cubicBezTo>
                    <a:pt x="25400" y="44418"/>
                    <a:pt x="50800" y="39482"/>
                    <a:pt x="50800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3675077" y="6047111"/>
            <a:ext cx="708660" cy="152400"/>
            <a:chOff x="0" y="0"/>
            <a:chExt cx="944880" cy="203200"/>
          </a:xfrm>
        </p:grpSpPr>
        <p:sp>
          <p:nvSpPr>
            <p:cNvPr id="19" name="Freeform 19"/>
            <p:cNvSpPr/>
            <p:nvPr/>
          </p:nvSpPr>
          <p:spPr>
            <a:xfrm>
              <a:off x="49530" y="33691"/>
              <a:ext cx="844550" cy="134765"/>
            </a:xfrm>
            <a:custGeom>
              <a:avLst/>
              <a:gdLst/>
              <a:ahLst/>
              <a:cxnLst/>
              <a:rect l="l" t="t" r="r" b="b"/>
              <a:pathLst>
                <a:path w="844550" h="134765">
                  <a:moveTo>
                    <a:pt x="50800" y="42114"/>
                  </a:moveTo>
                  <a:cubicBezTo>
                    <a:pt x="530860" y="36850"/>
                    <a:pt x="726440" y="0"/>
                    <a:pt x="789940" y="8423"/>
                  </a:cubicBezTo>
                  <a:cubicBezTo>
                    <a:pt x="811530" y="11582"/>
                    <a:pt x="824230" y="16846"/>
                    <a:pt x="833120" y="25269"/>
                  </a:cubicBezTo>
                  <a:cubicBezTo>
                    <a:pt x="839470" y="32639"/>
                    <a:pt x="843280" y="42114"/>
                    <a:pt x="843280" y="50537"/>
                  </a:cubicBezTo>
                  <a:cubicBezTo>
                    <a:pt x="843280" y="58960"/>
                    <a:pt x="838200" y="69488"/>
                    <a:pt x="831850" y="76858"/>
                  </a:cubicBezTo>
                  <a:cubicBezTo>
                    <a:pt x="825500" y="83175"/>
                    <a:pt x="816610" y="89492"/>
                    <a:pt x="805180" y="91598"/>
                  </a:cubicBezTo>
                  <a:cubicBezTo>
                    <a:pt x="792480" y="93704"/>
                    <a:pt x="769620" y="90545"/>
                    <a:pt x="759460" y="82122"/>
                  </a:cubicBezTo>
                  <a:cubicBezTo>
                    <a:pt x="748030" y="74753"/>
                    <a:pt x="741680" y="56854"/>
                    <a:pt x="741680" y="45273"/>
                  </a:cubicBezTo>
                  <a:cubicBezTo>
                    <a:pt x="741680" y="36850"/>
                    <a:pt x="748030" y="27374"/>
                    <a:pt x="755650" y="21057"/>
                  </a:cubicBezTo>
                  <a:cubicBezTo>
                    <a:pt x="763270" y="14740"/>
                    <a:pt x="774700" y="10529"/>
                    <a:pt x="784860" y="8423"/>
                  </a:cubicBezTo>
                  <a:cubicBezTo>
                    <a:pt x="795020" y="7370"/>
                    <a:pt x="807720" y="8423"/>
                    <a:pt x="816610" y="13687"/>
                  </a:cubicBezTo>
                  <a:cubicBezTo>
                    <a:pt x="826770" y="20004"/>
                    <a:pt x="840740" y="35797"/>
                    <a:pt x="843280" y="46326"/>
                  </a:cubicBezTo>
                  <a:cubicBezTo>
                    <a:pt x="844550" y="54748"/>
                    <a:pt x="842010" y="65277"/>
                    <a:pt x="835660" y="72647"/>
                  </a:cubicBezTo>
                  <a:cubicBezTo>
                    <a:pt x="828040" y="81070"/>
                    <a:pt x="816610" y="86334"/>
                    <a:pt x="795020" y="92651"/>
                  </a:cubicBezTo>
                  <a:cubicBezTo>
                    <a:pt x="731520" y="109497"/>
                    <a:pt x="532130" y="121078"/>
                    <a:pt x="405130" y="126342"/>
                  </a:cubicBezTo>
                  <a:cubicBezTo>
                    <a:pt x="284480" y="131606"/>
                    <a:pt x="106680" y="134765"/>
                    <a:pt x="50800" y="126342"/>
                  </a:cubicBezTo>
                  <a:cubicBezTo>
                    <a:pt x="33020" y="124236"/>
                    <a:pt x="25400" y="123184"/>
                    <a:pt x="17780" y="115814"/>
                  </a:cubicBezTo>
                  <a:cubicBezTo>
                    <a:pt x="7620" y="108444"/>
                    <a:pt x="0" y="90545"/>
                    <a:pt x="1270" y="80017"/>
                  </a:cubicBezTo>
                  <a:cubicBezTo>
                    <a:pt x="1270" y="69488"/>
                    <a:pt x="8890" y="58960"/>
                    <a:pt x="17780" y="53696"/>
                  </a:cubicBezTo>
                  <a:cubicBezTo>
                    <a:pt x="25400" y="47378"/>
                    <a:pt x="50800" y="42114"/>
                    <a:pt x="50800" y="42114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2077459" y="8939332"/>
            <a:ext cx="1413308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C0C0C"/>
                </a:solidFill>
                <a:latin typeface="Canva Sans"/>
                <a:ea typeface="Canva Sans"/>
                <a:cs typeface="Canva Sans"/>
                <a:sym typeface="Canva Sans"/>
              </a:rPr>
              <a:t>Fonte: https://home.treasury.gov/news/press-releases/jy0916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C0C0C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21" name="Group 21"/>
          <p:cNvGrpSpPr/>
          <p:nvPr/>
        </p:nvGrpSpPr>
        <p:grpSpPr>
          <a:xfrm rot="300000">
            <a:off x="3484577" y="7196258"/>
            <a:ext cx="190500" cy="142875"/>
            <a:chOff x="0" y="0"/>
            <a:chExt cx="254000" cy="190500"/>
          </a:xfrm>
        </p:grpSpPr>
        <p:sp>
          <p:nvSpPr>
            <p:cNvPr id="22" name="Freeform 22"/>
            <p:cNvSpPr/>
            <p:nvPr/>
          </p:nvSpPr>
          <p:spPr>
            <a:xfrm>
              <a:off x="13315" y="31585"/>
              <a:ext cx="227030" cy="126342"/>
            </a:xfrm>
            <a:custGeom>
              <a:avLst/>
              <a:gdLst/>
              <a:ahLst/>
              <a:cxnLst/>
              <a:rect l="l" t="t" r="r" b="b"/>
              <a:pathLst>
                <a:path w="227030" h="126342">
                  <a:moveTo>
                    <a:pt x="13655" y="39482"/>
                  </a:moveTo>
                  <a:cubicBezTo>
                    <a:pt x="142704" y="34547"/>
                    <a:pt x="195279" y="0"/>
                    <a:pt x="212349" y="7897"/>
                  </a:cubicBezTo>
                  <a:cubicBezTo>
                    <a:pt x="218153" y="10858"/>
                    <a:pt x="221567" y="15793"/>
                    <a:pt x="223957" y="23690"/>
                  </a:cubicBezTo>
                  <a:cubicBezTo>
                    <a:pt x="225663" y="30599"/>
                    <a:pt x="226688" y="39482"/>
                    <a:pt x="226688" y="47379"/>
                  </a:cubicBezTo>
                  <a:cubicBezTo>
                    <a:pt x="226688" y="55275"/>
                    <a:pt x="225322" y="65146"/>
                    <a:pt x="223615" y="72055"/>
                  </a:cubicBezTo>
                  <a:cubicBezTo>
                    <a:pt x="221908" y="77977"/>
                    <a:pt x="219518" y="83899"/>
                    <a:pt x="216446" y="85874"/>
                  </a:cubicBezTo>
                  <a:cubicBezTo>
                    <a:pt x="213032" y="87848"/>
                    <a:pt x="206887" y="84887"/>
                    <a:pt x="204155" y="76990"/>
                  </a:cubicBezTo>
                  <a:cubicBezTo>
                    <a:pt x="201083" y="70081"/>
                    <a:pt x="199376" y="53301"/>
                    <a:pt x="199376" y="42443"/>
                  </a:cubicBezTo>
                  <a:cubicBezTo>
                    <a:pt x="199376" y="34547"/>
                    <a:pt x="201083" y="25664"/>
                    <a:pt x="203131" y="19741"/>
                  </a:cubicBezTo>
                  <a:cubicBezTo>
                    <a:pt x="205180" y="13819"/>
                    <a:pt x="208252" y="9871"/>
                    <a:pt x="210983" y="7897"/>
                  </a:cubicBezTo>
                  <a:cubicBezTo>
                    <a:pt x="213715" y="6910"/>
                    <a:pt x="217129" y="7897"/>
                    <a:pt x="219518" y="12832"/>
                  </a:cubicBezTo>
                  <a:cubicBezTo>
                    <a:pt x="222250" y="18754"/>
                    <a:pt x="226005" y="33560"/>
                    <a:pt x="226688" y="43431"/>
                  </a:cubicBezTo>
                  <a:cubicBezTo>
                    <a:pt x="227029" y="51327"/>
                    <a:pt x="226346" y="61197"/>
                    <a:pt x="224639" y="68107"/>
                  </a:cubicBezTo>
                  <a:cubicBezTo>
                    <a:pt x="222591" y="76003"/>
                    <a:pt x="219518" y="80938"/>
                    <a:pt x="213715" y="86861"/>
                  </a:cubicBezTo>
                  <a:cubicBezTo>
                    <a:pt x="196645" y="102653"/>
                    <a:pt x="143045" y="113511"/>
                    <a:pt x="108905" y="118446"/>
                  </a:cubicBezTo>
                  <a:cubicBezTo>
                    <a:pt x="76473" y="123381"/>
                    <a:pt x="28677" y="126342"/>
                    <a:pt x="13655" y="118446"/>
                  </a:cubicBezTo>
                  <a:cubicBezTo>
                    <a:pt x="8876" y="116472"/>
                    <a:pt x="6827" y="115485"/>
                    <a:pt x="4779" y="108576"/>
                  </a:cubicBezTo>
                  <a:cubicBezTo>
                    <a:pt x="2048" y="101666"/>
                    <a:pt x="0" y="84887"/>
                    <a:pt x="341" y="75016"/>
                  </a:cubicBezTo>
                  <a:cubicBezTo>
                    <a:pt x="341" y="65146"/>
                    <a:pt x="2389" y="55275"/>
                    <a:pt x="4779" y="50340"/>
                  </a:cubicBezTo>
                  <a:cubicBezTo>
                    <a:pt x="6827" y="44418"/>
                    <a:pt x="13655" y="39482"/>
                    <a:pt x="13655" y="39482"/>
                  </a:cubicBezTo>
                </a:path>
              </a:pathLst>
            </a:custGeom>
            <a:solidFill>
              <a:srgbClr val="5284F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Soluzioni di compliance - regolamentazioni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16918" y="1872948"/>
            <a:ext cx="15454164" cy="3362613"/>
            <a:chOff x="0" y="0"/>
            <a:chExt cx="20605552" cy="4483484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2060555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Recentemente, molte regolamentazioni sono state proposte, solo per citarne alcune: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142651" y="3369793"/>
              <a:ext cx="944880" cy="190500"/>
              <a:chOff x="0" y="0"/>
              <a:chExt cx="944880" cy="190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142651" y="2372487"/>
              <a:ext cx="944880" cy="190500"/>
              <a:chOff x="0" y="0"/>
              <a:chExt cx="944880" cy="190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286204" y="1317433"/>
              <a:ext cx="944880" cy="190500"/>
              <a:chOff x="0" y="0"/>
              <a:chExt cx="944880" cy="190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177562" y="1317433"/>
              <a:ext cx="190500" cy="2286000"/>
              <a:chOff x="0" y="0"/>
              <a:chExt cx="189600" cy="227520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696" y="49822"/>
                <a:ext cx="138197" cy="2174280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2174280">
                    <a:moveTo>
                      <a:pt x="138197" y="53654"/>
                    </a:moveTo>
                    <a:cubicBezTo>
                      <a:pt x="123872" y="509717"/>
                      <a:pt x="110389" y="627245"/>
                      <a:pt x="102805" y="812480"/>
                    </a:cubicBezTo>
                    <a:cubicBezTo>
                      <a:pt x="91008" y="1131852"/>
                      <a:pt x="96907" y="2006929"/>
                      <a:pt x="83424" y="2123180"/>
                    </a:cubicBezTo>
                    <a:cubicBezTo>
                      <a:pt x="80896" y="2141065"/>
                      <a:pt x="80896" y="2146175"/>
                      <a:pt x="75840" y="2153840"/>
                    </a:cubicBezTo>
                    <a:cubicBezTo>
                      <a:pt x="69941" y="2164060"/>
                      <a:pt x="56459" y="2174280"/>
                      <a:pt x="47189" y="2173002"/>
                    </a:cubicBezTo>
                    <a:cubicBezTo>
                      <a:pt x="37920" y="2173002"/>
                      <a:pt x="25280" y="2158950"/>
                      <a:pt x="20224" y="2148730"/>
                    </a:cubicBezTo>
                    <a:cubicBezTo>
                      <a:pt x="16011" y="2139787"/>
                      <a:pt x="14325" y="2127013"/>
                      <a:pt x="16011" y="2116793"/>
                    </a:cubicBezTo>
                    <a:cubicBezTo>
                      <a:pt x="17696" y="2102740"/>
                      <a:pt x="26965" y="2083578"/>
                      <a:pt x="33707" y="2077191"/>
                    </a:cubicBezTo>
                    <a:cubicBezTo>
                      <a:pt x="40448" y="2070803"/>
                      <a:pt x="48875" y="2070803"/>
                      <a:pt x="55616" y="2072081"/>
                    </a:cubicBezTo>
                    <a:cubicBezTo>
                      <a:pt x="62357" y="2073358"/>
                      <a:pt x="69941" y="2079746"/>
                      <a:pt x="74155" y="2087411"/>
                    </a:cubicBezTo>
                    <a:cubicBezTo>
                      <a:pt x="80053" y="2097630"/>
                      <a:pt x="83424" y="2120625"/>
                      <a:pt x="82581" y="2133400"/>
                    </a:cubicBezTo>
                    <a:cubicBezTo>
                      <a:pt x="80896" y="2144898"/>
                      <a:pt x="76683" y="2155117"/>
                      <a:pt x="70784" y="2161505"/>
                    </a:cubicBezTo>
                    <a:cubicBezTo>
                      <a:pt x="65728" y="2167892"/>
                      <a:pt x="58144" y="2173002"/>
                      <a:pt x="50560" y="2173002"/>
                    </a:cubicBezTo>
                    <a:cubicBezTo>
                      <a:pt x="43819" y="2174280"/>
                      <a:pt x="36235" y="2171725"/>
                      <a:pt x="30336" y="2164060"/>
                    </a:cubicBezTo>
                    <a:cubicBezTo>
                      <a:pt x="23595" y="2156395"/>
                      <a:pt x="19381" y="2146175"/>
                      <a:pt x="16011" y="2121903"/>
                    </a:cubicBezTo>
                    <a:cubicBezTo>
                      <a:pt x="0" y="2017149"/>
                      <a:pt x="16853" y="1564919"/>
                      <a:pt x="24437" y="1251935"/>
                    </a:cubicBezTo>
                    <a:cubicBezTo>
                      <a:pt x="32864" y="884020"/>
                      <a:pt x="53088" y="163518"/>
                      <a:pt x="70784" y="49822"/>
                    </a:cubicBezTo>
                    <a:cubicBezTo>
                      <a:pt x="73312" y="30660"/>
                      <a:pt x="74155" y="24272"/>
                      <a:pt x="80053" y="16607"/>
                    </a:cubicBezTo>
                    <a:cubicBezTo>
                      <a:pt x="85952" y="7665"/>
                      <a:pt x="100277" y="0"/>
                      <a:pt x="109547" y="1277"/>
                    </a:cubicBezTo>
                    <a:cubicBezTo>
                      <a:pt x="117131" y="2555"/>
                      <a:pt x="125557" y="10220"/>
                      <a:pt x="130613" y="19162"/>
                    </a:cubicBezTo>
                    <a:cubicBezTo>
                      <a:pt x="134827" y="28105"/>
                      <a:pt x="138197" y="53654"/>
                      <a:pt x="138197" y="5365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503278" y="955483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Raccomandazioni FATF (Rec. 15 - new technologies, Rec. 16 - travel rule)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03278" y="3105534"/>
              <a:ext cx="18102274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Regolazioni FinCEN (US), FCA crypto policies (UK), AMLD5/AMLD6 (UE) e molte altre in base alla giurisdizione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03278" y="2010537"/>
              <a:ext cx="181022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MiCA - Market in Crypto-Assets Regulation - (EU)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61762" y="5540361"/>
            <a:ext cx="16674644" cy="4320540"/>
            <a:chOff x="0" y="0"/>
            <a:chExt cx="22232859" cy="5760720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10076998" y="-10076998"/>
              <a:ext cx="166003" cy="20320000"/>
              <a:chOff x="0" y="0"/>
              <a:chExt cx="307340" cy="3762069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0640" y="306108"/>
                <a:ext cx="237490" cy="37016129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37016129">
                    <a:moveTo>
                      <a:pt x="130810" y="313761"/>
                    </a:moveTo>
                    <a:cubicBezTo>
                      <a:pt x="114300" y="15366630"/>
                      <a:pt x="128270" y="18940443"/>
                      <a:pt x="144780" y="22399466"/>
                    </a:cubicBezTo>
                    <a:cubicBezTo>
                      <a:pt x="158750" y="25682475"/>
                      <a:pt x="190500" y="29355774"/>
                      <a:pt x="201930" y="31988302"/>
                    </a:cubicBezTo>
                    <a:cubicBezTo>
                      <a:pt x="209550" y="33832605"/>
                      <a:pt x="237490" y="36113111"/>
                      <a:pt x="214630" y="36702368"/>
                    </a:cubicBezTo>
                    <a:cubicBezTo>
                      <a:pt x="208280" y="36847770"/>
                      <a:pt x="203200" y="36908994"/>
                      <a:pt x="191770" y="36954908"/>
                    </a:cubicBezTo>
                    <a:cubicBezTo>
                      <a:pt x="180340" y="37000824"/>
                      <a:pt x="157480" y="37016129"/>
                      <a:pt x="144780" y="36985520"/>
                    </a:cubicBezTo>
                    <a:cubicBezTo>
                      <a:pt x="132080" y="36954908"/>
                      <a:pt x="116840" y="36847770"/>
                      <a:pt x="114300" y="36771241"/>
                    </a:cubicBezTo>
                    <a:cubicBezTo>
                      <a:pt x="110490" y="36687063"/>
                      <a:pt x="116840" y="36549314"/>
                      <a:pt x="127000" y="36488093"/>
                    </a:cubicBezTo>
                    <a:cubicBezTo>
                      <a:pt x="135890" y="36426872"/>
                      <a:pt x="157480" y="36388607"/>
                      <a:pt x="171450" y="36396259"/>
                    </a:cubicBezTo>
                    <a:cubicBezTo>
                      <a:pt x="185420" y="36411567"/>
                      <a:pt x="204470" y="36495745"/>
                      <a:pt x="209550" y="36572270"/>
                    </a:cubicBezTo>
                    <a:cubicBezTo>
                      <a:pt x="215900" y="36648799"/>
                      <a:pt x="214630" y="36786549"/>
                      <a:pt x="207010" y="36863077"/>
                    </a:cubicBezTo>
                    <a:cubicBezTo>
                      <a:pt x="199390" y="36931951"/>
                      <a:pt x="179070" y="36993172"/>
                      <a:pt x="166370" y="37008476"/>
                    </a:cubicBezTo>
                    <a:cubicBezTo>
                      <a:pt x="156210" y="37016129"/>
                      <a:pt x="143510" y="36993172"/>
                      <a:pt x="134620" y="36954908"/>
                    </a:cubicBezTo>
                    <a:cubicBezTo>
                      <a:pt x="124460" y="36908994"/>
                      <a:pt x="119380" y="36847770"/>
                      <a:pt x="113030" y="36702368"/>
                    </a:cubicBezTo>
                    <a:cubicBezTo>
                      <a:pt x="87630" y="36120763"/>
                      <a:pt x="107950" y="33847913"/>
                      <a:pt x="100330" y="32003610"/>
                    </a:cubicBezTo>
                    <a:cubicBezTo>
                      <a:pt x="88900" y="29371079"/>
                      <a:pt x="57150" y="25690128"/>
                      <a:pt x="43180" y="22407118"/>
                    </a:cubicBezTo>
                    <a:cubicBezTo>
                      <a:pt x="26670" y="18948095"/>
                      <a:pt x="12700" y="15366630"/>
                      <a:pt x="10160" y="11746900"/>
                    </a:cubicBezTo>
                    <a:cubicBezTo>
                      <a:pt x="7620" y="7997076"/>
                      <a:pt x="0" y="1186169"/>
                      <a:pt x="29210" y="298455"/>
                    </a:cubicBezTo>
                    <a:cubicBezTo>
                      <a:pt x="33020" y="176012"/>
                      <a:pt x="34290" y="145401"/>
                      <a:pt x="41910" y="99485"/>
                    </a:cubicBezTo>
                    <a:cubicBezTo>
                      <a:pt x="49530" y="45916"/>
                      <a:pt x="63500" y="0"/>
                      <a:pt x="74930" y="0"/>
                    </a:cubicBezTo>
                    <a:cubicBezTo>
                      <a:pt x="87630" y="0"/>
                      <a:pt x="109220" y="45916"/>
                      <a:pt x="118110" y="107138"/>
                    </a:cubicBezTo>
                    <a:cubicBezTo>
                      <a:pt x="127000" y="160707"/>
                      <a:pt x="130810" y="313761"/>
                      <a:pt x="130810" y="313761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84375" y="426353"/>
              <a:ext cx="1899675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Problemi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89812" y="1670711"/>
              <a:ext cx="944418" cy="162724"/>
              <a:chOff x="0" y="0"/>
              <a:chExt cx="1179336" cy="203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57065" y="49530"/>
                <a:ext cx="1065207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065207" h="128270">
                    <a:moveTo>
                      <a:pt x="59991" y="1270"/>
                    </a:moveTo>
                    <a:cubicBezTo>
                      <a:pt x="1024237" y="3810"/>
                      <a:pt x="1030090" y="3810"/>
                      <a:pt x="1040332" y="11430"/>
                    </a:cubicBezTo>
                    <a:cubicBezTo>
                      <a:pt x="1050574" y="20320"/>
                      <a:pt x="1063743" y="40640"/>
                      <a:pt x="1062280" y="54610"/>
                    </a:cubicBezTo>
                    <a:cubicBezTo>
                      <a:pt x="1062280" y="68580"/>
                      <a:pt x="1047648" y="87630"/>
                      <a:pt x="1034479" y="95250"/>
                    </a:cubicBezTo>
                    <a:cubicBezTo>
                      <a:pt x="1024237" y="101600"/>
                      <a:pt x="1011068" y="104140"/>
                      <a:pt x="997899" y="102870"/>
                    </a:cubicBezTo>
                    <a:cubicBezTo>
                      <a:pt x="983267" y="100330"/>
                      <a:pt x="961319" y="86360"/>
                      <a:pt x="952540" y="76200"/>
                    </a:cubicBezTo>
                    <a:cubicBezTo>
                      <a:pt x="946687" y="66040"/>
                      <a:pt x="945224" y="53340"/>
                      <a:pt x="946687" y="43180"/>
                    </a:cubicBezTo>
                    <a:cubicBezTo>
                      <a:pt x="948151" y="34290"/>
                      <a:pt x="955467" y="21590"/>
                      <a:pt x="964246" y="15240"/>
                    </a:cubicBezTo>
                    <a:cubicBezTo>
                      <a:pt x="973025" y="7620"/>
                      <a:pt x="986194" y="2540"/>
                      <a:pt x="997899" y="1270"/>
                    </a:cubicBezTo>
                    <a:cubicBezTo>
                      <a:pt x="1009605" y="0"/>
                      <a:pt x="1024237" y="2540"/>
                      <a:pt x="1034479" y="8890"/>
                    </a:cubicBezTo>
                    <a:cubicBezTo>
                      <a:pt x="1047648" y="16510"/>
                      <a:pt x="1060817" y="36830"/>
                      <a:pt x="1062280" y="49530"/>
                    </a:cubicBezTo>
                    <a:cubicBezTo>
                      <a:pt x="1065206" y="59690"/>
                      <a:pt x="1060817" y="72390"/>
                      <a:pt x="1053501" y="80010"/>
                    </a:cubicBezTo>
                    <a:cubicBezTo>
                      <a:pt x="1043258" y="91440"/>
                      <a:pt x="1031553" y="96520"/>
                      <a:pt x="1005215" y="102870"/>
                    </a:cubicBezTo>
                    <a:cubicBezTo>
                      <a:pt x="889623" y="128270"/>
                      <a:pt x="175583" y="127000"/>
                      <a:pt x="59991" y="102870"/>
                    </a:cubicBezTo>
                    <a:cubicBezTo>
                      <a:pt x="32190" y="96520"/>
                      <a:pt x="21948" y="91440"/>
                      <a:pt x="11705" y="81280"/>
                    </a:cubicBezTo>
                    <a:cubicBezTo>
                      <a:pt x="2926" y="71120"/>
                      <a:pt x="0" y="57150"/>
                      <a:pt x="1463" y="45720"/>
                    </a:cubicBezTo>
                    <a:cubicBezTo>
                      <a:pt x="2926" y="34290"/>
                      <a:pt x="11705" y="21590"/>
                      <a:pt x="21948" y="13970"/>
                    </a:cubicBezTo>
                    <a:cubicBezTo>
                      <a:pt x="30727" y="6350"/>
                      <a:pt x="59991" y="1270"/>
                      <a:pt x="59991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1044043" y="1577145"/>
              <a:ext cx="609302" cy="512579"/>
              <a:chOff x="0" y="0"/>
              <a:chExt cx="760862" cy="6400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601" y="50800"/>
                <a:ext cx="646733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646733" h="539750">
                    <a:moveTo>
                      <a:pt x="400916" y="0"/>
                    </a:moveTo>
                    <a:cubicBezTo>
                      <a:pt x="630638" y="92710"/>
                      <a:pt x="646733" y="123190"/>
                      <a:pt x="645270" y="151130"/>
                    </a:cubicBezTo>
                    <a:cubicBezTo>
                      <a:pt x="645270" y="181610"/>
                      <a:pt x="618932" y="213360"/>
                      <a:pt x="586742" y="245110"/>
                    </a:cubicBezTo>
                    <a:cubicBezTo>
                      <a:pt x="538457" y="294640"/>
                      <a:pt x="434570" y="350520"/>
                      <a:pt x="351167" y="397510"/>
                    </a:cubicBezTo>
                    <a:cubicBezTo>
                      <a:pt x="264839" y="447040"/>
                      <a:pt x="124372" y="527050"/>
                      <a:pt x="74623" y="537210"/>
                    </a:cubicBezTo>
                    <a:cubicBezTo>
                      <a:pt x="57065" y="539750"/>
                      <a:pt x="48286" y="539750"/>
                      <a:pt x="36580" y="534670"/>
                    </a:cubicBezTo>
                    <a:cubicBezTo>
                      <a:pt x="23412" y="528320"/>
                      <a:pt x="7316" y="509270"/>
                      <a:pt x="2927" y="496570"/>
                    </a:cubicBezTo>
                    <a:cubicBezTo>
                      <a:pt x="0" y="486410"/>
                      <a:pt x="2927" y="473710"/>
                      <a:pt x="8780" y="464820"/>
                    </a:cubicBezTo>
                    <a:cubicBezTo>
                      <a:pt x="13169" y="455930"/>
                      <a:pt x="23412" y="445770"/>
                      <a:pt x="35117" y="441960"/>
                    </a:cubicBezTo>
                    <a:cubicBezTo>
                      <a:pt x="48286" y="436880"/>
                      <a:pt x="76087" y="436880"/>
                      <a:pt x="89255" y="443230"/>
                    </a:cubicBezTo>
                    <a:cubicBezTo>
                      <a:pt x="103887" y="450850"/>
                      <a:pt x="117056" y="469900"/>
                      <a:pt x="118519" y="483870"/>
                    </a:cubicBezTo>
                    <a:cubicBezTo>
                      <a:pt x="119983" y="497840"/>
                      <a:pt x="109740" y="518160"/>
                      <a:pt x="96571" y="527050"/>
                    </a:cubicBezTo>
                    <a:cubicBezTo>
                      <a:pt x="84866" y="535940"/>
                      <a:pt x="58528" y="539750"/>
                      <a:pt x="42433" y="535940"/>
                    </a:cubicBezTo>
                    <a:cubicBezTo>
                      <a:pt x="27801" y="532130"/>
                      <a:pt x="8780" y="515620"/>
                      <a:pt x="4390" y="501650"/>
                    </a:cubicBezTo>
                    <a:cubicBezTo>
                      <a:pt x="0" y="488950"/>
                      <a:pt x="1464" y="472440"/>
                      <a:pt x="14632" y="455930"/>
                    </a:cubicBezTo>
                    <a:cubicBezTo>
                      <a:pt x="46823" y="416560"/>
                      <a:pt x="197532" y="372110"/>
                      <a:pt x="278008" y="318770"/>
                    </a:cubicBezTo>
                    <a:cubicBezTo>
                      <a:pt x="358483" y="265430"/>
                      <a:pt x="509193" y="181610"/>
                      <a:pt x="500413" y="138430"/>
                    </a:cubicBezTo>
                    <a:cubicBezTo>
                      <a:pt x="494561" y="106680"/>
                      <a:pt x="351167" y="101600"/>
                      <a:pt x="332146" y="73660"/>
                    </a:cubicBezTo>
                    <a:cubicBezTo>
                      <a:pt x="320440" y="55880"/>
                      <a:pt x="326293" y="27940"/>
                      <a:pt x="337999" y="15240"/>
                    </a:cubicBezTo>
                    <a:cubicBezTo>
                      <a:pt x="349704" y="3810"/>
                      <a:pt x="400916" y="0"/>
                      <a:pt x="400916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34741" y="1238476"/>
              <a:ext cx="223801" cy="595975"/>
              <a:chOff x="0" y="0"/>
              <a:chExt cx="279470" cy="74422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8528" y="48260"/>
                <a:ext cx="179973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79973" h="643890">
                    <a:moveTo>
                      <a:pt x="0" y="588010"/>
                    </a:moveTo>
                    <a:cubicBezTo>
                      <a:pt x="29264" y="127000"/>
                      <a:pt x="32190" y="80010"/>
                      <a:pt x="45359" y="49530"/>
                    </a:cubicBezTo>
                    <a:cubicBezTo>
                      <a:pt x="54138" y="30480"/>
                      <a:pt x="62917" y="16510"/>
                      <a:pt x="76086" y="8890"/>
                    </a:cubicBezTo>
                    <a:cubicBezTo>
                      <a:pt x="86328" y="2540"/>
                      <a:pt x="99497" y="0"/>
                      <a:pt x="112666" y="2540"/>
                    </a:cubicBezTo>
                    <a:cubicBezTo>
                      <a:pt x="127298" y="6350"/>
                      <a:pt x="149246" y="19050"/>
                      <a:pt x="156562" y="30480"/>
                    </a:cubicBezTo>
                    <a:cubicBezTo>
                      <a:pt x="163878" y="40640"/>
                      <a:pt x="163878" y="53340"/>
                      <a:pt x="162415" y="62230"/>
                    </a:cubicBezTo>
                    <a:cubicBezTo>
                      <a:pt x="159488" y="72390"/>
                      <a:pt x="153635" y="85090"/>
                      <a:pt x="143393" y="91440"/>
                    </a:cubicBezTo>
                    <a:cubicBezTo>
                      <a:pt x="131687" y="99060"/>
                      <a:pt x="105350" y="104140"/>
                      <a:pt x="90718" y="102870"/>
                    </a:cubicBezTo>
                    <a:cubicBezTo>
                      <a:pt x="77549" y="100330"/>
                      <a:pt x="65844" y="92710"/>
                      <a:pt x="58528" y="85090"/>
                    </a:cubicBezTo>
                    <a:cubicBezTo>
                      <a:pt x="51212" y="77470"/>
                      <a:pt x="46822" y="64770"/>
                      <a:pt x="45359" y="54610"/>
                    </a:cubicBezTo>
                    <a:cubicBezTo>
                      <a:pt x="45359" y="44450"/>
                      <a:pt x="48285" y="31750"/>
                      <a:pt x="57064" y="22860"/>
                    </a:cubicBezTo>
                    <a:cubicBezTo>
                      <a:pt x="67307" y="13970"/>
                      <a:pt x="90718" y="2540"/>
                      <a:pt x="105350" y="2540"/>
                    </a:cubicBezTo>
                    <a:cubicBezTo>
                      <a:pt x="118519" y="1270"/>
                      <a:pt x="131687" y="7620"/>
                      <a:pt x="140467" y="13970"/>
                    </a:cubicBezTo>
                    <a:cubicBezTo>
                      <a:pt x="150709" y="20320"/>
                      <a:pt x="156562" y="25400"/>
                      <a:pt x="160951" y="40640"/>
                    </a:cubicBezTo>
                    <a:cubicBezTo>
                      <a:pt x="179973" y="107950"/>
                      <a:pt x="139003" y="527050"/>
                      <a:pt x="117056" y="598170"/>
                    </a:cubicBezTo>
                    <a:cubicBezTo>
                      <a:pt x="111203" y="615950"/>
                      <a:pt x="106813" y="622300"/>
                      <a:pt x="98034" y="629920"/>
                    </a:cubicBezTo>
                    <a:cubicBezTo>
                      <a:pt x="87792" y="637540"/>
                      <a:pt x="73160" y="643890"/>
                      <a:pt x="59991" y="643890"/>
                    </a:cubicBezTo>
                    <a:cubicBezTo>
                      <a:pt x="43896" y="643890"/>
                      <a:pt x="20485" y="633730"/>
                      <a:pt x="10242" y="622300"/>
                    </a:cubicBezTo>
                    <a:cubicBezTo>
                      <a:pt x="2926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653345" y="1422975"/>
              <a:ext cx="1910469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Mancanza di un quadro realmente uniforme a livello globale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489812" y="2928359"/>
              <a:ext cx="944418" cy="162724"/>
              <a:chOff x="0" y="0"/>
              <a:chExt cx="1179336" cy="203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7065" y="49530"/>
                <a:ext cx="1065207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065207" h="128270">
                    <a:moveTo>
                      <a:pt x="59991" y="1270"/>
                    </a:moveTo>
                    <a:cubicBezTo>
                      <a:pt x="1024237" y="3810"/>
                      <a:pt x="1030090" y="3810"/>
                      <a:pt x="1040332" y="11430"/>
                    </a:cubicBezTo>
                    <a:cubicBezTo>
                      <a:pt x="1050574" y="20320"/>
                      <a:pt x="1063743" y="40640"/>
                      <a:pt x="1062280" y="54610"/>
                    </a:cubicBezTo>
                    <a:cubicBezTo>
                      <a:pt x="1062280" y="68580"/>
                      <a:pt x="1047648" y="87630"/>
                      <a:pt x="1034479" y="95250"/>
                    </a:cubicBezTo>
                    <a:cubicBezTo>
                      <a:pt x="1024237" y="101600"/>
                      <a:pt x="1011068" y="104140"/>
                      <a:pt x="997899" y="102870"/>
                    </a:cubicBezTo>
                    <a:cubicBezTo>
                      <a:pt x="983267" y="100330"/>
                      <a:pt x="961319" y="86360"/>
                      <a:pt x="952540" y="76200"/>
                    </a:cubicBezTo>
                    <a:cubicBezTo>
                      <a:pt x="946687" y="66040"/>
                      <a:pt x="945224" y="53340"/>
                      <a:pt x="946687" y="43180"/>
                    </a:cubicBezTo>
                    <a:cubicBezTo>
                      <a:pt x="948151" y="34290"/>
                      <a:pt x="955467" y="21590"/>
                      <a:pt x="964246" y="15240"/>
                    </a:cubicBezTo>
                    <a:cubicBezTo>
                      <a:pt x="973025" y="7620"/>
                      <a:pt x="986194" y="2540"/>
                      <a:pt x="997899" y="1270"/>
                    </a:cubicBezTo>
                    <a:cubicBezTo>
                      <a:pt x="1009605" y="0"/>
                      <a:pt x="1024237" y="2540"/>
                      <a:pt x="1034479" y="8890"/>
                    </a:cubicBezTo>
                    <a:cubicBezTo>
                      <a:pt x="1047648" y="16510"/>
                      <a:pt x="1060817" y="36830"/>
                      <a:pt x="1062280" y="49530"/>
                    </a:cubicBezTo>
                    <a:cubicBezTo>
                      <a:pt x="1065206" y="59690"/>
                      <a:pt x="1060817" y="72390"/>
                      <a:pt x="1053501" y="80010"/>
                    </a:cubicBezTo>
                    <a:cubicBezTo>
                      <a:pt x="1043258" y="91440"/>
                      <a:pt x="1031553" y="96520"/>
                      <a:pt x="1005215" y="102870"/>
                    </a:cubicBezTo>
                    <a:cubicBezTo>
                      <a:pt x="889623" y="128270"/>
                      <a:pt x="175583" y="127000"/>
                      <a:pt x="59991" y="102870"/>
                    </a:cubicBezTo>
                    <a:cubicBezTo>
                      <a:pt x="32190" y="96520"/>
                      <a:pt x="21948" y="91440"/>
                      <a:pt x="11705" y="81280"/>
                    </a:cubicBezTo>
                    <a:cubicBezTo>
                      <a:pt x="2926" y="71120"/>
                      <a:pt x="0" y="57150"/>
                      <a:pt x="1463" y="45720"/>
                    </a:cubicBezTo>
                    <a:cubicBezTo>
                      <a:pt x="2926" y="34290"/>
                      <a:pt x="11705" y="21590"/>
                      <a:pt x="21948" y="13970"/>
                    </a:cubicBezTo>
                    <a:cubicBezTo>
                      <a:pt x="30727" y="6350"/>
                      <a:pt x="59991" y="1270"/>
                      <a:pt x="59991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1044043" y="2834793"/>
              <a:ext cx="609302" cy="512579"/>
              <a:chOff x="0" y="0"/>
              <a:chExt cx="760862" cy="6400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55601" y="50800"/>
                <a:ext cx="646733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646733" h="539750">
                    <a:moveTo>
                      <a:pt x="400916" y="0"/>
                    </a:moveTo>
                    <a:cubicBezTo>
                      <a:pt x="630638" y="92710"/>
                      <a:pt x="646733" y="123190"/>
                      <a:pt x="645270" y="151130"/>
                    </a:cubicBezTo>
                    <a:cubicBezTo>
                      <a:pt x="645270" y="181610"/>
                      <a:pt x="618932" y="213360"/>
                      <a:pt x="586742" y="245110"/>
                    </a:cubicBezTo>
                    <a:cubicBezTo>
                      <a:pt x="538457" y="294640"/>
                      <a:pt x="434570" y="350520"/>
                      <a:pt x="351167" y="397510"/>
                    </a:cubicBezTo>
                    <a:cubicBezTo>
                      <a:pt x="264839" y="447040"/>
                      <a:pt x="124372" y="527050"/>
                      <a:pt x="74623" y="537210"/>
                    </a:cubicBezTo>
                    <a:cubicBezTo>
                      <a:pt x="57065" y="539750"/>
                      <a:pt x="48286" y="539750"/>
                      <a:pt x="36580" y="534670"/>
                    </a:cubicBezTo>
                    <a:cubicBezTo>
                      <a:pt x="23412" y="528320"/>
                      <a:pt x="7316" y="509270"/>
                      <a:pt x="2927" y="496570"/>
                    </a:cubicBezTo>
                    <a:cubicBezTo>
                      <a:pt x="0" y="486410"/>
                      <a:pt x="2927" y="473710"/>
                      <a:pt x="8780" y="464820"/>
                    </a:cubicBezTo>
                    <a:cubicBezTo>
                      <a:pt x="13169" y="455930"/>
                      <a:pt x="23412" y="445770"/>
                      <a:pt x="35117" y="441960"/>
                    </a:cubicBezTo>
                    <a:cubicBezTo>
                      <a:pt x="48286" y="436880"/>
                      <a:pt x="76087" y="436880"/>
                      <a:pt x="89255" y="443230"/>
                    </a:cubicBezTo>
                    <a:cubicBezTo>
                      <a:pt x="103887" y="450850"/>
                      <a:pt x="117056" y="469900"/>
                      <a:pt x="118519" y="483870"/>
                    </a:cubicBezTo>
                    <a:cubicBezTo>
                      <a:pt x="119983" y="497840"/>
                      <a:pt x="109740" y="518160"/>
                      <a:pt x="96571" y="527050"/>
                    </a:cubicBezTo>
                    <a:cubicBezTo>
                      <a:pt x="84866" y="535940"/>
                      <a:pt x="58528" y="539750"/>
                      <a:pt x="42433" y="535940"/>
                    </a:cubicBezTo>
                    <a:cubicBezTo>
                      <a:pt x="27801" y="532130"/>
                      <a:pt x="8780" y="515620"/>
                      <a:pt x="4390" y="501650"/>
                    </a:cubicBezTo>
                    <a:cubicBezTo>
                      <a:pt x="0" y="488950"/>
                      <a:pt x="1464" y="472440"/>
                      <a:pt x="14632" y="455930"/>
                    </a:cubicBezTo>
                    <a:cubicBezTo>
                      <a:pt x="46823" y="416560"/>
                      <a:pt x="197532" y="372110"/>
                      <a:pt x="278008" y="318770"/>
                    </a:cubicBezTo>
                    <a:cubicBezTo>
                      <a:pt x="358483" y="265430"/>
                      <a:pt x="509193" y="181610"/>
                      <a:pt x="500413" y="138430"/>
                    </a:cubicBezTo>
                    <a:cubicBezTo>
                      <a:pt x="494561" y="106680"/>
                      <a:pt x="351167" y="101600"/>
                      <a:pt x="332146" y="73660"/>
                    </a:cubicBezTo>
                    <a:cubicBezTo>
                      <a:pt x="320440" y="55880"/>
                      <a:pt x="326293" y="27940"/>
                      <a:pt x="337999" y="15240"/>
                    </a:cubicBezTo>
                    <a:cubicBezTo>
                      <a:pt x="349704" y="3810"/>
                      <a:pt x="400916" y="0"/>
                      <a:pt x="400916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434741" y="2496124"/>
              <a:ext cx="223801" cy="595975"/>
              <a:chOff x="0" y="0"/>
              <a:chExt cx="279470" cy="74422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58528" y="48260"/>
                <a:ext cx="179973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79973" h="643890">
                    <a:moveTo>
                      <a:pt x="0" y="588010"/>
                    </a:moveTo>
                    <a:cubicBezTo>
                      <a:pt x="29264" y="127000"/>
                      <a:pt x="32190" y="80010"/>
                      <a:pt x="45359" y="49530"/>
                    </a:cubicBezTo>
                    <a:cubicBezTo>
                      <a:pt x="54138" y="30480"/>
                      <a:pt x="62917" y="16510"/>
                      <a:pt x="76086" y="8890"/>
                    </a:cubicBezTo>
                    <a:cubicBezTo>
                      <a:pt x="86328" y="2540"/>
                      <a:pt x="99497" y="0"/>
                      <a:pt x="112666" y="2540"/>
                    </a:cubicBezTo>
                    <a:cubicBezTo>
                      <a:pt x="127298" y="6350"/>
                      <a:pt x="149246" y="19050"/>
                      <a:pt x="156562" y="30480"/>
                    </a:cubicBezTo>
                    <a:cubicBezTo>
                      <a:pt x="163878" y="40640"/>
                      <a:pt x="163878" y="53340"/>
                      <a:pt x="162415" y="62230"/>
                    </a:cubicBezTo>
                    <a:cubicBezTo>
                      <a:pt x="159488" y="72390"/>
                      <a:pt x="153635" y="85090"/>
                      <a:pt x="143393" y="91440"/>
                    </a:cubicBezTo>
                    <a:cubicBezTo>
                      <a:pt x="131687" y="99060"/>
                      <a:pt x="105350" y="104140"/>
                      <a:pt x="90718" y="102870"/>
                    </a:cubicBezTo>
                    <a:cubicBezTo>
                      <a:pt x="77549" y="100330"/>
                      <a:pt x="65844" y="92710"/>
                      <a:pt x="58528" y="85090"/>
                    </a:cubicBezTo>
                    <a:cubicBezTo>
                      <a:pt x="51212" y="77470"/>
                      <a:pt x="46822" y="64770"/>
                      <a:pt x="45359" y="54610"/>
                    </a:cubicBezTo>
                    <a:cubicBezTo>
                      <a:pt x="45359" y="44450"/>
                      <a:pt x="48285" y="31750"/>
                      <a:pt x="57064" y="22860"/>
                    </a:cubicBezTo>
                    <a:cubicBezTo>
                      <a:pt x="67307" y="13970"/>
                      <a:pt x="90718" y="2540"/>
                      <a:pt x="105350" y="2540"/>
                    </a:cubicBezTo>
                    <a:cubicBezTo>
                      <a:pt x="118519" y="1270"/>
                      <a:pt x="131687" y="7620"/>
                      <a:pt x="140467" y="13970"/>
                    </a:cubicBezTo>
                    <a:cubicBezTo>
                      <a:pt x="150709" y="20320"/>
                      <a:pt x="156562" y="25400"/>
                      <a:pt x="160951" y="40640"/>
                    </a:cubicBezTo>
                    <a:cubicBezTo>
                      <a:pt x="179973" y="107950"/>
                      <a:pt x="139003" y="527050"/>
                      <a:pt x="117056" y="598170"/>
                    </a:cubicBezTo>
                    <a:cubicBezTo>
                      <a:pt x="111203" y="615950"/>
                      <a:pt x="106813" y="622300"/>
                      <a:pt x="98034" y="629920"/>
                    </a:cubicBezTo>
                    <a:cubicBezTo>
                      <a:pt x="87792" y="637540"/>
                      <a:pt x="73160" y="643890"/>
                      <a:pt x="59991" y="643890"/>
                    </a:cubicBezTo>
                    <a:cubicBezTo>
                      <a:pt x="43896" y="643890"/>
                      <a:pt x="20485" y="633730"/>
                      <a:pt x="10242" y="622300"/>
                    </a:cubicBezTo>
                    <a:cubicBezTo>
                      <a:pt x="2926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653345" y="2680623"/>
              <a:ext cx="19104694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Gli obblighi colpiscono soprattutto VASP/CASP (exchange, custodial wallet, banche )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964632" y="4630507"/>
              <a:ext cx="944418" cy="162724"/>
              <a:chOff x="0" y="0"/>
              <a:chExt cx="1179336" cy="2032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57065" y="49530"/>
                <a:ext cx="1065207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065207" h="128270">
                    <a:moveTo>
                      <a:pt x="59991" y="1270"/>
                    </a:moveTo>
                    <a:cubicBezTo>
                      <a:pt x="1024237" y="3810"/>
                      <a:pt x="1030090" y="3810"/>
                      <a:pt x="1040332" y="11430"/>
                    </a:cubicBezTo>
                    <a:cubicBezTo>
                      <a:pt x="1050574" y="20320"/>
                      <a:pt x="1063743" y="40640"/>
                      <a:pt x="1062280" y="54610"/>
                    </a:cubicBezTo>
                    <a:cubicBezTo>
                      <a:pt x="1062280" y="68580"/>
                      <a:pt x="1047648" y="87630"/>
                      <a:pt x="1034479" y="95250"/>
                    </a:cubicBezTo>
                    <a:cubicBezTo>
                      <a:pt x="1024237" y="101600"/>
                      <a:pt x="1011068" y="104140"/>
                      <a:pt x="997899" y="102870"/>
                    </a:cubicBezTo>
                    <a:cubicBezTo>
                      <a:pt x="983267" y="100330"/>
                      <a:pt x="961319" y="86360"/>
                      <a:pt x="952540" y="76200"/>
                    </a:cubicBezTo>
                    <a:cubicBezTo>
                      <a:pt x="946687" y="66040"/>
                      <a:pt x="945224" y="53340"/>
                      <a:pt x="946687" y="43180"/>
                    </a:cubicBezTo>
                    <a:cubicBezTo>
                      <a:pt x="948151" y="34290"/>
                      <a:pt x="955467" y="21590"/>
                      <a:pt x="964246" y="15240"/>
                    </a:cubicBezTo>
                    <a:cubicBezTo>
                      <a:pt x="973025" y="7620"/>
                      <a:pt x="986194" y="2540"/>
                      <a:pt x="997899" y="1270"/>
                    </a:cubicBezTo>
                    <a:cubicBezTo>
                      <a:pt x="1009605" y="0"/>
                      <a:pt x="1024237" y="2540"/>
                      <a:pt x="1034479" y="8890"/>
                    </a:cubicBezTo>
                    <a:cubicBezTo>
                      <a:pt x="1047648" y="16510"/>
                      <a:pt x="1060817" y="36830"/>
                      <a:pt x="1062280" y="49530"/>
                    </a:cubicBezTo>
                    <a:cubicBezTo>
                      <a:pt x="1065206" y="59690"/>
                      <a:pt x="1060817" y="72390"/>
                      <a:pt x="1053501" y="80010"/>
                    </a:cubicBezTo>
                    <a:cubicBezTo>
                      <a:pt x="1043258" y="91440"/>
                      <a:pt x="1031553" y="96520"/>
                      <a:pt x="1005215" y="102870"/>
                    </a:cubicBezTo>
                    <a:cubicBezTo>
                      <a:pt x="889623" y="128270"/>
                      <a:pt x="175583" y="127000"/>
                      <a:pt x="59991" y="102870"/>
                    </a:cubicBezTo>
                    <a:cubicBezTo>
                      <a:pt x="32190" y="96520"/>
                      <a:pt x="21948" y="91440"/>
                      <a:pt x="11705" y="81280"/>
                    </a:cubicBezTo>
                    <a:cubicBezTo>
                      <a:pt x="2926" y="71120"/>
                      <a:pt x="0" y="57150"/>
                      <a:pt x="1463" y="45720"/>
                    </a:cubicBezTo>
                    <a:cubicBezTo>
                      <a:pt x="2926" y="34290"/>
                      <a:pt x="11705" y="21590"/>
                      <a:pt x="21948" y="13970"/>
                    </a:cubicBezTo>
                    <a:cubicBezTo>
                      <a:pt x="30727" y="6350"/>
                      <a:pt x="59991" y="1270"/>
                      <a:pt x="59991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2518862" y="4536941"/>
              <a:ext cx="609302" cy="512579"/>
              <a:chOff x="0" y="0"/>
              <a:chExt cx="760862" cy="640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5601" y="50800"/>
                <a:ext cx="646733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646733" h="539750">
                    <a:moveTo>
                      <a:pt x="400916" y="0"/>
                    </a:moveTo>
                    <a:cubicBezTo>
                      <a:pt x="630638" y="92710"/>
                      <a:pt x="646733" y="123190"/>
                      <a:pt x="645270" y="151130"/>
                    </a:cubicBezTo>
                    <a:cubicBezTo>
                      <a:pt x="645270" y="181610"/>
                      <a:pt x="618932" y="213360"/>
                      <a:pt x="586742" y="245110"/>
                    </a:cubicBezTo>
                    <a:cubicBezTo>
                      <a:pt x="538457" y="294640"/>
                      <a:pt x="434570" y="350520"/>
                      <a:pt x="351167" y="397510"/>
                    </a:cubicBezTo>
                    <a:cubicBezTo>
                      <a:pt x="264839" y="447040"/>
                      <a:pt x="124372" y="527050"/>
                      <a:pt x="74623" y="537210"/>
                    </a:cubicBezTo>
                    <a:cubicBezTo>
                      <a:pt x="57065" y="539750"/>
                      <a:pt x="48286" y="539750"/>
                      <a:pt x="36580" y="534670"/>
                    </a:cubicBezTo>
                    <a:cubicBezTo>
                      <a:pt x="23412" y="528320"/>
                      <a:pt x="7316" y="509270"/>
                      <a:pt x="2927" y="496570"/>
                    </a:cubicBezTo>
                    <a:cubicBezTo>
                      <a:pt x="0" y="486410"/>
                      <a:pt x="2927" y="473710"/>
                      <a:pt x="8780" y="464820"/>
                    </a:cubicBezTo>
                    <a:cubicBezTo>
                      <a:pt x="13169" y="455930"/>
                      <a:pt x="23412" y="445770"/>
                      <a:pt x="35117" y="441960"/>
                    </a:cubicBezTo>
                    <a:cubicBezTo>
                      <a:pt x="48286" y="436880"/>
                      <a:pt x="76087" y="436880"/>
                      <a:pt x="89255" y="443230"/>
                    </a:cubicBezTo>
                    <a:cubicBezTo>
                      <a:pt x="103887" y="450850"/>
                      <a:pt x="117056" y="469900"/>
                      <a:pt x="118519" y="483870"/>
                    </a:cubicBezTo>
                    <a:cubicBezTo>
                      <a:pt x="119983" y="497840"/>
                      <a:pt x="109740" y="518160"/>
                      <a:pt x="96571" y="527050"/>
                    </a:cubicBezTo>
                    <a:cubicBezTo>
                      <a:pt x="84866" y="535940"/>
                      <a:pt x="58528" y="539750"/>
                      <a:pt x="42433" y="535940"/>
                    </a:cubicBezTo>
                    <a:cubicBezTo>
                      <a:pt x="27801" y="532130"/>
                      <a:pt x="8780" y="515620"/>
                      <a:pt x="4390" y="501650"/>
                    </a:cubicBezTo>
                    <a:cubicBezTo>
                      <a:pt x="0" y="488950"/>
                      <a:pt x="1464" y="472440"/>
                      <a:pt x="14632" y="455930"/>
                    </a:cubicBezTo>
                    <a:cubicBezTo>
                      <a:pt x="46823" y="416560"/>
                      <a:pt x="197532" y="372110"/>
                      <a:pt x="278008" y="318770"/>
                    </a:cubicBezTo>
                    <a:cubicBezTo>
                      <a:pt x="358483" y="265430"/>
                      <a:pt x="509193" y="181610"/>
                      <a:pt x="500413" y="138430"/>
                    </a:cubicBezTo>
                    <a:cubicBezTo>
                      <a:pt x="494561" y="106680"/>
                      <a:pt x="351167" y="101600"/>
                      <a:pt x="332146" y="73660"/>
                    </a:cubicBezTo>
                    <a:cubicBezTo>
                      <a:pt x="320440" y="55880"/>
                      <a:pt x="326293" y="27940"/>
                      <a:pt x="337999" y="15240"/>
                    </a:cubicBezTo>
                    <a:cubicBezTo>
                      <a:pt x="349704" y="3810"/>
                      <a:pt x="400916" y="0"/>
                      <a:pt x="400916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909560" y="4198272"/>
              <a:ext cx="223801" cy="595975"/>
              <a:chOff x="0" y="0"/>
              <a:chExt cx="279470" cy="74422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58528" y="48260"/>
                <a:ext cx="179973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79973" h="643890">
                    <a:moveTo>
                      <a:pt x="0" y="588010"/>
                    </a:moveTo>
                    <a:cubicBezTo>
                      <a:pt x="29264" y="127000"/>
                      <a:pt x="32190" y="80010"/>
                      <a:pt x="45359" y="49530"/>
                    </a:cubicBezTo>
                    <a:cubicBezTo>
                      <a:pt x="54138" y="30480"/>
                      <a:pt x="62917" y="16510"/>
                      <a:pt x="76086" y="8890"/>
                    </a:cubicBezTo>
                    <a:cubicBezTo>
                      <a:pt x="86328" y="2540"/>
                      <a:pt x="99497" y="0"/>
                      <a:pt x="112666" y="2540"/>
                    </a:cubicBezTo>
                    <a:cubicBezTo>
                      <a:pt x="127298" y="6350"/>
                      <a:pt x="149246" y="19050"/>
                      <a:pt x="156562" y="30480"/>
                    </a:cubicBezTo>
                    <a:cubicBezTo>
                      <a:pt x="163878" y="40640"/>
                      <a:pt x="163878" y="53340"/>
                      <a:pt x="162415" y="62230"/>
                    </a:cubicBezTo>
                    <a:cubicBezTo>
                      <a:pt x="159488" y="72390"/>
                      <a:pt x="153635" y="85090"/>
                      <a:pt x="143393" y="91440"/>
                    </a:cubicBezTo>
                    <a:cubicBezTo>
                      <a:pt x="131687" y="99060"/>
                      <a:pt x="105350" y="104140"/>
                      <a:pt x="90718" y="102870"/>
                    </a:cubicBezTo>
                    <a:cubicBezTo>
                      <a:pt x="77549" y="100330"/>
                      <a:pt x="65844" y="92710"/>
                      <a:pt x="58528" y="85090"/>
                    </a:cubicBezTo>
                    <a:cubicBezTo>
                      <a:pt x="51212" y="77470"/>
                      <a:pt x="46822" y="64770"/>
                      <a:pt x="45359" y="54610"/>
                    </a:cubicBezTo>
                    <a:cubicBezTo>
                      <a:pt x="45359" y="44450"/>
                      <a:pt x="48285" y="31750"/>
                      <a:pt x="57064" y="22860"/>
                    </a:cubicBezTo>
                    <a:cubicBezTo>
                      <a:pt x="67307" y="13970"/>
                      <a:pt x="90718" y="2540"/>
                      <a:pt x="105350" y="2540"/>
                    </a:cubicBezTo>
                    <a:cubicBezTo>
                      <a:pt x="118519" y="1270"/>
                      <a:pt x="131687" y="7620"/>
                      <a:pt x="140467" y="13970"/>
                    </a:cubicBezTo>
                    <a:cubicBezTo>
                      <a:pt x="150709" y="20320"/>
                      <a:pt x="156562" y="25400"/>
                      <a:pt x="160951" y="40640"/>
                    </a:cubicBezTo>
                    <a:cubicBezTo>
                      <a:pt x="179973" y="107950"/>
                      <a:pt x="139003" y="527050"/>
                      <a:pt x="117056" y="598170"/>
                    </a:cubicBezTo>
                    <a:cubicBezTo>
                      <a:pt x="111203" y="615950"/>
                      <a:pt x="106813" y="622300"/>
                      <a:pt x="98034" y="629920"/>
                    </a:cubicBezTo>
                    <a:cubicBezTo>
                      <a:pt x="87792" y="637540"/>
                      <a:pt x="73160" y="643890"/>
                      <a:pt x="59991" y="643890"/>
                    </a:cubicBezTo>
                    <a:cubicBezTo>
                      <a:pt x="43896" y="643890"/>
                      <a:pt x="20485" y="633730"/>
                      <a:pt x="10242" y="622300"/>
                    </a:cubicBezTo>
                    <a:cubicBezTo>
                      <a:pt x="2926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3128165" y="4382771"/>
              <a:ext cx="19104694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L’utente con wallet non-custodial (es. Metamask ) non </a:t>
              </a:r>
            </a:p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è direttamente soggetto alle regolamentazioni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495538" y="6844885"/>
            <a:ext cx="15240000" cy="819827"/>
            <a:chOff x="0" y="0"/>
            <a:chExt cx="20320000" cy="1093103"/>
          </a:xfrm>
        </p:grpSpPr>
        <p:grpSp>
          <p:nvGrpSpPr>
            <p:cNvPr id="15" name="Group 15"/>
            <p:cNvGrpSpPr/>
            <p:nvPr/>
          </p:nvGrpSpPr>
          <p:grpSpPr>
            <a:xfrm rot="5400000">
              <a:off x="10076998" y="-10076998"/>
              <a:ext cx="166003" cy="20320000"/>
              <a:chOff x="0" y="0"/>
              <a:chExt cx="307340" cy="376206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0640" y="306108"/>
                <a:ext cx="237490" cy="37016129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37016129">
                    <a:moveTo>
                      <a:pt x="130810" y="313761"/>
                    </a:moveTo>
                    <a:cubicBezTo>
                      <a:pt x="114300" y="15366630"/>
                      <a:pt x="128270" y="18940443"/>
                      <a:pt x="144780" y="22399466"/>
                    </a:cubicBezTo>
                    <a:cubicBezTo>
                      <a:pt x="158750" y="25682475"/>
                      <a:pt x="190500" y="29355774"/>
                      <a:pt x="201930" y="31988302"/>
                    </a:cubicBezTo>
                    <a:cubicBezTo>
                      <a:pt x="209550" y="33832605"/>
                      <a:pt x="237490" y="36113111"/>
                      <a:pt x="214630" y="36702368"/>
                    </a:cubicBezTo>
                    <a:cubicBezTo>
                      <a:pt x="208280" y="36847770"/>
                      <a:pt x="203200" y="36908994"/>
                      <a:pt x="191770" y="36954908"/>
                    </a:cubicBezTo>
                    <a:cubicBezTo>
                      <a:pt x="180340" y="37000824"/>
                      <a:pt x="157480" y="37016129"/>
                      <a:pt x="144780" y="36985520"/>
                    </a:cubicBezTo>
                    <a:cubicBezTo>
                      <a:pt x="132080" y="36954908"/>
                      <a:pt x="116840" y="36847770"/>
                      <a:pt x="114300" y="36771241"/>
                    </a:cubicBezTo>
                    <a:cubicBezTo>
                      <a:pt x="110490" y="36687063"/>
                      <a:pt x="116840" y="36549314"/>
                      <a:pt x="127000" y="36488093"/>
                    </a:cubicBezTo>
                    <a:cubicBezTo>
                      <a:pt x="135890" y="36426872"/>
                      <a:pt x="157480" y="36388607"/>
                      <a:pt x="171450" y="36396259"/>
                    </a:cubicBezTo>
                    <a:cubicBezTo>
                      <a:pt x="185420" y="36411567"/>
                      <a:pt x="204470" y="36495745"/>
                      <a:pt x="209550" y="36572270"/>
                    </a:cubicBezTo>
                    <a:cubicBezTo>
                      <a:pt x="215900" y="36648799"/>
                      <a:pt x="214630" y="36786549"/>
                      <a:pt x="207010" y="36863077"/>
                    </a:cubicBezTo>
                    <a:cubicBezTo>
                      <a:pt x="199390" y="36931951"/>
                      <a:pt x="179070" y="36993172"/>
                      <a:pt x="166370" y="37008476"/>
                    </a:cubicBezTo>
                    <a:cubicBezTo>
                      <a:pt x="156210" y="37016129"/>
                      <a:pt x="143510" y="36993172"/>
                      <a:pt x="134620" y="36954908"/>
                    </a:cubicBezTo>
                    <a:cubicBezTo>
                      <a:pt x="124460" y="36908994"/>
                      <a:pt x="119380" y="36847770"/>
                      <a:pt x="113030" y="36702368"/>
                    </a:cubicBezTo>
                    <a:cubicBezTo>
                      <a:pt x="87630" y="36120763"/>
                      <a:pt x="107950" y="33847913"/>
                      <a:pt x="100330" y="32003610"/>
                    </a:cubicBezTo>
                    <a:cubicBezTo>
                      <a:pt x="88900" y="29371079"/>
                      <a:pt x="57150" y="25690128"/>
                      <a:pt x="43180" y="22407118"/>
                    </a:cubicBezTo>
                    <a:cubicBezTo>
                      <a:pt x="26670" y="18948095"/>
                      <a:pt x="12700" y="15366630"/>
                      <a:pt x="10160" y="11746900"/>
                    </a:cubicBezTo>
                    <a:cubicBezTo>
                      <a:pt x="7620" y="7997076"/>
                      <a:pt x="0" y="1186169"/>
                      <a:pt x="29210" y="298455"/>
                    </a:cubicBezTo>
                    <a:cubicBezTo>
                      <a:pt x="33020" y="176012"/>
                      <a:pt x="34290" y="145401"/>
                      <a:pt x="41910" y="99485"/>
                    </a:cubicBezTo>
                    <a:cubicBezTo>
                      <a:pt x="49530" y="45916"/>
                      <a:pt x="63500" y="0"/>
                      <a:pt x="74930" y="0"/>
                    </a:cubicBezTo>
                    <a:cubicBezTo>
                      <a:pt x="87630" y="0"/>
                      <a:pt x="109220" y="45916"/>
                      <a:pt x="118110" y="107138"/>
                    </a:cubicBezTo>
                    <a:cubicBezTo>
                      <a:pt x="127000" y="160707"/>
                      <a:pt x="130810" y="313761"/>
                      <a:pt x="130810" y="313761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84375" y="426353"/>
              <a:ext cx="1899675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Problema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21594" y="7664712"/>
            <a:ext cx="15242474" cy="638436"/>
            <a:chOff x="0" y="0"/>
            <a:chExt cx="20323299" cy="851248"/>
          </a:xfrm>
        </p:grpSpPr>
        <p:grpSp>
          <p:nvGrpSpPr>
            <p:cNvPr id="19" name="Group 19"/>
            <p:cNvGrpSpPr/>
            <p:nvPr/>
          </p:nvGrpSpPr>
          <p:grpSpPr>
            <a:xfrm>
              <a:off x="55072" y="432235"/>
              <a:ext cx="944418" cy="162724"/>
              <a:chOff x="0" y="0"/>
              <a:chExt cx="1179336" cy="203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7065" y="49530"/>
                <a:ext cx="1065207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065207" h="128270">
                    <a:moveTo>
                      <a:pt x="59991" y="1270"/>
                    </a:moveTo>
                    <a:cubicBezTo>
                      <a:pt x="1024237" y="3810"/>
                      <a:pt x="1030090" y="3810"/>
                      <a:pt x="1040332" y="11430"/>
                    </a:cubicBezTo>
                    <a:cubicBezTo>
                      <a:pt x="1050574" y="20320"/>
                      <a:pt x="1063743" y="40640"/>
                      <a:pt x="1062280" y="54610"/>
                    </a:cubicBezTo>
                    <a:cubicBezTo>
                      <a:pt x="1062280" y="68580"/>
                      <a:pt x="1047648" y="87630"/>
                      <a:pt x="1034479" y="95250"/>
                    </a:cubicBezTo>
                    <a:cubicBezTo>
                      <a:pt x="1024237" y="101600"/>
                      <a:pt x="1011068" y="104140"/>
                      <a:pt x="997899" y="102870"/>
                    </a:cubicBezTo>
                    <a:cubicBezTo>
                      <a:pt x="983267" y="100330"/>
                      <a:pt x="961319" y="86360"/>
                      <a:pt x="952540" y="76200"/>
                    </a:cubicBezTo>
                    <a:cubicBezTo>
                      <a:pt x="946687" y="66040"/>
                      <a:pt x="945224" y="53340"/>
                      <a:pt x="946687" y="43180"/>
                    </a:cubicBezTo>
                    <a:cubicBezTo>
                      <a:pt x="948151" y="34290"/>
                      <a:pt x="955467" y="21590"/>
                      <a:pt x="964246" y="15240"/>
                    </a:cubicBezTo>
                    <a:cubicBezTo>
                      <a:pt x="973025" y="7620"/>
                      <a:pt x="986194" y="2540"/>
                      <a:pt x="997899" y="1270"/>
                    </a:cubicBezTo>
                    <a:cubicBezTo>
                      <a:pt x="1009605" y="0"/>
                      <a:pt x="1024237" y="2540"/>
                      <a:pt x="1034479" y="8890"/>
                    </a:cubicBezTo>
                    <a:cubicBezTo>
                      <a:pt x="1047648" y="16510"/>
                      <a:pt x="1060817" y="36830"/>
                      <a:pt x="1062280" y="49530"/>
                    </a:cubicBezTo>
                    <a:cubicBezTo>
                      <a:pt x="1065206" y="59690"/>
                      <a:pt x="1060817" y="72390"/>
                      <a:pt x="1053501" y="80010"/>
                    </a:cubicBezTo>
                    <a:cubicBezTo>
                      <a:pt x="1043258" y="91440"/>
                      <a:pt x="1031553" y="96520"/>
                      <a:pt x="1005215" y="102870"/>
                    </a:cubicBezTo>
                    <a:cubicBezTo>
                      <a:pt x="889623" y="128270"/>
                      <a:pt x="175583" y="127000"/>
                      <a:pt x="59991" y="102870"/>
                    </a:cubicBezTo>
                    <a:cubicBezTo>
                      <a:pt x="32190" y="96520"/>
                      <a:pt x="21948" y="91440"/>
                      <a:pt x="11705" y="81280"/>
                    </a:cubicBezTo>
                    <a:cubicBezTo>
                      <a:pt x="2926" y="71120"/>
                      <a:pt x="0" y="57150"/>
                      <a:pt x="1463" y="45720"/>
                    </a:cubicBezTo>
                    <a:cubicBezTo>
                      <a:pt x="2926" y="34290"/>
                      <a:pt x="11705" y="21590"/>
                      <a:pt x="21948" y="13970"/>
                    </a:cubicBezTo>
                    <a:cubicBezTo>
                      <a:pt x="30727" y="6350"/>
                      <a:pt x="59991" y="1270"/>
                      <a:pt x="59991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09302" y="338669"/>
              <a:ext cx="609302" cy="512579"/>
              <a:chOff x="0" y="0"/>
              <a:chExt cx="760862" cy="6400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55601" y="50800"/>
                <a:ext cx="646733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646733" h="539750">
                    <a:moveTo>
                      <a:pt x="400916" y="0"/>
                    </a:moveTo>
                    <a:cubicBezTo>
                      <a:pt x="630638" y="92710"/>
                      <a:pt x="646733" y="123190"/>
                      <a:pt x="645270" y="151130"/>
                    </a:cubicBezTo>
                    <a:cubicBezTo>
                      <a:pt x="645270" y="181610"/>
                      <a:pt x="618932" y="213360"/>
                      <a:pt x="586742" y="245110"/>
                    </a:cubicBezTo>
                    <a:cubicBezTo>
                      <a:pt x="538457" y="294640"/>
                      <a:pt x="434570" y="350520"/>
                      <a:pt x="351167" y="397510"/>
                    </a:cubicBezTo>
                    <a:cubicBezTo>
                      <a:pt x="264839" y="447040"/>
                      <a:pt x="124372" y="527050"/>
                      <a:pt x="74623" y="537210"/>
                    </a:cubicBezTo>
                    <a:cubicBezTo>
                      <a:pt x="57065" y="539750"/>
                      <a:pt x="48286" y="539750"/>
                      <a:pt x="36580" y="534670"/>
                    </a:cubicBezTo>
                    <a:cubicBezTo>
                      <a:pt x="23412" y="528320"/>
                      <a:pt x="7316" y="509270"/>
                      <a:pt x="2927" y="496570"/>
                    </a:cubicBezTo>
                    <a:cubicBezTo>
                      <a:pt x="0" y="486410"/>
                      <a:pt x="2927" y="473710"/>
                      <a:pt x="8780" y="464820"/>
                    </a:cubicBezTo>
                    <a:cubicBezTo>
                      <a:pt x="13169" y="455930"/>
                      <a:pt x="23412" y="445770"/>
                      <a:pt x="35117" y="441960"/>
                    </a:cubicBezTo>
                    <a:cubicBezTo>
                      <a:pt x="48286" y="436880"/>
                      <a:pt x="76087" y="436880"/>
                      <a:pt x="89255" y="443230"/>
                    </a:cubicBezTo>
                    <a:cubicBezTo>
                      <a:pt x="103887" y="450850"/>
                      <a:pt x="117056" y="469900"/>
                      <a:pt x="118519" y="483870"/>
                    </a:cubicBezTo>
                    <a:cubicBezTo>
                      <a:pt x="119983" y="497840"/>
                      <a:pt x="109740" y="518160"/>
                      <a:pt x="96571" y="527050"/>
                    </a:cubicBezTo>
                    <a:cubicBezTo>
                      <a:pt x="84866" y="535940"/>
                      <a:pt x="58528" y="539750"/>
                      <a:pt x="42433" y="535940"/>
                    </a:cubicBezTo>
                    <a:cubicBezTo>
                      <a:pt x="27801" y="532130"/>
                      <a:pt x="8780" y="515620"/>
                      <a:pt x="4390" y="501650"/>
                    </a:cubicBezTo>
                    <a:cubicBezTo>
                      <a:pt x="0" y="488950"/>
                      <a:pt x="1464" y="472440"/>
                      <a:pt x="14632" y="455930"/>
                    </a:cubicBezTo>
                    <a:cubicBezTo>
                      <a:pt x="46823" y="416560"/>
                      <a:pt x="197532" y="372110"/>
                      <a:pt x="278008" y="318770"/>
                    </a:cubicBezTo>
                    <a:cubicBezTo>
                      <a:pt x="358483" y="265430"/>
                      <a:pt x="509193" y="181610"/>
                      <a:pt x="500413" y="138430"/>
                    </a:cubicBezTo>
                    <a:cubicBezTo>
                      <a:pt x="494561" y="106680"/>
                      <a:pt x="351167" y="101600"/>
                      <a:pt x="332146" y="73660"/>
                    </a:cubicBezTo>
                    <a:cubicBezTo>
                      <a:pt x="320440" y="55880"/>
                      <a:pt x="326293" y="27940"/>
                      <a:pt x="337999" y="15240"/>
                    </a:cubicBezTo>
                    <a:cubicBezTo>
                      <a:pt x="349704" y="3810"/>
                      <a:pt x="400916" y="0"/>
                      <a:pt x="400916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223801" cy="595975"/>
              <a:chOff x="0" y="0"/>
              <a:chExt cx="279470" cy="74422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58528" y="48260"/>
                <a:ext cx="179973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79973" h="643890">
                    <a:moveTo>
                      <a:pt x="0" y="588010"/>
                    </a:moveTo>
                    <a:cubicBezTo>
                      <a:pt x="29264" y="127000"/>
                      <a:pt x="32190" y="80010"/>
                      <a:pt x="45359" y="49530"/>
                    </a:cubicBezTo>
                    <a:cubicBezTo>
                      <a:pt x="54138" y="30480"/>
                      <a:pt x="62917" y="16510"/>
                      <a:pt x="76086" y="8890"/>
                    </a:cubicBezTo>
                    <a:cubicBezTo>
                      <a:pt x="86328" y="2540"/>
                      <a:pt x="99497" y="0"/>
                      <a:pt x="112666" y="2540"/>
                    </a:cubicBezTo>
                    <a:cubicBezTo>
                      <a:pt x="127298" y="6350"/>
                      <a:pt x="149246" y="19050"/>
                      <a:pt x="156562" y="30480"/>
                    </a:cubicBezTo>
                    <a:cubicBezTo>
                      <a:pt x="163878" y="40640"/>
                      <a:pt x="163878" y="53340"/>
                      <a:pt x="162415" y="62230"/>
                    </a:cubicBezTo>
                    <a:cubicBezTo>
                      <a:pt x="159488" y="72390"/>
                      <a:pt x="153635" y="85090"/>
                      <a:pt x="143393" y="91440"/>
                    </a:cubicBezTo>
                    <a:cubicBezTo>
                      <a:pt x="131687" y="99060"/>
                      <a:pt x="105350" y="104140"/>
                      <a:pt x="90718" y="102870"/>
                    </a:cubicBezTo>
                    <a:cubicBezTo>
                      <a:pt x="77549" y="100330"/>
                      <a:pt x="65844" y="92710"/>
                      <a:pt x="58528" y="85090"/>
                    </a:cubicBezTo>
                    <a:cubicBezTo>
                      <a:pt x="51212" y="77470"/>
                      <a:pt x="46822" y="64770"/>
                      <a:pt x="45359" y="54610"/>
                    </a:cubicBezTo>
                    <a:cubicBezTo>
                      <a:pt x="45359" y="44450"/>
                      <a:pt x="48285" y="31750"/>
                      <a:pt x="57064" y="22860"/>
                    </a:cubicBezTo>
                    <a:cubicBezTo>
                      <a:pt x="67307" y="13970"/>
                      <a:pt x="90718" y="2540"/>
                      <a:pt x="105350" y="2540"/>
                    </a:cubicBezTo>
                    <a:cubicBezTo>
                      <a:pt x="118519" y="1270"/>
                      <a:pt x="131687" y="7620"/>
                      <a:pt x="140467" y="13970"/>
                    </a:cubicBezTo>
                    <a:cubicBezTo>
                      <a:pt x="150709" y="20320"/>
                      <a:pt x="156562" y="25400"/>
                      <a:pt x="160951" y="40640"/>
                    </a:cubicBezTo>
                    <a:cubicBezTo>
                      <a:pt x="179973" y="107950"/>
                      <a:pt x="139003" y="527050"/>
                      <a:pt x="117056" y="598170"/>
                    </a:cubicBezTo>
                    <a:cubicBezTo>
                      <a:pt x="111203" y="615950"/>
                      <a:pt x="106813" y="622300"/>
                      <a:pt x="98034" y="629920"/>
                    </a:cubicBezTo>
                    <a:cubicBezTo>
                      <a:pt x="87792" y="637540"/>
                      <a:pt x="73160" y="643890"/>
                      <a:pt x="59991" y="643890"/>
                    </a:cubicBezTo>
                    <a:cubicBezTo>
                      <a:pt x="43896" y="643890"/>
                      <a:pt x="20485" y="633730"/>
                      <a:pt x="10242" y="622300"/>
                    </a:cubicBezTo>
                    <a:cubicBezTo>
                      <a:pt x="2926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218604" y="184498"/>
              <a:ext cx="1910469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Cosa succede se un indirizzo diventa sanzionato in un secondo momento?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938831" y="8303148"/>
            <a:ext cx="12395948" cy="1495686"/>
            <a:chOff x="0" y="0"/>
            <a:chExt cx="16527930" cy="1994248"/>
          </a:xfrm>
        </p:grpSpPr>
        <p:grpSp>
          <p:nvGrpSpPr>
            <p:cNvPr id="27" name="Group 27"/>
            <p:cNvGrpSpPr/>
            <p:nvPr/>
          </p:nvGrpSpPr>
          <p:grpSpPr>
            <a:xfrm>
              <a:off x="477243" y="338669"/>
              <a:ext cx="477243" cy="512579"/>
              <a:chOff x="0" y="0"/>
              <a:chExt cx="595954" cy="64008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3551" y="50800"/>
                <a:ext cx="506561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06561" h="539750">
                    <a:moveTo>
                      <a:pt x="314021" y="0"/>
                    </a:moveTo>
                    <a:cubicBezTo>
                      <a:pt x="493954" y="92710"/>
                      <a:pt x="506560" y="123190"/>
                      <a:pt x="505414" y="151130"/>
                    </a:cubicBezTo>
                    <a:cubicBezTo>
                      <a:pt x="505414" y="181610"/>
                      <a:pt x="484785" y="213360"/>
                      <a:pt x="459572" y="245110"/>
                    </a:cubicBezTo>
                    <a:cubicBezTo>
                      <a:pt x="421752" y="294640"/>
                      <a:pt x="340381" y="350520"/>
                      <a:pt x="275055" y="397510"/>
                    </a:cubicBezTo>
                    <a:cubicBezTo>
                      <a:pt x="207437" y="447040"/>
                      <a:pt x="97415" y="527050"/>
                      <a:pt x="58449" y="537210"/>
                    </a:cubicBezTo>
                    <a:cubicBezTo>
                      <a:pt x="44696" y="539750"/>
                      <a:pt x="37820" y="539750"/>
                      <a:pt x="28651" y="534670"/>
                    </a:cubicBezTo>
                    <a:cubicBezTo>
                      <a:pt x="18337" y="528320"/>
                      <a:pt x="5730" y="509270"/>
                      <a:pt x="2292" y="496570"/>
                    </a:cubicBezTo>
                    <a:cubicBezTo>
                      <a:pt x="0" y="486410"/>
                      <a:pt x="2292" y="473710"/>
                      <a:pt x="6876" y="464820"/>
                    </a:cubicBezTo>
                    <a:cubicBezTo>
                      <a:pt x="10314" y="455930"/>
                      <a:pt x="18337" y="445770"/>
                      <a:pt x="27505" y="441960"/>
                    </a:cubicBezTo>
                    <a:cubicBezTo>
                      <a:pt x="37820" y="436880"/>
                      <a:pt x="59595" y="436880"/>
                      <a:pt x="69910" y="443230"/>
                    </a:cubicBezTo>
                    <a:cubicBezTo>
                      <a:pt x="81370" y="450850"/>
                      <a:pt x="91685" y="469900"/>
                      <a:pt x="92831" y="483870"/>
                    </a:cubicBezTo>
                    <a:cubicBezTo>
                      <a:pt x="93977" y="497840"/>
                      <a:pt x="85954" y="518160"/>
                      <a:pt x="75640" y="527050"/>
                    </a:cubicBezTo>
                    <a:cubicBezTo>
                      <a:pt x="66471" y="535940"/>
                      <a:pt x="45842" y="539750"/>
                      <a:pt x="33235" y="535940"/>
                    </a:cubicBezTo>
                    <a:cubicBezTo>
                      <a:pt x="21775" y="532130"/>
                      <a:pt x="6876" y="515620"/>
                      <a:pt x="3438" y="501650"/>
                    </a:cubicBezTo>
                    <a:cubicBezTo>
                      <a:pt x="0" y="488950"/>
                      <a:pt x="1146" y="472440"/>
                      <a:pt x="11460" y="455930"/>
                    </a:cubicBezTo>
                    <a:cubicBezTo>
                      <a:pt x="36674" y="416560"/>
                      <a:pt x="154718" y="372110"/>
                      <a:pt x="217752" y="318770"/>
                    </a:cubicBezTo>
                    <a:cubicBezTo>
                      <a:pt x="280786" y="265430"/>
                      <a:pt x="398830" y="181610"/>
                      <a:pt x="391954" y="138430"/>
                    </a:cubicBezTo>
                    <a:cubicBezTo>
                      <a:pt x="387370" y="106680"/>
                      <a:pt x="275055" y="101600"/>
                      <a:pt x="260156" y="73660"/>
                    </a:cubicBezTo>
                    <a:cubicBezTo>
                      <a:pt x="250988" y="55880"/>
                      <a:pt x="255572" y="27940"/>
                      <a:pt x="264741" y="15240"/>
                    </a:cubicBezTo>
                    <a:cubicBezTo>
                      <a:pt x="273909" y="3810"/>
                      <a:pt x="314021" y="0"/>
                      <a:pt x="314021" y="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175295" cy="595975"/>
              <a:chOff x="0" y="0"/>
              <a:chExt cx="218899" cy="74422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45843" y="48260"/>
                <a:ext cx="140966" cy="643890"/>
              </a:xfrm>
              <a:custGeom>
                <a:avLst/>
                <a:gdLst/>
                <a:ahLst/>
                <a:cxnLst/>
                <a:rect l="l" t="t" r="r" b="b"/>
                <a:pathLst>
                  <a:path w="140966" h="643890">
                    <a:moveTo>
                      <a:pt x="0" y="588010"/>
                    </a:moveTo>
                    <a:cubicBezTo>
                      <a:pt x="22921" y="127000"/>
                      <a:pt x="25213" y="80010"/>
                      <a:pt x="35528" y="49530"/>
                    </a:cubicBezTo>
                    <a:cubicBezTo>
                      <a:pt x="42404" y="30480"/>
                      <a:pt x="49280" y="16510"/>
                      <a:pt x="59595" y="8890"/>
                    </a:cubicBezTo>
                    <a:cubicBezTo>
                      <a:pt x="67617" y="2540"/>
                      <a:pt x="77932" y="0"/>
                      <a:pt x="88247" y="2540"/>
                    </a:cubicBezTo>
                    <a:cubicBezTo>
                      <a:pt x="99707" y="6350"/>
                      <a:pt x="116898" y="19050"/>
                      <a:pt x="122629" y="30480"/>
                    </a:cubicBezTo>
                    <a:cubicBezTo>
                      <a:pt x="128359" y="40640"/>
                      <a:pt x="128359" y="53340"/>
                      <a:pt x="127213" y="62230"/>
                    </a:cubicBezTo>
                    <a:cubicBezTo>
                      <a:pt x="124921" y="72390"/>
                      <a:pt x="120337" y="85090"/>
                      <a:pt x="112314" y="91440"/>
                    </a:cubicBezTo>
                    <a:cubicBezTo>
                      <a:pt x="103146" y="99060"/>
                      <a:pt x="82516" y="104140"/>
                      <a:pt x="71056" y="102870"/>
                    </a:cubicBezTo>
                    <a:cubicBezTo>
                      <a:pt x="60741" y="100330"/>
                      <a:pt x="51573" y="92710"/>
                      <a:pt x="45842" y="85090"/>
                    </a:cubicBezTo>
                    <a:cubicBezTo>
                      <a:pt x="40112" y="77470"/>
                      <a:pt x="36674" y="64770"/>
                      <a:pt x="35528" y="54610"/>
                    </a:cubicBezTo>
                    <a:cubicBezTo>
                      <a:pt x="35528" y="44450"/>
                      <a:pt x="37820" y="31750"/>
                      <a:pt x="44696" y="22860"/>
                    </a:cubicBezTo>
                    <a:cubicBezTo>
                      <a:pt x="52719" y="13970"/>
                      <a:pt x="71056" y="2540"/>
                      <a:pt x="82516" y="2540"/>
                    </a:cubicBezTo>
                    <a:cubicBezTo>
                      <a:pt x="92831" y="1270"/>
                      <a:pt x="103146" y="7620"/>
                      <a:pt x="110022" y="13970"/>
                    </a:cubicBezTo>
                    <a:cubicBezTo>
                      <a:pt x="118044" y="20320"/>
                      <a:pt x="122629" y="25400"/>
                      <a:pt x="126067" y="40640"/>
                    </a:cubicBezTo>
                    <a:cubicBezTo>
                      <a:pt x="140966" y="107950"/>
                      <a:pt x="108876" y="527050"/>
                      <a:pt x="91685" y="598170"/>
                    </a:cubicBezTo>
                    <a:cubicBezTo>
                      <a:pt x="87101" y="615950"/>
                      <a:pt x="83662" y="622300"/>
                      <a:pt x="76786" y="629920"/>
                    </a:cubicBezTo>
                    <a:cubicBezTo>
                      <a:pt x="68764" y="637540"/>
                      <a:pt x="57303" y="643890"/>
                      <a:pt x="46988" y="643890"/>
                    </a:cubicBezTo>
                    <a:cubicBezTo>
                      <a:pt x="34382" y="643890"/>
                      <a:pt x="16045" y="633730"/>
                      <a:pt x="8022" y="622300"/>
                    </a:cubicBezTo>
                    <a:cubicBezTo>
                      <a:pt x="2292" y="613410"/>
                      <a:pt x="0" y="588010"/>
                      <a:pt x="0" y="58801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994086" y="202012"/>
              <a:ext cx="532656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Due sfide principali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1782" y="482600"/>
              <a:ext cx="739727" cy="162724"/>
              <a:chOff x="0" y="0"/>
              <a:chExt cx="923729" cy="2032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4697" y="49530"/>
                <a:ext cx="834336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834336" h="128270">
                    <a:moveTo>
                      <a:pt x="46988" y="1270"/>
                    </a:moveTo>
                    <a:cubicBezTo>
                      <a:pt x="802245" y="3810"/>
                      <a:pt x="806830" y="3810"/>
                      <a:pt x="814852" y="11430"/>
                    </a:cubicBezTo>
                    <a:cubicBezTo>
                      <a:pt x="822875" y="20320"/>
                      <a:pt x="833189" y="40640"/>
                      <a:pt x="832043" y="54610"/>
                    </a:cubicBezTo>
                    <a:cubicBezTo>
                      <a:pt x="832043" y="68580"/>
                      <a:pt x="820583" y="87630"/>
                      <a:pt x="810268" y="95250"/>
                    </a:cubicBezTo>
                    <a:cubicBezTo>
                      <a:pt x="802245" y="101600"/>
                      <a:pt x="791931" y="104140"/>
                      <a:pt x="781616" y="102870"/>
                    </a:cubicBezTo>
                    <a:cubicBezTo>
                      <a:pt x="770156" y="100330"/>
                      <a:pt x="752965" y="86360"/>
                      <a:pt x="746088" y="76200"/>
                    </a:cubicBezTo>
                    <a:cubicBezTo>
                      <a:pt x="741504" y="66040"/>
                      <a:pt x="740358" y="53340"/>
                      <a:pt x="741504" y="43180"/>
                    </a:cubicBezTo>
                    <a:cubicBezTo>
                      <a:pt x="742650" y="34290"/>
                      <a:pt x="748380" y="21590"/>
                      <a:pt x="755257" y="15240"/>
                    </a:cubicBezTo>
                    <a:cubicBezTo>
                      <a:pt x="762133" y="7620"/>
                      <a:pt x="772448" y="2540"/>
                      <a:pt x="781616" y="1270"/>
                    </a:cubicBezTo>
                    <a:cubicBezTo>
                      <a:pt x="790785" y="0"/>
                      <a:pt x="802245" y="2540"/>
                      <a:pt x="810268" y="8890"/>
                    </a:cubicBezTo>
                    <a:cubicBezTo>
                      <a:pt x="820583" y="16510"/>
                      <a:pt x="830897" y="36830"/>
                      <a:pt x="832043" y="49530"/>
                    </a:cubicBezTo>
                    <a:cubicBezTo>
                      <a:pt x="834335" y="59690"/>
                      <a:pt x="830897" y="72390"/>
                      <a:pt x="825167" y="80010"/>
                    </a:cubicBezTo>
                    <a:cubicBezTo>
                      <a:pt x="817144" y="91440"/>
                      <a:pt x="807976" y="96520"/>
                      <a:pt x="787347" y="102870"/>
                    </a:cubicBezTo>
                    <a:cubicBezTo>
                      <a:pt x="696807" y="128270"/>
                      <a:pt x="137527" y="127000"/>
                      <a:pt x="46988" y="102870"/>
                    </a:cubicBezTo>
                    <a:cubicBezTo>
                      <a:pt x="25213" y="96520"/>
                      <a:pt x="17191" y="91440"/>
                      <a:pt x="9168" y="81280"/>
                    </a:cubicBezTo>
                    <a:cubicBezTo>
                      <a:pt x="2292" y="71120"/>
                      <a:pt x="0" y="57150"/>
                      <a:pt x="1146" y="45720"/>
                    </a:cubicBezTo>
                    <a:cubicBezTo>
                      <a:pt x="2292" y="34290"/>
                      <a:pt x="9168" y="21590"/>
                      <a:pt x="17191" y="13970"/>
                    </a:cubicBezTo>
                    <a:cubicBezTo>
                      <a:pt x="24067" y="6350"/>
                      <a:pt x="46988" y="1270"/>
                      <a:pt x="46988" y="1270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6281050" y="465136"/>
              <a:ext cx="174448" cy="1397000"/>
              <a:chOff x="0" y="0"/>
              <a:chExt cx="189600" cy="151833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7696" y="33248"/>
                <a:ext cx="138197" cy="1450988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1450988">
                    <a:moveTo>
                      <a:pt x="138197" y="35806"/>
                    </a:moveTo>
                    <a:cubicBezTo>
                      <a:pt x="123872" y="340155"/>
                      <a:pt x="110389" y="418587"/>
                      <a:pt x="102805" y="542202"/>
                    </a:cubicBezTo>
                    <a:cubicBezTo>
                      <a:pt x="91008" y="755332"/>
                      <a:pt x="96907" y="1339308"/>
                      <a:pt x="83424" y="1416887"/>
                    </a:cubicBezTo>
                    <a:cubicBezTo>
                      <a:pt x="80896" y="1428822"/>
                      <a:pt x="80896" y="1432233"/>
                      <a:pt x="75840" y="1437348"/>
                    </a:cubicBezTo>
                    <a:cubicBezTo>
                      <a:pt x="69941" y="1444168"/>
                      <a:pt x="56459" y="1450988"/>
                      <a:pt x="47189" y="1450135"/>
                    </a:cubicBezTo>
                    <a:cubicBezTo>
                      <a:pt x="37920" y="1450135"/>
                      <a:pt x="25280" y="1440758"/>
                      <a:pt x="20224" y="1433938"/>
                    </a:cubicBezTo>
                    <a:cubicBezTo>
                      <a:pt x="16011" y="1427970"/>
                      <a:pt x="14325" y="1419445"/>
                      <a:pt x="16011" y="1412625"/>
                    </a:cubicBezTo>
                    <a:cubicBezTo>
                      <a:pt x="17696" y="1403247"/>
                      <a:pt x="26965" y="1390459"/>
                      <a:pt x="33707" y="1386197"/>
                    </a:cubicBezTo>
                    <a:cubicBezTo>
                      <a:pt x="40448" y="1381934"/>
                      <a:pt x="48875" y="1381934"/>
                      <a:pt x="55616" y="1382786"/>
                    </a:cubicBezTo>
                    <a:cubicBezTo>
                      <a:pt x="62357" y="1383639"/>
                      <a:pt x="69941" y="1387901"/>
                      <a:pt x="74155" y="1393017"/>
                    </a:cubicBezTo>
                    <a:cubicBezTo>
                      <a:pt x="80053" y="1399837"/>
                      <a:pt x="83424" y="1415182"/>
                      <a:pt x="82581" y="1423707"/>
                    </a:cubicBezTo>
                    <a:cubicBezTo>
                      <a:pt x="80896" y="1431380"/>
                      <a:pt x="76683" y="1438200"/>
                      <a:pt x="70784" y="1442463"/>
                    </a:cubicBezTo>
                    <a:cubicBezTo>
                      <a:pt x="65728" y="1446725"/>
                      <a:pt x="58144" y="1450135"/>
                      <a:pt x="50560" y="1450135"/>
                    </a:cubicBezTo>
                    <a:cubicBezTo>
                      <a:pt x="43819" y="1450988"/>
                      <a:pt x="36235" y="1449283"/>
                      <a:pt x="30336" y="1444168"/>
                    </a:cubicBezTo>
                    <a:cubicBezTo>
                      <a:pt x="23595" y="1439053"/>
                      <a:pt x="19381" y="1432233"/>
                      <a:pt x="16011" y="1416035"/>
                    </a:cubicBezTo>
                    <a:cubicBezTo>
                      <a:pt x="0" y="1346128"/>
                      <a:pt x="16853" y="1044336"/>
                      <a:pt x="24437" y="835469"/>
                    </a:cubicBezTo>
                    <a:cubicBezTo>
                      <a:pt x="32864" y="589944"/>
                      <a:pt x="53088" y="109123"/>
                      <a:pt x="70784" y="33249"/>
                    </a:cubicBezTo>
                    <a:cubicBezTo>
                      <a:pt x="73312" y="20461"/>
                      <a:pt x="74155" y="16198"/>
                      <a:pt x="80053" y="11083"/>
                    </a:cubicBezTo>
                    <a:cubicBezTo>
                      <a:pt x="85952" y="5115"/>
                      <a:pt x="100277" y="0"/>
                      <a:pt x="109547" y="853"/>
                    </a:cubicBezTo>
                    <a:cubicBezTo>
                      <a:pt x="117131" y="1705"/>
                      <a:pt x="125557" y="6820"/>
                      <a:pt x="130613" y="12788"/>
                    </a:cubicBezTo>
                    <a:cubicBezTo>
                      <a:pt x="134827" y="18756"/>
                      <a:pt x="138197" y="35806"/>
                      <a:pt x="138197" y="35806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6281050" y="1671636"/>
              <a:ext cx="889000" cy="190500"/>
              <a:chOff x="0" y="0"/>
              <a:chExt cx="889000" cy="1905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6601" y="31585"/>
                <a:ext cx="794603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794603" h="126342">
                    <a:moveTo>
                      <a:pt x="47796" y="39482"/>
                    </a:moveTo>
                    <a:cubicBezTo>
                      <a:pt x="499465" y="34547"/>
                      <a:pt x="683478" y="0"/>
                      <a:pt x="743223" y="7897"/>
                    </a:cubicBezTo>
                    <a:cubicBezTo>
                      <a:pt x="763536" y="10858"/>
                      <a:pt x="775485" y="15793"/>
                      <a:pt x="783849" y="23690"/>
                    </a:cubicBezTo>
                    <a:cubicBezTo>
                      <a:pt x="789824" y="30599"/>
                      <a:pt x="793408" y="39482"/>
                      <a:pt x="793408" y="47379"/>
                    </a:cubicBezTo>
                    <a:cubicBezTo>
                      <a:pt x="793408" y="55275"/>
                      <a:pt x="788629" y="65146"/>
                      <a:pt x="782654" y="72055"/>
                    </a:cubicBezTo>
                    <a:cubicBezTo>
                      <a:pt x="776680" y="77977"/>
                      <a:pt x="768316" y="83899"/>
                      <a:pt x="757562" y="85874"/>
                    </a:cubicBezTo>
                    <a:cubicBezTo>
                      <a:pt x="745613" y="87848"/>
                      <a:pt x="724105" y="84887"/>
                      <a:pt x="714546" y="76990"/>
                    </a:cubicBezTo>
                    <a:cubicBezTo>
                      <a:pt x="703792" y="70081"/>
                      <a:pt x="697817" y="53301"/>
                      <a:pt x="697817" y="42443"/>
                    </a:cubicBezTo>
                    <a:cubicBezTo>
                      <a:pt x="697817" y="34547"/>
                      <a:pt x="703792" y="25664"/>
                      <a:pt x="710961" y="19741"/>
                    </a:cubicBezTo>
                    <a:cubicBezTo>
                      <a:pt x="718130" y="13819"/>
                      <a:pt x="728884" y="9871"/>
                      <a:pt x="738443" y="7897"/>
                    </a:cubicBezTo>
                    <a:cubicBezTo>
                      <a:pt x="748002" y="6910"/>
                      <a:pt x="759951" y="7897"/>
                      <a:pt x="768316" y="12832"/>
                    </a:cubicBezTo>
                    <a:cubicBezTo>
                      <a:pt x="777875" y="18754"/>
                      <a:pt x="791019" y="33560"/>
                      <a:pt x="793408" y="43431"/>
                    </a:cubicBezTo>
                    <a:cubicBezTo>
                      <a:pt x="794603" y="51327"/>
                      <a:pt x="792214" y="61197"/>
                      <a:pt x="786239" y="68107"/>
                    </a:cubicBezTo>
                    <a:cubicBezTo>
                      <a:pt x="779070" y="76003"/>
                      <a:pt x="768316" y="80938"/>
                      <a:pt x="748002" y="86861"/>
                    </a:cubicBezTo>
                    <a:cubicBezTo>
                      <a:pt x="688258" y="102653"/>
                      <a:pt x="500660" y="113511"/>
                      <a:pt x="381171" y="118446"/>
                    </a:cubicBezTo>
                    <a:cubicBezTo>
                      <a:pt x="267656" y="123381"/>
                      <a:pt x="100371" y="126342"/>
                      <a:pt x="47796" y="118446"/>
                    </a:cubicBezTo>
                    <a:cubicBezTo>
                      <a:pt x="31067" y="116472"/>
                      <a:pt x="23898" y="115485"/>
                      <a:pt x="16728" y="108576"/>
                    </a:cubicBezTo>
                    <a:cubicBezTo>
                      <a:pt x="7169" y="101666"/>
                      <a:pt x="0" y="84887"/>
                      <a:pt x="1195" y="75016"/>
                    </a:cubicBezTo>
                    <a:cubicBezTo>
                      <a:pt x="1195" y="65146"/>
                      <a:pt x="8364" y="55275"/>
                      <a:pt x="16728" y="50340"/>
                    </a:cubicBezTo>
                    <a:cubicBezTo>
                      <a:pt x="23898" y="44418"/>
                      <a:pt x="47796" y="39482"/>
                      <a:pt x="47796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6360249" y="404458"/>
              <a:ext cx="889000" cy="190500"/>
              <a:chOff x="0" y="0"/>
              <a:chExt cx="889000" cy="1905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6601" y="31585"/>
                <a:ext cx="794603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794603" h="126342">
                    <a:moveTo>
                      <a:pt x="47796" y="39482"/>
                    </a:moveTo>
                    <a:cubicBezTo>
                      <a:pt x="499465" y="34547"/>
                      <a:pt x="683478" y="0"/>
                      <a:pt x="743223" y="7897"/>
                    </a:cubicBezTo>
                    <a:cubicBezTo>
                      <a:pt x="763536" y="10858"/>
                      <a:pt x="775485" y="15793"/>
                      <a:pt x="783849" y="23690"/>
                    </a:cubicBezTo>
                    <a:cubicBezTo>
                      <a:pt x="789824" y="30599"/>
                      <a:pt x="793408" y="39482"/>
                      <a:pt x="793408" y="47379"/>
                    </a:cubicBezTo>
                    <a:cubicBezTo>
                      <a:pt x="793408" y="55275"/>
                      <a:pt x="788629" y="65146"/>
                      <a:pt x="782654" y="72055"/>
                    </a:cubicBezTo>
                    <a:cubicBezTo>
                      <a:pt x="776680" y="77977"/>
                      <a:pt x="768316" y="83899"/>
                      <a:pt x="757562" y="85874"/>
                    </a:cubicBezTo>
                    <a:cubicBezTo>
                      <a:pt x="745613" y="87848"/>
                      <a:pt x="724105" y="84887"/>
                      <a:pt x="714546" y="76990"/>
                    </a:cubicBezTo>
                    <a:cubicBezTo>
                      <a:pt x="703792" y="70081"/>
                      <a:pt x="697817" y="53301"/>
                      <a:pt x="697817" y="42443"/>
                    </a:cubicBezTo>
                    <a:cubicBezTo>
                      <a:pt x="697817" y="34547"/>
                      <a:pt x="703792" y="25664"/>
                      <a:pt x="710961" y="19741"/>
                    </a:cubicBezTo>
                    <a:cubicBezTo>
                      <a:pt x="718130" y="13819"/>
                      <a:pt x="728884" y="9871"/>
                      <a:pt x="738443" y="7897"/>
                    </a:cubicBezTo>
                    <a:cubicBezTo>
                      <a:pt x="748002" y="6910"/>
                      <a:pt x="759951" y="7897"/>
                      <a:pt x="768316" y="12832"/>
                    </a:cubicBezTo>
                    <a:cubicBezTo>
                      <a:pt x="777875" y="18754"/>
                      <a:pt x="791019" y="33560"/>
                      <a:pt x="793408" y="43431"/>
                    </a:cubicBezTo>
                    <a:cubicBezTo>
                      <a:pt x="794603" y="51327"/>
                      <a:pt x="792214" y="61197"/>
                      <a:pt x="786239" y="68107"/>
                    </a:cubicBezTo>
                    <a:cubicBezTo>
                      <a:pt x="779070" y="76003"/>
                      <a:pt x="768316" y="80938"/>
                      <a:pt x="748002" y="86861"/>
                    </a:cubicBezTo>
                    <a:cubicBezTo>
                      <a:pt x="688258" y="102653"/>
                      <a:pt x="500660" y="113511"/>
                      <a:pt x="381171" y="118446"/>
                    </a:cubicBezTo>
                    <a:cubicBezTo>
                      <a:pt x="267656" y="123381"/>
                      <a:pt x="100371" y="126342"/>
                      <a:pt x="47796" y="118446"/>
                    </a:cubicBezTo>
                    <a:cubicBezTo>
                      <a:pt x="31067" y="116472"/>
                      <a:pt x="23898" y="115485"/>
                      <a:pt x="16728" y="108576"/>
                    </a:cubicBezTo>
                    <a:cubicBezTo>
                      <a:pt x="7169" y="101666"/>
                      <a:pt x="0" y="84887"/>
                      <a:pt x="1195" y="75016"/>
                    </a:cubicBezTo>
                    <a:cubicBezTo>
                      <a:pt x="1195" y="65146"/>
                      <a:pt x="8364" y="55275"/>
                      <a:pt x="16728" y="50340"/>
                    </a:cubicBezTo>
                    <a:cubicBezTo>
                      <a:pt x="23898" y="44418"/>
                      <a:pt x="47796" y="39482"/>
                      <a:pt x="47796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7600596" y="137758"/>
              <a:ext cx="7400907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Come aggiornare lo stato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00596" y="1327498"/>
              <a:ext cx="892733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Come propagare il nuovo stato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91273" y="650875"/>
            <a:ext cx="1589601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C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Soluzioni di compliance - tools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EC18B98A-116F-08A9-00F7-F7B767CDD561}"/>
              </a:ext>
            </a:extLst>
          </p:cNvPr>
          <p:cNvGrpSpPr/>
          <p:nvPr/>
        </p:nvGrpSpPr>
        <p:grpSpPr>
          <a:xfrm>
            <a:off x="1495538" y="1689175"/>
            <a:ext cx="16028204" cy="5057309"/>
            <a:chOff x="1495538" y="1689175"/>
            <a:chExt cx="16028204" cy="5057309"/>
          </a:xfrm>
        </p:grpSpPr>
        <p:sp>
          <p:nvSpPr>
            <p:cNvPr id="2" name="Freeform 2"/>
            <p:cNvSpPr/>
            <p:nvPr/>
          </p:nvSpPr>
          <p:spPr>
            <a:xfrm>
              <a:off x="1495538" y="1689175"/>
              <a:ext cx="15296923" cy="2887294"/>
            </a:xfrm>
            <a:custGeom>
              <a:avLst/>
              <a:gdLst/>
              <a:ahLst/>
              <a:cxnLst/>
              <a:rect l="l" t="t" r="r" b="b"/>
              <a:pathLst>
                <a:path w="15296923" h="2887294">
                  <a:moveTo>
                    <a:pt x="0" y="0"/>
                  </a:moveTo>
                  <a:lnTo>
                    <a:pt x="15296924" y="0"/>
                  </a:lnTo>
                  <a:lnTo>
                    <a:pt x="15296924" y="2887294"/>
                  </a:lnTo>
                  <a:lnTo>
                    <a:pt x="0" y="288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" name="Group 3"/>
            <p:cNvGrpSpPr/>
            <p:nvPr/>
          </p:nvGrpSpPr>
          <p:grpSpPr>
            <a:xfrm>
              <a:off x="2926567" y="6444615"/>
              <a:ext cx="708660" cy="142875"/>
              <a:chOff x="0" y="0"/>
              <a:chExt cx="944880" cy="190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926567" y="5696636"/>
              <a:ext cx="708660" cy="142875"/>
              <a:chOff x="0" y="0"/>
              <a:chExt cx="944880" cy="190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034232" y="4905346"/>
              <a:ext cx="708660" cy="142875"/>
              <a:chOff x="0" y="0"/>
              <a:chExt cx="944880" cy="190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9530" y="31585"/>
                <a:ext cx="844550" cy="126342"/>
              </a:xfrm>
              <a:custGeom>
                <a:avLst/>
                <a:gdLst/>
                <a:ahLst/>
                <a:cxnLst/>
                <a:rect l="l" t="t" r="r" b="b"/>
                <a:pathLst>
                  <a:path w="844550" h="126342">
                    <a:moveTo>
                      <a:pt x="50800" y="39482"/>
                    </a:moveTo>
                    <a:cubicBezTo>
                      <a:pt x="530860" y="34547"/>
                      <a:pt x="726440" y="0"/>
                      <a:pt x="789940" y="7897"/>
                    </a:cubicBezTo>
                    <a:cubicBezTo>
                      <a:pt x="811530" y="10858"/>
                      <a:pt x="824230" y="15793"/>
                      <a:pt x="833120" y="23690"/>
                    </a:cubicBezTo>
                    <a:cubicBezTo>
                      <a:pt x="839470" y="30599"/>
                      <a:pt x="843280" y="39482"/>
                      <a:pt x="843280" y="47379"/>
                    </a:cubicBezTo>
                    <a:cubicBezTo>
                      <a:pt x="843280" y="55275"/>
                      <a:pt x="838200" y="65146"/>
                      <a:pt x="831850" y="72055"/>
                    </a:cubicBezTo>
                    <a:cubicBezTo>
                      <a:pt x="825500" y="77977"/>
                      <a:pt x="816610" y="83899"/>
                      <a:pt x="805180" y="85874"/>
                    </a:cubicBezTo>
                    <a:cubicBezTo>
                      <a:pt x="792480" y="87848"/>
                      <a:pt x="769620" y="84887"/>
                      <a:pt x="759460" y="76990"/>
                    </a:cubicBezTo>
                    <a:cubicBezTo>
                      <a:pt x="748030" y="70081"/>
                      <a:pt x="741680" y="53301"/>
                      <a:pt x="741680" y="42443"/>
                    </a:cubicBezTo>
                    <a:cubicBezTo>
                      <a:pt x="741680" y="34547"/>
                      <a:pt x="748030" y="25664"/>
                      <a:pt x="755650" y="19741"/>
                    </a:cubicBezTo>
                    <a:cubicBezTo>
                      <a:pt x="763270" y="13819"/>
                      <a:pt x="774700" y="9871"/>
                      <a:pt x="784860" y="7897"/>
                    </a:cubicBezTo>
                    <a:cubicBezTo>
                      <a:pt x="795020" y="6910"/>
                      <a:pt x="807720" y="7897"/>
                      <a:pt x="816610" y="12832"/>
                    </a:cubicBezTo>
                    <a:cubicBezTo>
                      <a:pt x="826770" y="18754"/>
                      <a:pt x="840740" y="33560"/>
                      <a:pt x="843280" y="43431"/>
                    </a:cubicBezTo>
                    <a:cubicBezTo>
                      <a:pt x="844550" y="51327"/>
                      <a:pt x="842010" y="61197"/>
                      <a:pt x="835660" y="68107"/>
                    </a:cubicBezTo>
                    <a:cubicBezTo>
                      <a:pt x="828040" y="76003"/>
                      <a:pt x="816610" y="80938"/>
                      <a:pt x="795020" y="86861"/>
                    </a:cubicBezTo>
                    <a:cubicBezTo>
                      <a:pt x="731520" y="102653"/>
                      <a:pt x="532130" y="113511"/>
                      <a:pt x="405130" y="118446"/>
                    </a:cubicBezTo>
                    <a:cubicBezTo>
                      <a:pt x="284480" y="123381"/>
                      <a:pt x="106680" y="126342"/>
                      <a:pt x="50800" y="118446"/>
                    </a:cubicBezTo>
                    <a:cubicBezTo>
                      <a:pt x="33020" y="116472"/>
                      <a:pt x="25400" y="115485"/>
                      <a:pt x="17780" y="108576"/>
                    </a:cubicBezTo>
                    <a:cubicBezTo>
                      <a:pt x="7620" y="101666"/>
                      <a:pt x="0" y="84887"/>
                      <a:pt x="1270" y="75016"/>
                    </a:cubicBezTo>
                    <a:cubicBezTo>
                      <a:pt x="1270" y="65146"/>
                      <a:pt x="8890" y="55275"/>
                      <a:pt x="17780" y="50340"/>
                    </a:cubicBezTo>
                    <a:cubicBezTo>
                      <a:pt x="25400" y="44418"/>
                      <a:pt x="50800" y="39482"/>
                      <a:pt x="50800" y="39482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2952750" y="4905346"/>
              <a:ext cx="142875" cy="1714500"/>
              <a:chOff x="0" y="0"/>
              <a:chExt cx="189600" cy="22752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696" y="49822"/>
                <a:ext cx="138197" cy="2174280"/>
              </a:xfrm>
              <a:custGeom>
                <a:avLst/>
                <a:gdLst/>
                <a:ahLst/>
                <a:cxnLst/>
                <a:rect l="l" t="t" r="r" b="b"/>
                <a:pathLst>
                  <a:path w="138197" h="2174280">
                    <a:moveTo>
                      <a:pt x="138197" y="53654"/>
                    </a:moveTo>
                    <a:cubicBezTo>
                      <a:pt x="123872" y="509717"/>
                      <a:pt x="110389" y="627245"/>
                      <a:pt x="102805" y="812480"/>
                    </a:cubicBezTo>
                    <a:cubicBezTo>
                      <a:pt x="91008" y="1131852"/>
                      <a:pt x="96907" y="2006929"/>
                      <a:pt x="83424" y="2123180"/>
                    </a:cubicBezTo>
                    <a:cubicBezTo>
                      <a:pt x="80896" y="2141065"/>
                      <a:pt x="80896" y="2146175"/>
                      <a:pt x="75840" y="2153840"/>
                    </a:cubicBezTo>
                    <a:cubicBezTo>
                      <a:pt x="69941" y="2164060"/>
                      <a:pt x="56459" y="2174280"/>
                      <a:pt x="47189" y="2173002"/>
                    </a:cubicBezTo>
                    <a:cubicBezTo>
                      <a:pt x="37920" y="2173002"/>
                      <a:pt x="25280" y="2158950"/>
                      <a:pt x="20224" y="2148730"/>
                    </a:cubicBezTo>
                    <a:cubicBezTo>
                      <a:pt x="16011" y="2139787"/>
                      <a:pt x="14325" y="2127013"/>
                      <a:pt x="16011" y="2116793"/>
                    </a:cubicBezTo>
                    <a:cubicBezTo>
                      <a:pt x="17696" y="2102740"/>
                      <a:pt x="26965" y="2083578"/>
                      <a:pt x="33707" y="2077191"/>
                    </a:cubicBezTo>
                    <a:cubicBezTo>
                      <a:pt x="40448" y="2070803"/>
                      <a:pt x="48875" y="2070803"/>
                      <a:pt x="55616" y="2072081"/>
                    </a:cubicBezTo>
                    <a:cubicBezTo>
                      <a:pt x="62357" y="2073358"/>
                      <a:pt x="69941" y="2079746"/>
                      <a:pt x="74155" y="2087411"/>
                    </a:cubicBezTo>
                    <a:cubicBezTo>
                      <a:pt x="80053" y="2097630"/>
                      <a:pt x="83424" y="2120625"/>
                      <a:pt x="82581" y="2133400"/>
                    </a:cubicBezTo>
                    <a:cubicBezTo>
                      <a:pt x="80896" y="2144898"/>
                      <a:pt x="76683" y="2155117"/>
                      <a:pt x="70784" y="2161505"/>
                    </a:cubicBezTo>
                    <a:cubicBezTo>
                      <a:pt x="65728" y="2167892"/>
                      <a:pt x="58144" y="2173002"/>
                      <a:pt x="50560" y="2173002"/>
                    </a:cubicBezTo>
                    <a:cubicBezTo>
                      <a:pt x="43819" y="2174280"/>
                      <a:pt x="36235" y="2171725"/>
                      <a:pt x="30336" y="2164060"/>
                    </a:cubicBezTo>
                    <a:cubicBezTo>
                      <a:pt x="23595" y="2156395"/>
                      <a:pt x="19381" y="2146175"/>
                      <a:pt x="16011" y="2121903"/>
                    </a:cubicBezTo>
                    <a:cubicBezTo>
                      <a:pt x="0" y="2017149"/>
                      <a:pt x="16853" y="1564919"/>
                      <a:pt x="24437" y="1251935"/>
                    </a:cubicBezTo>
                    <a:cubicBezTo>
                      <a:pt x="32864" y="884020"/>
                      <a:pt x="53088" y="163518"/>
                      <a:pt x="70784" y="49822"/>
                    </a:cubicBezTo>
                    <a:cubicBezTo>
                      <a:pt x="73312" y="30660"/>
                      <a:pt x="74155" y="24272"/>
                      <a:pt x="80053" y="16607"/>
                    </a:cubicBezTo>
                    <a:cubicBezTo>
                      <a:pt x="85952" y="7665"/>
                      <a:pt x="100277" y="0"/>
                      <a:pt x="109547" y="1277"/>
                    </a:cubicBezTo>
                    <a:cubicBezTo>
                      <a:pt x="117131" y="2555"/>
                      <a:pt x="125557" y="10220"/>
                      <a:pt x="130613" y="19162"/>
                    </a:cubicBezTo>
                    <a:cubicBezTo>
                      <a:pt x="134827" y="28105"/>
                      <a:pt x="138197" y="53654"/>
                      <a:pt x="138197" y="53654"/>
                    </a:cubicBezTo>
                  </a:path>
                </a:pathLst>
              </a:custGeom>
              <a:solidFill>
                <a:srgbClr val="5284FF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2497437" y="1970787"/>
              <a:ext cx="4143375" cy="2381250"/>
              <a:chOff x="0" y="0"/>
              <a:chExt cx="1091259" cy="6271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91259" cy="627161"/>
              </a:xfrm>
              <a:custGeom>
                <a:avLst/>
                <a:gdLst/>
                <a:ahLst/>
                <a:cxnLst/>
                <a:rect l="l" t="t" r="r" b="b"/>
                <a:pathLst>
                  <a:path w="1091259" h="627161">
                    <a:moveTo>
                      <a:pt x="0" y="0"/>
                    </a:moveTo>
                    <a:lnTo>
                      <a:pt x="1091259" y="0"/>
                    </a:lnTo>
                    <a:lnTo>
                      <a:pt x="1091259" y="627161"/>
                    </a:lnTo>
                    <a:lnTo>
                      <a:pt x="0" y="6271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091259" cy="6652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947037" y="4619596"/>
              <a:ext cx="13576705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sng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Tonado Cash (Compliance Tool)</a:t>
              </a: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meccanismo di reporting opzionale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947037" y="6232134"/>
              <a:ext cx="13576705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sng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Railgun</a:t>
              </a: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Proof of Innocence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947037" y="5476845"/>
              <a:ext cx="13576705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sng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Privacy Pools</a:t>
              </a:r>
              <a:r>
                <a:rPr lang="en-US" sz="3000">
                  <a:solidFill>
                    <a:srgbClr val="0C0C0C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basato su association sets e Proof of Innocence [BIN+24]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495538" y="1695449"/>
            <a:ext cx="15296923" cy="2887294"/>
            <a:chOff x="0" y="0"/>
            <a:chExt cx="20395897" cy="384972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0395897" cy="3849726"/>
            </a:xfrm>
            <a:custGeom>
              <a:avLst/>
              <a:gdLst/>
              <a:ahLst/>
              <a:cxnLst/>
              <a:rect l="l" t="t" r="r" b="b"/>
              <a:pathLst>
                <a:path w="20395897" h="3849726">
                  <a:moveTo>
                    <a:pt x="0" y="0"/>
                  </a:moveTo>
                  <a:lnTo>
                    <a:pt x="20395897" y="0"/>
                  </a:lnTo>
                  <a:lnTo>
                    <a:pt x="20395897" y="3849726"/>
                  </a:lnTo>
                  <a:lnTo>
                    <a:pt x="0" y="3849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8" name="Group 48"/>
            <p:cNvGrpSpPr/>
            <p:nvPr/>
          </p:nvGrpSpPr>
          <p:grpSpPr>
            <a:xfrm>
              <a:off x="14756422" y="497208"/>
              <a:ext cx="5365905" cy="3009900"/>
              <a:chOff x="0" y="0"/>
              <a:chExt cx="1059932" cy="59454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59932" cy="594548"/>
              </a:xfrm>
              <a:custGeom>
                <a:avLst/>
                <a:gdLst/>
                <a:ahLst/>
                <a:cxnLst/>
                <a:rect l="l" t="t" r="r" b="b"/>
                <a:pathLst>
                  <a:path w="1059932" h="594548">
                    <a:moveTo>
                      <a:pt x="0" y="0"/>
                    </a:moveTo>
                    <a:lnTo>
                      <a:pt x="1059932" y="0"/>
                    </a:lnTo>
                    <a:lnTo>
                      <a:pt x="1059932" y="594548"/>
                    </a:lnTo>
                    <a:lnTo>
                      <a:pt x="0" y="59454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3131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1059932" cy="6326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e-privacy-2025_Rizzini_Andrea</dc:title>
  <cp:revision>61</cp:revision>
  <dcterms:created xsi:type="dcterms:W3CDTF">2006-08-16T00:00:00Z</dcterms:created>
  <dcterms:modified xsi:type="dcterms:W3CDTF">2025-10-13T15:39:50Z</dcterms:modified>
  <dc:identifier>DAG0uR9lhrQ</dc:identifier>
</cp:coreProperties>
</file>