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31"/>
  </p:notesMasterIdLst>
  <p:sldIdLst>
    <p:sldId id="259" r:id="rId3"/>
    <p:sldId id="258" r:id="rId4"/>
    <p:sldId id="294" r:id="rId5"/>
    <p:sldId id="260" r:id="rId6"/>
    <p:sldId id="261" r:id="rId7"/>
    <p:sldId id="295" r:id="rId8"/>
    <p:sldId id="296" r:id="rId9"/>
    <p:sldId id="262" r:id="rId10"/>
    <p:sldId id="297" r:id="rId11"/>
    <p:sldId id="298" r:id="rId12"/>
    <p:sldId id="273" r:id="rId13"/>
    <p:sldId id="274" r:id="rId14"/>
    <p:sldId id="299" r:id="rId15"/>
    <p:sldId id="300" r:id="rId16"/>
    <p:sldId id="301" r:id="rId17"/>
    <p:sldId id="302" r:id="rId18"/>
    <p:sldId id="303" r:id="rId19"/>
    <p:sldId id="304" r:id="rId20"/>
    <p:sldId id="305" r:id="rId21"/>
    <p:sldId id="306" r:id="rId22"/>
    <p:sldId id="284" r:id="rId23"/>
    <p:sldId id="288" r:id="rId24"/>
    <p:sldId id="308" r:id="rId25"/>
    <p:sldId id="289" r:id="rId26"/>
    <p:sldId id="311" r:id="rId27"/>
    <p:sldId id="309" r:id="rId28"/>
    <p:sldId id="310" r:id="rId29"/>
    <p:sldId id="293" r:id="rId30"/>
  </p:sldIdLst>
  <p:sldSz cx="12192000" cy="6858000"/>
  <p:notesSz cx="6858000" cy="9144000"/>
  <p:embeddedFontLst>
    <p:embeddedFont>
      <p:font typeface="Inter" panose="02000503000000020004" pitchFamily="2" charset="0"/>
      <p:regular r:id="rId32"/>
      <p:bold r:id="rId33"/>
      <p:italic r:id="rId34"/>
      <p:boldItalic r:id="rId35"/>
    </p:embeddedFont>
    <p:embeddedFont>
      <p:font typeface="Play" pitchFamily="2" charset="0"/>
      <p:regular r:id="rId36"/>
      <p:bold r:id="rId37"/>
    </p:embeddedFont>
    <p:embeddedFont>
      <p:font typeface="Press Start 2P" pitchFamily="2"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56DA2"/>
    <a:srgbClr val="672D7A"/>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8"/>
    <p:restoredTop sz="69156"/>
  </p:normalViewPr>
  <p:slideViewPr>
    <p:cSldViewPr snapToGrid="0" showGuides="1">
      <p:cViewPr varScale="1">
        <p:scale>
          <a:sx n="71" d="100"/>
          <a:sy n="71" d="100"/>
        </p:scale>
        <p:origin x="200" y="50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614972c5a7_4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3614972c5a7_4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76450434-E76C-0051-D5AF-68D10CEA9ACB}"/>
            </a:ext>
          </a:extLst>
        </p:cNvPr>
        <p:cNvGrpSpPr/>
        <p:nvPr/>
      </p:nvGrpSpPr>
      <p:grpSpPr>
        <a:xfrm>
          <a:off x="0" y="0"/>
          <a:ext cx="0" cy="0"/>
          <a:chOff x="0" y="0"/>
          <a:chExt cx="0" cy="0"/>
        </a:xfrm>
      </p:grpSpPr>
      <p:sp>
        <p:nvSpPr>
          <p:cNvPr id="193" name="Google Shape;193;g3616676e8db_0_0:notes">
            <a:extLst>
              <a:ext uri="{FF2B5EF4-FFF2-40B4-BE49-F238E27FC236}">
                <a16:creationId xmlns:a16="http://schemas.microsoft.com/office/drawing/2014/main" id="{051F9F8E-6ADD-69E4-1B9D-789819A9D6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616676e8db_0_0:notes">
            <a:extLst>
              <a:ext uri="{FF2B5EF4-FFF2-40B4-BE49-F238E27FC236}">
                <a16:creationId xmlns:a16="http://schemas.microsoft.com/office/drawing/2014/main" id="{C25F27CE-1644-C79A-D0E6-2DDC5F780E2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 dalla complessità di distinguere il reale dal sintetico alla leggerezza con cui riversiamo nelle conversazioni gratuite con gli assistenti virtuali informazioni sensibili e riservate.</a:t>
            </a:r>
            <a:endParaRPr lang="it-IT" b="0" dirty="0">
              <a:effectLst/>
            </a:endParaRPr>
          </a:p>
          <a:p>
            <a:pPr rtl="0"/>
            <a:r>
              <a:rPr lang="it-IT" sz="1200" b="0" i="0" u="none" strike="noStrike" cap="none" dirty="0">
                <a:solidFill>
                  <a:schemeClr val="dk1"/>
                </a:solidFill>
                <a:effectLst/>
                <a:latin typeface="Arial"/>
                <a:ea typeface="Arial"/>
                <a:cs typeface="Arial"/>
                <a:sym typeface="Arial"/>
              </a:rPr>
              <a:t>La mancanza di competenze assume quindi un rischio anche sistemico, non solo individuale</a:t>
            </a:r>
            <a:endParaRPr lang="it-IT" b="0" dirty="0">
              <a:effectLst/>
            </a:endParaRPr>
          </a:p>
        </p:txBody>
      </p:sp>
      <p:sp>
        <p:nvSpPr>
          <p:cNvPr id="195" name="Google Shape;195;g3616676e8db_0_0:notes">
            <a:extLst>
              <a:ext uri="{FF2B5EF4-FFF2-40B4-BE49-F238E27FC236}">
                <a16:creationId xmlns:a16="http://schemas.microsoft.com/office/drawing/2014/main" id="{187A3B4C-F87C-40EC-5F73-885DF1EDBD5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10</a:t>
            </a:fld>
            <a:endParaRPr/>
          </a:p>
        </p:txBody>
      </p:sp>
    </p:spTree>
    <p:extLst>
      <p:ext uri="{BB962C8B-B14F-4D97-AF65-F5344CB8AC3E}">
        <p14:creationId xmlns:p14="http://schemas.microsoft.com/office/powerpoint/2010/main" val="411850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614972c5a7_4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3614972c5a7_4_3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it-IT" sz="1200" b="0" i="0" u="none" strike="noStrike" cap="none" dirty="0">
                <a:solidFill>
                  <a:schemeClr val="dk1"/>
                </a:solidFill>
                <a:effectLst/>
                <a:latin typeface="Arial"/>
                <a:ea typeface="Arial"/>
                <a:cs typeface="Arial"/>
                <a:sym typeface="Arial"/>
              </a:rPr>
              <a:t>Che ruolo gioca l’uomo “</a:t>
            </a:r>
            <a:r>
              <a:rPr lang="it-IT" sz="1200" b="0" i="1" u="none" strike="noStrike" cap="none" dirty="0">
                <a:solidFill>
                  <a:schemeClr val="dk1"/>
                </a:solidFill>
                <a:effectLst/>
                <a:latin typeface="Arial"/>
                <a:ea typeface="Arial"/>
                <a:cs typeface="Arial"/>
                <a:sym typeface="Arial"/>
              </a:rPr>
              <a:t>ricco di astuzie</a:t>
            </a:r>
            <a:r>
              <a:rPr lang="it-IT" sz="1200" b="0" i="0" u="none" strike="noStrike" cap="none" dirty="0">
                <a:solidFill>
                  <a:schemeClr val="dk1"/>
                </a:solidFill>
                <a:effectLst/>
                <a:latin typeface="Arial"/>
                <a:ea typeface="Arial"/>
                <a:cs typeface="Arial"/>
                <a:sym typeface="Arial"/>
              </a:rPr>
              <a:t>” in questo scenario? È davvero solamente vittima di un sistema che lo espone ad una tecnologia senza controllo e all’ingordigia di neo-feudatari e governi compiacenti</a:t>
            </a:r>
          </a:p>
          <a:p>
            <a:pPr rtl="0"/>
            <a:r>
              <a:rPr lang="it-IT" sz="1200" b="0" i="0" u="none" strike="noStrike" cap="none" dirty="0">
                <a:solidFill>
                  <a:schemeClr val="dk1"/>
                </a:solidFill>
                <a:effectLst/>
                <a:latin typeface="Arial"/>
                <a:ea typeface="Arial"/>
                <a:cs typeface="Arial"/>
                <a:sym typeface="Arial"/>
              </a:rPr>
              <a:t>o la responsabilità individuale di cittadini e imprese è fondamentale nel contribuire ad un sistema che ponga la difesa del diritto alla privacy e alla sicurezza, anche informatica, come fondamentale?</a:t>
            </a:r>
            <a:endParaRPr lang="it-IT" b="0" dirty="0">
              <a:effectLs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614972c5a7_4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La bolla dell’Intelligenza artificiale scoppierà ma, a differenza del metaverso e degli NFT è oggi così diffusamente parte del quotidiano e del cambiamento di così tanti processi che è certamente destinata a rimanere, seppur ridimensionata nel ruolo dei grandi investimenti finanziari, non certo in quello della quotidianità.</a:t>
            </a:r>
            <a:endParaRPr lang="it-IT" b="0" dirty="0">
              <a:effectLst/>
            </a:endParaRPr>
          </a:p>
          <a:p>
            <a:pPr rtl="0"/>
            <a:r>
              <a:rPr lang="it-IT" sz="1200" b="0" i="0" u="none" strike="noStrike" cap="none" dirty="0">
                <a:solidFill>
                  <a:schemeClr val="dk1"/>
                </a:solidFill>
                <a:effectLst/>
                <a:latin typeface="Arial"/>
                <a:ea typeface="Arial"/>
                <a:cs typeface="Arial"/>
                <a:sym typeface="Arial"/>
              </a:rPr>
              <a:t>Il rischio di diffusione di dati sensibili e riservati non ha come causa l’intelligenza artificiale quanto piuttosto l’uso inconsapevole ed incontrollato che richiede già oggi alle aziende di adottare una struttura organizzativa capace di gestire l’innovazione e l’evoluzione tecnologica.</a:t>
            </a:r>
            <a:endParaRPr lang="it-IT" b="0" dirty="0">
              <a:effectLst/>
            </a:endParaRPr>
          </a:p>
          <a:p>
            <a:pPr rtl="0"/>
            <a:r>
              <a:rPr lang="it-IT" sz="1200" b="0" i="0" u="none" strike="noStrike" cap="none" dirty="0">
                <a:solidFill>
                  <a:schemeClr val="dk1"/>
                </a:solidFill>
                <a:effectLst/>
                <a:latin typeface="Arial"/>
                <a:ea typeface="Arial"/>
                <a:cs typeface="Arial"/>
                <a:sym typeface="Arial"/>
              </a:rPr>
              <a:t>La minaccia costituita da una maggiore efficacia di campagne di phishing o dalla maggiore efficacia di attacchi ransomware e malware che riescono a superare più facilmente controlli e protezioni non può essere una valida giustificazione di fronte alla trascuratezza della sicurezza informatica ad ogni livello della catena di fornitura e di struttura interna di un’azienda.</a:t>
            </a:r>
            <a:endParaRPr lang="it-IT" b="0" dirty="0">
              <a:effectLst/>
            </a:endParaRPr>
          </a:p>
        </p:txBody>
      </p:sp>
      <p:sp>
        <p:nvSpPr>
          <p:cNvPr id="317" name="Google Shape;317;g3614972c5a7_4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8A02ABE4-F6AC-2E8C-DD2F-4447CFC14747}"/>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977FE8D6-F57C-1C3B-DB22-4DE41DAFA3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D17C6FC7-D562-E11B-A038-161247ADE7E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Diversi interventi che seguiranno oggi e domani affronteranno specifici aspetti di come acquisire consapevolezza, come l’intervento su minacce invisibili e difese consapevoli di Massimo </a:t>
            </a:r>
            <a:r>
              <a:rPr lang="it-IT" sz="1200" b="0" i="0" u="none" strike="noStrike" cap="none" dirty="0" err="1">
                <a:solidFill>
                  <a:schemeClr val="dk1"/>
                </a:solidFill>
                <a:effectLst/>
                <a:latin typeface="Arial"/>
                <a:ea typeface="Arial"/>
                <a:cs typeface="Arial"/>
                <a:sym typeface="Arial"/>
              </a:rPr>
              <a:t>Chirivì</a:t>
            </a:r>
            <a:r>
              <a:rPr lang="it-IT" sz="1200" b="0" i="0" u="none" strike="noStrike" cap="none" dirty="0">
                <a:solidFill>
                  <a:schemeClr val="dk1"/>
                </a:solidFill>
                <a:effectLst/>
                <a:latin typeface="Arial"/>
                <a:ea typeface="Arial"/>
                <a:cs typeface="Arial"/>
                <a:sym typeface="Arial"/>
              </a:rPr>
              <a:t> o la riflessione su </a:t>
            </a:r>
            <a:r>
              <a:rPr lang="it-IT" sz="1200" b="0" i="0" u="none" strike="noStrike" cap="none" dirty="0" err="1">
                <a:solidFill>
                  <a:schemeClr val="dk1"/>
                </a:solidFill>
                <a:effectLst/>
                <a:latin typeface="Arial"/>
                <a:ea typeface="Arial"/>
                <a:cs typeface="Arial"/>
                <a:sym typeface="Arial"/>
              </a:rPr>
              <a:t>Bias</a:t>
            </a:r>
            <a:r>
              <a:rPr lang="it-IT" sz="1200" b="0" i="0" u="none" strike="noStrike" cap="none" dirty="0">
                <a:solidFill>
                  <a:schemeClr val="dk1"/>
                </a:solidFill>
                <a:effectLst/>
                <a:latin typeface="Arial"/>
                <a:ea typeface="Arial"/>
                <a:cs typeface="Arial"/>
                <a:sym typeface="Arial"/>
              </a:rPr>
              <a:t> e intelligenza artificiale generativa di Monica Alessia </a:t>
            </a:r>
            <a:r>
              <a:rPr lang="it-IT" sz="1200" b="0" i="0" u="none" strike="noStrike" cap="none" dirty="0" err="1">
                <a:solidFill>
                  <a:schemeClr val="dk1"/>
                </a:solidFill>
                <a:effectLst/>
                <a:latin typeface="Arial"/>
                <a:ea typeface="Arial"/>
                <a:cs typeface="Arial"/>
                <a:sym typeface="Arial"/>
              </a:rPr>
              <a:t>Senor</a:t>
            </a:r>
            <a:r>
              <a:rPr lang="it-IT" sz="1200" b="0" i="0" u="none" strike="noStrike" cap="none" dirty="0">
                <a:solidFill>
                  <a:schemeClr val="dk1"/>
                </a:solidFill>
                <a:effectLst/>
                <a:latin typeface="Arial"/>
                <a:ea typeface="Arial"/>
                <a:cs typeface="Arial"/>
                <a:sym typeface="Arial"/>
              </a:rPr>
              <a:t> ma anche di come l’organizzazione possa dotarsi di strumenti e approcci efficaci, ad esempio con l’introduzione di policy aziendali per i lavoratori per la tutela dei dati riservati nell'utilizzo della AI con il contributo di Monica Gobbato e </a:t>
            </a:r>
            <a:r>
              <a:rPr lang="it-IT" sz="1200" dirty="0">
                <a:solidFill>
                  <a:schemeClr val="dk1"/>
                </a:solidFill>
                <a:latin typeface="Inter"/>
                <a:ea typeface="Inter"/>
                <a:cs typeface="Inter"/>
                <a:sym typeface="Inter"/>
              </a:rPr>
              <a:t>Angela Pedalina</a:t>
            </a:r>
            <a:endParaRPr lang="it-IT" b="0" dirty="0">
              <a:effectLst/>
            </a:endParaRPr>
          </a:p>
        </p:txBody>
      </p:sp>
      <p:sp>
        <p:nvSpPr>
          <p:cNvPr id="317" name="Google Shape;317;g3614972c5a7_4_421:notes">
            <a:extLst>
              <a:ext uri="{FF2B5EF4-FFF2-40B4-BE49-F238E27FC236}">
                <a16:creationId xmlns:a16="http://schemas.microsoft.com/office/drawing/2014/main" id="{E3DAAB86-9495-7578-592C-7ED1FC780D6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13</a:t>
            </a:fld>
            <a:endParaRPr/>
          </a:p>
        </p:txBody>
      </p:sp>
    </p:spTree>
    <p:extLst>
      <p:ext uri="{BB962C8B-B14F-4D97-AF65-F5344CB8AC3E}">
        <p14:creationId xmlns:p14="http://schemas.microsoft.com/office/powerpoint/2010/main" val="42836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FB1015F2-7D16-49A8-1DCA-D6778DD70A9C}"/>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7C3EDC1A-89BF-6E53-8092-6C4B7FD8DA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6F629CF9-75B5-DFB3-C85B-8BE913D5B7B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Per quanto riguarda il contesto normativo e l’indirizzo strategico di enti sovranazionali, se la convinzione che la capacità di autoregolamentazione del mercato possa essere sufficiente e necessaria a favorire lo sviluppo economico e tecnologico è stata la scelta programmatica di alcuni paesi, risulta invece evidente che l’Unione Europea abbia scelto di privilegiare la tutela dei propri cittadini in una contrapposizione che non è tanto geografica (il Canada ha adottato una legge molto simile per principi all’AI Act) quanto programmatica ed espressione dei propri valori e obiettivi. […segue]</a:t>
            </a:r>
          </a:p>
        </p:txBody>
      </p:sp>
      <p:sp>
        <p:nvSpPr>
          <p:cNvPr id="317" name="Google Shape;317;g3614972c5a7_4_421:notes">
            <a:extLst>
              <a:ext uri="{FF2B5EF4-FFF2-40B4-BE49-F238E27FC236}">
                <a16:creationId xmlns:a16="http://schemas.microsoft.com/office/drawing/2014/main" id="{8BC628C5-F5EE-BEBA-A2A7-A7C4D78FB12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14</a:t>
            </a:fld>
            <a:endParaRPr/>
          </a:p>
        </p:txBody>
      </p:sp>
    </p:spTree>
    <p:extLst>
      <p:ext uri="{BB962C8B-B14F-4D97-AF65-F5344CB8AC3E}">
        <p14:creationId xmlns:p14="http://schemas.microsoft.com/office/powerpoint/2010/main" val="2446803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6CFA8140-F279-CC08-9F6A-B538452E3EEE}"/>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669CFAA4-0604-9046-9FF5-8F56520B64F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B1686D7D-8690-762A-FBA5-017555CC284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Anche se parlando di panorama normativo e di assetti organizzativi sembra di essere tornati all’appuntamento dello scorso ottobre a Brescia</a:t>
            </a:r>
            <a:endParaRPr lang="it-IT" b="0" dirty="0">
              <a:effectLst/>
            </a:endParaRPr>
          </a:p>
        </p:txBody>
      </p:sp>
      <p:sp>
        <p:nvSpPr>
          <p:cNvPr id="317" name="Google Shape;317;g3614972c5a7_4_421:notes">
            <a:extLst>
              <a:ext uri="{FF2B5EF4-FFF2-40B4-BE49-F238E27FC236}">
                <a16:creationId xmlns:a16="http://schemas.microsoft.com/office/drawing/2014/main" id="{8C12148E-C91A-362E-7276-448AF683572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15</a:t>
            </a:fld>
            <a:endParaRPr/>
          </a:p>
        </p:txBody>
      </p:sp>
    </p:spTree>
    <p:extLst>
      <p:ext uri="{BB962C8B-B14F-4D97-AF65-F5344CB8AC3E}">
        <p14:creationId xmlns:p14="http://schemas.microsoft.com/office/powerpoint/2010/main" val="2957490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5E898D89-99C3-524F-D9E8-F5CE49BACE06}"/>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A9A703C5-00DA-2768-01F4-CAAA918627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9A161A30-C041-E4EE-1679-DAFDC9F9EC7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Se poco più di </a:t>
            </a:r>
            <a:r>
              <a:rPr lang="it-IT" sz="1200" b="0" i="0" u="none" strike="noStrike" cap="none" dirty="0" err="1">
                <a:solidFill>
                  <a:schemeClr val="dk1"/>
                </a:solidFill>
                <a:effectLst/>
                <a:latin typeface="Arial"/>
                <a:ea typeface="Arial"/>
                <a:cs typeface="Arial"/>
                <a:sym typeface="Arial"/>
              </a:rPr>
              <a:t>un’anno</a:t>
            </a:r>
            <a:r>
              <a:rPr lang="it-IT" sz="1200" b="0" i="0" u="none" strike="noStrike" cap="none" dirty="0">
                <a:solidFill>
                  <a:schemeClr val="dk1"/>
                </a:solidFill>
                <a:effectLst/>
                <a:latin typeface="Arial"/>
                <a:ea typeface="Arial"/>
                <a:cs typeface="Arial"/>
                <a:sym typeface="Arial"/>
              </a:rPr>
              <a:t> fa parlavamo di ambiti di esposizione ai rischi di attacchi informatici oggi non si sono ridotte le minacce su questo fronte quanto piuttosto osserviamo come la diffusione nell’uso e potenzialità dell’intelligenza artificiale abbiano aumentato la superficie di esposizione ed amplificato effetti ed impatto.</a:t>
            </a:r>
            <a:endParaRPr lang="it-IT" b="0" dirty="0">
              <a:effectLst/>
            </a:endParaRPr>
          </a:p>
          <a:p>
            <a:pPr rtl="0"/>
            <a:r>
              <a:rPr lang="it-IT" sz="1200" b="0" i="0" u="none" strike="noStrike" cap="none" dirty="0">
                <a:solidFill>
                  <a:schemeClr val="dk1"/>
                </a:solidFill>
                <a:effectLst/>
                <a:latin typeface="Arial"/>
                <a:ea typeface="Arial"/>
                <a:cs typeface="Arial"/>
                <a:sym typeface="Arial"/>
              </a:rPr>
              <a:t>Per esempio il rischio relativo alla violazione dei dati personali o riservati, aumenta con il rischio di un us</a:t>
            </a:r>
            <a:r>
              <a:rPr lang="it-IT" sz="1200" b="1" i="0" u="none" strike="noStrike" cap="none" dirty="0">
                <a:solidFill>
                  <a:schemeClr val="dk1"/>
                </a:solidFill>
                <a:effectLst/>
                <a:latin typeface="Arial"/>
                <a:ea typeface="Arial"/>
                <a:cs typeface="Arial"/>
                <a:sym typeface="Arial"/>
              </a:rPr>
              <a:t>o illecito dei dati per training </a:t>
            </a:r>
            <a:r>
              <a:rPr lang="it-IT" sz="1200" b="0" i="0" u="none" strike="noStrike" cap="none" dirty="0">
                <a:solidFill>
                  <a:schemeClr val="dk1"/>
                </a:solidFill>
                <a:effectLst/>
                <a:latin typeface="Arial"/>
                <a:ea typeface="Arial"/>
                <a:cs typeface="Arial"/>
                <a:sym typeface="Arial"/>
              </a:rPr>
              <a:t>degli algoritmi di IA</a:t>
            </a:r>
            <a:endParaRPr lang="it-IT" b="0" dirty="0">
              <a:effectLst/>
            </a:endParaRPr>
          </a:p>
          <a:p>
            <a:pPr rtl="0"/>
            <a:r>
              <a:rPr lang="it-IT" sz="1200" b="1" i="0" u="none" strike="noStrike" cap="none" dirty="0">
                <a:solidFill>
                  <a:schemeClr val="dk1"/>
                </a:solidFill>
                <a:effectLst/>
                <a:latin typeface="Arial"/>
                <a:ea typeface="Arial"/>
                <a:cs typeface="Arial"/>
                <a:sym typeface="Arial"/>
              </a:rPr>
              <a:t>Rischio di Data </a:t>
            </a:r>
            <a:r>
              <a:rPr lang="it-IT" sz="1200" b="1" i="0" u="none" strike="noStrike" cap="none" dirty="0" err="1">
                <a:solidFill>
                  <a:schemeClr val="dk1"/>
                </a:solidFill>
                <a:effectLst/>
                <a:latin typeface="Arial"/>
                <a:ea typeface="Arial"/>
                <a:cs typeface="Arial"/>
                <a:sym typeface="Arial"/>
              </a:rPr>
              <a:t>Breach</a:t>
            </a:r>
            <a:r>
              <a:rPr lang="it-IT" sz="1200" b="0" i="0" u="none" strike="noStrike" cap="none" dirty="0">
                <a:solidFill>
                  <a:schemeClr val="dk1"/>
                </a:solidFill>
                <a:effectLst/>
                <a:latin typeface="Arial"/>
                <a:ea typeface="Arial"/>
                <a:cs typeface="Arial"/>
                <a:sym typeface="Arial"/>
              </a:rPr>
              <a:t>: La centralizzazione di dati sensibili verso un singolo fornitore provenienti da numerosi clienti su una singola piattaforma esterna crea un obiettivo appetibile per attacchi informatici</a:t>
            </a:r>
            <a:endParaRPr lang="it-IT" b="0" dirty="0">
              <a:effectLst/>
            </a:endParaRPr>
          </a:p>
        </p:txBody>
      </p:sp>
      <p:sp>
        <p:nvSpPr>
          <p:cNvPr id="317" name="Google Shape;317;g3614972c5a7_4_421:notes">
            <a:extLst>
              <a:ext uri="{FF2B5EF4-FFF2-40B4-BE49-F238E27FC236}">
                <a16:creationId xmlns:a16="http://schemas.microsoft.com/office/drawing/2014/main" id="{D6ABAEFF-1429-358A-D95B-873647D8296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16</a:t>
            </a:fld>
            <a:endParaRPr/>
          </a:p>
        </p:txBody>
      </p:sp>
    </p:spTree>
    <p:extLst>
      <p:ext uri="{BB962C8B-B14F-4D97-AF65-F5344CB8AC3E}">
        <p14:creationId xmlns:p14="http://schemas.microsoft.com/office/powerpoint/2010/main" val="1126636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6589B66E-1068-7BBF-1D7A-C7AB2325DF7A}"/>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A408BD24-C9AE-6BA3-5340-11A33231BF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048D8E04-3634-596E-7BAD-E6CFD0BC698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A non essere mutato ma piuttosto ampliato è il panorama normativo che si è arricchito con l’entrata in vigore questo 10 ottobre della legge italiana sull’Intelligenza Artificiale</a:t>
            </a:r>
            <a:endParaRPr lang="it-IT" b="0" dirty="0">
              <a:effectLst/>
            </a:endParaRPr>
          </a:p>
          <a:p>
            <a:pPr rtl="0"/>
            <a:r>
              <a:rPr lang="it-IT" sz="1200" b="0" i="0" u="none" strike="noStrike" cap="none" dirty="0">
                <a:solidFill>
                  <a:schemeClr val="dk1"/>
                </a:solidFill>
                <a:effectLst/>
                <a:latin typeface="Arial"/>
                <a:ea typeface="Arial"/>
                <a:cs typeface="Arial"/>
                <a:sym typeface="Arial"/>
              </a:rPr>
              <a:t>Con l'entrata in vigore della Legge n. 132 del 23 settembre 2025, a partire dal 10 ottobre 2025, l'Italia si dota della sua prima cornice normativa organica in materia di intelligenza artificiale, segnando una tappa fondamentale nella regolamentazione di una tecnologia destinata a modellare l'economia e la società. </a:t>
            </a:r>
            <a:endParaRPr lang="it-IT" b="0" dirty="0">
              <a:effectLst/>
            </a:endParaRPr>
          </a:p>
        </p:txBody>
      </p:sp>
      <p:sp>
        <p:nvSpPr>
          <p:cNvPr id="317" name="Google Shape;317;g3614972c5a7_4_421:notes">
            <a:extLst>
              <a:ext uri="{FF2B5EF4-FFF2-40B4-BE49-F238E27FC236}">
                <a16:creationId xmlns:a16="http://schemas.microsoft.com/office/drawing/2014/main" id="{416BBB76-FC3A-71A1-CBA7-B7E0FB17EB4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17</a:t>
            </a:fld>
            <a:endParaRPr/>
          </a:p>
        </p:txBody>
      </p:sp>
    </p:spTree>
    <p:extLst>
      <p:ext uri="{BB962C8B-B14F-4D97-AF65-F5344CB8AC3E}">
        <p14:creationId xmlns:p14="http://schemas.microsoft.com/office/powerpoint/2010/main" val="3539938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366DC4CF-CF84-7E28-297E-296B3D8CF60C}"/>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0502D641-3FE9-8618-4BF1-8D992D5A37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A4D0050E-0F66-FB7F-2577-2B6CD085A88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l'Italia il primo Stato membro dell'Unione Europea a dotarsi di una legislazione nazionale organica in materia di intelligenza artificiale (chiaramente dopo l'AI Act), definendo regole specifiche per l'applicazione dell'intelligenza artificiale in settori cruciali e ad alto impatto sociale. La</a:t>
            </a:r>
            <a:r>
              <a:rPr lang="it-IT" sz="1200" b="1" i="0" u="none" strike="noStrike" cap="none" dirty="0">
                <a:solidFill>
                  <a:schemeClr val="dk1"/>
                </a:solidFill>
                <a:effectLst/>
                <a:latin typeface="Arial"/>
                <a:ea typeface="Arial"/>
                <a:cs typeface="Arial"/>
                <a:sym typeface="Arial"/>
              </a:rPr>
              <a:t> finalità dichiarata: promuovere uno sviluppo dell'intelligenza artificiale che sia sicuro, affidabile, trasparente e rispettoso della dignità umana, bilanciando l'impulso all'innovazione con la tutela dei diritti fondamentali.</a:t>
            </a:r>
          </a:p>
          <a:p>
            <a:pPr rtl="0"/>
            <a:endParaRPr lang="it-IT" b="0" dirty="0">
              <a:effectLst/>
            </a:endParaRPr>
          </a:p>
          <a:p>
            <a:r>
              <a:rPr lang="it-IT" sz="1200" b="0" i="0" u="none" strike="noStrike" cap="none" dirty="0">
                <a:solidFill>
                  <a:schemeClr val="dk1"/>
                </a:solidFill>
                <a:effectLst/>
                <a:latin typeface="Arial"/>
                <a:ea typeface="Arial"/>
                <a:cs typeface="Arial"/>
                <a:sym typeface="Arial"/>
              </a:rPr>
              <a:t>Mentre l'AI Act adotta un approccio orizzontale, basato su una classificazione del rischio per regolamentare l'immissione dei sistemi di intelligenza artificiale sul mercato unico europeo, la Legge numero 132 adotta un approccio verticale, concentrandosi sull'applicazione settoriale in ambiti specifici quali sanità, lavoro, pubblica amministrazione, giustizia e  professioni intellettuali. </a:t>
            </a:r>
            <a:endParaRPr lang="it-IT" b="0" dirty="0">
              <a:effectLst/>
            </a:endParaRPr>
          </a:p>
        </p:txBody>
      </p:sp>
      <p:sp>
        <p:nvSpPr>
          <p:cNvPr id="317" name="Google Shape;317;g3614972c5a7_4_421:notes">
            <a:extLst>
              <a:ext uri="{FF2B5EF4-FFF2-40B4-BE49-F238E27FC236}">
                <a16:creationId xmlns:a16="http://schemas.microsoft.com/office/drawing/2014/main" id="{6698F6B8-518D-6A17-A978-58531032EF8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18</a:t>
            </a:fld>
            <a:endParaRPr/>
          </a:p>
        </p:txBody>
      </p:sp>
    </p:spTree>
    <p:extLst>
      <p:ext uri="{BB962C8B-B14F-4D97-AF65-F5344CB8AC3E}">
        <p14:creationId xmlns:p14="http://schemas.microsoft.com/office/powerpoint/2010/main" val="642495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DA148559-8EBA-D737-E1C8-8B030D3650D0}"/>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99BB5B69-F322-71BB-DB05-5A14AD32E5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E50C64EA-3BB2-2370-7C5A-234372CDEA2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Approccio antropocentrico: tecnologia a servizio dell'essere umano, la responsabilità ultima delle decisioni deve restare in capo alla persona fisica, che deve utilizzare la propria capacità critica per garantire un controllo umano sugli output della AI</a:t>
            </a:r>
          </a:p>
          <a:p>
            <a:pPr rtl="0"/>
            <a:r>
              <a:rPr lang="it-IT" sz="1200" b="0" i="0" u="none" strike="noStrike" cap="none" dirty="0">
                <a:solidFill>
                  <a:schemeClr val="dk1"/>
                </a:solidFill>
                <a:effectLst/>
                <a:latin typeface="Arial"/>
                <a:ea typeface="Arial"/>
                <a:cs typeface="Arial"/>
                <a:sym typeface="Wingdings" pitchFamily="2" charset="2"/>
              </a:rPr>
              <a:t></a:t>
            </a:r>
            <a:r>
              <a:rPr lang="it-IT" sz="1200" b="0" i="0" u="none" strike="noStrike" cap="none" dirty="0">
                <a:solidFill>
                  <a:schemeClr val="dk1"/>
                </a:solidFill>
                <a:effectLst/>
                <a:latin typeface="Arial"/>
                <a:ea typeface="Arial"/>
                <a:cs typeface="Arial"/>
                <a:sym typeface="Arial"/>
              </a:rPr>
              <a:t> Esempio di regolamentazione verticale: le professioni intellettuali regolamentate dall'art 13 della legge  prevalenza del lavoro umano e dovere di trasparenza</a:t>
            </a:r>
            <a:endParaRPr lang="it-IT" b="0" dirty="0">
              <a:effectLst/>
            </a:endParaRPr>
          </a:p>
          <a:p>
            <a:pPr rtl="0"/>
            <a:r>
              <a:rPr lang="it-IT" sz="1200" b="0" i="0" u="none" strike="noStrike" cap="none" dirty="0">
                <a:solidFill>
                  <a:schemeClr val="dk1"/>
                </a:solidFill>
                <a:effectLst/>
                <a:latin typeface="Arial"/>
                <a:ea typeface="Arial"/>
                <a:cs typeface="Arial"/>
                <a:sym typeface="Arial"/>
              </a:rPr>
              <a:t>I sistemi di intelligenza artificiale possono essere impiegati unicamente p</a:t>
            </a:r>
            <a:r>
              <a:rPr lang="it-IT" sz="1200" b="1" i="0" u="none" strike="noStrike" cap="none" dirty="0">
                <a:solidFill>
                  <a:schemeClr val="dk1"/>
                </a:solidFill>
                <a:effectLst/>
                <a:latin typeface="Arial"/>
                <a:ea typeface="Arial"/>
                <a:cs typeface="Arial"/>
                <a:sym typeface="Arial"/>
              </a:rPr>
              <a:t>er "attività strumentali e di supporto", e che il "lavoro intellettuale" del professionista deve rimanere "prevalente".</a:t>
            </a:r>
            <a:endParaRPr lang="it-IT" b="0" dirty="0">
              <a:effectLst/>
            </a:endParaRPr>
          </a:p>
          <a:p>
            <a:pPr rtl="0"/>
            <a:r>
              <a:rPr lang="it-IT" sz="1200" b="0" i="0" u="none" strike="noStrike" cap="none" dirty="0">
                <a:solidFill>
                  <a:schemeClr val="dk1"/>
                </a:solidFill>
                <a:effectLst/>
                <a:latin typeface="Arial"/>
                <a:ea typeface="Arial"/>
                <a:cs typeface="Arial"/>
                <a:sym typeface="Arial"/>
              </a:rPr>
              <a:t>Obbligo di informare i clienti sull'utilizzo di sistemi di intelligenza artificiale con un "linguaggio chiaro, semplice ed esaustivo". . Il cliente ha il diritto di sapere se e come la tecnologia viene impiegata nell'ambito del mandato conferito.</a:t>
            </a:r>
            <a:endParaRPr lang="it-IT" b="0" dirty="0">
              <a:effectLst/>
            </a:endParaRPr>
          </a:p>
          <a:p>
            <a:pPr rtl="0"/>
            <a:r>
              <a:rPr lang="it-IT" sz="1200" b="0" i="0" u="none" strike="noStrike" cap="none" dirty="0">
                <a:solidFill>
                  <a:schemeClr val="dk1"/>
                </a:solidFill>
                <a:effectLst/>
                <a:latin typeface="Arial"/>
                <a:ea typeface="Arial"/>
                <a:cs typeface="Arial"/>
                <a:sym typeface="Arial"/>
              </a:rPr>
              <a:t>La responsabilità legale di di errori commessi da ai ricade sempre sulla persona che lo ha utilizzato. questo è un esempio di incremento dei rischi  che richiede l'implementazione di sistemi di mitigazione del rischio (due diligence del fornitore/rafforzamento contrattuale/policy e prassi aziendali che impongano anonimizzazione o pseudonimizzazione dei dati inseriti in ai esterne</a:t>
            </a:r>
            <a:endParaRPr lang="it-IT" b="0" dirty="0">
              <a:effectLst/>
            </a:endParaRPr>
          </a:p>
          <a:p>
            <a:pPr rtl="0"/>
            <a:r>
              <a:rPr lang="it-IT" sz="1200" b="0" i="0" u="none" strike="noStrike" cap="none" dirty="0">
                <a:solidFill>
                  <a:schemeClr val="dk1"/>
                </a:solidFill>
                <a:effectLst/>
                <a:latin typeface="Arial"/>
                <a:ea typeface="Arial"/>
                <a:cs typeface="Arial"/>
                <a:sym typeface="Arial"/>
              </a:rPr>
              <a:t>La legge è intervenuta anche in ambito penale, introducendo o integrando fattispecie di reato. per esempio ha introdotto il reato di deepfake: chi al fine di arrecare danno ingiusto diffonda immagini audio o video falsificati o alterati con ai che possano trarre in inganno per la loro </a:t>
            </a:r>
            <a:r>
              <a:rPr lang="it-IT" sz="1200" b="0" i="0" u="none" strike="noStrike" cap="none" dirty="0" err="1">
                <a:solidFill>
                  <a:schemeClr val="dk1"/>
                </a:solidFill>
                <a:effectLst/>
                <a:latin typeface="Arial"/>
                <a:ea typeface="Arial"/>
                <a:cs typeface="Arial"/>
                <a:sym typeface="Arial"/>
              </a:rPr>
              <a:t>genuinita'</a:t>
            </a:r>
            <a:r>
              <a:rPr lang="it-IT" sz="1200" b="0" i="0" u="none" strike="noStrike" cap="none" dirty="0">
                <a:solidFill>
                  <a:schemeClr val="dk1"/>
                </a:solidFill>
                <a:effectLst/>
                <a:latin typeface="Arial"/>
                <a:ea typeface="Arial"/>
                <a:cs typeface="Arial"/>
                <a:sym typeface="Arial"/>
              </a:rPr>
              <a:t>: dal </a:t>
            </a:r>
            <a:r>
              <a:rPr lang="it-IT" sz="1200" b="0" i="0" u="none" strike="noStrike" cap="none" dirty="0" err="1">
                <a:solidFill>
                  <a:schemeClr val="dk1"/>
                </a:solidFill>
                <a:effectLst/>
                <a:latin typeface="Arial"/>
                <a:ea typeface="Arial"/>
                <a:cs typeface="Arial"/>
                <a:sym typeface="Arial"/>
              </a:rPr>
              <a:t>revenge</a:t>
            </a:r>
            <a:r>
              <a:rPr lang="it-IT" sz="1200" b="0" i="0" u="none" strike="noStrike" cap="none" dirty="0">
                <a:solidFill>
                  <a:schemeClr val="dk1"/>
                </a:solidFill>
                <a:effectLst/>
                <a:latin typeface="Arial"/>
                <a:ea typeface="Arial"/>
                <a:cs typeface="Arial"/>
                <a:sym typeface="Arial"/>
              </a:rPr>
              <a:t> </a:t>
            </a:r>
            <a:r>
              <a:rPr lang="it-IT" sz="1200" b="0" i="0" u="none" strike="noStrike" cap="none" dirty="0" err="1">
                <a:solidFill>
                  <a:schemeClr val="dk1"/>
                </a:solidFill>
                <a:effectLst/>
                <a:latin typeface="Arial"/>
                <a:ea typeface="Arial"/>
                <a:cs typeface="Arial"/>
                <a:sym typeface="Arial"/>
              </a:rPr>
              <a:t>porn</a:t>
            </a:r>
            <a:r>
              <a:rPr lang="it-IT" sz="1200" b="0" i="0" u="none" strike="noStrike" cap="none" dirty="0">
                <a:solidFill>
                  <a:schemeClr val="dk1"/>
                </a:solidFill>
                <a:effectLst/>
                <a:latin typeface="Arial"/>
                <a:ea typeface="Arial"/>
                <a:cs typeface="Arial"/>
                <a:sym typeface="Arial"/>
              </a:rPr>
              <a:t> ai casi di prove manipolate portate in giudizio.</a:t>
            </a:r>
            <a:endParaRPr lang="it-IT" b="0" dirty="0">
              <a:effectLst/>
            </a:endParaRPr>
          </a:p>
          <a:p>
            <a:pPr rtl="0"/>
            <a:r>
              <a:rPr lang="it-IT" sz="1200" b="0" i="0" u="none" strike="noStrike" cap="none" dirty="0">
                <a:solidFill>
                  <a:schemeClr val="dk1"/>
                </a:solidFill>
                <a:effectLst/>
                <a:latin typeface="Arial"/>
                <a:ea typeface="Arial"/>
                <a:cs typeface="Arial"/>
                <a:sym typeface="Arial"/>
              </a:rPr>
              <a:t>diritto d'autore: le opere generate in modo completamente autonomo da un sistema di ai non godono del diritto d'autore e sono di fatto di pubblico dominio</a:t>
            </a:r>
            <a:endParaRPr lang="it-IT" b="0" dirty="0">
              <a:effectLst/>
            </a:endParaRPr>
          </a:p>
        </p:txBody>
      </p:sp>
      <p:sp>
        <p:nvSpPr>
          <p:cNvPr id="317" name="Google Shape;317;g3614972c5a7_4_421:notes">
            <a:extLst>
              <a:ext uri="{FF2B5EF4-FFF2-40B4-BE49-F238E27FC236}">
                <a16:creationId xmlns:a16="http://schemas.microsoft.com/office/drawing/2014/main" id="{6642DBA9-9E0A-36F0-E06C-3A053EE5A47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19</a:t>
            </a:fld>
            <a:endParaRPr/>
          </a:p>
        </p:txBody>
      </p:sp>
    </p:spTree>
    <p:extLst>
      <p:ext uri="{BB962C8B-B14F-4D97-AF65-F5344CB8AC3E}">
        <p14:creationId xmlns:p14="http://schemas.microsoft.com/office/powerpoint/2010/main" val="409816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614972c5a7_4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3614972c5a7_4_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C3CFDE68-2166-2CBB-3E88-0A6C7C9135C4}"/>
            </a:ext>
          </a:extLst>
        </p:cNvPr>
        <p:cNvGrpSpPr/>
        <p:nvPr/>
      </p:nvGrpSpPr>
      <p:grpSpPr>
        <a:xfrm>
          <a:off x="0" y="0"/>
          <a:ext cx="0" cy="0"/>
          <a:chOff x="0" y="0"/>
          <a:chExt cx="0" cy="0"/>
        </a:xfrm>
      </p:grpSpPr>
      <p:sp>
        <p:nvSpPr>
          <p:cNvPr id="315" name="Google Shape;315;g3614972c5a7_4_421:notes">
            <a:extLst>
              <a:ext uri="{FF2B5EF4-FFF2-40B4-BE49-F238E27FC236}">
                <a16:creationId xmlns:a16="http://schemas.microsoft.com/office/drawing/2014/main" id="{D594478F-7804-9F47-0EDE-088F9C5BF1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14972c5a7_4_421:notes">
            <a:extLst>
              <a:ext uri="{FF2B5EF4-FFF2-40B4-BE49-F238E27FC236}">
                <a16:creationId xmlns:a16="http://schemas.microsoft.com/office/drawing/2014/main" id="{89CBCC0B-ED30-287E-809D-A3554D9758B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Ad arricchire gli strumenti a disposizione delle aziende nell'introduzione dell’intelligenza artificiale troviamo anche il sistema di gestione codificato dallo standard UNI CEI ISO/IEC 42001:2024 che insieme ai sistemi di gestione dell’innovazione, della sicurezza delle informazioni e della continuità operativa costituiscono le linee guida di riferimento per costruire un ecosistema robusto e resistente al cambiamento nelle aziende.</a:t>
            </a:r>
          </a:p>
          <a:p>
            <a:pPr rtl="0"/>
            <a:r>
              <a:rPr lang="it-IT" sz="1200" b="0" i="0" u="none" strike="noStrike" cap="none" dirty="0">
                <a:solidFill>
                  <a:schemeClr val="dk1"/>
                </a:solidFill>
                <a:effectLst/>
                <a:latin typeface="Arial"/>
                <a:ea typeface="Arial"/>
                <a:cs typeface="Arial"/>
                <a:sym typeface="Arial"/>
              </a:rPr>
              <a:t>Anche il sistema di gestione dell’intelligenza artificiale richiama i principi di riferimento che abbiamo appena visto e in particolar modo pone l’attenzione al contesto dell’organizzazione, al ruolo della leadership, alla progettazione by-design e by-default basata sulla valutazione e trattamento del rischio. Essenziali al contempo continuano ad essere consapevolezza, formazione e comunicazione unite ad un continuo monitoraggio e miglioramento del sistema.</a:t>
            </a:r>
            <a:endParaRPr lang="it-IT" b="0" dirty="0">
              <a:effectLst/>
            </a:endParaRPr>
          </a:p>
        </p:txBody>
      </p:sp>
      <p:sp>
        <p:nvSpPr>
          <p:cNvPr id="317" name="Google Shape;317;g3614972c5a7_4_421:notes">
            <a:extLst>
              <a:ext uri="{FF2B5EF4-FFF2-40B4-BE49-F238E27FC236}">
                <a16:creationId xmlns:a16="http://schemas.microsoft.com/office/drawing/2014/main" id="{F921936B-7E3A-2BB7-E4DD-C2018FD9FC2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20</a:t>
            </a:fld>
            <a:endParaRPr/>
          </a:p>
        </p:txBody>
      </p:sp>
    </p:spTree>
    <p:extLst>
      <p:ext uri="{BB962C8B-B14F-4D97-AF65-F5344CB8AC3E}">
        <p14:creationId xmlns:p14="http://schemas.microsoft.com/office/powerpoint/2010/main" val="352647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4220acff69abcf9d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4220acff69abcf9d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Analisi dei rischi/ procedure/punti di controllo/gestione di </a:t>
            </a:r>
            <a:r>
              <a:rPr lang="it-IT" sz="1200" b="0" i="0" u="none" strike="noStrike" cap="none" dirty="0" err="1">
                <a:solidFill>
                  <a:schemeClr val="dk1"/>
                </a:solidFill>
                <a:effectLst/>
                <a:latin typeface="Arial"/>
                <a:ea typeface="Arial"/>
                <a:cs typeface="Arial"/>
                <a:sym typeface="Arial"/>
              </a:rPr>
              <a:t>nc</a:t>
            </a:r>
            <a:r>
              <a:rPr lang="it-IT" sz="1200" b="0" i="0" u="none" strike="noStrike" cap="none" dirty="0">
                <a:solidFill>
                  <a:schemeClr val="dk1"/>
                </a:solidFill>
                <a:effectLst/>
                <a:latin typeface="Arial"/>
                <a:ea typeface="Arial"/>
                <a:cs typeface="Arial"/>
                <a:sym typeface="Arial"/>
              </a:rPr>
              <a:t>/ </a:t>
            </a:r>
            <a:r>
              <a:rPr lang="it-IT" sz="1200" b="0" i="0" u="none" strike="noStrike" cap="none" dirty="0" err="1">
                <a:solidFill>
                  <a:schemeClr val="dk1"/>
                </a:solidFill>
                <a:effectLst/>
                <a:latin typeface="Arial"/>
                <a:ea typeface="Arial"/>
                <a:cs typeface="Arial"/>
                <a:sym typeface="Arial"/>
              </a:rPr>
              <a:t>kpi</a:t>
            </a:r>
            <a:r>
              <a:rPr lang="it-IT" sz="1200" b="0" i="0" u="none" strike="noStrike" cap="none" dirty="0">
                <a:solidFill>
                  <a:schemeClr val="dk1"/>
                </a:solidFill>
                <a:effectLst/>
                <a:latin typeface="Arial"/>
                <a:ea typeface="Arial"/>
                <a:cs typeface="Arial"/>
                <a:sym typeface="Arial"/>
              </a:rPr>
              <a:t>/ formazione continua/ definizione di ruoli e responsabilità/miglioramento continuo integrazione procedurale</a:t>
            </a:r>
          </a:p>
          <a:p>
            <a:pPr rtl="0"/>
            <a:endParaRPr lang="it-IT" b="0" dirty="0">
              <a:effectLst/>
            </a:endParaRPr>
          </a:p>
          <a:p>
            <a:pPr rtl="0"/>
            <a:r>
              <a:rPr lang="it-IT" sz="1200" b="0" i="0" u="none" strike="noStrike" cap="none" dirty="0">
                <a:solidFill>
                  <a:schemeClr val="dk1"/>
                </a:solidFill>
                <a:effectLst/>
                <a:latin typeface="Arial"/>
                <a:ea typeface="Arial"/>
                <a:cs typeface="Arial"/>
                <a:sym typeface="Arial"/>
              </a:rPr>
              <a:t>Selezione fornitori che possono essere valutati in logica di escalation in base al rischio che la loro fornitura comporta (rischio tecnologico cyber security/ rischio privacy e riservatezza/ rischio sulla </a:t>
            </a:r>
            <a:r>
              <a:rPr lang="it-IT" sz="1200" b="0" i="0" u="none" strike="noStrike" cap="none" dirty="0" err="1">
                <a:solidFill>
                  <a:schemeClr val="dk1"/>
                </a:solidFill>
                <a:effectLst/>
                <a:latin typeface="Arial"/>
                <a:ea typeface="Arial"/>
                <a:cs typeface="Arial"/>
                <a:sym typeface="Arial"/>
              </a:rPr>
              <a:t>qualit</a:t>
            </a:r>
            <a:r>
              <a:rPr lang="it-IT" sz="1200" b="0" i="0" u="none" strike="noStrike" cap="none" dirty="0">
                <a:solidFill>
                  <a:schemeClr val="dk1"/>
                </a:solidFill>
                <a:effectLst/>
                <a:latin typeface="Arial"/>
                <a:ea typeface="Arial"/>
                <a:cs typeface="Arial"/>
                <a:sym typeface="Arial"/>
              </a:rPr>
              <a:t> ed efficienza nella fornitura/ eventuali rischi ambientali).... tutte valutazioni gestibili in un articolato processo di qualifica del fornitore)</a:t>
            </a:r>
            <a:endParaRPr lang="it-IT" b="0" dirty="0">
              <a:effectLst/>
            </a:endParaRPr>
          </a:p>
          <a:p>
            <a:br>
              <a:rPr lang="it-IT" dirty="0"/>
            </a:br>
            <a:endParaRPr dirty="0"/>
          </a:p>
        </p:txBody>
      </p:sp>
      <p:sp>
        <p:nvSpPr>
          <p:cNvPr id="427" name="Google Shape;427;g4220acff69abcf9d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614972c5a7_4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3614972c5a7_4_4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it-IT" sz="1200" b="0" i="0" u="none" strike="noStrike" cap="none" dirty="0">
                <a:solidFill>
                  <a:schemeClr val="dk1"/>
                </a:solidFill>
                <a:effectLst/>
                <a:latin typeface="Arial"/>
                <a:ea typeface="Arial"/>
                <a:cs typeface="Arial"/>
                <a:sym typeface="Arial"/>
              </a:rPr>
              <a:t>L’anno scorso ci siamo soffermati sulla metodologia e l’importanza dell’analisi di minacce e impatti per navigare efficacemente il rischio e tessere la propria strategia di difesa.</a:t>
            </a:r>
            <a:endParaRPr lang="it-IT" b="0" dirty="0">
              <a:effectLs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a:extLst>
            <a:ext uri="{FF2B5EF4-FFF2-40B4-BE49-F238E27FC236}">
              <a16:creationId xmlns:a16="http://schemas.microsoft.com/office/drawing/2014/main" id="{9E9258B5-D9CA-B976-AE29-2F81CAAFD4C0}"/>
            </a:ext>
          </a:extLst>
        </p:cNvPr>
        <p:cNvGrpSpPr/>
        <p:nvPr/>
      </p:nvGrpSpPr>
      <p:grpSpPr>
        <a:xfrm>
          <a:off x="0" y="0"/>
          <a:ext cx="0" cy="0"/>
          <a:chOff x="0" y="0"/>
          <a:chExt cx="0" cy="0"/>
        </a:xfrm>
      </p:grpSpPr>
      <p:sp>
        <p:nvSpPr>
          <p:cNvPr id="425" name="Google Shape;425;g4220acff69abcf9d_0:notes">
            <a:extLst>
              <a:ext uri="{FF2B5EF4-FFF2-40B4-BE49-F238E27FC236}">
                <a16:creationId xmlns:a16="http://schemas.microsoft.com/office/drawing/2014/main" id="{B8F08CBC-FBD7-DEA3-D298-BF7A4927EB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4220acff69abcf9d_0:notes">
            <a:extLst>
              <a:ext uri="{FF2B5EF4-FFF2-40B4-BE49-F238E27FC236}">
                <a16:creationId xmlns:a16="http://schemas.microsoft.com/office/drawing/2014/main" id="{A6E14B4C-3D34-A165-CD74-5ACD05EE2EB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Per affrontare l’introduzione dell’intelligenza artificiale in azienda, inoltre, è importante scomporre un sistema IA identificando tutte le risorse coinvolte: dati, strumenti, sistema (informatico) e persone.</a:t>
            </a:r>
            <a:endParaRPr lang="it-IT" b="0" dirty="0">
              <a:effectLst/>
            </a:endParaRPr>
          </a:p>
        </p:txBody>
      </p:sp>
      <p:sp>
        <p:nvSpPr>
          <p:cNvPr id="427" name="Google Shape;427;g4220acff69abcf9d_0:notes">
            <a:extLst>
              <a:ext uri="{FF2B5EF4-FFF2-40B4-BE49-F238E27FC236}">
                <a16:creationId xmlns:a16="http://schemas.microsoft.com/office/drawing/2014/main" id="{7CA0C9B1-AB5B-DFCD-9F99-723C7EA3D77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23</a:t>
            </a:fld>
            <a:endParaRPr/>
          </a:p>
        </p:txBody>
      </p:sp>
    </p:spTree>
    <p:extLst>
      <p:ext uri="{BB962C8B-B14F-4D97-AF65-F5344CB8AC3E}">
        <p14:creationId xmlns:p14="http://schemas.microsoft.com/office/powerpoint/2010/main" val="37606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614972c5a7_4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3614972c5a7_4_4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Un anno fa in Resolve abbiamo conseguito per la prima volta la certificazione del sistema di gestione per la sicurezza delle informazioni mentre già avevamo iniziato a chiederci quale evoluzione avrebbe potuto avere il nostro modello di business nel contesto dell’intelligenza artificiale generativa.</a:t>
            </a:r>
            <a:endParaRPr lang="it-IT" b="0" dirty="0">
              <a:effectLst/>
            </a:endParaRPr>
          </a:p>
          <a:p>
            <a:pPr rtl="0"/>
            <a:r>
              <a:rPr lang="it-IT" sz="1200" b="0" i="0" u="none" strike="noStrike" cap="none" dirty="0">
                <a:solidFill>
                  <a:schemeClr val="dk1"/>
                </a:solidFill>
                <a:effectLst/>
                <a:latin typeface="Arial"/>
                <a:ea typeface="Arial"/>
                <a:cs typeface="Arial"/>
                <a:sym typeface="Arial"/>
              </a:rPr>
              <a:t>(mappatura uso strumenti/studio e scelta fornitori di servizi ai/ definizione di regole condivise nell’uso di strumenti esterni di </a:t>
            </a:r>
            <a:r>
              <a:rPr lang="it-IT" sz="1200" b="0" i="0" u="none" strike="noStrike" cap="none" dirty="0" err="1">
                <a:solidFill>
                  <a:schemeClr val="dk1"/>
                </a:solidFill>
                <a:effectLst/>
                <a:latin typeface="Arial"/>
                <a:ea typeface="Arial"/>
                <a:cs typeface="Arial"/>
                <a:sym typeface="Arial"/>
              </a:rPr>
              <a:t>ia</a:t>
            </a:r>
            <a:r>
              <a:rPr lang="it-IT" sz="1200" b="0" i="0" u="none" strike="noStrike" cap="none" dirty="0">
                <a:solidFill>
                  <a:schemeClr val="dk1"/>
                </a:solidFill>
                <a:effectLst/>
                <a:latin typeface="Arial"/>
                <a:ea typeface="Arial"/>
                <a:cs typeface="Arial"/>
                <a:sym typeface="Arial"/>
              </a:rPr>
              <a:t>) sempre usando la </a:t>
            </a:r>
            <a:r>
              <a:rPr lang="it-IT" sz="1200" b="0" i="0" u="none" strike="noStrike" cap="none" dirty="0" err="1">
                <a:solidFill>
                  <a:schemeClr val="dk1"/>
                </a:solidFill>
                <a:effectLst/>
                <a:latin typeface="Arial"/>
                <a:ea typeface="Arial"/>
                <a:cs typeface="Arial"/>
                <a:sym typeface="Arial"/>
              </a:rPr>
              <a:t>capacita’</a:t>
            </a:r>
            <a:r>
              <a:rPr lang="it-IT" sz="1200" b="0" i="0" u="none" strike="noStrike" cap="none" dirty="0">
                <a:solidFill>
                  <a:schemeClr val="dk1"/>
                </a:solidFill>
                <a:effectLst/>
                <a:latin typeface="Arial"/>
                <a:ea typeface="Arial"/>
                <a:cs typeface="Arial"/>
                <a:sym typeface="Arial"/>
              </a:rPr>
              <a:t> critica umana (esempio delle due ricerche?)</a:t>
            </a:r>
            <a:endParaRPr lang="it-IT" b="0" dirty="0">
              <a:effectLst/>
            </a:endParaRPr>
          </a:p>
          <a:p>
            <a:pPr rtl="0"/>
            <a:r>
              <a:rPr lang="it-IT" sz="1200" b="0" i="0" u="none" strike="noStrike" cap="none" dirty="0">
                <a:solidFill>
                  <a:schemeClr val="dk1"/>
                </a:solidFill>
                <a:effectLst/>
                <a:latin typeface="Arial"/>
                <a:ea typeface="Arial"/>
                <a:cs typeface="Arial"/>
                <a:sym typeface="Arial"/>
              </a:rPr>
              <a:t>Ecco come l’esperienza della ISO 27001 e di un percorso di trasformazione digitale iniziato otto anni fa insieme a 27 anni di lavoro dedicato alla compliance hanno guidato il nostro approccio</a:t>
            </a:r>
          </a:p>
          <a:p>
            <a:pPr rtl="0"/>
            <a:endParaRPr lang="it-IT" sz="1200" b="0" i="0" u="none" strike="noStrike" cap="none" dirty="0">
              <a:solidFill>
                <a:schemeClr val="dk1"/>
              </a:solidFill>
              <a:effectLst/>
              <a:latin typeface="Arial"/>
              <a:cs typeface="Arial"/>
              <a:sym typeface="Arial"/>
            </a:endParaRPr>
          </a:p>
          <a:p>
            <a:pPr rtl="0"/>
            <a:r>
              <a:rPr lang="it-IT" sz="1200" b="0" i="0" u="none" strike="noStrike" cap="none" dirty="0">
                <a:solidFill>
                  <a:schemeClr val="dk1"/>
                </a:solidFill>
                <a:effectLst/>
                <a:latin typeface="Arial"/>
                <a:cs typeface="Arial"/>
                <a:sym typeface="Arial"/>
              </a:rPr>
              <a:t>[segue esempio risposte diverse]</a:t>
            </a:r>
            <a:endParaRPr lang="it-IT" b="0" dirty="0">
              <a:effectLst/>
            </a:endParaRPr>
          </a:p>
        </p:txBody>
      </p:sp>
      <p:sp>
        <p:nvSpPr>
          <p:cNvPr id="483" name="Google Shape;483;g3614972c5a7_4_4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EBB8250D-38A8-7AE3-E5EE-49DDB5D3AEBC}"/>
            </a:ext>
          </a:extLst>
        </p:cNvPr>
        <p:cNvGrpSpPr/>
        <p:nvPr/>
      </p:nvGrpSpPr>
      <p:grpSpPr>
        <a:xfrm>
          <a:off x="0" y="0"/>
          <a:ext cx="0" cy="0"/>
          <a:chOff x="0" y="0"/>
          <a:chExt cx="0" cy="0"/>
        </a:xfrm>
      </p:grpSpPr>
      <p:sp>
        <p:nvSpPr>
          <p:cNvPr id="481" name="Google Shape;481;g3614972c5a7_4_439:notes">
            <a:extLst>
              <a:ext uri="{FF2B5EF4-FFF2-40B4-BE49-F238E27FC236}">
                <a16:creationId xmlns:a16="http://schemas.microsoft.com/office/drawing/2014/main" id="{90B47EB8-F2B3-FC5F-ECB7-E01239FD31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3614972c5a7_4_439:notes">
            <a:extLst>
              <a:ext uri="{FF2B5EF4-FFF2-40B4-BE49-F238E27FC236}">
                <a16:creationId xmlns:a16="http://schemas.microsoft.com/office/drawing/2014/main" id="{89CF9134-6903-D1C8-4129-9C6321B9D79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Un anno fa in Resolve abbiamo conseguito per la prima volta la certificazione del sistema di gestione per la sicurezza delle informazioni mentre già avevamo iniziato a chiederci quale evoluzione avrebbe potuto avere il nostro modello di business nel contesto dell’intelligenza artificiale generativa.</a:t>
            </a:r>
            <a:endParaRPr lang="it-IT" b="0" dirty="0">
              <a:effectLst/>
            </a:endParaRPr>
          </a:p>
          <a:p>
            <a:pPr rtl="0"/>
            <a:r>
              <a:rPr lang="it-IT" sz="1200" b="0" i="0" u="none" strike="noStrike" cap="none" dirty="0">
                <a:solidFill>
                  <a:schemeClr val="dk1"/>
                </a:solidFill>
                <a:effectLst/>
                <a:latin typeface="Arial"/>
                <a:ea typeface="Arial"/>
                <a:cs typeface="Arial"/>
                <a:sym typeface="Arial"/>
              </a:rPr>
              <a:t>(mappatura uso strumenti/studio e scelta fornitori di servizi ai/ definizione di regole condivise nell’uso di strumenti esterni di </a:t>
            </a:r>
            <a:r>
              <a:rPr lang="it-IT" sz="1200" b="0" i="0" u="none" strike="noStrike" cap="none" dirty="0" err="1">
                <a:solidFill>
                  <a:schemeClr val="dk1"/>
                </a:solidFill>
                <a:effectLst/>
                <a:latin typeface="Arial"/>
                <a:ea typeface="Arial"/>
                <a:cs typeface="Arial"/>
                <a:sym typeface="Arial"/>
              </a:rPr>
              <a:t>ia</a:t>
            </a:r>
            <a:r>
              <a:rPr lang="it-IT" sz="1200" b="0" i="0" u="none" strike="noStrike" cap="none" dirty="0">
                <a:solidFill>
                  <a:schemeClr val="dk1"/>
                </a:solidFill>
                <a:effectLst/>
                <a:latin typeface="Arial"/>
                <a:ea typeface="Arial"/>
                <a:cs typeface="Arial"/>
                <a:sym typeface="Arial"/>
              </a:rPr>
              <a:t>) sempre usando la </a:t>
            </a:r>
            <a:r>
              <a:rPr lang="it-IT" sz="1200" b="0" i="0" u="none" strike="noStrike" cap="none" dirty="0" err="1">
                <a:solidFill>
                  <a:schemeClr val="dk1"/>
                </a:solidFill>
                <a:effectLst/>
                <a:latin typeface="Arial"/>
                <a:ea typeface="Arial"/>
                <a:cs typeface="Arial"/>
                <a:sym typeface="Arial"/>
              </a:rPr>
              <a:t>capacita’</a:t>
            </a:r>
            <a:r>
              <a:rPr lang="it-IT" sz="1200" b="0" i="0" u="none" strike="noStrike" cap="none" dirty="0">
                <a:solidFill>
                  <a:schemeClr val="dk1"/>
                </a:solidFill>
                <a:effectLst/>
                <a:latin typeface="Arial"/>
                <a:ea typeface="Arial"/>
                <a:cs typeface="Arial"/>
                <a:sym typeface="Arial"/>
              </a:rPr>
              <a:t> critica umana (esempio delle due ricerche?)</a:t>
            </a:r>
            <a:endParaRPr lang="it-IT" b="0" dirty="0">
              <a:effectLst/>
            </a:endParaRPr>
          </a:p>
          <a:p>
            <a:pPr rtl="0"/>
            <a:r>
              <a:rPr lang="it-IT" sz="1200" b="0" i="0" u="none" strike="noStrike" cap="none" dirty="0">
                <a:solidFill>
                  <a:schemeClr val="dk1"/>
                </a:solidFill>
                <a:effectLst/>
                <a:latin typeface="Arial"/>
                <a:ea typeface="Arial"/>
                <a:cs typeface="Arial"/>
                <a:sym typeface="Arial"/>
              </a:rPr>
              <a:t>Ecco come l’esperienza della ISO 27001 e di un percorso di trasformazione digitale iniziato otto anni fa insieme a 27 anni di lavoro dedicato alla compliance hanno guidato il nostro approccio</a:t>
            </a:r>
            <a:endParaRPr lang="it-IT" b="0" dirty="0">
              <a:effectLst/>
            </a:endParaRPr>
          </a:p>
        </p:txBody>
      </p:sp>
      <p:sp>
        <p:nvSpPr>
          <p:cNvPr id="483" name="Google Shape;483;g3614972c5a7_4_439:notes">
            <a:extLst>
              <a:ext uri="{FF2B5EF4-FFF2-40B4-BE49-F238E27FC236}">
                <a16:creationId xmlns:a16="http://schemas.microsoft.com/office/drawing/2014/main" id="{F81C5D89-A5A1-A0EE-F9EF-3FC600212CD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25</a:t>
            </a:fld>
            <a:endParaRPr/>
          </a:p>
        </p:txBody>
      </p:sp>
    </p:spTree>
    <p:extLst>
      <p:ext uri="{BB962C8B-B14F-4D97-AF65-F5344CB8AC3E}">
        <p14:creationId xmlns:p14="http://schemas.microsoft.com/office/powerpoint/2010/main" val="1146069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a:extLst>
            <a:ext uri="{FF2B5EF4-FFF2-40B4-BE49-F238E27FC236}">
              <a16:creationId xmlns:a16="http://schemas.microsoft.com/office/drawing/2014/main" id="{778463F4-A13B-2DD8-185D-7094FCEBD147}"/>
            </a:ext>
          </a:extLst>
        </p:cNvPr>
        <p:cNvGrpSpPr/>
        <p:nvPr/>
      </p:nvGrpSpPr>
      <p:grpSpPr>
        <a:xfrm>
          <a:off x="0" y="0"/>
          <a:ext cx="0" cy="0"/>
          <a:chOff x="0" y="0"/>
          <a:chExt cx="0" cy="0"/>
        </a:xfrm>
      </p:grpSpPr>
      <p:sp>
        <p:nvSpPr>
          <p:cNvPr id="474" name="Google Shape;474;g3614972c5a7_4_433:notes">
            <a:extLst>
              <a:ext uri="{FF2B5EF4-FFF2-40B4-BE49-F238E27FC236}">
                <a16:creationId xmlns:a16="http://schemas.microsoft.com/office/drawing/2014/main" id="{EF9362A9-C00C-4D99-2299-4D0134D9D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3614972c5a7_4_433:notes">
            <a:extLst>
              <a:ext uri="{FF2B5EF4-FFF2-40B4-BE49-F238E27FC236}">
                <a16:creationId xmlns:a16="http://schemas.microsoft.com/office/drawing/2014/main" id="{2C2DDA72-716C-AD6F-45E4-80B0B08DF60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it-IT" sz="1200" b="0" i="0" u="none" strike="noStrike" cap="none" dirty="0">
                <a:solidFill>
                  <a:schemeClr val="dk1"/>
                </a:solidFill>
                <a:effectLst/>
                <a:latin typeface="Arial"/>
                <a:ea typeface="Arial"/>
                <a:cs typeface="Arial"/>
                <a:sym typeface="Arial"/>
              </a:rPr>
              <a:t>Ed è anche grazie alla riflessione che abbiamo portato, prima di ogni cosa, nelle nostre organizzazioni sul ruolo dell’intelligenza artificiale e sul suo impatto, prima di tutto sulle persone e sulla nostra coesistenza con la tecnologia che abbiamo sentito l’esigenza di dare vita ad un progetto che unisse queste visioni.</a:t>
            </a:r>
            <a:endParaRPr lang="it-IT" b="0" dirty="0">
              <a:effectLst/>
            </a:endParaRPr>
          </a:p>
          <a:p>
            <a:pPr rtl="0"/>
            <a:r>
              <a:rPr lang="it-IT" sz="1200" b="0" i="0" u="none" strike="noStrike" cap="none" dirty="0">
                <a:solidFill>
                  <a:schemeClr val="dk1"/>
                </a:solidFill>
                <a:effectLst/>
                <a:latin typeface="Arial"/>
                <a:ea typeface="Arial"/>
                <a:cs typeface="Arial"/>
                <a:sym typeface="Arial"/>
              </a:rPr>
              <a:t>Una rete di imprese che nonostante la passione per la tecnologia e l’innovazione guarda all’evidente passione per l’epica che insieme a tante altre caratteristiche ci accomuna.</a:t>
            </a:r>
            <a:endParaRPr lang="it-IT" b="0" dirty="0">
              <a:effectLst/>
            </a:endParaRPr>
          </a:p>
          <a:p>
            <a:pPr rtl="0"/>
            <a:r>
              <a:rPr lang="it-IT" sz="1200" b="0" i="0" u="none" strike="noStrike" cap="none" dirty="0">
                <a:solidFill>
                  <a:schemeClr val="dk1"/>
                </a:solidFill>
                <a:effectLst/>
                <a:latin typeface="Arial"/>
                <a:ea typeface="Arial"/>
                <a:cs typeface="Arial"/>
                <a:sym typeface="Arial"/>
              </a:rPr>
              <a:t>Ed è alla figura di Penelope, simbologia dell’attesa intelligente, della strategia consapevole e affidabile, che ci siamo ispirati.</a:t>
            </a:r>
            <a:endParaRPr lang="it-IT" b="0" dirty="0">
              <a:effectLst/>
            </a:endParaRPr>
          </a:p>
          <a:p>
            <a:pPr rtl="0"/>
            <a:endParaRPr lang="it-IT" sz="1200" b="0" i="0" u="none" strike="noStrike" cap="none" dirty="0">
              <a:solidFill>
                <a:schemeClr val="dk1"/>
              </a:solidFill>
              <a:effectLst/>
              <a:latin typeface="Arial"/>
              <a:ea typeface="Arial"/>
              <a:cs typeface="Arial"/>
              <a:sym typeface="Arial"/>
            </a:endParaRPr>
          </a:p>
          <a:p>
            <a:pPr rtl="0"/>
            <a:r>
              <a:rPr lang="it-IT" sz="1200" b="0" i="0" u="none" strike="noStrike" cap="none" dirty="0">
                <a:solidFill>
                  <a:schemeClr val="dk1"/>
                </a:solidFill>
                <a:effectLst/>
                <a:latin typeface="Arial"/>
                <a:ea typeface="Arial"/>
                <a:cs typeface="Arial"/>
                <a:sym typeface="Arial"/>
              </a:rPr>
              <a:t>E mentre si avvicina il termine del nostro intervento credo che anche un certo computer stia portando al termine il suo compito…</a:t>
            </a:r>
            <a:endParaRPr lang="it-IT" b="0" dirty="0">
              <a:effectLst/>
            </a:endParaRPr>
          </a:p>
        </p:txBody>
      </p:sp>
    </p:spTree>
    <p:extLst>
      <p:ext uri="{BB962C8B-B14F-4D97-AF65-F5344CB8AC3E}">
        <p14:creationId xmlns:p14="http://schemas.microsoft.com/office/powerpoint/2010/main" val="278569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a:extLst>
            <a:ext uri="{FF2B5EF4-FFF2-40B4-BE49-F238E27FC236}">
              <a16:creationId xmlns:a16="http://schemas.microsoft.com/office/drawing/2014/main" id="{510A7BDE-CA61-E71F-6A5D-A092AAB43A7A}"/>
            </a:ext>
          </a:extLst>
        </p:cNvPr>
        <p:cNvGrpSpPr/>
        <p:nvPr/>
      </p:nvGrpSpPr>
      <p:grpSpPr>
        <a:xfrm>
          <a:off x="0" y="0"/>
          <a:ext cx="0" cy="0"/>
          <a:chOff x="0" y="0"/>
          <a:chExt cx="0" cy="0"/>
        </a:xfrm>
      </p:grpSpPr>
      <p:sp>
        <p:nvSpPr>
          <p:cNvPr id="474" name="Google Shape;474;g3614972c5a7_4_433:notes">
            <a:extLst>
              <a:ext uri="{FF2B5EF4-FFF2-40B4-BE49-F238E27FC236}">
                <a16:creationId xmlns:a16="http://schemas.microsoft.com/office/drawing/2014/main" id="{0369943A-F6DE-E7D5-C618-ACD20C21C7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3614972c5a7_4_433:notes">
            <a:extLst>
              <a:ext uri="{FF2B5EF4-FFF2-40B4-BE49-F238E27FC236}">
                <a16:creationId xmlns:a16="http://schemas.microsoft.com/office/drawing/2014/main" id="{EFB79071-C91A-B1CE-E7FD-72EC65ABCA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lang="it-IT" b="0" dirty="0">
              <a:effectLst/>
            </a:endParaRPr>
          </a:p>
        </p:txBody>
      </p:sp>
    </p:spTree>
    <p:extLst>
      <p:ext uri="{BB962C8B-B14F-4D97-AF65-F5344CB8AC3E}">
        <p14:creationId xmlns:p14="http://schemas.microsoft.com/office/powerpoint/2010/main" val="2617625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614972c5a7_4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3614972c5a7_4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0769A34-37E6-B726-9670-73115B8DC0DE}"/>
            </a:ext>
          </a:extLst>
        </p:cNvPr>
        <p:cNvGrpSpPr/>
        <p:nvPr/>
      </p:nvGrpSpPr>
      <p:grpSpPr>
        <a:xfrm>
          <a:off x="0" y="0"/>
          <a:ext cx="0" cy="0"/>
          <a:chOff x="0" y="0"/>
          <a:chExt cx="0" cy="0"/>
        </a:xfrm>
      </p:grpSpPr>
      <p:sp>
        <p:nvSpPr>
          <p:cNvPr id="163" name="Google Shape;163;g3614972c5a7_4_182:notes">
            <a:extLst>
              <a:ext uri="{FF2B5EF4-FFF2-40B4-BE49-F238E27FC236}">
                <a16:creationId xmlns:a16="http://schemas.microsoft.com/office/drawing/2014/main" id="{307ADFC9-5CD1-E53F-308E-43F5089D50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3614972c5a7_4_182:notes">
            <a:extLst>
              <a:ext uri="{FF2B5EF4-FFF2-40B4-BE49-F238E27FC236}">
                <a16:creationId xmlns:a16="http://schemas.microsoft.com/office/drawing/2014/main" id="{5FFE5122-AB37-C062-298E-D5546EB3AF5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it-IT" sz="1200" b="0" i="0" u="none" strike="noStrike" cap="none" dirty="0">
                <a:solidFill>
                  <a:schemeClr val="dk1"/>
                </a:solidFill>
                <a:effectLst/>
                <a:latin typeface="Arial"/>
                <a:ea typeface="Arial"/>
                <a:cs typeface="Arial"/>
                <a:sym typeface="Arial"/>
              </a:rPr>
              <a:t>La combinazione di tutti i 9 miliardi dei possibili nomi di Dio, missione dei monaci nel racconto di C. Clarke avrebbe richiesto più di 1.500 anni per essere completata ma anche nell’ascesi della sommità delle montagne del Tibet l’uomo non resiste al fascino della tecnica, da sempre motore e traino del progresso e dell’innovazione.</a:t>
            </a:r>
            <a:endParaRPr lang="it-IT" b="0" dirty="0">
              <a:effectLst/>
            </a:endParaRPr>
          </a:p>
          <a:p>
            <a:pPr rtl="0"/>
            <a:r>
              <a:rPr lang="it-IT" sz="1200" b="0" i="0" u="none" strike="noStrike" cap="none" dirty="0">
                <a:solidFill>
                  <a:schemeClr val="dk1"/>
                </a:solidFill>
                <a:effectLst/>
                <a:latin typeface="Arial"/>
                <a:ea typeface="Arial"/>
                <a:cs typeface="Arial"/>
                <a:sym typeface="Arial"/>
              </a:rPr>
              <a:t>Ma se già al tempo della rivoluzione industriale l’errore è stato dare per scontato che il progresso tecnologico e l’evoluzione sociale fossero positivamente correlate oggi corriamo il rischio di cadere nella stessa trappola</a:t>
            </a:r>
            <a:br>
              <a:rPr lang="it-IT" dirty="0"/>
            </a:br>
            <a:endParaRPr dirty="0"/>
          </a:p>
        </p:txBody>
      </p:sp>
    </p:spTree>
    <p:extLst>
      <p:ext uri="{BB962C8B-B14F-4D97-AF65-F5344CB8AC3E}">
        <p14:creationId xmlns:p14="http://schemas.microsoft.com/office/powerpoint/2010/main" val="1661930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1667e80c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361667e80c0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it-IT" sz="1200" b="0" i="0" u="none" strike="noStrike" cap="none" dirty="0">
                <a:solidFill>
                  <a:schemeClr val="dk1"/>
                </a:solidFill>
                <a:effectLst/>
                <a:latin typeface="Arial"/>
                <a:ea typeface="Arial"/>
                <a:cs typeface="Arial"/>
                <a:sym typeface="Arial"/>
              </a:rPr>
              <a:t>In un contesto in cui la velocità del cambiamento tecnologico assume dimensioni a cui ancora non siamo riusciti ad abituarci. Se la distanza tra l’oratore e il primo posto corrispondesse al tempo trascorso dal rilascio di </a:t>
            </a:r>
            <a:r>
              <a:rPr lang="it-IT" sz="1200" b="0" i="0" u="none" strike="noStrike" cap="none" dirty="0" err="1">
                <a:solidFill>
                  <a:schemeClr val="dk1"/>
                </a:solidFill>
                <a:effectLst/>
                <a:latin typeface="Arial"/>
                <a:ea typeface="Arial"/>
                <a:cs typeface="Arial"/>
                <a:sym typeface="Arial"/>
              </a:rPr>
              <a:t>ChatGpt</a:t>
            </a:r>
            <a:r>
              <a:rPr lang="it-IT" sz="1200" b="0" i="0" u="none" strike="noStrike" cap="none" dirty="0">
                <a:solidFill>
                  <a:schemeClr val="dk1"/>
                </a:solidFill>
                <a:effectLst/>
                <a:latin typeface="Arial"/>
                <a:ea typeface="Arial"/>
                <a:cs typeface="Arial"/>
                <a:sym typeface="Arial"/>
              </a:rPr>
              <a:t> al pubblico, l’entrata di questa sala ci separa dalla nascita di internet, spostandosi alla porta della cattedrale per raggiungere la prima rivoluzione industriale fino a piazza degli </a:t>
            </a:r>
            <a:r>
              <a:rPr lang="it-IT" sz="1200" b="0" i="0" u="none" strike="noStrike" cap="none" dirty="0" err="1">
                <a:solidFill>
                  <a:schemeClr val="dk1"/>
                </a:solidFill>
                <a:effectLst/>
                <a:latin typeface="Arial"/>
                <a:ea typeface="Arial"/>
                <a:cs typeface="Arial"/>
                <a:sym typeface="Arial"/>
              </a:rPr>
              <a:t>antinori</a:t>
            </a:r>
            <a:r>
              <a:rPr lang="it-IT" sz="1200" b="0" i="0" u="none" strike="noStrike" cap="none" dirty="0">
                <a:solidFill>
                  <a:schemeClr val="dk1"/>
                </a:solidFill>
                <a:effectLst/>
                <a:latin typeface="Arial"/>
                <a:ea typeface="Arial"/>
                <a:cs typeface="Arial"/>
                <a:sym typeface="Arial"/>
              </a:rPr>
              <a:t> che ci separa dall’invenzione della stampa a caratteri mobili; è ai giardini di Boboli che risaliamo all’invenzione della scrittura e da lì la distanza tra la rivoluzione precedente (la scoperta del fuoco) ci costringerebbe a spostarci a Perugia.</a:t>
            </a:r>
            <a:endParaRPr lang="it-IT" b="0" dirty="0">
              <a:effectLst/>
            </a:endParaRPr>
          </a:p>
        </p:txBody>
      </p:sp>
      <p:sp>
        <p:nvSpPr>
          <p:cNvPr id="173" name="Google Shape;173;g361667e80c0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61667e80c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61667e80c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Seppur lasciandosi dietro segni indelebili dell’evoluzione dirompente è solo con la seconda rivoluzione industriale che la crescita tecnologica incontrollata è accompagnata dalle crisi che la seguono, dalla grande depressione alla bolla delle dot-com oggi anche il fondo monetario internazionale si è aggiunto ad analisti e testate giornalistiche che parlano di una bolla dell’intelligenza artificiale</a:t>
            </a:r>
            <a:endParaRPr lang="it-IT" b="0" dirty="0">
              <a:effectLst/>
            </a:endParaRPr>
          </a:p>
        </p:txBody>
      </p:sp>
      <p:sp>
        <p:nvSpPr>
          <p:cNvPr id="185" name="Google Shape;185;g361667e80c0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7B6EB2B-379E-B75D-4757-9A545540063D}"/>
            </a:ext>
          </a:extLst>
        </p:cNvPr>
        <p:cNvGrpSpPr/>
        <p:nvPr/>
      </p:nvGrpSpPr>
      <p:grpSpPr>
        <a:xfrm>
          <a:off x="0" y="0"/>
          <a:ext cx="0" cy="0"/>
          <a:chOff x="0" y="0"/>
          <a:chExt cx="0" cy="0"/>
        </a:xfrm>
      </p:grpSpPr>
      <p:sp>
        <p:nvSpPr>
          <p:cNvPr id="183" name="Google Shape;183;g361667e80c0_0_13:notes">
            <a:extLst>
              <a:ext uri="{FF2B5EF4-FFF2-40B4-BE49-F238E27FC236}">
                <a16:creationId xmlns:a16="http://schemas.microsoft.com/office/drawing/2014/main" id="{6B7BCD4A-2998-1054-81B0-F69F980FF7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61667e80c0_0_13:notes">
            <a:extLst>
              <a:ext uri="{FF2B5EF4-FFF2-40B4-BE49-F238E27FC236}">
                <a16:creationId xmlns:a16="http://schemas.microsoft.com/office/drawing/2014/main" id="{6434D753-8E6D-452E-72BE-E9A2C46EFD3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La “corsa all’oro” dei data center per l’IA e la capitalizzazione da record di Nvidia che ha raggiunto 4,5 bilioni di dollari lo scorso 30 settembre anche grazie ad un accordo con OpenAI di cui la stessa Nvidia acquisirà 100 milioni in equity in un circolo vizioso che molto ricorda la speculazione dei mutui subprime.</a:t>
            </a:r>
            <a:endParaRPr lang="it-IT" b="0" dirty="0">
              <a:effectLst/>
            </a:endParaRPr>
          </a:p>
        </p:txBody>
      </p:sp>
      <p:sp>
        <p:nvSpPr>
          <p:cNvPr id="185" name="Google Shape;185;g361667e80c0_0_13:notes">
            <a:extLst>
              <a:ext uri="{FF2B5EF4-FFF2-40B4-BE49-F238E27FC236}">
                <a16:creationId xmlns:a16="http://schemas.microsoft.com/office/drawing/2014/main" id="{E5BA9774-9A6B-C426-2DA5-953E55C9336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6</a:t>
            </a:fld>
            <a:endParaRPr/>
          </a:p>
        </p:txBody>
      </p:sp>
    </p:spTree>
    <p:extLst>
      <p:ext uri="{BB962C8B-B14F-4D97-AF65-F5344CB8AC3E}">
        <p14:creationId xmlns:p14="http://schemas.microsoft.com/office/powerpoint/2010/main" val="3368894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0F0FFAA9-393F-4700-F2C4-B9CE1FE5AB0C}"/>
            </a:ext>
          </a:extLst>
        </p:cNvPr>
        <p:cNvGrpSpPr/>
        <p:nvPr/>
      </p:nvGrpSpPr>
      <p:grpSpPr>
        <a:xfrm>
          <a:off x="0" y="0"/>
          <a:ext cx="0" cy="0"/>
          <a:chOff x="0" y="0"/>
          <a:chExt cx="0" cy="0"/>
        </a:xfrm>
      </p:grpSpPr>
      <p:sp>
        <p:nvSpPr>
          <p:cNvPr id="183" name="Google Shape;183;g361667e80c0_0_13:notes">
            <a:extLst>
              <a:ext uri="{FF2B5EF4-FFF2-40B4-BE49-F238E27FC236}">
                <a16:creationId xmlns:a16="http://schemas.microsoft.com/office/drawing/2014/main" id="{7780DCDA-D809-91F8-32A0-372E2FE287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61667e80c0_0_13:notes">
            <a:extLst>
              <a:ext uri="{FF2B5EF4-FFF2-40B4-BE49-F238E27FC236}">
                <a16:creationId xmlns:a16="http://schemas.microsoft.com/office/drawing/2014/main" id="{8D9C3023-9F4C-3E57-9448-DCB455E984E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endParaRPr lang="it-IT" b="0" dirty="0">
              <a:effectLst/>
            </a:endParaRPr>
          </a:p>
        </p:txBody>
      </p:sp>
      <p:sp>
        <p:nvSpPr>
          <p:cNvPr id="185" name="Google Shape;185;g361667e80c0_0_13:notes">
            <a:extLst>
              <a:ext uri="{FF2B5EF4-FFF2-40B4-BE49-F238E27FC236}">
                <a16:creationId xmlns:a16="http://schemas.microsoft.com/office/drawing/2014/main" id="{249D40EA-F8CD-0E03-F81E-FB06846D37E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7</a:t>
            </a:fld>
            <a:endParaRPr/>
          </a:p>
        </p:txBody>
      </p:sp>
    </p:spTree>
    <p:extLst>
      <p:ext uri="{BB962C8B-B14F-4D97-AF65-F5344CB8AC3E}">
        <p14:creationId xmlns:p14="http://schemas.microsoft.com/office/powerpoint/2010/main" val="125724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616676e8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616676e8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L’intelligenza artificiale oggi più che costituire intrinsecamente una minaccia o offrire inequivocabilmente la risposta fondamentale sulla vita l'universo e tutto quanto ci pone di fronte alla necessità di acquisire le competenze necessarie per gestire un nuovo cambiamento</a:t>
            </a:r>
            <a:endParaRPr lang="it-IT" b="0" dirty="0">
              <a:effectLst/>
            </a:endParaRPr>
          </a:p>
          <a:p>
            <a:pPr rtl="0"/>
            <a:r>
              <a:rPr lang="it-IT" sz="1200" b="0" i="0" u="none" strike="noStrike" cap="none" dirty="0">
                <a:solidFill>
                  <a:schemeClr val="dk1"/>
                </a:solidFill>
                <a:effectLst/>
                <a:latin typeface="Arial"/>
                <a:ea typeface="Arial"/>
                <a:cs typeface="Arial"/>
                <a:sym typeface="Arial"/>
              </a:rPr>
              <a:t>Dal tema del diritto d’autore e della proprietà intellettuale, dal valore del pubblico dominio alla capitalizzazione dei contenuti, […segue]</a:t>
            </a:r>
            <a:endParaRPr lang="it-IT" b="0" dirty="0">
              <a:effectLst/>
            </a:endParaRPr>
          </a:p>
        </p:txBody>
      </p:sp>
      <p:sp>
        <p:nvSpPr>
          <p:cNvPr id="195" name="Google Shape;195;g3616676e8d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F421652D-38A7-9A7F-01A0-554E4F3E37BD}"/>
            </a:ext>
          </a:extLst>
        </p:cNvPr>
        <p:cNvGrpSpPr/>
        <p:nvPr/>
      </p:nvGrpSpPr>
      <p:grpSpPr>
        <a:xfrm>
          <a:off x="0" y="0"/>
          <a:ext cx="0" cy="0"/>
          <a:chOff x="0" y="0"/>
          <a:chExt cx="0" cy="0"/>
        </a:xfrm>
      </p:grpSpPr>
      <p:sp>
        <p:nvSpPr>
          <p:cNvPr id="193" name="Google Shape;193;g3616676e8db_0_0:notes">
            <a:extLst>
              <a:ext uri="{FF2B5EF4-FFF2-40B4-BE49-F238E27FC236}">
                <a16:creationId xmlns:a16="http://schemas.microsoft.com/office/drawing/2014/main" id="{F0028C51-0D2A-E00D-E0FF-507AE63B32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616676e8db_0_0:notes">
            <a:extLst>
              <a:ext uri="{FF2B5EF4-FFF2-40B4-BE49-F238E27FC236}">
                <a16:creationId xmlns:a16="http://schemas.microsoft.com/office/drawing/2014/main" id="{9E60CB1D-3447-9472-AB3A-E1A0FEABBFD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cap="none" dirty="0">
                <a:solidFill>
                  <a:schemeClr val="dk1"/>
                </a:solidFill>
                <a:effectLst/>
                <a:latin typeface="Arial"/>
                <a:ea typeface="Arial"/>
                <a:cs typeface="Arial"/>
                <a:sym typeface="Arial"/>
              </a:rPr>
              <a:t>[…] dalla complessità di distinguere il reale dal sintetico alla leggerezza con cui riversiamo nelle conversazioni gratuite con gli assistenti virtuali informazioni sensibili e riservate.</a:t>
            </a:r>
            <a:endParaRPr lang="it-IT" b="0" dirty="0">
              <a:effectLst/>
            </a:endParaRPr>
          </a:p>
          <a:p>
            <a:pPr rtl="0"/>
            <a:r>
              <a:rPr lang="it-IT" sz="1200" b="0" i="0" u="none" strike="noStrike" cap="none" dirty="0">
                <a:solidFill>
                  <a:schemeClr val="dk1"/>
                </a:solidFill>
                <a:effectLst/>
                <a:latin typeface="Arial"/>
                <a:ea typeface="Arial"/>
                <a:cs typeface="Arial"/>
                <a:sym typeface="Arial"/>
              </a:rPr>
              <a:t>La mancanza di competenze assume quindi un rischio anche sistemico, non solo individuale</a:t>
            </a:r>
            <a:endParaRPr lang="it-IT" b="0" dirty="0">
              <a:effectLst/>
            </a:endParaRPr>
          </a:p>
        </p:txBody>
      </p:sp>
      <p:sp>
        <p:nvSpPr>
          <p:cNvPr id="195" name="Google Shape;195;g3616676e8db_0_0:notes">
            <a:extLst>
              <a:ext uri="{FF2B5EF4-FFF2-40B4-BE49-F238E27FC236}">
                <a16:creationId xmlns:a16="http://schemas.microsoft.com/office/drawing/2014/main" id="{CABC575B-6C0E-D3DD-5BB2-19474072E32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it-IT"/>
              <a:t>9</a:t>
            </a:fld>
            <a:endParaRPr/>
          </a:p>
        </p:txBody>
      </p:sp>
    </p:spTree>
    <p:extLst>
      <p:ext uri="{BB962C8B-B14F-4D97-AF65-F5344CB8AC3E}">
        <p14:creationId xmlns:p14="http://schemas.microsoft.com/office/powerpoint/2010/main" val="360460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1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1383283" y="2641260"/>
            <a:ext cx="9425700" cy="738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7" name="Google Shape;97;p16"/>
          <p:cNvSpPr txBox="1">
            <a:spLocks noGrp="1"/>
          </p:cNvSpPr>
          <p:nvPr>
            <p:ph type="body" idx="1"/>
          </p:nvPr>
        </p:nvSpPr>
        <p:spPr>
          <a:xfrm>
            <a:off x="479997" y="5826169"/>
            <a:ext cx="11232000" cy="123300"/>
          </a:xfrm>
          <a:prstGeom prst="rect">
            <a:avLst/>
          </a:prstGeom>
          <a:noFill/>
          <a:ln>
            <a:noFill/>
          </a:ln>
        </p:spPr>
        <p:txBody>
          <a:bodyPr spcFirstLastPara="1" wrap="square" lIns="121900" tIns="121900" rIns="121900" bIns="121900" anchor="b" anchorCtr="0">
            <a:normAutofit/>
          </a:bodyPr>
          <a:lstStyle>
            <a:lvl1pPr marL="457200" lvl="0" indent="-228600" algn="l">
              <a:lnSpc>
                <a:spcPct val="100000"/>
              </a:lnSpc>
              <a:spcBef>
                <a:spcPts val="0"/>
              </a:spcBef>
              <a:spcAft>
                <a:spcPts val="0"/>
              </a:spcAft>
              <a:buSzPts val="2400"/>
              <a:buFont typeface="Arial"/>
              <a:buNone/>
              <a:defRPr sz="800" b="0"/>
            </a:lvl1pPr>
            <a:lvl2pPr marL="914400" lvl="1" indent="-228600" algn="l">
              <a:lnSpc>
                <a:spcPct val="100000"/>
              </a:lnSpc>
              <a:spcBef>
                <a:spcPts val="0"/>
              </a:spcBef>
              <a:spcAft>
                <a:spcPts val="0"/>
              </a:spcAft>
              <a:buSzPts val="1900"/>
              <a:buFont typeface="Arial"/>
              <a:buNone/>
              <a:defRPr sz="800" b="0"/>
            </a:lvl2pPr>
            <a:lvl3pPr marL="1371600" lvl="2" indent="-228600" algn="l">
              <a:lnSpc>
                <a:spcPct val="100000"/>
              </a:lnSpc>
              <a:spcBef>
                <a:spcPts val="0"/>
              </a:spcBef>
              <a:spcAft>
                <a:spcPts val="0"/>
              </a:spcAft>
              <a:buSzPts val="1900"/>
              <a:buNone/>
              <a:defRPr sz="800" b="0"/>
            </a:lvl3pPr>
            <a:lvl4pPr marL="1828800" lvl="3" indent="-228600" algn="l">
              <a:lnSpc>
                <a:spcPct val="100000"/>
              </a:lnSpc>
              <a:spcBef>
                <a:spcPts val="0"/>
              </a:spcBef>
              <a:spcAft>
                <a:spcPts val="0"/>
              </a:spcAft>
              <a:buSzPts val="1900"/>
              <a:buNone/>
              <a:defRPr sz="800" b="0"/>
            </a:lvl4pPr>
            <a:lvl5pPr marL="2286000" lvl="4" indent="-228600" algn="l">
              <a:lnSpc>
                <a:spcPct val="100000"/>
              </a:lnSpc>
              <a:spcBef>
                <a:spcPts val="0"/>
              </a:spcBef>
              <a:spcAft>
                <a:spcPts val="0"/>
              </a:spcAft>
              <a:buSzPts val="1900"/>
              <a:buNone/>
              <a:defRPr sz="800" b="0"/>
            </a:lvl5pPr>
            <a:lvl6pPr marL="2743200" lvl="5" indent="-228600" algn="l">
              <a:lnSpc>
                <a:spcPct val="100000"/>
              </a:lnSpc>
              <a:spcBef>
                <a:spcPts val="0"/>
              </a:spcBef>
              <a:spcAft>
                <a:spcPts val="0"/>
              </a:spcAft>
              <a:buSzPts val="1900"/>
              <a:buNone/>
              <a:defRPr sz="800" b="0"/>
            </a:lvl6pPr>
            <a:lvl7pPr marL="3200400" lvl="6" indent="-228600" algn="l">
              <a:lnSpc>
                <a:spcPct val="100000"/>
              </a:lnSpc>
              <a:spcBef>
                <a:spcPts val="0"/>
              </a:spcBef>
              <a:spcAft>
                <a:spcPts val="0"/>
              </a:spcAft>
              <a:buSzPts val="1900"/>
              <a:buNone/>
              <a:defRPr sz="800" b="0"/>
            </a:lvl7pPr>
            <a:lvl8pPr marL="3657600" lvl="7" indent="-228600" algn="l">
              <a:lnSpc>
                <a:spcPct val="100000"/>
              </a:lnSpc>
              <a:spcBef>
                <a:spcPts val="0"/>
              </a:spcBef>
              <a:spcAft>
                <a:spcPts val="0"/>
              </a:spcAft>
              <a:buSzPts val="1900"/>
              <a:buNone/>
              <a:defRPr sz="800" b="0"/>
            </a:lvl8pPr>
            <a:lvl9pPr marL="4114800" lvl="8" indent="-228600" algn="l">
              <a:lnSpc>
                <a:spcPct val="100000"/>
              </a:lnSpc>
              <a:spcBef>
                <a:spcPts val="0"/>
              </a:spcBef>
              <a:spcAft>
                <a:spcPts val="0"/>
              </a:spcAft>
              <a:buSzPts val="1900"/>
              <a:buNone/>
              <a:defRPr sz="800" b="0"/>
            </a:lvl9pPr>
          </a:lstStyle>
          <a:p>
            <a:endParaRPr/>
          </a:p>
        </p:txBody>
      </p:sp>
      <p:sp>
        <p:nvSpPr>
          <p:cNvPr id="98" name="Google Shape;98;p16"/>
          <p:cNvSpPr txBox="1">
            <a:spLocks noGrp="1"/>
          </p:cNvSpPr>
          <p:nvPr>
            <p:ph type="ftr" idx="11"/>
          </p:nvPr>
        </p:nvSpPr>
        <p:spPr>
          <a:xfrm>
            <a:off x="4145280" y="6377940"/>
            <a:ext cx="3901500" cy="7389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99" name="Google Shape;99;p16"/>
          <p:cNvSpPr txBox="1">
            <a:spLocks noGrp="1"/>
          </p:cNvSpPr>
          <p:nvPr>
            <p:ph type="sldNum" idx="12"/>
          </p:nvPr>
        </p:nvSpPr>
        <p:spPr>
          <a:xfrm>
            <a:off x="8778240" y="6377940"/>
            <a:ext cx="2804100" cy="369300"/>
          </a:xfrm>
          <a:prstGeom prst="rect">
            <a:avLst/>
          </a:prstGeom>
          <a:noFill/>
          <a:ln>
            <a:noFill/>
          </a:ln>
        </p:spPr>
        <p:txBody>
          <a:bodyPr spcFirstLastPara="1" wrap="square" lIns="121900" tIns="121900" rIns="121900" bIns="121900" anchor="ctr" anchorCtr="0">
            <a:normAutofit fontScale="77500" lnSpcReduction="20000"/>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17"/>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02" name="Google Shape;102;p17"/>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03" name="Google Shape;103;p1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06" name="Google Shape;106;p1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9" name="Google Shape;109;p1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10" name="Google Shape;110;p1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3" name="Google Shape;113;p2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16" name="Google Shape;116;p21"/>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17" name="Google Shape;117;p2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20" name="Google Shape;120;p2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1"/>
        <p:cNvGrpSpPr/>
        <p:nvPr/>
      </p:nvGrpSpPr>
      <p:grpSpPr>
        <a:xfrm>
          <a:off x="0" y="0"/>
          <a:ext cx="0" cy="0"/>
          <a:chOff x="0" y="0"/>
          <a:chExt cx="0" cy="0"/>
        </a:xfrm>
      </p:grpSpPr>
      <p:sp>
        <p:nvSpPr>
          <p:cNvPr id="122" name="Google Shape;122;p2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 name="Google Shape;123;p2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4" name="Google Shape;124;p2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5" name="Google Shape;125;p2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26" name="Google Shape;126;p2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7"/>
        <p:cNvGrpSpPr/>
        <p:nvPr/>
      </p:nvGrpSpPr>
      <p:grpSpPr>
        <a:xfrm>
          <a:off x="0" y="0"/>
          <a:ext cx="0" cy="0"/>
          <a:chOff x="0" y="0"/>
          <a:chExt cx="0" cy="0"/>
        </a:xfrm>
      </p:grpSpPr>
      <p:sp>
        <p:nvSpPr>
          <p:cNvPr id="128" name="Google Shape;128;p24"/>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29" name="Google Shape;129;p2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0"/>
        <p:cNvGrpSpPr/>
        <p:nvPr/>
      </p:nvGrpSpPr>
      <p:grpSpPr>
        <a:xfrm>
          <a:off x="0" y="0"/>
          <a:ext cx="0" cy="0"/>
          <a:chOff x="0" y="0"/>
          <a:chExt cx="0" cy="0"/>
        </a:xfrm>
      </p:grpSpPr>
      <p:sp>
        <p:nvSpPr>
          <p:cNvPr id="131" name="Google Shape;131;p25"/>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32" name="Google Shape;132;p25"/>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33" name="Google Shape;133;p2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4.jp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4.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8569"/>
        </a:solidFill>
        <a:effectLst/>
      </p:bgPr>
    </p:bg>
    <p:spTree>
      <p:nvGrpSpPr>
        <p:cNvPr id="1" name="Shape 165"/>
        <p:cNvGrpSpPr/>
        <p:nvPr/>
      </p:nvGrpSpPr>
      <p:grpSpPr>
        <a:xfrm>
          <a:off x="0" y="0"/>
          <a:ext cx="0" cy="0"/>
          <a:chOff x="0" y="0"/>
          <a:chExt cx="0" cy="0"/>
        </a:xfrm>
      </p:grpSpPr>
      <p:pic>
        <p:nvPicPr>
          <p:cNvPr id="166" name="Google Shape;166;p29"/>
          <p:cNvPicPr preferRelativeResize="0"/>
          <p:nvPr/>
        </p:nvPicPr>
        <p:blipFill rotWithShape="1">
          <a:blip r:embed="rId5">
            <a:alphaModFix/>
          </a:blip>
          <a:srcRect l="5197" t="28219" r="5492" b="28224"/>
          <a:stretch/>
        </p:blipFill>
        <p:spPr>
          <a:xfrm>
            <a:off x="1173000" y="1"/>
            <a:ext cx="9846034" cy="6857999"/>
          </a:xfrm>
          <a:prstGeom prst="rect">
            <a:avLst/>
          </a:prstGeom>
          <a:noFill/>
          <a:ln>
            <a:noFill/>
          </a:ln>
        </p:spPr>
      </p:pic>
      <p:pic>
        <p:nvPicPr>
          <p:cNvPr id="2" name="audio_intro">
            <a:hlinkClick r:id="" action="ppaction://media"/>
            <a:extLst>
              <a:ext uri="{FF2B5EF4-FFF2-40B4-BE49-F238E27FC236}">
                <a16:creationId xmlns:a16="http://schemas.microsoft.com/office/drawing/2014/main" id="{CF59A84D-7E0D-28A6-B8D7-61260F9CAE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117" y="587865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a:extLst>
            <a:ext uri="{FF2B5EF4-FFF2-40B4-BE49-F238E27FC236}">
              <a16:creationId xmlns:a16="http://schemas.microsoft.com/office/drawing/2014/main" id="{56AD9DD1-6491-FDD7-7C07-665BF8EA4D62}"/>
            </a:ext>
          </a:extLst>
        </p:cNvPr>
        <p:cNvGrpSpPr/>
        <p:nvPr/>
      </p:nvGrpSpPr>
      <p:grpSpPr>
        <a:xfrm>
          <a:off x="0" y="0"/>
          <a:ext cx="0" cy="0"/>
          <a:chOff x="0" y="0"/>
          <a:chExt cx="0" cy="0"/>
        </a:xfrm>
      </p:grpSpPr>
      <p:grpSp>
        <p:nvGrpSpPr>
          <p:cNvPr id="20" name="Gruppo 19">
            <a:extLst>
              <a:ext uri="{FF2B5EF4-FFF2-40B4-BE49-F238E27FC236}">
                <a16:creationId xmlns:a16="http://schemas.microsoft.com/office/drawing/2014/main" id="{688EC1BC-AA89-9AB4-98C4-A7290E045658}"/>
              </a:ext>
            </a:extLst>
          </p:cNvPr>
          <p:cNvGrpSpPr/>
          <p:nvPr/>
        </p:nvGrpSpPr>
        <p:grpSpPr>
          <a:xfrm>
            <a:off x="1045625" y="1583284"/>
            <a:ext cx="6203376" cy="3060598"/>
            <a:chOff x="1045625" y="2740695"/>
            <a:chExt cx="7772400" cy="3834717"/>
          </a:xfrm>
        </p:grpSpPr>
        <p:pic>
          <p:nvPicPr>
            <p:cNvPr id="19" name="Immagine 18" descr="Immagine che contiene testo, schermata, Carattere, linea&#10;&#10;Il contenuto generato dall'IA potrebbe non essere corretto.">
              <a:extLst>
                <a:ext uri="{FF2B5EF4-FFF2-40B4-BE49-F238E27FC236}">
                  <a16:creationId xmlns:a16="http://schemas.microsoft.com/office/drawing/2014/main" id="{0572C035-66F0-FCEC-8922-77776D0A8D9D}"/>
                </a:ext>
              </a:extLst>
            </p:cNvPr>
            <p:cNvPicPr>
              <a:picLocks noChangeAspect="1"/>
            </p:cNvPicPr>
            <p:nvPr/>
          </p:nvPicPr>
          <p:blipFill>
            <a:blip r:embed="rId3"/>
            <a:stretch>
              <a:fillRect/>
            </a:stretch>
          </p:blipFill>
          <p:spPr>
            <a:xfrm>
              <a:off x="1045625" y="2740695"/>
              <a:ext cx="7772400" cy="1081148"/>
            </a:xfrm>
            <a:prstGeom prst="rect">
              <a:avLst/>
            </a:prstGeom>
          </p:spPr>
        </p:pic>
        <p:pic>
          <p:nvPicPr>
            <p:cNvPr id="17" name="Immagine 16" descr="Immagine che contiene testo, schermata, Carattere, ricevuta&#10;&#10;Il contenuto generato dall'IA potrebbe non essere corretto.">
              <a:extLst>
                <a:ext uri="{FF2B5EF4-FFF2-40B4-BE49-F238E27FC236}">
                  <a16:creationId xmlns:a16="http://schemas.microsoft.com/office/drawing/2014/main" id="{6C7D2EB3-9A32-C2DC-3DEF-8C634FE8F17A}"/>
                </a:ext>
              </a:extLst>
            </p:cNvPr>
            <p:cNvPicPr>
              <a:picLocks noChangeAspect="1"/>
            </p:cNvPicPr>
            <p:nvPr/>
          </p:nvPicPr>
          <p:blipFill>
            <a:blip r:embed="rId4"/>
            <a:stretch>
              <a:fillRect/>
            </a:stretch>
          </p:blipFill>
          <p:spPr>
            <a:xfrm>
              <a:off x="1045625" y="3757999"/>
              <a:ext cx="7772400" cy="2817413"/>
            </a:xfrm>
            <a:prstGeom prst="rect">
              <a:avLst/>
            </a:prstGeom>
          </p:spPr>
        </p:pic>
      </p:grpSp>
      <p:pic>
        <p:nvPicPr>
          <p:cNvPr id="8" name="Immagine 7" descr="Immagine che contiene testo, schermata, Carattere&#10;&#10;Il contenuto generato dall'IA potrebbe non essere corretto.">
            <a:extLst>
              <a:ext uri="{FF2B5EF4-FFF2-40B4-BE49-F238E27FC236}">
                <a16:creationId xmlns:a16="http://schemas.microsoft.com/office/drawing/2014/main" id="{D7BD3B94-BF41-5D4D-D7A4-65482779260A}"/>
              </a:ext>
            </a:extLst>
          </p:cNvPr>
          <p:cNvPicPr>
            <a:picLocks noChangeAspect="1"/>
          </p:cNvPicPr>
          <p:nvPr/>
        </p:nvPicPr>
        <p:blipFill>
          <a:blip r:embed="rId5"/>
          <a:stretch>
            <a:fillRect/>
          </a:stretch>
        </p:blipFill>
        <p:spPr>
          <a:xfrm>
            <a:off x="4051315" y="3428999"/>
            <a:ext cx="7772400" cy="3346587"/>
          </a:xfrm>
          <a:prstGeom prst="rect">
            <a:avLst/>
          </a:prstGeom>
        </p:spPr>
      </p:pic>
      <p:sp>
        <p:nvSpPr>
          <p:cNvPr id="198" name="Google Shape;198;p32">
            <a:extLst>
              <a:ext uri="{FF2B5EF4-FFF2-40B4-BE49-F238E27FC236}">
                <a16:creationId xmlns:a16="http://schemas.microsoft.com/office/drawing/2014/main" id="{EDDBCA6A-12FA-81F4-6EE5-6870302081CE}"/>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00" name="Google Shape;200;p32">
            <a:extLst>
              <a:ext uri="{FF2B5EF4-FFF2-40B4-BE49-F238E27FC236}">
                <a16:creationId xmlns:a16="http://schemas.microsoft.com/office/drawing/2014/main" id="{7DBFEFAC-9B9D-814F-17C5-2EDF0DB67678}"/>
              </a:ext>
            </a:extLst>
          </p:cNvPr>
          <p:cNvPicPr preferRelativeResize="0"/>
          <p:nvPr/>
        </p:nvPicPr>
        <p:blipFill rotWithShape="1">
          <a:blip r:embed="rId6">
            <a:alphaModFix/>
          </a:blip>
          <a:srcRect l="50725" r="33846"/>
          <a:stretch/>
        </p:blipFill>
        <p:spPr>
          <a:xfrm>
            <a:off x="-1" y="0"/>
            <a:ext cx="740826" cy="6857999"/>
          </a:xfrm>
          <a:prstGeom prst="rect">
            <a:avLst/>
          </a:prstGeom>
          <a:noFill/>
          <a:ln>
            <a:noFill/>
          </a:ln>
        </p:spPr>
      </p:pic>
      <p:sp>
        <p:nvSpPr>
          <p:cNvPr id="2" name="Google Shape;191;p31">
            <a:extLst>
              <a:ext uri="{FF2B5EF4-FFF2-40B4-BE49-F238E27FC236}">
                <a16:creationId xmlns:a16="http://schemas.microsoft.com/office/drawing/2014/main" id="{62882894-995F-210A-271F-D1D570FE7EED}"/>
              </a:ext>
            </a:extLst>
          </p:cNvPr>
          <p:cNvSpPr txBox="1">
            <a:spLocks/>
          </p:cNvSpPr>
          <p:nvPr/>
        </p:nvSpPr>
        <p:spPr>
          <a:xfrm>
            <a:off x="1045625" y="189864"/>
            <a:ext cx="5567446" cy="1198236"/>
          </a:xfrm>
          <a:prstGeom prst="rect">
            <a:avLst/>
          </a:prstGeom>
          <a:noFill/>
          <a:ln>
            <a:noFill/>
          </a:ln>
        </p:spPr>
        <p:txBody>
          <a:bodyPr spcFirstLastPara="1" wrap="square" lIns="121900" tIns="121900" rIns="121900" bIns="1219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15000"/>
              </a:lnSpc>
              <a:spcBef>
                <a:spcPts val="800"/>
              </a:spcBef>
            </a:pPr>
            <a:r>
              <a:rPr lang="it-IT" sz="2400" b="1" dirty="0">
                <a:solidFill>
                  <a:srgbClr val="008080"/>
                </a:solidFill>
                <a:latin typeface="Inter"/>
                <a:ea typeface="Inter"/>
                <a:cs typeface="Inter"/>
                <a:sym typeface="Inter"/>
              </a:rPr>
              <a:t>Nuove minacce e responsabilità individuale</a:t>
            </a:r>
          </a:p>
        </p:txBody>
      </p:sp>
      <p:pic>
        <p:nvPicPr>
          <p:cNvPr id="5122" name="Picture 2" descr="blog">
            <a:extLst>
              <a:ext uri="{FF2B5EF4-FFF2-40B4-BE49-F238E27FC236}">
                <a16:creationId xmlns:a16="http://schemas.microsoft.com/office/drawing/2014/main" id="{5A2DDFD2-1A37-BBC6-FE20-93EF9E0AD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100" y="418919"/>
            <a:ext cx="3997615" cy="224865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18B6BCA-8245-AF1C-1750-F3F0E73ED4F2}"/>
              </a:ext>
            </a:extLst>
          </p:cNvPr>
          <p:cNvPicPr>
            <a:picLocks noChangeAspect="1"/>
          </p:cNvPicPr>
          <p:nvPr/>
        </p:nvPicPr>
        <p:blipFill>
          <a:blip r:embed="rId8"/>
          <a:stretch>
            <a:fillRect/>
          </a:stretch>
        </p:blipFill>
        <p:spPr>
          <a:xfrm>
            <a:off x="1045625" y="4967061"/>
            <a:ext cx="3831105" cy="1485345"/>
          </a:xfrm>
          <a:prstGeom prst="rect">
            <a:avLst/>
          </a:prstGeom>
        </p:spPr>
      </p:pic>
      <p:sp>
        <p:nvSpPr>
          <p:cNvPr id="3" name="Google Shape;167;p29">
            <a:extLst>
              <a:ext uri="{FF2B5EF4-FFF2-40B4-BE49-F238E27FC236}">
                <a16:creationId xmlns:a16="http://schemas.microsoft.com/office/drawing/2014/main" id="{7BD3A903-A7AE-A456-F472-B9FFC222BAF9}"/>
              </a:ext>
            </a:extLst>
          </p:cNvPr>
          <p:cNvSpPr/>
          <p:nvPr/>
        </p:nvSpPr>
        <p:spPr>
          <a:xfrm>
            <a:off x="740824" y="0"/>
            <a:ext cx="11451175" cy="6858000"/>
          </a:xfrm>
          <a:prstGeom prst="rect">
            <a:avLst/>
          </a:prstGeom>
          <a:solidFill>
            <a:schemeClr val="lt1">
              <a:alpha val="90000"/>
            </a:schemeClr>
          </a:solidFill>
          <a:ln>
            <a:noFill/>
          </a:ln>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CC9900"/>
              </a:solidFill>
              <a:latin typeface="Arial"/>
              <a:ea typeface="Arial"/>
              <a:cs typeface="Arial"/>
              <a:sym typeface="Arial"/>
            </a:endParaRPr>
          </a:p>
        </p:txBody>
      </p:sp>
      <p:pic>
        <p:nvPicPr>
          <p:cNvPr id="199" name="Google Shape;199;p32" title="6.png">
            <a:extLst>
              <a:ext uri="{FF2B5EF4-FFF2-40B4-BE49-F238E27FC236}">
                <a16:creationId xmlns:a16="http://schemas.microsoft.com/office/drawing/2014/main" id="{E705C0E6-3A19-89A5-D982-8E3814EEF9B2}"/>
              </a:ext>
            </a:extLst>
          </p:cNvPr>
          <p:cNvPicPr preferRelativeResize="0"/>
          <p:nvPr/>
        </p:nvPicPr>
        <p:blipFill rotWithShape="1">
          <a:blip r:embed="rId9">
            <a:alphaModFix/>
          </a:blip>
          <a:srcRect/>
          <a:stretch/>
        </p:blipFill>
        <p:spPr>
          <a:xfrm>
            <a:off x="10752000" y="5418000"/>
            <a:ext cx="1440000" cy="1440000"/>
          </a:xfrm>
          <a:prstGeom prst="rect">
            <a:avLst/>
          </a:prstGeom>
          <a:noFill/>
          <a:ln>
            <a:noFill/>
          </a:ln>
        </p:spPr>
      </p:pic>
      <p:pic>
        <p:nvPicPr>
          <p:cNvPr id="9" name="Immagine 8" descr="Immagine che contiene testo, Carattere, numero, schermata&#10;&#10;Il contenuto generato dall'IA potrebbe non essere corretto.">
            <a:extLst>
              <a:ext uri="{FF2B5EF4-FFF2-40B4-BE49-F238E27FC236}">
                <a16:creationId xmlns:a16="http://schemas.microsoft.com/office/drawing/2014/main" id="{8B506542-1DD0-D817-9109-9594107C31B4}"/>
              </a:ext>
            </a:extLst>
          </p:cNvPr>
          <p:cNvPicPr>
            <a:picLocks noChangeAspect="1"/>
          </p:cNvPicPr>
          <p:nvPr/>
        </p:nvPicPr>
        <p:blipFill>
          <a:blip r:embed="rId10"/>
          <a:stretch>
            <a:fillRect/>
          </a:stretch>
        </p:blipFill>
        <p:spPr>
          <a:xfrm>
            <a:off x="1045624" y="1985769"/>
            <a:ext cx="9862445" cy="3431165"/>
          </a:xfrm>
          <a:prstGeom prst="rect">
            <a:avLst/>
          </a:prstGeom>
        </p:spPr>
      </p:pic>
    </p:spTree>
    <p:extLst>
      <p:ext uri="{BB962C8B-B14F-4D97-AF65-F5344CB8AC3E}">
        <p14:creationId xmlns:p14="http://schemas.microsoft.com/office/powerpoint/2010/main" val="256218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43"/>
          <p:cNvSpPr/>
          <p:nvPr/>
        </p:nvSpPr>
        <p:spPr>
          <a:xfrm>
            <a:off x="0" y="1145817"/>
            <a:ext cx="12192000" cy="45663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 name="Google Shape;312;p43"/>
          <p:cNvSpPr txBox="1">
            <a:spLocks noGrp="1"/>
          </p:cNvSpPr>
          <p:nvPr>
            <p:ph type="title" idx="4294967295"/>
          </p:nvPr>
        </p:nvSpPr>
        <p:spPr>
          <a:xfrm>
            <a:off x="3615967" y="2443951"/>
            <a:ext cx="7048500" cy="19701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4100"/>
              <a:buNone/>
            </a:pPr>
            <a:r>
              <a:rPr lang="it-IT" dirty="0">
                <a:solidFill>
                  <a:srgbClr val="333333"/>
                </a:solidFill>
                <a:latin typeface="Inter"/>
                <a:ea typeface="Inter"/>
                <a:cs typeface="Inter"/>
                <a:sym typeface="Inter"/>
              </a:rPr>
              <a:t>Qual è il ruolo dell’individuo?</a:t>
            </a:r>
            <a:endParaRPr dirty="0">
              <a:solidFill>
                <a:srgbClr val="333333"/>
              </a:solidFill>
              <a:latin typeface="Inter"/>
              <a:ea typeface="Inter"/>
              <a:cs typeface="Inter"/>
              <a:sym typeface="Inter"/>
            </a:endParaRPr>
          </a:p>
        </p:txBody>
      </p:sp>
      <p:pic>
        <p:nvPicPr>
          <p:cNvPr id="313" name="Google Shape;313;p43" title="3.png"/>
          <p:cNvPicPr preferRelativeResize="0"/>
          <p:nvPr/>
        </p:nvPicPr>
        <p:blipFill rotWithShape="1">
          <a:blip r:embed="rId4">
            <a:alphaModFix/>
          </a:blip>
          <a:srcRect/>
          <a:stretch/>
        </p:blipFill>
        <p:spPr>
          <a:xfrm>
            <a:off x="1173000" y="2207500"/>
            <a:ext cx="2442966" cy="2442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p44"/>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21" name="Google Shape;321;p44" title="3.png"/>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322" name="Google Shape;322;p44" title="aakash-dhage-aQVeOg9SiE8-unsplash.jpg"/>
          <p:cNvPicPr preferRelativeResize="0"/>
          <p:nvPr/>
        </p:nvPicPr>
        <p:blipFill rotWithShape="1">
          <a:blip r:embed="rId4">
            <a:alphaModFix/>
          </a:blip>
          <a:srcRect l="75607" r="18315"/>
          <a:stretch/>
        </p:blipFill>
        <p:spPr>
          <a:xfrm>
            <a:off x="-1" y="0"/>
            <a:ext cx="740828" cy="6858000"/>
          </a:xfrm>
          <a:prstGeom prst="rect">
            <a:avLst/>
          </a:prstGeom>
          <a:noFill/>
          <a:ln>
            <a:noFill/>
          </a:ln>
        </p:spPr>
      </p:pic>
      <p:sp>
        <p:nvSpPr>
          <p:cNvPr id="323" name="Google Shape;323;p44"/>
          <p:cNvSpPr txBox="1">
            <a:spLocks noGrp="1"/>
          </p:cNvSpPr>
          <p:nvPr>
            <p:ph type="title" idx="4294967295"/>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Responsabilità individuale e consapevolezza</a:t>
            </a:r>
            <a:endParaRPr sz="2400" b="1" dirty="0">
              <a:solidFill>
                <a:srgbClr val="672E7A"/>
              </a:solidFill>
              <a:latin typeface="Inter"/>
              <a:ea typeface="Inter"/>
              <a:cs typeface="Inter"/>
              <a:sym typeface="Inter"/>
            </a:endParaRPr>
          </a:p>
        </p:txBody>
      </p:sp>
      <p:pic>
        <p:nvPicPr>
          <p:cNvPr id="5" name="Immagine 4" descr="Immagine che contiene testo, schermata, Carattere&#10;&#10;Il contenuto generato dall'IA potrebbe non essere corretto.">
            <a:extLst>
              <a:ext uri="{FF2B5EF4-FFF2-40B4-BE49-F238E27FC236}">
                <a16:creationId xmlns:a16="http://schemas.microsoft.com/office/drawing/2014/main" id="{5E8ED662-2DB6-B0D6-44A0-BB2B2BA1FC17}"/>
              </a:ext>
            </a:extLst>
          </p:cNvPr>
          <p:cNvPicPr>
            <a:picLocks noChangeAspect="1"/>
          </p:cNvPicPr>
          <p:nvPr/>
        </p:nvPicPr>
        <p:blipFill>
          <a:blip r:embed="rId5"/>
          <a:stretch>
            <a:fillRect/>
          </a:stretch>
        </p:blipFill>
        <p:spPr>
          <a:xfrm>
            <a:off x="1045625" y="1584566"/>
            <a:ext cx="6300572" cy="2625238"/>
          </a:xfrm>
          <a:prstGeom prst="rect">
            <a:avLst/>
          </a:prstGeom>
        </p:spPr>
      </p:pic>
      <p:pic>
        <p:nvPicPr>
          <p:cNvPr id="3" name="Immagine 2">
            <a:extLst>
              <a:ext uri="{FF2B5EF4-FFF2-40B4-BE49-F238E27FC236}">
                <a16:creationId xmlns:a16="http://schemas.microsoft.com/office/drawing/2014/main" id="{3BB42E4C-0C40-CB97-001B-8432F92D1551}"/>
              </a:ext>
            </a:extLst>
          </p:cNvPr>
          <p:cNvPicPr>
            <a:picLocks noChangeAspect="1"/>
          </p:cNvPicPr>
          <p:nvPr/>
        </p:nvPicPr>
        <p:blipFill>
          <a:blip r:embed="rId6"/>
          <a:stretch>
            <a:fillRect/>
          </a:stretch>
        </p:blipFill>
        <p:spPr>
          <a:xfrm>
            <a:off x="3764795" y="3960815"/>
            <a:ext cx="7772400" cy="2177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C0A56BA3-1B4C-46FD-E3C1-8FFA0D9193A0}"/>
            </a:ext>
          </a:extLst>
        </p:cNvPr>
        <p:cNvGrpSpPr/>
        <p:nvPr/>
      </p:nvGrpSpPr>
      <p:grpSpPr>
        <a:xfrm>
          <a:off x="0" y="0"/>
          <a:ext cx="0" cy="0"/>
          <a:chOff x="0" y="0"/>
          <a:chExt cx="0" cy="0"/>
        </a:xfrm>
      </p:grpSpPr>
      <p:sp>
        <p:nvSpPr>
          <p:cNvPr id="320" name="Google Shape;320;p44">
            <a:extLst>
              <a:ext uri="{FF2B5EF4-FFF2-40B4-BE49-F238E27FC236}">
                <a16:creationId xmlns:a16="http://schemas.microsoft.com/office/drawing/2014/main" id="{00F316F1-E1D9-CD40-FF6A-7703A1B49FC5}"/>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21" name="Google Shape;321;p44" title="3.png">
            <a:extLst>
              <a:ext uri="{FF2B5EF4-FFF2-40B4-BE49-F238E27FC236}">
                <a16:creationId xmlns:a16="http://schemas.microsoft.com/office/drawing/2014/main" id="{F4E545F2-B9CC-ABC2-76D8-0B68A605B544}"/>
              </a:ext>
            </a:extLst>
          </p:cNvPr>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5EC48092-9EFC-0EE1-E0C1-D6CFF90BD53A}"/>
              </a:ext>
            </a:extLst>
          </p:cNvPr>
          <p:cNvPicPr preferRelativeResize="0"/>
          <p:nvPr/>
        </p:nvPicPr>
        <p:blipFill rotWithShape="1">
          <a:blip r:embed="rId4">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FF4ED355-ADDB-F74D-B081-23011F9855AA}"/>
              </a:ext>
            </a:extLst>
          </p:cNvPr>
          <p:cNvSpPr txBox="1">
            <a:spLocks noGrp="1"/>
          </p:cNvSpPr>
          <p:nvPr>
            <p:ph type="title" idx="4294967295"/>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Misurare l’Umano?</a:t>
            </a:r>
            <a:endParaRPr sz="2400" b="1" dirty="0">
              <a:solidFill>
                <a:srgbClr val="672E7A"/>
              </a:solidFill>
              <a:latin typeface="Inter"/>
              <a:ea typeface="Inter"/>
              <a:cs typeface="Inter"/>
              <a:sym typeface="Inter"/>
            </a:endParaRPr>
          </a:p>
        </p:txBody>
      </p:sp>
      <p:sp>
        <p:nvSpPr>
          <p:cNvPr id="4" name="Google Shape;319;p44">
            <a:extLst>
              <a:ext uri="{FF2B5EF4-FFF2-40B4-BE49-F238E27FC236}">
                <a16:creationId xmlns:a16="http://schemas.microsoft.com/office/drawing/2014/main" id="{63A56FBB-A8D8-1558-2224-49AF4ECF9E40}"/>
              </a:ext>
            </a:extLst>
          </p:cNvPr>
          <p:cNvSpPr txBox="1"/>
          <p:nvPr/>
        </p:nvSpPr>
        <p:spPr>
          <a:xfrm>
            <a:off x="1045625" y="1692900"/>
            <a:ext cx="9401700" cy="965322"/>
          </a:xfrm>
          <a:prstGeom prst="rect">
            <a:avLst/>
          </a:prstGeom>
          <a:noFill/>
          <a:ln>
            <a:noFill/>
          </a:ln>
        </p:spPr>
        <p:txBody>
          <a:bodyPr spcFirstLastPara="1" wrap="square" lIns="121900" tIns="60925" rIns="121900" bIns="60925" anchor="t" anchorCtr="0">
            <a:spAutoFit/>
          </a:bodyPr>
          <a:lstStyle/>
          <a:p>
            <a:pPr marL="0" marR="0" lvl="0" indent="0" algn="l" rtl="0">
              <a:lnSpc>
                <a:spcPct val="115000"/>
              </a:lnSpc>
              <a:spcBef>
                <a:spcPts val="800"/>
              </a:spcBef>
              <a:spcAft>
                <a:spcPts val="0"/>
              </a:spcAft>
              <a:buNone/>
            </a:pPr>
            <a:r>
              <a:rPr lang="it-IT" sz="1800" b="1" dirty="0">
                <a:solidFill>
                  <a:schemeClr val="dk1"/>
                </a:solidFill>
                <a:latin typeface="Inter"/>
                <a:ea typeface="Inter"/>
                <a:cs typeface="Inter"/>
                <a:sym typeface="Inter"/>
              </a:rPr>
              <a:t>Hacking e Privacy: minacce invisibili e difese consapevoli</a:t>
            </a:r>
          </a:p>
          <a:p>
            <a:pPr marL="0" marR="0" lvl="0" indent="0" algn="l" rtl="0">
              <a:lnSpc>
                <a:spcPct val="115000"/>
              </a:lnSpc>
              <a:spcBef>
                <a:spcPts val="800"/>
              </a:spcBef>
              <a:spcAft>
                <a:spcPts val="0"/>
              </a:spcAft>
              <a:buNone/>
            </a:pPr>
            <a:r>
              <a:rPr lang="it-IT" sz="1800" dirty="0">
                <a:solidFill>
                  <a:schemeClr val="dk1"/>
                </a:solidFill>
                <a:latin typeface="Inter"/>
                <a:ea typeface="Inter"/>
                <a:cs typeface="Inter"/>
                <a:sym typeface="Inter"/>
              </a:rPr>
              <a:t>Massimo </a:t>
            </a:r>
            <a:r>
              <a:rPr lang="it-IT" sz="1800" dirty="0" err="1">
                <a:solidFill>
                  <a:schemeClr val="dk1"/>
                </a:solidFill>
                <a:latin typeface="Inter"/>
                <a:ea typeface="Inter"/>
                <a:cs typeface="Inter"/>
                <a:sym typeface="Inter"/>
              </a:rPr>
              <a:t>Chirivì</a:t>
            </a:r>
            <a:r>
              <a:rPr lang="it-IT" sz="1800" dirty="0">
                <a:solidFill>
                  <a:schemeClr val="dk1"/>
                </a:solidFill>
                <a:latin typeface="Inter"/>
                <a:ea typeface="Inter"/>
                <a:cs typeface="Inter"/>
                <a:sym typeface="Inter"/>
              </a:rPr>
              <a:t> (Associazione Italiana Professionisti della Sicurezza Informatica)</a:t>
            </a:r>
            <a:endParaRPr sz="1800" dirty="0">
              <a:solidFill>
                <a:schemeClr val="dk1"/>
              </a:solidFill>
              <a:latin typeface="Inter"/>
              <a:ea typeface="Inter"/>
              <a:cs typeface="Inter"/>
              <a:sym typeface="Inter"/>
            </a:endParaRPr>
          </a:p>
        </p:txBody>
      </p:sp>
      <p:sp>
        <p:nvSpPr>
          <p:cNvPr id="5" name="Google Shape;319;p44">
            <a:extLst>
              <a:ext uri="{FF2B5EF4-FFF2-40B4-BE49-F238E27FC236}">
                <a16:creationId xmlns:a16="http://schemas.microsoft.com/office/drawing/2014/main" id="{95D91375-FE91-DF34-11D1-0440811FF1E4}"/>
              </a:ext>
            </a:extLst>
          </p:cNvPr>
          <p:cNvSpPr txBox="1"/>
          <p:nvPr/>
        </p:nvSpPr>
        <p:spPr>
          <a:xfrm>
            <a:off x="1045625" y="2974705"/>
            <a:ext cx="9401700" cy="965322"/>
          </a:xfrm>
          <a:prstGeom prst="rect">
            <a:avLst/>
          </a:prstGeom>
          <a:noFill/>
          <a:ln>
            <a:noFill/>
          </a:ln>
        </p:spPr>
        <p:txBody>
          <a:bodyPr spcFirstLastPara="1" wrap="square" lIns="121900" tIns="60925" rIns="121900" bIns="60925" anchor="t" anchorCtr="0">
            <a:spAutoFit/>
          </a:bodyPr>
          <a:lstStyle/>
          <a:p>
            <a:pPr marL="0" marR="0" lvl="0" indent="0" algn="l" rtl="0">
              <a:lnSpc>
                <a:spcPct val="115000"/>
              </a:lnSpc>
              <a:spcBef>
                <a:spcPts val="800"/>
              </a:spcBef>
              <a:spcAft>
                <a:spcPts val="0"/>
              </a:spcAft>
              <a:buNone/>
            </a:pPr>
            <a:r>
              <a:rPr lang="it-IT" sz="1800" b="1" dirty="0" err="1">
                <a:solidFill>
                  <a:schemeClr val="dk1"/>
                </a:solidFill>
                <a:latin typeface="Inter"/>
                <a:ea typeface="Inter"/>
                <a:cs typeface="Inter"/>
                <a:sym typeface="Inter"/>
              </a:rPr>
              <a:t>Bias</a:t>
            </a:r>
            <a:r>
              <a:rPr lang="it-IT" sz="1800" b="1" dirty="0">
                <a:solidFill>
                  <a:schemeClr val="dk1"/>
                </a:solidFill>
                <a:latin typeface="Inter"/>
                <a:ea typeface="Inter"/>
                <a:cs typeface="Inter"/>
                <a:sym typeface="Inter"/>
              </a:rPr>
              <a:t> e intelligenza artificiale generativa</a:t>
            </a:r>
          </a:p>
          <a:p>
            <a:pPr marL="0" marR="0" lvl="0" indent="0" algn="l" rtl="0">
              <a:lnSpc>
                <a:spcPct val="115000"/>
              </a:lnSpc>
              <a:spcBef>
                <a:spcPts val="800"/>
              </a:spcBef>
              <a:spcAft>
                <a:spcPts val="0"/>
              </a:spcAft>
              <a:buNone/>
            </a:pPr>
            <a:r>
              <a:rPr lang="it-IT" sz="1800" dirty="0">
                <a:solidFill>
                  <a:schemeClr val="dk1"/>
                </a:solidFill>
                <a:latin typeface="Inter"/>
                <a:ea typeface="Inter"/>
                <a:cs typeface="Inter"/>
                <a:sym typeface="Inter"/>
              </a:rPr>
              <a:t>Monica Alessia </a:t>
            </a:r>
            <a:r>
              <a:rPr lang="it-IT" sz="1800" dirty="0" err="1">
                <a:solidFill>
                  <a:schemeClr val="dk1"/>
                </a:solidFill>
                <a:latin typeface="Inter"/>
                <a:ea typeface="Inter"/>
                <a:cs typeface="Inter"/>
                <a:sym typeface="Inter"/>
              </a:rPr>
              <a:t>Senor</a:t>
            </a:r>
            <a:endParaRPr sz="1800" dirty="0">
              <a:solidFill>
                <a:schemeClr val="dk1"/>
              </a:solidFill>
              <a:latin typeface="Inter"/>
              <a:ea typeface="Inter"/>
              <a:cs typeface="Inter"/>
              <a:sym typeface="Inter"/>
            </a:endParaRPr>
          </a:p>
        </p:txBody>
      </p:sp>
      <p:sp>
        <p:nvSpPr>
          <p:cNvPr id="6" name="Google Shape;319;p44">
            <a:extLst>
              <a:ext uri="{FF2B5EF4-FFF2-40B4-BE49-F238E27FC236}">
                <a16:creationId xmlns:a16="http://schemas.microsoft.com/office/drawing/2014/main" id="{13BDDD23-E63F-D90F-F018-47C12C482079}"/>
              </a:ext>
            </a:extLst>
          </p:cNvPr>
          <p:cNvSpPr txBox="1"/>
          <p:nvPr/>
        </p:nvSpPr>
        <p:spPr>
          <a:xfrm>
            <a:off x="1045625" y="4256510"/>
            <a:ext cx="9401700" cy="1283871"/>
          </a:xfrm>
          <a:prstGeom prst="rect">
            <a:avLst/>
          </a:prstGeom>
          <a:noFill/>
          <a:ln>
            <a:noFill/>
          </a:ln>
        </p:spPr>
        <p:txBody>
          <a:bodyPr spcFirstLastPara="1" wrap="square" lIns="121900" tIns="60925" rIns="121900" bIns="60925" anchor="t" anchorCtr="0">
            <a:spAutoFit/>
          </a:bodyPr>
          <a:lstStyle/>
          <a:p>
            <a:pPr marL="0" marR="0" lvl="0" indent="0" algn="l" rtl="0">
              <a:lnSpc>
                <a:spcPct val="115000"/>
              </a:lnSpc>
              <a:spcBef>
                <a:spcPts val="800"/>
              </a:spcBef>
              <a:spcAft>
                <a:spcPts val="0"/>
              </a:spcAft>
              <a:buNone/>
            </a:pPr>
            <a:r>
              <a:rPr lang="it-IT" sz="1800" b="1" dirty="0">
                <a:solidFill>
                  <a:schemeClr val="dk1"/>
                </a:solidFill>
                <a:latin typeface="Inter"/>
                <a:ea typeface="Inter"/>
                <a:cs typeface="Inter"/>
                <a:sym typeface="Inter"/>
              </a:rPr>
              <a:t>Policy Aziendali per i lavoratori per la Tutela dei Dati Riservati nell'utilizzo della AI</a:t>
            </a:r>
          </a:p>
          <a:p>
            <a:pPr marL="0" marR="0" lvl="0" indent="0" algn="l" rtl="0">
              <a:lnSpc>
                <a:spcPct val="115000"/>
              </a:lnSpc>
              <a:spcBef>
                <a:spcPts val="800"/>
              </a:spcBef>
              <a:spcAft>
                <a:spcPts val="0"/>
              </a:spcAft>
              <a:buNone/>
            </a:pPr>
            <a:r>
              <a:rPr lang="it-IT" sz="1800" dirty="0">
                <a:solidFill>
                  <a:schemeClr val="dk1"/>
                </a:solidFill>
                <a:latin typeface="Inter"/>
                <a:ea typeface="Inter"/>
                <a:cs typeface="Inter"/>
                <a:sym typeface="Inter"/>
              </a:rPr>
              <a:t>Monica Gobbato (Privacy Academy e </a:t>
            </a:r>
            <a:r>
              <a:rPr lang="it-IT" sz="1800" dirty="0" err="1">
                <a:solidFill>
                  <a:schemeClr val="dk1"/>
                </a:solidFill>
                <a:latin typeface="Inter"/>
                <a:ea typeface="Inter"/>
                <a:cs typeface="Inter"/>
                <a:sym typeface="Inter"/>
              </a:rPr>
              <a:t>Lawboat.ch</a:t>
            </a:r>
            <a:r>
              <a:rPr lang="it-IT" sz="1800" dirty="0">
                <a:solidFill>
                  <a:schemeClr val="dk1"/>
                </a:solidFill>
                <a:latin typeface="Inter"/>
                <a:ea typeface="Inter"/>
                <a:cs typeface="Inter"/>
                <a:sym typeface="Inter"/>
              </a:rPr>
              <a:t>) e Angela Pedalina (</a:t>
            </a:r>
            <a:r>
              <a:rPr lang="it-IT" sz="1800" dirty="0" err="1">
                <a:solidFill>
                  <a:schemeClr val="dk1"/>
                </a:solidFill>
                <a:latin typeface="Inter"/>
                <a:ea typeface="Inter"/>
                <a:cs typeface="Inter"/>
                <a:sym typeface="Inter"/>
              </a:rPr>
              <a:t>LawBoat.ch</a:t>
            </a:r>
            <a:r>
              <a:rPr lang="it-IT" sz="1800" dirty="0">
                <a:solidFill>
                  <a:schemeClr val="dk1"/>
                </a:solidFill>
                <a:latin typeface="Inter"/>
                <a:ea typeface="Inter"/>
                <a:cs typeface="Inter"/>
                <a:sym typeface="Inter"/>
              </a:rPr>
              <a:t> </a:t>
            </a:r>
            <a:r>
              <a:rPr lang="it-IT" sz="1800" dirty="0" err="1">
                <a:solidFill>
                  <a:schemeClr val="dk1"/>
                </a:solidFill>
                <a:latin typeface="Inter"/>
                <a:ea typeface="Inter"/>
                <a:cs typeface="Inter"/>
                <a:sym typeface="Inter"/>
              </a:rPr>
              <a:t>Informatich.ch</a:t>
            </a:r>
            <a:r>
              <a:rPr lang="it-IT" sz="1800" dirty="0">
                <a:solidFill>
                  <a:schemeClr val="dk1"/>
                </a:solidFill>
                <a:latin typeface="Inter"/>
                <a:ea typeface="Inter"/>
                <a:cs typeface="Inter"/>
                <a:sym typeface="Inter"/>
              </a:rPr>
              <a:t>)</a:t>
            </a:r>
            <a:endParaRPr sz="1800" dirty="0">
              <a:solidFill>
                <a:schemeClr val="dk1"/>
              </a:solidFill>
              <a:latin typeface="Inter"/>
              <a:ea typeface="Inter"/>
              <a:cs typeface="Inter"/>
              <a:sym typeface="Inter"/>
            </a:endParaRPr>
          </a:p>
        </p:txBody>
      </p:sp>
    </p:spTree>
    <p:extLst>
      <p:ext uri="{BB962C8B-B14F-4D97-AF65-F5344CB8AC3E}">
        <p14:creationId xmlns:p14="http://schemas.microsoft.com/office/powerpoint/2010/main" val="49195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768D35C2-67D2-1FE2-9AF6-9B7E9A5914F2}"/>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1B3342D6-4731-25D5-3DEC-C3EDDBCAC0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67"/>
          <a:stretch>
            <a:fillRect/>
          </a:stretch>
        </p:blipFill>
        <p:spPr bwMode="auto">
          <a:xfrm>
            <a:off x="3207374" y="1388100"/>
            <a:ext cx="8984625" cy="5469899"/>
          </a:xfrm>
          <a:prstGeom prst="rect">
            <a:avLst/>
          </a:prstGeom>
          <a:noFill/>
          <a:extLst>
            <a:ext uri="{909E8E84-426E-40DD-AFC4-6F175D3DCCD1}">
              <a14:hiddenFill xmlns:a14="http://schemas.microsoft.com/office/drawing/2010/main">
                <a:solidFill>
                  <a:srgbClr val="FFFFFF"/>
                </a:solidFill>
              </a14:hiddenFill>
            </a:ext>
          </a:extLst>
        </p:spPr>
      </p:pic>
      <p:sp>
        <p:nvSpPr>
          <p:cNvPr id="320" name="Google Shape;320;p44">
            <a:extLst>
              <a:ext uri="{FF2B5EF4-FFF2-40B4-BE49-F238E27FC236}">
                <a16:creationId xmlns:a16="http://schemas.microsoft.com/office/drawing/2014/main" id="{3DC9EBC8-6E9E-471F-F8F4-8EDE47327765}"/>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21" name="Google Shape;321;p44" title="3.png">
            <a:extLst>
              <a:ext uri="{FF2B5EF4-FFF2-40B4-BE49-F238E27FC236}">
                <a16:creationId xmlns:a16="http://schemas.microsoft.com/office/drawing/2014/main" id="{C84DEDA0-6D99-AA11-783E-FB9270806698}"/>
              </a:ext>
            </a:extLst>
          </p:cNvPr>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3EA240E6-119E-B8FE-CB88-C8557B2E62BF}"/>
              </a:ext>
            </a:extLst>
          </p:cNvPr>
          <p:cNvPicPr preferRelativeResize="0"/>
          <p:nvPr/>
        </p:nvPicPr>
        <p:blipFill rotWithShape="1">
          <a:blip r:embed="rId5">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492FA33D-B244-F926-576C-AE80E50463DE}"/>
              </a:ext>
            </a:extLst>
          </p:cNvPr>
          <p:cNvSpPr txBox="1">
            <a:spLocks noGrp="1"/>
          </p:cNvSpPr>
          <p:nvPr>
            <p:ph type="title" idx="4294967295"/>
          </p:nvPr>
        </p:nvSpPr>
        <p:spPr>
          <a:xfrm>
            <a:off x="1045625" y="609600"/>
            <a:ext cx="4424446"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Il cielo stellato sopra di noi</a:t>
            </a:r>
            <a:endParaRPr sz="2400" b="1" dirty="0">
              <a:solidFill>
                <a:srgbClr val="672E7A"/>
              </a:solidFill>
              <a:latin typeface="Inter"/>
              <a:ea typeface="Inter"/>
              <a:cs typeface="Inter"/>
              <a:sym typeface="Inter"/>
            </a:endParaRPr>
          </a:p>
        </p:txBody>
      </p:sp>
    </p:spTree>
    <p:extLst>
      <p:ext uri="{BB962C8B-B14F-4D97-AF65-F5344CB8AC3E}">
        <p14:creationId xmlns:p14="http://schemas.microsoft.com/office/powerpoint/2010/main" val="49394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C09C01C3-43C3-A80B-1FF5-27E906B41EB1}"/>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1F24225D-910C-A2CD-3790-F23210A48C6C}"/>
              </a:ext>
            </a:extLst>
          </p:cNvPr>
          <p:cNvPicPr>
            <a:picLocks noChangeAspect="1"/>
          </p:cNvPicPr>
          <p:nvPr/>
        </p:nvPicPr>
        <p:blipFill>
          <a:blip r:embed="rId3"/>
          <a:stretch>
            <a:fillRect/>
          </a:stretch>
        </p:blipFill>
        <p:spPr>
          <a:xfrm>
            <a:off x="3699600" y="1876425"/>
            <a:ext cx="7772400" cy="4371975"/>
          </a:xfrm>
          <a:prstGeom prst="rect">
            <a:avLst/>
          </a:prstGeom>
          <a:ln w="38100">
            <a:solidFill>
              <a:srgbClr val="672D7A"/>
            </a:solidFill>
          </a:ln>
        </p:spPr>
      </p:pic>
      <p:sp>
        <p:nvSpPr>
          <p:cNvPr id="320" name="Google Shape;320;p44">
            <a:extLst>
              <a:ext uri="{FF2B5EF4-FFF2-40B4-BE49-F238E27FC236}">
                <a16:creationId xmlns:a16="http://schemas.microsoft.com/office/drawing/2014/main" id="{D39069C8-5F53-A3C7-460B-E7A3981A7E0D}"/>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21" name="Google Shape;321;p44" title="3.png">
            <a:extLst>
              <a:ext uri="{FF2B5EF4-FFF2-40B4-BE49-F238E27FC236}">
                <a16:creationId xmlns:a16="http://schemas.microsoft.com/office/drawing/2014/main" id="{5BEBF73F-A5E9-BD30-599F-9F9237C25684}"/>
              </a:ext>
            </a:extLst>
          </p:cNvPr>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07CC42D8-26A9-2EAB-B337-0EBD80A28539}"/>
              </a:ext>
            </a:extLst>
          </p:cNvPr>
          <p:cNvPicPr preferRelativeResize="0"/>
          <p:nvPr/>
        </p:nvPicPr>
        <p:blipFill rotWithShape="1">
          <a:blip r:embed="rId5">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74862F93-7D8C-B954-E680-17970C7933EB}"/>
              </a:ext>
            </a:extLst>
          </p:cNvPr>
          <p:cNvSpPr txBox="1">
            <a:spLocks noGrp="1"/>
          </p:cNvSpPr>
          <p:nvPr>
            <p:ph type="title" idx="4294967295"/>
          </p:nvPr>
        </p:nvSpPr>
        <p:spPr>
          <a:xfrm>
            <a:off x="1045624" y="609600"/>
            <a:ext cx="7755475"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Brescia, 10 ottobre 2024</a:t>
            </a:r>
            <a:endParaRPr sz="2400" b="1" dirty="0">
              <a:solidFill>
                <a:srgbClr val="672E7A"/>
              </a:solidFill>
              <a:latin typeface="Inter"/>
              <a:ea typeface="Inter"/>
              <a:cs typeface="Inter"/>
              <a:sym typeface="Inter"/>
            </a:endParaRPr>
          </a:p>
        </p:txBody>
      </p:sp>
    </p:spTree>
    <p:extLst>
      <p:ext uri="{BB962C8B-B14F-4D97-AF65-F5344CB8AC3E}">
        <p14:creationId xmlns:p14="http://schemas.microsoft.com/office/powerpoint/2010/main" val="68796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6E0F6291-FF9E-6F68-9D4E-D5BADAB77143}"/>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4C9D5BB6-71E7-359E-39D7-C4B4A73A093C}"/>
              </a:ext>
            </a:extLst>
          </p:cNvPr>
          <p:cNvPicPr>
            <a:picLocks noChangeAspect="1"/>
          </p:cNvPicPr>
          <p:nvPr/>
        </p:nvPicPr>
        <p:blipFill>
          <a:blip r:embed="rId3"/>
          <a:srcRect/>
          <a:stretch/>
        </p:blipFill>
        <p:spPr>
          <a:xfrm>
            <a:off x="3699600" y="1876425"/>
            <a:ext cx="7772400" cy="4371975"/>
          </a:xfrm>
          <a:prstGeom prst="rect">
            <a:avLst/>
          </a:prstGeom>
          <a:ln w="38100">
            <a:solidFill>
              <a:srgbClr val="672D7A"/>
            </a:solidFill>
          </a:ln>
        </p:spPr>
      </p:pic>
      <p:sp>
        <p:nvSpPr>
          <p:cNvPr id="320" name="Google Shape;320;p44">
            <a:extLst>
              <a:ext uri="{FF2B5EF4-FFF2-40B4-BE49-F238E27FC236}">
                <a16:creationId xmlns:a16="http://schemas.microsoft.com/office/drawing/2014/main" id="{B383F8B9-05CF-6893-F04C-5A39F23B2035}"/>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21" name="Google Shape;321;p44" title="3.png">
            <a:extLst>
              <a:ext uri="{FF2B5EF4-FFF2-40B4-BE49-F238E27FC236}">
                <a16:creationId xmlns:a16="http://schemas.microsoft.com/office/drawing/2014/main" id="{72311709-C41C-743D-4C7B-8CA0EB8272F4}"/>
              </a:ext>
            </a:extLst>
          </p:cNvPr>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6D17AE38-D327-1507-B4E9-6CA73AE7B48A}"/>
              </a:ext>
            </a:extLst>
          </p:cNvPr>
          <p:cNvPicPr preferRelativeResize="0"/>
          <p:nvPr/>
        </p:nvPicPr>
        <p:blipFill rotWithShape="1">
          <a:blip r:embed="rId5">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6AA0B2A7-FF94-9113-FCE2-BBF17B21D4F5}"/>
              </a:ext>
            </a:extLst>
          </p:cNvPr>
          <p:cNvSpPr txBox="1">
            <a:spLocks noGrp="1"/>
          </p:cNvSpPr>
          <p:nvPr>
            <p:ph type="title" idx="4294967295"/>
          </p:nvPr>
        </p:nvSpPr>
        <p:spPr>
          <a:xfrm>
            <a:off x="1045624" y="609600"/>
            <a:ext cx="7755475"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Ambiti di esposizione</a:t>
            </a:r>
            <a:endParaRPr sz="2400" b="1" dirty="0">
              <a:solidFill>
                <a:srgbClr val="672E7A"/>
              </a:solidFill>
              <a:latin typeface="Inter"/>
              <a:ea typeface="Inter"/>
              <a:cs typeface="Inter"/>
              <a:sym typeface="Inter"/>
            </a:endParaRPr>
          </a:p>
        </p:txBody>
      </p:sp>
      <p:grpSp>
        <p:nvGrpSpPr>
          <p:cNvPr id="2" name="Gruppo 1">
            <a:extLst>
              <a:ext uri="{FF2B5EF4-FFF2-40B4-BE49-F238E27FC236}">
                <a16:creationId xmlns:a16="http://schemas.microsoft.com/office/drawing/2014/main" id="{12034A9E-BDC9-18C6-3018-4294AD2FFA75}"/>
              </a:ext>
            </a:extLst>
          </p:cNvPr>
          <p:cNvGrpSpPr>
            <a:grpSpLocks noChangeAspect="1"/>
          </p:cNvGrpSpPr>
          <p:nvPr/>
        </p:nvGrpSpPr>
        <p:grpSpPr>
          <a:xfrm>
            <a:off x="1391796" y="4338000"/>
            <a:ext cx="2160001" cy="2160000"/>
            <a:chOff x="1045624" y="4582886"/>
            <a:chExt cx="1800001" cy="1800000"/>
          </a:xfrm>
        </p:grpSpPr>
        <p:sp>
          <p:nvSpPr>
            <p:cNvPr id="4" name="Ovale 3">
              <a:extLst>
                <a:ext uri="{FF2B5EF4-FFF2-40B4-BE49-F238E27FC236}">
                  <a16:creationId xmlns:a16="http://schemas.microsoft.com/office/drawing/2014/main" id="{AB8F1A06-899B-60C5-1411-E45CDC3B7806}"/>
                </a:ext>
              </a:extLst>
            </p:cNvPr>
            <p:cNvSpPr>
              <a:spLocks noChangeAspect="1"/>
            </p:cNvSpPr>
            <p:nvPr/>
          </p:nvSpPr>
          <p:spPr>
            <a:xfrm>
              <a:off x="1045624" y="4582886"/>
              <a:ext cx="1800000" cy="1800000"/>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A1ED9363-ECA2-C405-6D97-6E7DAF284535}"/>
                </a:ext>
              </a:extLst>
            </p:cNvPr>
            <p:cNvSpPr>
              <a:spLocks noChangeAspect="1"/>
            </p:cNvSpPr>
            <p:nvPr/>
          </p:nvSpPr>
          <p:spPr>
            <a:xfrm>
              <a:off x="1945624" y="4582886"/>
              <a:ext cx="900000" cy="900000"/>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Google Shape;323;p44">
              <a:extLst>
                <a:ext uri="{FF2B5EF4-FFF2-40B4-BE49-F238E27FC236}">
                  <a16:creationId xmlns:a16="http://schemas.microsoft.com/office/drawing/2014/main" id="{D84B853D-D77C-F4D6-B7D9-816D9BF2D7C8}"/>
                </a:ext>
              </a:extLst>
            </p:cNvPr>
            <p:cNvSpPr txBox="1">
              <a:spLocks/>
            </p:cNvSpPr>
            <p:nvPr/>
          </p:nvSpPr>
          <p:spPr>
            <a:xfrm>
              <a:off x="1045625" y="4582886"/>
              <a:ext cx="1800000" cy="18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SCALA AUMENTATA</a:t>
              </a:r>
            </a:p>
          </p:txBody>
        </p:sp>
      </p:grpSp>
      <p:grpSp>
        <p:nvGrpSpPr>
          <p:cNvPr id="7" name="Gruppo 6">
            <a:extLst>
              <a:ext uri="{FF2B5EF4-FFF2-40B4-BE49-F238E27FC236}">
                <a16:creationId xmlns:a16="http://schemas.microsoft.com/office/drawing/2014/main" id="{D0AE4F55-9A49-ACD3-232C-A8F1715D4E0D}"/>
              </a:ext>
            </a:extLst>
          </p:cNvPr>
          <p:cNvGrpSpPr>
            <a:grpSpLocks noChangeAspect="1"/>
          </p:cNvGrpSpPr>
          <p:nvPr/>
        </p:nvGrpSpPr>
        <p:grpSpPr>
          <a:xfrm>
            <a:off x="2297187" y="1933838"/>
            <a:ext cx="2161405" cy="2160000"/>
            <a:chOff x="7207200" y="3978000"/>
            <a:chExt cx="2160001" cy="2158597"/>
          </a:xfrm>
        </p:grpSpPr>
        <p:sp>
          <p:nvSpPr>
            <p:cNvPr id="8" name="Ovale 7">
              <a:extLst>
                <a:ext uri="{FF2B5EF4-FFF2-40B4-BE49-F238E27FC236}">
                  <a16:creationId xmlns:a16="http://schemas.microsoft.com/office/drawing/2014/main" id="{FDA6F4C0-1F39-127E-DF57-F6EB58635533}"/>
                </a:ext>
              </a:extLst>
            </p:cNvPr>
            <p:cNvSpPr>
              <a:spLocks noChangeAspect="1"/>
            </p:cNvSpPr>
            <p:nvPr/>
          </p:nvSpPr>
          <p:spPr>
            <a:xfrm>
              <a:off x="7207200" y="3978000"/>
              <a:ext cx="2160000" cy="2158597"/>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1BA98D9-6912-9382-3BB2-4B2426FD71B0}"/>
                </a:ext>
              </a:extLst>
            </p:cNvPr>
            <p:cNvSpPr>
              <a:spLocks noChangeAspect="1"/>
            </p:cNvSpPr>
            <p:nvPr/>
          </p:nvSpPr>
          <p:spPr>
            <a:xfrm>
              <a:off x="7207200" y="5057298"/>
              <a:ext cx="1080000" cy="1079298"/>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Google Shape;323;p44">
              <a:extLst>
                <a:ext uri="{FF2B5EF4-FFF2-40B4-BE49-F238E27FC236}">
                  <a16:creationId xmlns:a16="http://schemas.microsoft.com/office/drawing/2014/main" id="{38421F33-B512-ACD7-B5AE-24D6347FD493}"/>
                </a:ext>
              </a:extLst>
            </p:cNvPr>
            <p:cNvSpPr txBox="1">
              <a:spLocks/>
            </p:cNvSpPr>
            <p:nvPr/>
          </p:nvSpPr>
          <p:spPr>
            <a:xfrm>
              <a:off x="7207201" y="3978000"/>
              <a:ext cx="2160000" cy="21585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REPUTAZIONALE</a:t>
              </a:r>
            </a:p>
          </p:txBody>
        </p:sp>
      </p:grpSp>
    </p:spTree>
    <p:extLst>
      <p:ext uri="{BB962C8B-B14F-4D97-AF65-F5344CB8AC3E}">
        <p14:creationId xmlns:p14="http://schemas.microsoft.com/office/powerpoint/2010/main" val="207579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0797D84C-C3AD-BD8F-4266-A58F2A4D42D9}"/>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8425988E-E836-E448-CADF-9D9534D6587F}"/>
              </a:ext>
            </a:extLst>
          </p:cNvPr>
          <p:cNvPicPr>
            <a:picLocks noChangeAspect="1"/>
          </p:cNvPicPr>
          <p:nvPr/>
        </p:nvPicPr>
        <p:blipFill>
          <a:blip r:embed="rId3"/>
          <a:srcRect/>
          <a:stretch/>
        </p:blipFill>
        <p:spPr>
          <a:xfrm>
            <a:off x="3699600" y="1876425"/>
            <a:ext cx="7772400" cy="4371975"/>
          </a:xfrm>
          <a:prstGeom prst="rect">
            <a:avLst/>
          </a:prstGeom>
          <a:ln w="38100">
            <a:solidFill>
              <a:srgbClr val="672D7A"/>
            </a:solidFill>
          </a:ln>
        </p:spPr>
      </p:pic>
      <p:sp>
        <p:nvSpPr>
          <p:cNvPr id="320" name="Google Shape;320;p44">
            <a:extLst>
              <a:ext uri="{FF2B5EF4-FFF2-40B4-BE49-F238E27FC236}">
                <a16:creationId xmlns:a16="http://schemas.microsoft.com/office/drawing/2014/main" id="{A9DB4BAC-5607-C962-BFB9-03A5CFBE4F73}"/>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21" name="Google Shape;321;p44" title="3.png">
            <a:extLst>
              <a:ext uri="{FF2B5EF4-FFF2-40B4-BE49-F238E27FC236}">
                <a16:creationId xmlns:a16="http://schemas.microsoft.com/office/drawing/2014/main" id="{0703C704-5E90-5F82-D932-30F579EC66D8}"/>
              </a:ext>
            </a:extLst>
          </p:cNvPr>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5528343E-CB53-2B83-7E50-303E3EBCB81B}"/>
              </a:ext>
            </a:extLst>
          </p:cNvPr>
          <p:cNvPicPr preferRelativeResize="0"/>
          <p:nvPr/>
        </p:nvPicPr>
        <p:blipFill rotWithShape="1">
          <a:blip r:embed="rId5">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9607F575-3F34-36B0-2D32-EABED70EA3EA}"/>
              </a:ext>
            </a:extLst>
          </p:cNvPr>
          <p:cNvSpPr txBox="1">
            <a:spLocks noGrp="1"/>
          </p:cNvSpPr>
          <p:nvPr>
            <p:ph type="title" idx="4294967295"/>
          </p:nvPr>
        </p:nvSpPr>
        <p:spPr>
          <a:xfrm>
            <a:off x="1045624" y="609600"/>
            <a:ext cx="7755475"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L’evoluzione normativa</a:t>
            </a:r>
            <a:endParaRPr sz="2400" b="1" dirty="0">
              <a:solidFill>
                <a:srgbClr val="672E7A"/>
              </a:solidFill>
              <a:latin typeface="Inter"/>
              <a:ea typeface="Inter"/>
              <a:cs typeface="Inter"/>
              <a:sym typeface="Inter"/>
            </a:endParaRPr>
          </a:p>
        </p:txBody>
      </p:sp>
      <p:grpSp>
        <p:nvGrpSpPr>
          <p:cNvPr id="7" name="Gruppo 6">
            <a:extLst>
              <a:ext uri="{FF2B5EF4-FFF2-40B4-BE49-F238E27FC236}">
                <a16:creationId xmlns:a16="http://schemas.microsoft.com/office/drawing/2014/main" id="{60853056-A024-032A-43BA-276650819421}"/>
              </a:ext>
            </a:extLst>
          </p:cNvPr>
          <p:cNvGrpSpPr>
            <a:grpSpLocks noChangeAspect="1"/>
          </p:cNvGrpSpPr>
          <p:nvPr/>
        </p:nvGrpSpPr>
        <p:grpSpPr>
          <a:xfrm>
            <a:off x="1323210" y="2933425"/>
            <a:ext cx="2160001" cy="2160000"/>
            <a:chOff x="1045624" y="4582886"/>
            <a:chExt cx="1800001" cy="1800000"/>
          </a:xfrm>
        </p:grpSpPr>
        <p:sp>
          <p:nvSpPr>
            <p:cNvPr id="2" name="Ovale 1">
              <a:extLst>
                <a:ext uri="{FF2B5EF4-FFF2-40B4-BE49-F238E27FC236}">
                  <a16:creationId xmlns:a16="http://schemas.microsoft.com/office/drawing/2014/main" id="{15766447-6E89-8A51-005F-70B70E054844}"/>
                </a:ext>
              </a:extLst>
            </p:cNvPr>
            <p:cNvSpPr>
              <a:spLocks noChangeAspect="1"/>
            </p:cNvSpPr>
            <p:nvPr/>
          </p:nvSpPr>
          <p:spPr>
            <a:xfrm>
              <a:off x="1045624" y="4582886"/>
              <a:ext cx="1800000" cy="1800000"/>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FCB8B56-5F74-14BE-DE10-41CAABB500CB}"/>
                </a:ext>
              </a:extLst>
            </p:cNvPr>
            <p:cNvSpPr>
              <a:spLocks noChangeAspect="1"/>
            </p:cNvSpPr>
            <p:nvPr/>
          </p:nvSpPr>
          <p:spPr>
            <a:xfrm>
              <a:off x="1945624" y="4582886"/>
              <a:ext cx="900000" cy="900000"/>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Google Shape;323;p44">
              <a:extLst>
                <a:ext uri="{FF2B5EF4-FFF2-40B4-BE49-F238E27FC236}">
                  <a16:creationId xmlns:a16="http://schemas.microsoft.com/office/drawing/2014/main" id="{3A24C182-D9DF-0291-C251-D9BB4EFBE607}"/>
                </a:ext>
              </a:extLst>
            </p:cNvPr>
            <p:cNvSpPr txBox="1">
              <a:spLocks/>
            </p:cNvSpPr>
            <p:nvPr/>
          </p:nvSpPr>
          <p:spPr>
            <a:xfrm>
              <a:off x="1045625" y="4582886"/>
              <a:ext cx="1800000" cy="18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Legge 132 del 23 settembre 2025</a:t>
              </a:r>
            </a:p>
          </p:txBody>
        </p:sp>
      </p:grpSp>
    </p:spTree>
    <p:extLst>
      <p:ext uri="{BB962C8B-B14F-4D97-AF65-F5344CB8AC3E}">
        <p14:creationId xmlns:p14="http://schemas.microsoft.com/office/powerpoint/2010/main" val="83469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A11E9AB6-38E2-3781-8A41-ACDC7CB78E6B}"/>
            </a:ext>
          </a:extLst>
        </p:cNvPr>
        <p:cNvGrpSpPr/>
        <p:nvPr/>
      </p:nvGrpSpPr>
      <p:grpSpPr>
        <a:xfrm>
          <a:off x="0" y="0"/>
          <a:ext cx="0" cy="0"/>
          <a:chOff x="0" y="0"/>
          <a:chExt cx="0" cy="0"/>
        </a:xfrm>
      </p:grpSpPr>
      <p:pic>
        <p:nvPicPr>
          <p:cNvPr id="321" name="Google Shape;321;p44" title="3.png">
            <a:extLst>
              <a:ext uri="{FF2B5EF4-FFF2-40B4-BE49-F238E27FC236}">
                <a16:creationId xmlns:a16="http://schemas.microsoft.com/office/drawing/2014/main" id="{25B69D85-9785-1A07-1AD9-658819EDF00F}"/>
              </a:ext>
            </a:extLst>
          </p:cNvPr>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412EDDC1-527C-1C16-425B-275347E7F457}"/>
              </a:ext>
            </a:extLst>
          </p:cNvPr>
          <p:cNvPicPr preferRelativeResize="0"/>
          <p:nvPr/>
        </p:nvPicPr>
        <p:blipFill rotWithShape="1">
          <a:blip r:embed="rId4">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166B9819-F7DE-A91B-B4D8-541DAA5BC8C4}"/>
              </a:ext>
            </a:extLst>
          </p:cNvPr>
          <p:cNvSpPr txBox="1">
            <a:spLocks noGrp="1"/>
          </p:cNvSpPr>
          <p:nvPr>
            <p:ph type="title" idx="4294967295"/>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La legge italiana sull’intelligenza artificiale</a:t>
            </a:r>
            <a:endParaRPr sz="2400" b="1" dirty="0">
              <a:solidFill>
                <a:srgbClr val="672E7A"/>
              </a:solidFill>
              <a:latin typeface="Inter"/>
              <a:ea typeface="Inter"/>
              <a:cs typeface="Inter"/>
              <a:sym typeface="Inter"/>
            </a:endParaRPr>
          </a:p>
        </p:txBody>
      </p:sp>
      <p:sp>
        <p:nvSpPr>
          <p:cNvPr id="4" name="Google Shape;319;p44">
            <a:extLst>
              <a:ext uri="{FF2B5EF4-FFF2-40B4-BE49-F238E27FC236}">
                <a16:creationId xmlns:a16="http://schemas.microsoft.com/office/drawing/2014/main" id="{E27FD22B-8F1F-D2DD-C99D-373ADF7F7267}"/>
              </a:ext>
            </a:extLst>
          </p:cNvPr>
          <p:cNvSpPr txBox="1"/>
          <p:nvPr/>
        </p:nvSpPr>
        <p:spPr>
          <a:xfrm>
            <a:off x="1045625" y="1692900"/>
            <a:ext cx="9401700" cy="1181278"/>
          </a:xfrm>
          <a:prstGeom prst="rect">
            <a:avLst/>
          </a:prstGeom>
          <a:noFill/>
          <a:ln>
            <a:noFill/>
          </a:ln>
        </p:spPr>
        <p:txBody>
          <a:bodyPr spcFirstLastPara="1" wrap="square" lIns="121900" tIns="60925" rIns="121900" bIns="60925" anchor="t" anchorCtr="0">
            <a:spAutoFit/>
          </a:bodyPr>
          <a:lstStyle/>
          <a:p>
            <a:pPr marL="0" marR="0" lvl="0" indent="0" algn="l" rtl="0">
              <a:lnSpc>
                <a:spcPct val="115000"/>
              </a:lnSpc>
              <a:spcBef>
                <a:spcPts val="800"/>
              </a:spcBef>
              <a:spcAft>
                <a:spcPts val="0"/>
              </a:spcAft>
              <a:buNone/>
            </a:pPr>
            <a:r>
              <a:rPr lang="it-IT" sz="1800" dirty="0">
                <a:solidFill>
                  <a:schemeClr val="dk1"/>
                </a:solidFill>
                <a:latin typeface="Inter"/>
                <a:ea typeface="Inter"/>
                <a:cs typeface="Inter"/>
                <a:sym typeface="Inter"/>
              </a:rPr>
              <a:t>Promuovere uno sviluppo dell'intelligenza artificiale che sia sicuro, affidabile, trasparente e rispettoso della dignità umana, bilanciando l'impulso all'innovazione con la tutela dei diritti fondamentali.</a:t>
            </a:r>
          </a:p>
        </p:txBody>
      </p:sp>
      <p:grpSp>
        <p:nvGrpSpPr>
          <p:cNvPr id="2" name="Gruppo 1">
            <a:extLst>
              <a:ext uri="{FF2B5EF4-FFF2-40B4-BE49-F238E27FC236}">
                <a16:creationId xmlns:a16="http://schemas.microsoft.com/office/drawing/2014/main" id="{6564A91A-1B07-74E1-A0AD-6975EA91A936}"/>
              </a:ext>
            </a:extLst>
          </p:cNvPr>
          <p:cNvGrpSpPr>
            <a:grpSpLocks noChangeAspect="1"/>
          </p:cNvGrpSpPr>
          <p:nvPr/>
        </p:nvGrpSpPr>
        <p:grpSpPr>
          <a:xfrm>
            <a:off x="4888899" y="3493978"/>
            <a:ext cx="1440001" cy="1440000"/>
            <a:chOff x="1045624" y="4582886"/>
            <a:chExt cx="1800001" cy="1800000"/>
          </a:xfrm>
        </p:grpSpPr>
        <p:sp>
          <p:nvSpPr>
            <p:cNvPr id="3" name="Ovale 2">
              <a:extLst>
                <a:ext uri="{FF2B5EF4-FFF2-40B4-BE49-F238E27FC236}">
                  <a16:creationId xmlns:a16="http://schemas.microsoft.com/office/drawing/2014/main" id="{B4FE05BB-48BC-02E0-628C-52C982D47849}"/>
                </a:ext>
              </a:extLst>
            </p:cNvPr>
            <p:cNvSpPr>
              <a:spLocks noChangeAspect="1"/>
            </p:cNvSpPr>
            <p:nvPr/>
          </p:nvSpPr>
          <p:spPr>
            <a:xfrm>
              <a:off x="1045624" y="4582886"/>
              <a:ext cx="1800000" cy="1800000"/>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165A507-9CB2-948F-D4AB-E767DBE88801}"/>
                </a:ext>
              </a:extLst>
            </p:cNvPr>
            <p:cNvSpPr>
              <a:spLocks noChangeAspect="1"/>
            </p:cNvSpPr>
            <p:nvPr/>
          </p:nvSpPr>
          <p:spPr>
            <a:xfrm>
              <a:off x="1945624" y="4582886"/>
              <a:ext cx="900000" cy="900000"/>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Google Shape;323;p44">
              <a:extLst>
                <a:ext uri="{FF2B5EF4-FFF2-40B4-BE49-F238E27FC236}">
                  <a16:creationId xmlns:a16="http://schemas.microsoft.com/office/drawing/2014/main" id="{3ED8BBED-F53B-D5CC-9434-305984D1681B}"/>
                </a:ext>
              </a:extLst>
            </p:cNvPr>
            <p:cNvSpPr txBox="1">
              <a:spLocks/>
            </p:cNvSpPr>
            <p:nvPr/>
          </p:nvSpPr>
          <p:spPr>
            <a:xfrm>
              <a:off x="1045625" y="4582886"/>
              <a:ext cx="1800000" cy="18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AI ACT</a:t>
              </a:r>
            </a:p>
          </p:txBody>
        </p:sp>
      </p:grpSp>
      <p:grpSp>
        <p:nvGrpSpPr>
          <p:cNvPr id="20" name="Gruppo 19">
            <a:extLst>
              <a:ext uri="{FF2B5EF4-FFF2-40B4-BE49-F238E27FC236}">
                <a16:creationId xmlns:a16="http://schemas.microsoft.com/office/drawing/2014/main" id="{3837DDCA-788A-BDC0-9BF9-C3115B7D3567}"/>
              </a:ext>
            </a:extLst>
          </p:cNvPr>
          <p:cNvGrpSpPr>
            <a:grpSpLocks noChangeAspect="1"/>
          </p:cNvGrpSpPr>
          <p:nvPr/>
        </p:nvGrpSpPr>
        <p:grpSpPr>
          <a:xfrm>
            <a:off x="3447963" y="4569335"/>
            <a:ext cx="1440937" cy="1440000"/>
            <a:chOff x="7207200" y="3978000"/>
            <a:chExt cx="2160001" cy="2158597"/>
          </a:xfrm>
        </p:grpSpPr>
        <p:sp>
          <p:nvSpPr>
            <p:cNvPr id="10" name="Ovale 9">
              <a:extLst>
                <a:ext uri="{FF2B5EF4-FFF2-40B4-BE49-F238E27FC236}">
                  <a16:creationId xmlns:a16="http://schemas.microsoft.com/office/drawing/2014/main" id="{E92028D4-B662-031D-0F5D-FA8575AD669B}"/>
                </a:ext>
              </a:extLst>
            </p:cNvPr>
            <p:cNvSpPr>
              <a:spLocks noChangeAspect="1"/>
            </p:cNvSpPr>
            <p:nvPr/>
          </p:nvSpPr>
          <p:spPr>
            <a:xfrm>
              <a:off x="7207200" y="3978000"/>
              <a:ext cx="2160000" cy="2158597"/>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237ED67A-B807-E143-DD43-E6FF681D3DA6}"/>
                </a:ext>
              </a:extLst>
            </p:cNvPr>
            <p:cNvSpPr>
              <a:spLocks noChangeAspect="1"/>
            </p:cNvSpPr>
            <p:nvPr/>
          </p:nvSpPr>
          <p:spPr>
            <a:xfrm>
              <a:off x="7207200" y="5057298"/>
              <a:ext cx="1080000" cy="1079298"/>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Google Shape;323;p44">
              <a:extLst>
                <a:ext uri="{FF2B5EF4-FFF2-40B4-BE49-F238E27FC236}">
                  <a16:creationId xmlns:a16="http://schemas.microsoft.com/office/drawing/2014/main" id="{7EDCC258-6078-A08B-65B3-7E7D02EFA7BF}"/>
                </a:ext>
              </a:extLst>
            </p:cNvPr>
            <p:cNvSpPr txBox="1">
              <a:spLocks/>
            </p:cNvSpPr>
            <p:nvPr/>
          </p:nvSpPr>
          <p:spPr>
            <a:xfrm>
              <a:off x="7207201" y="3978000"/>
              <a:ext cx="2160000" cy="21585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LEGGE</a:t>
              </a:r>
              <a:br>
                <a:rPr lang="it-IT" sz="1600" b="1" dirty="0">
                  <a:solidFill>
                    <a:schemeClr val="bg1"/>
                  </a:solidFill>
                  <a:latin typeface="Inter"/>
                  <a:ea typeface="Inter"/>
                  <a:cs typeface="Inter"/>
                  <a:sym typeface="Inter"/>
                </a:rPr>
              </a:br>
              <a:r>
                <a:rPr lang="it-IT" sz="1600" b="1" dirty="0">
                  <a:solidFill>
                    <a:schemeClr val="bg1"/>
                  </a:solidFill>
                  <a:latin typeface="Inter"/>
                  <a:ea typeface="Inter"/>
                  <a:cs typeface="Inter"/>
                  <a:sym typeface="Inter"/>
                </a:rPr>
                <a:t>ITALIANA</a:t>
              </a:r>
            </a:p>
          </p:txBody>
        </p:sp>
      </p:grpSp>
      <p:sp>
        <p:nvSpPr>
          <p:cNvPr id="18" name="Google Shape;323;p44">
            <a:extLst>
              <a:ext uri="{FF2B5EF4-FFF2-40B4-BE49-F238E27FC236}">
                <a16:creationId xmlns:a16="http://schemas.microsoft.com/office/drawing/2014/main" id="{39F79D91-5A40-D333-B9C6-DADA7450DBF2}"/>
              </a:ext>
            </a:extLst>
          </p:cNvPr>
          <p:cNvSpPr txBox="1">
            <a:spLocks/>
          </p:cNvSpPr>
          <p:nvPr/>
        </p:nvSpPr>
        <p:spPr>
          <a:xfrm>
            <a:off x="6490264" y="3465513"/>
            <a:ext cx="2211881" cy="144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15000"/>
              </a:lnSpc>
              <a:spcBef>
                <a:spcPts val="800"/>
              </a:spcBef>
            </a:pPr>
            <a:r>
              <a:rPr lang="it-IT" sz="2400" b="1" dirty="0">
                <a:solidFill>
                  <a:srgbClr val="672E7A"/>
                </a:solidFill>
                <a:latin typeface="Inter"/>
                <a:ea typeface="Inter"/>
                <a:cs typeface="Inter"/>
                <a:sym typeface="Inter"/>
              </a:rPr>
              <a:t>Approccio orizzontale</a:t>
            </a:r>
          </a:p>
        </p:txBody>
      </p:sp>
      <p:sp>
        <p:nvSpPr>
          <p:cNvPr id="21" name="Google Shape;323;p44">
            <a:extLst>
              <a:ext uri="{FF2B5EF4-FFF2-40B4-BE49-F238E27FC236}">
                <a16:creationId xmlns:a16="http://schemas.microsoft.com/office/drawing/2014/main" id="{1E130129-FB7C-77C2-1173-6B83EE094287}"/>
              </a:ext>
            </a:extLst>
          </p:cNvPr>
          <p:cNvSpPr txBox="1">
            <a:spLocks/>
          </p:cNvSpPr>
          <p:nvPr/>
        </p:nvSpPr>
        <p:spPr>
          <a:xfrm>
            <a:off x="1045625" y="4569335"/>
            <a:ext cx="2211881" cy="1440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lnSpc>
                <a:spcPct val="115000"/>
              </a:lnSpc>
              <a:spcBef>
                <a:spcPts val="800"/>
              </a:spcBef>
            </a:pPr>
            <a:r>
              <a:rPr lang="it-IT" sz="2400" b="1" dirty="0">
                <a:solidFill>
                  <a:srgbClr val="672E7A"/>
                </a:solidFill>
                <a:latin typeface="Inter"/>
                <a:ea typeface="Inter"/>
                <a:cs typeface="Inter"/>
                <a:sym typeface="Inter"/>
              </a:rPr>
              <a:t>Approccio verticale</a:t>
            </a:r>
          </a:p>
        </p:txBody>
      </p:sp>
    </p:spTree>
    <p:extLst>
      <p:ext uri="{BB962C8B-B14F-4D97-AF65-F5344CB8AC3E}">
        <p14:creationId xmlns:p14="http://schemas.microsoft.com/office/powerpoint/2010/main" val="395600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04D5F12F-1E41-6DA3-C8B7-7D6DA39B4087}"/>
            </a:ext>
          </a:extLst>
        </p:cNvPr>
        <p:cNvGrpSpPr/>
        <p:nvPr/>
      </p:nvGrpSpPr>
      <p:grpSpPr>
        <a:xfrm>
          <a:off x="0" y="0"/>
          <a:ext cx="0" cy="0"/>
          <a:chOff x="0" y="0"/>
          <a:chExt cx="0" cy="0"/>
        </a:xfrm>
      </p:grpSpPr>
      <p:pic>
        <p:nvPicPr>
          <p:cNvPr id="321" name="Google Shape;321;p44" title="3.png">
            <a:extLst>
              <a:ext uri="{FF2B5EF4-FFF2-40B4-BE49-F238E27FC236}">
                <a16:creationId xmlns:a16="http://schemas.microsoft.com/office/drawing/2014/main" id="{5E25B807-E55F-08CF-FD1D-89F36EDAFCFE}"/>
              </a:ext>
            </a:extLst>
          </p:cNvPr>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1DD0F102-7EF6-E728-435F-47C4FC8BD6CD}"/>
              </a:ext>
            </a:extLst>
          </p:cNvPr>
          <p:cNvPicPr preferRelativeResize="0"/>
          <p:nvPr/>
        </p:nvPicPr>
        <p:blipFill rotWithShape="1">
          <a:blip r:embed="rId4">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7A06467C-1DB3-F1AE-1615-BE9E09F58C61}"/>
              </a:ext>
            </a:extLst>
          </p:cNvPr>
          <p:cNvSpPr txBox="1">
            <a:spLocks noGrp="1"/>
          </p:cNvSpPr>
          <p:nvPr>
            <p:ph type="title" idx="4294967295"/>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La legge italiana sull’intelligenza artificiale</a:t>
            </a:r>
            <a:endParaRPr sz="2400" b="1" dirty="0">
              <a:solidFill>
                <a:srgbClr val="672E7A"/>
              </a:solidFill>
              <a:latin typeface="Inter"/>
              <a:ea typeface="Inter"/>
              <a:cs typeface="Inter"/>
              <a:sym typeface="Inter"/>
            </a:endParaRPr>
          </a:p>
        </p:txBody>
      </p:sp>
      <p:sp>
        <p:nvSpPr>
          <p:cNvPr id="4" name="Google Shape;319;p44">
            <a:extLst>
              <a:ext uri="{FF2B5EF4-FFF2-40B4-BE49-F238E27FC236}">
                <a16:creationId xmlns:a16="http://schemas.microsoft.com/office/drawing/2014/main" id="{5B2DA75C-E4C4-1EC4-6FCF-586CC9D882F6}"/>
              </a:ext>
            </a:extLst>
          </p:cNvPr>
          <p:cNvSpPr txBox="1"/>
          <p:nvPr/>
        </p:nvSpPr>
        <p:spPr>
          <a:xfrm>
            <a:off x="1045625" y="1692900"/>
            <a:ext cx="9401700" cy="1602419"/>
          </a:xfrm>
          <a:prstGeom prst="rect">
            <a:avLst/>
          </a:prstGeom>
          <a:noFill/>
          <a:ln>
            <a:noFill/>
          </a:ln>
        </p:spPr>
        <p:txBody>
          <a:bodyPr spcFirstLastPara="1" wrap="square" lIns="121900" tIns="60925" rIns="121900" bIns="60925" anchor="t" anchorCtr="0">
            <a:spAutoFit/>
          </a:bodyPr>
          <a:lstStyle/>
          <a:p>
            <a:pPr marL="0" marR="0" lvl="0" indent="0" algn="l" rtl="0">
              <a:lnSpc>
                <a:spcPct val="115000"/>
              </a:lnSpc>
              <a:spcBef>
                <a:spcPts val="800"/>
              </a:spcBef>
              <a:spcAft>
                <a:spcPts val="0"/>
              </a:spcAft>
              <a:buNone/>
            </a:pPr>
            <a:r>
              <a:rPr lang="it-IT" sz="1800" b="1" dirty="0">
                <a:solidFill>
                  <a:schemeClr val="dk1"/>
                </a:solidFill>
                <a:latin typeface="Inter"/>
                <a:ea typeface="Inter"/>
                <a:cs typeface="Inter"/>
                <a:sym typeface="Inter"/>
              </a:rPr>
              <a:t>Approccio antropocentrico</a:t>
            </a:r>
          </a:p>
          <a:p>
            <a:pPr marL="0" marR="0" lvl="0" indent="0" algn="l" rtl="0">
              <a:lnSpc>
                <a:spcPct val="115000"/>
              </a:lnSpc>
              <a:spcBef>
                <a:spcPts val="800"/>
              </a:spcBef>
              <a:spcAft>
                <a:spcPts val="0"/>
              </a:spcAft>
              <a:buNone/>
            </a:pPr>
            <a:r>
              <a:rPr lang="it-IT" sz="1800" dirty="0">
                <a:solidFill>
                  <a:schemeClr val="dk1"/>
                </a:solidFill>
                <a:latin typeface="Inter"/>
                <a:ea typeface="Inter"/>
                <a:cs typeface="Inter"/>
                <a:sym typeface="Inter"/>
              </a:rPr>
              <a:t>I sistemi di intelligenza artificiale possono essere impiegati unicamente per "</a:t>
            </a:r>
            <a:r>
              <a:rPr lang="it-IT" sz="1800" b="1" dirty="0">
                <a:solidFill>
                  <a:schemeClr val="dk1"/>
                </a:solidFill>
                <a:latin typeface="Inter"/>
                <a:ea typeface="Inter"/>
                <a:cs typeface="Inter"/>
                <a:sym typeface="Inter"/>
              </a:rPr>
              <a:t>attività strumentali e di supporto</a:t>
            </a:r>
            <a:r>
              <a:rPr lang="it-IT" sz="1800" dirty="0">
                <a:solidFill>
                  <a:schemeClr val="dk1"/>
                </a:solidFill>
                <a:latin typeface="Inter"/>
                <a:ea typeface="Inter"/>
                <a:cs typeface="Inter"/>
                <a:sym typeface="Inter"/>
              </a:rPr>
              <a:t>", e che il "</a:t>
            </a:r>
            <a:r>
              <a:rPr lang="it-IT" sz="1800" b="1" dirty="0">
                <a:solidFill>
                  <a:schemeClr val="dk1"/>
                </a:solidFill>
                <a:latin typeface="Inter"/>
                <a:ea typeface="Inter"/>
                <a:cs typeface="Inter"/>
                <a:sym typeface="Inter"/>
              </a:rPr>
              <a:t>lavoro intellettuale</a:t>
            </a:r>
            <a:r>
              <a:rPr lang="it-IT" sz="1800" dirty="0">
                <a:solidFill>
                  <a:schemeClr val="dk1"/>
                </a:solidFill>
                <a:latin typeface="Inter"/>
                <a:ea typeface="Inter"/>
                <a:cs typeface="Inter"/>
                <a:sym typeface="Inter"/>
              </a:rPr>
              <a:t>" del professionista deve rimanere "</a:t>
            </a:r>
            <a:r>
              <a:rPr lang="it-IT" sz="1800" b="1" dirty="0">
                <a:solidFill>
                  <a:schemeClr val="dk1"/>
                </a:solidFill>
                <a:latin typeface="Inter"/>
                <a:ea typeface="Inter"/>
                <a:cs typeface="Inter"/>
                <a:sym typeface="Inter"/>
              </a:rPr>
              <a:t>prevalente</a:t>
            </a:r>
            <a:r>
              <a:rPr lang="it-IT" sz="1800" dirty="0">
                <a:solidFill>
                  <a:schemeClr val="dk1"/>
                </a:solidFill>
                <a:latin typeface="Inter"/>
                <a:ea typeface="Inter"/>
                <a:cs typeface="Inter"/>
                <a:sym typeface="Inter"/>
              </a:rPr>
              <a:t>".</a:t>
            </a:r>
          </a:p>
        </p:txBody>
      </p:sp>
      <p:grpSp>
        <p:nvGrpSpPr>
          <p:cNvPr id="19" name="Gruppo 18">
            <a:extLst>
              <a:ext uri="{FF2B5EF4-FFF2-40B4-BE49-F238E27FC236}">
                <a16:creationId xmlns:a16="http://schemas.microsoft.com/office/drawing/2014/main" id="{72292268-18C2-3AF2-2DB7-B9A65719C57D}"/>
              </a:ext>
            </a:extLst>
          </p:cNvPr>
          <p:cNvGrpSpPr>
            <a:grpSpLocks noChangeAspect="1"/>
          </p:cNvGrpSpPr>
          <p:nvPr/>
        </p:nvGrpSpPr>
        <p:grpSpPr>
          <a:xfrm>
            <a:off x="4134635" y="4545513"/>
            <a:ext cx="1800001" cy="1800000"/>
            <a:chOff x="1045624" y="4582886"/>
            <a:chExt cx="1800001" cy="1800000"/>
          </a:xfrm>
        </p:grpSpPr>
        <p:sp>
          <p:nvSpPr>
            <p:cNvPr id="22" name="Ovale 21">
              <a:extLst>
                <a:ext uri="{FF2B5EF4-FFF2-40B4-BE49-F238E27FC236}">
                  <a16:creationId xmlns:a16="http://schemas.microsoft.com/office/drawing/2014/main" id="{5E8E30AA-9A24-7B46-6578-C3C6AB8AFACF}"/>
                </a:ext>
              </a:extLst>
            </p:cNvPr>
            <p:cNvSpPr>
              <a:spLocks noChangeAspect="1"/>
            </p:cNvSpPr>
            <p:nvPr/>
          </p:nvSpPr>
          <p:spPr>
            <a:xfrm>
              <a:off x="1045624" y="4582886"/>
              <a:ext cx="1800000" cy="1800000"/>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DD4EC98F-2DBA-66B6-984B-3796D3BCA21B}"/>
                </a:ext>
              </a:extLst>
            </p:cNvPr>
            <p:cNvSpPr>
              <a:spLocks noChangeAspect="1"/>
            </p:cNvSpPr>
            <p:nvPr/>
          </p:nvSpPr>
          <p:spPr>
            <a:xfrm>
              <a:off x="1945624" y="4582886"/>
              <a:ext cx="900000" cy="900000"/>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Google Shape;323;p44">
              <a:extLst>
                <a:ext uri="{FF2B5EF4-FFF2-40B4-BE49-F238E27FC236}">
                  <a16:creationId xmlns:a16="http://schemas.microsoft.com/office/drawing/2014/main" id="{EA9CE24D-1732-C4D3-11E9-E7A1F879040F}"/>
                </a:ext>
              </a:extLst>
            </p:cNvPr>
            <p:cNvSpPr txBox="1">
              <a:spLocks/>
            </p:cNvSpPr>
            <p:nvPr/>
          </p:nvSpPr>
          <p:spPr>
            <a:xfrm>
              <a:off x="1045625" y="4582886"/>
              <a:ext cx="1800000" cy="18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CHIAREZZA COME</a:t>
              </a:r>
              <a:br>
                <a:rPr lang="it-IT" sz="1600" b="1" dirty="0">
                  <a:solidFill>
                    <a:schemeClr val="bg1"/>
                  </a:solidFill>
                  <a:latin typeface="Inter"/>
                  <a:ea typeface="Inter"/>
                  <a:cs typeface="Inter"/>
                  <a:sym typeface="Inter"/>
                </a:rPr>
              </a:br>
              <a:r>
                <a:rPr lang="it-IT" sz="1600" b="1" dirty="0">
                  <a:solidFill>
                    <a:schemeClr val="bg1"/>
                  </a:solidFill>
                  <a:latin typeface="Inter"/>
                  <a:ea typeface="Inter"/>
                  <a:cs typeface="Inter"/>
                  <a:sym typeface="Inter"/>
                </a:rPr>
                <a:t>VALORE</a:t>
              </a:r>
            </a:p>
          </p:txBody>
        </p:sp>
      </p:grpSp>
      <p:grpSp>
        <p:nvGrpSpPr>
          <p:cNvPr id="25" name="Gruppo 24">
            <a:extLst>
              <a:ext uri="{FF2B5EF4-FFF2-40B4-BE49-F238E27FC236}">
                <a16:creationId xmlns:a16="http://schemas.microsoft.com/office/drawing/2014/main" id="{FBB31224-7C1B-7878-B095-B3AAC3CD3367}"/>
              </a:ext>
            </a:extLst>
          </p:cNvPr>
          <p:cNvGrpSpPr>
            <a:grpSpLocks noChangeAspect="1"/>
          </p:cNvGrpSpPr>
          <p:nvPr/>
        </p:nvGrpSpPr>
        <p:grpSpPr>
          <a:xfrm>
            <a:off x="6096000" y="3465513"/>
            <a:ext cx="2161405" cy="2160000"/>
            <a:chOff x="7207200" y="3978000"/>
            <a:chExt cx="2160001" cy="2158597"/>
          </a:xfrm>
        </p:grpSpPr>
        <p:sp>
          <p:nvSpPr>
            <p:cNvPr id="26" name="Ovale 25">
              <a:extLst>
                <a:ext uri="{FF2B5EF4-FFF2-40B4-BE49-F238E27FC236}">
                  <a16:creationId xmlns:a16="http://schemas.microsoft.com/office/drawing/2014/main" id="{5D340732-8C38-8B77-2951-B280F25BDF95}"/>
                </a:ext>
              </a:extLst>
            </p:cNvPr>
            <p:cNvSpPr>
              <a:spLocks noChangeAspect="1"/>
            </p:cNvSpPr>
            <p:nvPr/>
          </p:nvSpPr>
          <p:spPr>
            <a:xfrm>
              <a:off x="7207200" y="3978000"/>
              <a:ext cx="2160000" cy="2158597"/>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0F30AACD-766E-2E95-9050-824A0E797091}"/>
                </a:ext>
              </a:extLst>
            </p:cNvPr>
            <p:cNvSpPr>
              <a:spLocks noChangeAspect="1"/>
            </p:cNvSpPr>
            <p:nvPr/>
          </p:nvSpPr>
          <p:spPr>
            <a:xfrm>
              <a:off x="7207200" y="5057298"/>
              <a:ext cx="1080000" cy="1079298"/>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Google Shape;323;p44">
              <a:extLst>
                <a:ext uri="{FF2B5EF4-FFF2-40B4-BE49-F238E27FC236}">
                  <a16:creationId xmlns:a16="http://schemas.microsoft.com/office/drawing/2014/main" id="{2223A853-05F7-18A1-3086-AD3FB1082062}"/>
                </a:ext>
              </a:extLst>
            </p:cNvPr>
            <p:cNvSpPr txBox="1">
              <a:spLocks/>
            </p:cNvSpPr>
            <p:nvPr/>
          </p:nvSpPr>
          <p:spPr>
            <a:xfrm>
              <a:off x="7207201" y="3978000"/>
              <a:ext cx="2160000" cy="21585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RESPONSABILITÀ LEGALE</a:t>
              </a:r>
            </a:p>
          </p:txBody>
        </p:sp>
      </p:grpSp>
    </p:spTree>
    <p:extLst>
      <p:ext uri="{BB962C8B-B14F-4D97-AF65-F5344CB8AC3E}">
        <p14:creationId xmlns:p14="http://schemas.microsoft.com/office/powerpoint/2010/main" val="28030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8"/>
          <p:cNvSpPr/>
          <p:nvPr/>
        </p:nvSpPr>
        <p:spPr>
          <a:xfrm>
            <a:off x="0" y="1145817"/>
            <a:ext cx="12192000" cy="45663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59" name="Google Shape;159;p28" title="1.png"/>
          <p:cNvPicPr preferRelativeResize="0"/>
          <p:nvPr/>
        </p:nvPicPr>
        <p:blipFill rotWithShape="1">
          <a:blip r:embed="rId4">
            <a:alphaModFix/>
          </a:blip>
          <a:srcRect/>
          <a:stretch/>
        </p:blipFill>
        <p:spPr>
          <a:xfrm>
            <a:off x="304800" y="1450636"/>
            <a:ext cx="4597368" cy="1915566"/>
          </a:xfrm>
          <a:prstGeom prst="rect">
            <a:avLst/>
          </a:prstGeom>
          <a:noFill/>
          <a:ln>
            <a:noFill/>
          </a:ln>
        </p:spPr>
      </p:pic>
      <p:sp>
        <p:nvSpPr>
          <p:cNvPr id="160" name="Google Shape;160;p28"/>
          <p:cNvSpPr txBox="1">
            <a:spLocks noGrp="1"/>
          </p:cNvSpPr>
          <p:nvPr>
            <p:ph type="title" idx="4294967295"/>
          </p:nvPr>
        </p:nvSpPr>
        <p:spPr>
          <a:xfrm>
            <a:off x="1228966" y="3429000"/>
            <a:ext cx="8858234" cy="1954341"/>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SzPts val="4100"/>
              <a:buNone/>
            </a:pPr>
            <a:r>
              <a:rPr lang="it-IT" sz="3600" dirty="0">
                <a:solidFill>
                  <a:srgbClr val="672D7A"/>
                </a:solidFill>
                <a:latin typeface="Inter"/>
                <a:ea typeface="Inter"/>
                <a:cs typeface="Inter"/>
                <a:sym typeface="Inter"/>
              </a:rPr>
              <a:t>Tessere sicurezza, navigare il rischio: l'impresa responsabile nell'era della misurazione algoritmica</a:t>
            </a:r>
            <a:endParaRPr sz="3600" dirty="0">
              <a:solidFill>
                <a:srgbClr val="672D7A"/>
              </a:solidFill>
              <a:latin typeface="Inter"/>
              <a:ea typeface="Inter"/>
              <a:cs typeface="Inter"/>
              <a:sym typeface="Inter"/>
            </a:endParaRPr>
          </a:p>
        </p:txBody>
      </p:sp>
      <p:pic>
        <p:nvPicPr>
          <p:cNvPr id="12290" name="Picture 2">
            <a:extLst>
              <a:ext uri="{FF2B5EF4-FFF2-40B4-BE49-F238E27FC236}">
                <a16:creationId xmlns:a16="http://schemas.microsoft.com/office/drawing/2014/main" id="{4400933E-3FE9-AB75-8CEA-3B8212E8E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7200" y="1450636"/>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1;p31">
            <a:extLst>
              <a:ext uri="{FF2B5EF4-FFF2-40B4-BE49-F238E27FC236}">
                <a16:creationId xmlns:a16="http://schemas.microsoft.com/office/drawing/2014/main" id="{026FB447-9C58-FCCB-CC9C-D2B049F45885}"/>
              </a:ext>
            </a:extLst>
          </p:cNvPr>
          <p:cNvSpPr txBox="1">
            <a:spLocks/>
          </p:cNvSpPr>
          <p:nvPr/>
        </p:nvSpPr>
        <p:spPr>
          <a:xfrm>
            <a:off x="7448011" y="4866497"/>
            <a:ext cx="4439189" cy="66732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r">
              <a:lnSpc>
                <a:spcPct val="115000"/>
              </a:lnSpc>
              <a:spcBef>
                <a:spcPts val="800"/>
              </a:spcBef>
            </a:pPr>
            <a:r>
              <a:rPr lang="it-IT" sz="1800" dirty="0">
                <a:solidFill>
                  <a:srgbClr val="008080"/>
                </a:solidFill>
                <a:latin typeface="Inter"/>
                <a:ea typeface="Inter"/>
                <a:cs typeface="Inter"/>
                <a:sym typeface="Inter"/>
              </a:rPr>
              <a:t>Firenze, 23 ottobre 2025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F69CBF40-05AD-CFE1-45EA-43A363251BCC}"/>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A0D1FDD8-1FEE-CA1B-F019-8C51ADB80834}"/>
              </a:ext>
            </a:extLst>
          </p:cNvPr>
          <p:cNvPicPr>
            <a:picLocks noChangeAspect="1"/>
          </p:cNvPicPr>
          <p:nvPr/>
        </p:nvPicPr>
        <p:blipFill>
          <a:blip r:embed="rId3"/>
          <a:srcRect/>
          <a:stretch/>
        </p:blipFill>
        <p:spPr>
          <a:xfrm>
            <a:off x="3699600" y="1876425"/>
            <a:ext cx="7772400" cy="4371975"/>
          </a:xfrm>
          <a:prstGeom prst="rect">
            <a:avLst/>
          </a:prstGeom>
          <a:ln w="38100">
            <a:solidFill>
              <a:srgbClr val="672D7A"/>
            </a:solidFill>
          </a:ln>
        </p:spPr>
      </p:pic>
      <p:sp>
        <p:nvSpPr>
          <p:cNvPr id="320" name="Google Shape;320;p44">
            <a:extLst>
              <a:ext uri="{FF2B5EF4-FFF2-40B4-BE49-F238E27FC236}">
                <a16:creationId xmlns:a16="http://schemas.microsoft.com/office/drawing/2014/main" id="{5EDC516D-8104-2DF3-41D3-8AEC4EF495A4}"/>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21" name="Google Shape;321;p44" title="3.png">
            <a:extLst>
              <a:ext uri="{FF2B5EF4-FFF2-40B4-BE49-F238E27FC236}">
                <a16:creationId xmlns:a16="http://schemas.microsoft.com/office/drawing/2014/main" id="{605CB2D7-71BE-74CE-5D04-3B49102A75B8}"/>
              </a:ext>
            </a:extLst>
          </p:cNvPr>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322" name="Google Shape;322;p44" title="aakash-dhage-aQVeOg9SiE8-unsplash.jpg">
            <a:extLst>
              <a:ext uri="{FF2B5EF4-FFF2-40B4-BE49-F238E27FC236}">
                <a16:creationId xmlns:a16="http://schemas.microsoft.com/office/drawing/2014/main" id="{4CA9CB0A-50B9-287E-3276-4E41B028F528}"/>
              </a:ext>
            </a:extLst>
          </p:cNvPr>
          <p:cNvPicPr preferRelativeResize="0"/>
          <p:nvPr/>
        </p:nvPicPr>
        <p:blipFill rotWithShape="1">
          <a:blip r:embed="rId5">
            <a:alphaModFix/>
          </a:blip>
          <a:srcRect l="75607" r="18315"/>
          <a:stretch/>
        </p:blipFill>
        <p:spPr>
          <a:xfrm>
            <a:off x="-1" y="0"/>
            <a:ext cx="740828" cy="6858000"/>
          </a:xfrm>
          <a:prstGeom prst="rect">
            <a:avLst/>
          </a:prstGeom>
          <a:noFill/>
          <a:ln>
            <a:noFill/>
          </a:ln>
        </p:spPr>
      </p:pic>
      <p:sp>
        <p:nvSpPr>
          <p:cNvPr id="323" name="Google Shape;323;p44">
            <a:extLst>
              <a:ext uri="{FF2B5EF4-FFF2-40B4-BE49-F238E27FC236}">
                <a16:creationId xmlns:a16="http://schemas.microsoft.com/office/drawing/2014/main" id="{500E6842-EF42-573B-1CE6-E924A4BBF71B}"/>
              </a:ext>
            </a:extLst>
          </p:cNvPr>
          <p:cNvSpPr txBox="1">
            <a:spLocks noGrp="1"/>
          </p:cNvSpPr>
          <p:nvPr>
            <p:ph type="title" idx="4294967295"/>
          </p:nvPr>
        </p:nvSpPr>
        <p:spPr>
          <a:xfrm>
            <a:off x="1045624" y="609600"/>
            <a:ext cx="7755475"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Nuovi sistemi</a:t>
            </a:r>
            <a:endParaRPr sz="2400" b="1" dirty="0">
              <a:solidFill>
                <a:srgbClr val="672E7A"/>
              </a:solidFill>
              <a:latin typeface="Inter"/>
              <a:ea typeface="Inter"/>
              <a:cs typeface="Inter"/>
              <a:sym typeface="Inter"/>
            </a:endParaRPr>
          </a:p>
        </p:txBody>
      </p:sp>
      <p:grpSp>
        <p:nvGrpSpPr>
          <p:cNvPr id="7" name="Gruppo 6">
            <a:extLst>
              <a:ext uri="{FF2B5EF4-FFF2-40B4-BE49-F238E27FC236}">
                <a16:creationId xmlns:a16="http://schemas.microsoft.com/office/drawing/2014/main" id="{46884B78-96FB-D9C7-CE3D-E3CDACDA25F7}"/>
              </a:ext>
            </a:extLst>
          </p:cNvPr>
          <p:cNvGrpSpPr>
            <a:grpSpLocks noChangeAspect="1"/>
          </p:cNvGrpSpPr>
          <p:nvPr/>
        </p:nvGrpSpPr>
        <p:grpSpPr>
          <a:xfrm>
            <a:off x="1626025" y="2933425"/>
            <a:ext cx="1800001" cy="1800000"/>
            <a:chOff x="1045624" y="4582886"/>
            <a:chExt cx="1800000" cy="1800000"/>
          </a:xfrm>
        </p:grpSpPr>
        <p:sp>
          <p:nvSpPr>
            <p:cNvPr id="2" name="Ovale 1">
              <a:extLst>
                <a:ext uri="{FF2B5EF4-FFF2-40B4-BE49-F238E27FC236}">
                  <a16:creationId xmlns:a16="http://schemas.microsoft.com/office/drawing/2014/main" id="{9C385DDC-9E7B-F757-4F65-62CAFB46AD44}"/>
                </a:ext>
              </a:extLst>
            </p:cNvPr>
            <p:cNvSpPr>
              <a:spLocks noChangeAspect="1"/>
            </p:cNvSpPr>
            <p:nvPr/>
          </p:nvSpPr>
          <p:spPr>
            <a:xfrm>
              <a:off x="1045624" y="4582886"/>
              <a:ext cx="1800000" cy="1800000"/>
            </a:xfrm>
            <a:prstGeom prst="ellipse">
              <a:avLst/>
            </a:prstGeom>
            <a:solidFill>
              <a:srgbClr val="956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1C9B179-522F-92C1-A046-585E0C7ACACE}"/>
                </a:ext>
              </a:extLst>
            </p:cNvPr>
            <p:cNvSpPr>
              <a:spLocks noChangeAspect="1"/>
            </p:cNvSpPr>
            <p:nvPr/>
          </p:nvSpPr>
          <p:spPr>
            <a:xfrm>
              <a:off x="1945624" y="4582886"/>
              <a:ext cx="900000" cy="900000"/>
            </a:xfrm>
            <a:prstGeom prst="rect">
              <a:avLst/>
            </a:prstGeom>
            <a:solidFill>
              <a:srgbClr val="956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Google Shape;323;p44">
              <a:extLst>
                <a:ext uri="{FF2B5EF4-FFF2-40B4-BE49-F238E27FC236}">
                  <a16:creationId xmlns:a16="http://schemas.microsoft.com/office/drawing/2014/main" id="{E0902FFC-8D3E-B12B-4248-D8122038F97A}"/>
                </a:ext>
              </a:extLst>
            </p:cNvPr>
            <p:cNvSpPr txBox="1">
              <a:spLocks/>
            </p:cNvSpPr>
            <p:nvPr/>
          </p:nvSpPr>
          <p:spPr>
            <a:xfrm>
              <a:off x="1045624" y="4582886"/>
              <a:ext cx="1800000" cy="18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Legge 132 del 23 settembre 2025</a:t>
              </a:r>
            </a:p>
          </p:txBody>
        </p:sp>
      </p:grpSp>
      <p:grpSp>
        <p:nvGrpSpPr>
          <p:cNvPr id="5" name="Gruppo 4">
            <a:extLst>
              <a:ext uri="{FF2B5EF4-FFF2-40B4-BE49-F238E27FC236}">
                <a16:creationId xmlns:a16="http://schemas.microsoft.com/office/drawing/2014/main" id="{1BCBBB97-4387-AB6D-52E5-EB5361E8F703}"/>
              </a:ext>
            </a:extLst>
          </p:cNvPr>
          <p:cNvGrpSpPr>
            <a:grpSpLocks noChangeAspect="1"/>
          </p:cNvGrpSpPr>
          <p:nvPr/>
        </p:nvGrpSpPr>
        <p:grpSpPr>
          <a:xfrm>
            <a:off x="10297841" y="2262412"/>
            <a:ext cx="1801171" cy="1800000"/>
            <a:chOff x="7207200" y="3978000"/>
            <a:chExt cx="2160001" cy="2158597"/>
          </a:xfrm>
        </p:grpSpPr>
        <p:sp>
          <p:nvSpPr>
            <p:cNvPr id="8" name="Ovale 7">
              <a:extLst>
                <a:ext uri="{FF2B5EF4-FFF2-40B4-BE49-F238E27FC236}">
                  <a16:creationId xmlns:a16="http://schemas.microsoft.com/office/drawing/2014/main" id="{7872F8DC-0CA8-F35B-36E1-14C402E64127}"/>
                </a:ext>
              </a:extLst>
            </p:cNvPr>
            <p:cNvSpPr>
              <a:spLocks noChangeAspect="1"/>
            </p:cNvSpPr>
            <p:nvPr/>
          </p:nvSpPr>
          <p:spPr>
            <a:xfrm>
              <a:off x="7207200" y="3978000"/>
              <a:ext cx="2160000" cy="2158597"/>
            </a:xfrm>
            <a:prstGeom prst="ellipse">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162F7266-EDC3-A7D5-EBAD-82C12A58DCA5}"/>
                </a:ext>
              </a:extLst>
            </p:cNvPr>
            <p:cNvSpPr>
              <a:spLocks noChangeAspect="1"/>
            </p:cNvSpPr>
            <p:nvPr/>
          </p:nvSpPr>
          <p:spPr>
            <a:xfrm>
              <a:off x="7207200" y="5057298"/>
              <a:ext cx="1080000" cy="1079298"/>
            </a:xfrm>
            <a:prstGeom prst="rect">
              <a:avLst/>
            </a:prstGeom>
            <a:solidFill>
              <a:srgbClr val="67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Google Shape;323;p44">
              <a:extLst>
                <a:ext uri="{FF2B5EF4-FFF2-40B4-BE49-F238E27FC236}">
                  <a16:creationId xmlns:a16="http://schemas.microsoft.com/office/drawing/2014/main" id="{89DF52B1-27B9-BE2F-F47B-0801FE1772C2}"/>
                </a:ext>
              </a:extLst>
            </p:cNvPr>
            <p:cNvSpPr txBox="1">
              <a:spLocks/>
            </p:cNvSpPr>
            <p:nvPr/>
          </p:nvSpPr>
          <p:spPr>
            <a:xfrm>
              <a:off x="7207201" y="3978000"/>
              <a:ext cx="2160000" cy="21585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15000"/>
                </a:lnSpc>
                <a:spcBef>
                  <a:spcPts val="800"/>
                </a:spcBef>
              </a:pPr>
              <a:r>
                <a:rPr lang="it-IT" sz="1600" b="1" dirty="0">
                  <a:solidFill>
                    <a:schemeClr val="bg1"/>
                  </a:solidFill>
                  <a:latin typeface="Inter"/>
                  <a:ea typeface="Inter"/>
                  <a:cs typeface="Inter"/>
                  <a:sym typeface="Inter"/>
                </a:rPr>
                <a:t>UNI CEI ISO/IEC 42001:2024</a:t>
              </a:r>
            </a:p>
          </p:txBody>
        </p:sp>
      </p:grpSp>
    </p:spTree>
    <p:extLst>
      <p:ext uri="{BB962C8B-B14F-4D97-AF65-F5344CB8AC3E}">
        <p14:creationId xmlns:p14="http://schemas.microsoft.com/office/powerpoint/2010/main" val="149323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4"/>
          <p:cNvSpPr txBox="1"/>
          <p:nvPr/>
        </p:nvSpPr>
        <p:spPr>
          <a:xfrm>
            <a:off x="7691215" y="6187155"/>
            <a:ext cx="246300" cy="4962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430" name="Google Shape;430;p54" title="3.png"/>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431" name="Google Shape;431;p54" title="aakash-dhage-aQVeOg9SiE8-unsplash.jpg"/>
          <p:cNvPicPr preferRelativeResize="0"/>
          <p:nvPr/>
        </p:nvPicPr>
        <p:blipFill rotWithShape="1">
          <a:blip r:embed="rId4">
            <a:alphaModFix/>
          </a:blip>
          <a:srcRect l="75607" r="18315"/>
          <a:stretch/>
        </p:blipFill>
        <p:spPr>
          <a:xfrm>
            <a:off x="-1" y="0"/>
            <a:ext cx="740828" cy="6858000"/>
          </a:xfrm>
          <a:prstGeom prst="rect">
            <a:avLst/>
          </a:prstGeom>
          <a:noFill/>
          <a:ln>
            <a:noFill/>
          </a:ln>
        </p:spPr>
      </p:pic>
      <p:sp>
        <p:nvSpPr>
          <p:cNvPr id="432" name="Google Shape;432;p54"/>
          <p:cNvSpPr txBox="1">
            <a:spLocks noGrp="1"/>
          </p:cNvSpPr>
          <p:nvPr>
            <p:ph type="title" idx="4294967295"/>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672E7A"/>
                </a:solidFill>
                <a:latin typeface="Inter"/>
                <a:ea typeface="Inter"/>
                <a:cs typeface="Inter"/>
                <a:sym typeface="Inter"/>
              </a:rPr>
              <a:t>Principi trasversali</a:t>
            </a:r>
            <a:endParaRPr sz="2400" b="1" dirty="0">
              <a:solidFill>
                <a:srgbClr val="672E7A"/>
              </a:solidFill>
              <a:latin typeface="Inter"/>
              <a:ea typeface="Inter"/>
              <a:cs typeface="Inter"/>
              <a:sym typeface="Inter"/>
            </a:endParaRPr>
          </a:p>
        </p:txBody>
      </p:sp>
      <p:grpSp>
        <p:nvGrpSpPr>
          <p:cNvPr id="435" name="Google Shape;435;p54"/>
          <p:cNvGrpSpPr/>
          <p:nvPr/>
        </p:nvGrpSpPr>
        <p:grpSpPr>
          <a:xfrm>
            <a:off x="4263775" y="2088733"/>
            <a:ext cx="3664449" cy="3664449"/>
            <a:chOff x="3611825" y="2207513"/>
            <a:chExt cx="2442966" cy="2442966"/>
          </a:xfrm>
        </p:grpSpPr>
        <p:pic>
          <p:nvPicPr>
            <p:cNvPr id="436" name="Google Shape;436;p54" title="3.png"/>
            <p:cNvPicPr preferRelativeResize="0"/>
            <p:nvPr/>
          </p:nvPicPr>
          <p:blipFill rotWithShape="1">
            <a:blip r:embed="rId3">
              <a:alphaModFix/>
            </a:blip>
            <a:srcRect/>
            <a:stretch/>
          </p:blipFill>
          <p:spPr>
            <a:xfrm>
              <a:off x="3611825" y="2207513"/>
              <a:ext cx="2442966" cy="2442966"/>
            </a:xfrm>
            <a:prstGeom prst="rect">
              <a:avLst/>
            </a:prstGeom>
            <a:noFill/>
            <a:ln>
              <a:noFill/>
            </a:ln>
          </p:spPr>
        </p:pic>
        <p:pic>
          <p:nvPicPr>
            <p:cNvPr id="437" name="Google Shape;437;p54" title="3.png"/>
            <p:cNvPicPr preferRelativeResize="0"/>
            <p:nvPr/>
          </p:nvPicPr>
          <p:blipFill rotWithShape="1">
            <a:blip r:embed="rId3">
              <a:alphaModFix/>
            </a:blip>
            <a:srcRect/>
            <a:stretch/>
          </p:blipFill>
          <p:spPr>
            <a:xfrm rot="-5400000">
              <a:off x="3611825" y="2207513"/>
              <a:ext cx="2442966" cy="2442966"/>
            </a:xfrm>
            <a:prstGeom prst="rect">
              <a:avLst/>
            </a:prstGeom>
            <a:noFill/>
            <a:ln>
              <a:noFill/>
            </a:ln>
          </p:spPr>
        </p:pic>
      </p:grpSp>
      <p:sp>
        <p:nvSpPr>
          <p:cNvPr id="438" name="Google Shape;438;p54"/>
          <p:cNvSpPr txBox="1"/>
          <p:nvPr/>
        </p:nvSpPr>
        <p:spPr>
          <a:xfrm>
            <a:off x="1804137" y="2088725"/>
            <a:ext cx="3664450" cy="605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accountability</a:t>
            </a:r>
            <a:endParaRPr dirty="0">
              <a:latin typeface="Press Start 2P"/>
              <a:ea typeface="Press Start 2P"/>
              <a:cs typeface="Press Start 2P"/>
              <a:sym typeface="Press Start 2P"/>
            </a:endParaRPr>
          </a:p>
        </p:txBody>
      </p:sp>
      <p:sp>
        <p:nvSpPr>
          <p:cNvPr id="439" name="Google Shape;439;p54"/>
          <p:cNvSpPr txBox="1"/>
          <p:nvPr/>
        </p:nvSpPr>
        <p:spPr>
          <a:xfrm>
            <a:off x="6986211" y="2088725"/>
            <a:ext cx="2367797" cy="60577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by-design</a:t>
            </a:r>
            <a:endParaRPr dirty="0">
              <a:latin typeface="Press Start 2P"/>
              <a:ea typeface="Press Start 2P"/>
              <a:cs typeface="Press Start 2P"/>
              <a:sym typeface="Press Start 2P"/>
            </a:endParaRPr>
          </a:p>
        </p:txBody>
      </p:sp>
      <p:sp>
        <p:nvSpPr>
          <p:cNvPr id="440" name="Google Shape;440;p54"/>
          <p:cNvSpPr txBox="1"/>
          <p:nvPr/>
        </p:nvSpPr>
        <p:spPr>
          <a:xfrm>
            <a:off x="1804137" y="5291475"/>
            <a:ext cx="3401650" cy="605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by-default</a:t>
            </a:r>
            <a:endParaRPr dirty="0">
              <a:latin typeface="Press Start 2P"/>
              <a:ea typeface="Press Start 2P"/>
              <a:cs typeface="Press Start 2P"/>
              <a:sym typeface="Press Start 2P"/>
            </a:endParaRPr>
          </a:p>
        </p:txBody>
      </p:sp>
      <p:sp>
        <p:nvSpPr>
          <p:cNvPr id="441" name="Google Shape;441;p54"/>
          <p:cNvSpPr txBox="1"/>
          <p:nvPr/>
        </p:nvSpPr>
        <p:spPr>
          <a:xfrm>
            <a:off x="6986211" y="5291475"/>
            <a:ext cx="3211673" cy="924325"/>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analisi del rischio</a:t>
            </a:r>
            <a:endParaRPr dirty="0">
              <a:latin typeface="Press Start 2P"/>
              <a:ea typeface="Press Start 2P"/>
              <a:cs typeface="Press Start 2P"/>
              <a:sym typeface="Press Start 2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6"/>
        <p:cNvGrpSpPr/>
        <p:nvPr/>
      </p:nvGrpSpPr>
      <p:grpSpPr>
        <a:xfrm>
          <a:off x="0" y="0"/>
          <a:ext cx="0" cy="0"/>
          <a:chOff x="0" y="0"/>
          <a:chExt cx="0" cy="0"/>
        </a:xfrm>
      </p:grpSpPr>
      <p:sp>
        <p:nvSpPr>
          <p:cNvPr id="477" name="Google Shape;477;p58"/>
          <p:cNvSpPr/>
          <p:nvPr/>
        </p:nvSpPr>
        <p:spPr>
          <a:xfrm>
            <a:off x="0" y="1145817"/>
            <a:ext cx="12192000" cy="45663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8" name="Google Shape;478;p58"/>
          <p:cNvSpPr txBox="1">
            <a:spLocks noGrp="1"/>
          </p:cNvSpPr>
          <p:nvPr>
            <p:ph type="title" idx="4294967295"/>
          </p:nvPr>
        </p:nvSpPr>
        <p:spPr>
          <a:xfrm>
            <a:off x="3615967" y="2443951"/>
            <a:ext cx="7048500" cy="19701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4100"/>
              <a:buNone/>
            </a:pPr>
            <a:r>
              <a:rPr lang="it-IT" dirty="0">
                <a:solidFill>
                  <a:srgbClr val="333333"/>
                </a:solidFill>
                <a:latin typeface="Inter"/>
                <a:ea typeface="Inter"/>
                <a:cs typeface="Inter"/>
                <a:sym typeface="Inter"/>
              </a:rPr>
              <a:t>Il sistema di gestione dell’intelligenza artificiale</a:t>
            </a:r>
            <a:endParaRPr dirty="0">
              <a:solidFill>
                <a:srgbClr val="333333"/>
              </a:solidFill>
              <a:latin typeface="Inter"/>
              <a:ea typeface="Inter"/>
              <a:cs typeface="Inter"/>
              <a:sym typeface="Inter"/>
            </a:endParaRPr>
          </a:p>
        </p:txBody>
      </p:sp>
      <p:pic>
        <p:nvPicPr>
          <p:cNvPr id="479" name="Google Shape;479;p58" title="4.png"/>
          <p:cNvPicPr preferRelativeResize="0"/>
          <p:nvPr/>
        </p:nvPicPr>
        <p:blipFill rotWithShape="1">
          <a:blip r:embed="rId4">
            <a:alphaModFix/>
          </a:blip>
          <a:srcRect/>
          <a:stretch/>
        </p:blipFill>
        <p:spPr>
          <a:xfrm>
            <a:off x="1173000" y="2207500"/>
            <a:ext cx="2442966" cy="2442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BD9D6003-F551-48ED-7B37-C045AA9D33AC}"/>
            </a:ext>
          </a:extLst>
        </p:cNvPr>
        <p:cNvGrpSpPr/>
        <p:nvPr/>
      </p:nvGrpSpPr>
      <p:grpSpPr>
        <a:xfrm>
          <a:off x="0" y="0"/>
          <a:ext cx="0" cy="0"/>
          <a:chOff x="0" y="0"/>
          <a:chExt cx="0" cy="0"/>
        </a:xfrm>
      </p:grpSpPr>
      <p:grpSp>
        <p:nvGrpSpPr>
          <p:cNvPr id="4" name="Gruppo 3">
            <a:extLst>
              <a:ext uri="{FF2B5EF4-FFF2-40B4-BE49-F238E27FC236}">
                <a16:creationId xmlns:a16="http://schemas.microsoft.com/office/drawing/2014/main" id="{37388513-0790-0999-F2B0-08043547218A}"/>
              </a:ext>
            </a:extLst>
          </p:cNvPr>
          <p:cNvGrpSpPr/>
          <p:nvPr/>
        </p:nvGrpSpPr>
        <p:grpSpPr>
          <a:xfrm>
            <a:off x="4263774" y="2088733"/>
            <a:ext cx="3664450" cy="3664449"/>
            <a:chOff x="4263774" y="2088733"/>
            <a:chExt cx="3664450" cy="3664449"/>
          </a:xfrm>
        </p:grpSpPr>
        <p:pic>
          <p:nvPicPr>
            <p:cNvPr id="436" name="Google Shape;436;p54">
              <a:extLst>
                <a:ext uri="{FF2B5EF4-FFF2-40B4-BE49-F238E27FC236}">
                  <a16:creationId xmlns:a16="http://schemas.microsoft.com/office/drawing/2014/main" id="{506E2F88-B7BF-2388-2DDF-8B017E6AE9B2}"/>
                </a:ext>
              </a:extLst>
            </p:cNvPr>
            <p:cNvPicPr preferRelativeResize="0"/>
            <p:nvPr/>
          </p:nvPicPr>
          <p:blipFill>
            <a:blip r:embed="rId3"/>
            <a:srcRect/>
            <a:stretch/>
          </p:blipFill>
          <p:spPr>
            <a:xfrm>
              <a:off x="4263775" y="2088733"/>
              <a:ext cx="3664449" cy="3664449"/>
            </a:xfrm>
            <a:prstGeom prst="rect">
              <a:avLst/>
            </a:prstGeom>
            <a:noFill/>
            <a:ln>
              <a:noFill/>
            </a:ln>
          </p:spPr>
        </p:pic>
        <p:pic>
          <p:nvPicPr>
            <p:cNvPr id="437" name="Google Shape;437;p54">
              <a:extLst>
                <a:ext uri="{FF2B5EF4-FFF2-40B4-BE49-F238E27FC236}">
                  <a16:creationId xmlns:a16="http://schemas.microsoft.com/office/drawing/2014/main" id="{8DDB7EAD-41BA-220B-E74D-D6B07FC7A45C}"/>
                </a:ext>
              </a:extLst>
            </p:cNvPr>
            <p:cNvPicPr preferRelativeResize="0"/>
            <p:nvPr/>
          </p:nvPicPr>
          <p:blipFill>
            <a:blip r:embed="rId3"/>
            <a:srcRect/>
            <a:stretch/>
          </p:blipFill>
          <p:spPr>
            <a:xfrm rot="16200000">
              <a:off x="4263774" y="2088733"/>
              <a:ext cx="3664449" cy="3664449"/>
            </a:xfrm>
            <a:prstGeom prst="rect">
              <a:avLst/>
            </a:prstGeom>
            <a:noFill/>
            <a:ln>
              <a:noFill/>
            </a:ln>
          </p:spPr>
        </p:pic>
      </p:grpSp>
      <p:sp>
        <p:nvSpPr>
          <p:cNvPr id="438" name="Google Shape;438;p54">
            <a:extLst>
              <a:ext uri="{FF2B5EF4-FFF2-40B4-BE49-F238E27FC236}">
                <a16:creationId xmlns:a16="http://schemas.microsoft.com/office/drawing/2014/main" id="{7F13A4CB-8404-1436-FCEA-451773371711}"/>
              </a:ext>
            </a:extLst>
          </p:cNvPr>
          <p:cNvSpPr txBox="1"/>
          <p:nvPr/>
        </p:nvSpPr>
        <p:spPr>
          <a:xfrm>
            <a:off x="1804137" y="2088725"/>
            <a:ext cx="3664450" cy="605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dati</a:t>
            </a:r>
            <a:endParaRPr dirty="0">
              <a:latin typeface="Press Start 2P"/>
              <a:ea typeface="Press Start 2P"/>
              <a:cs typeface="Press Start 2P"/>
              <a:sym typeface="Press Start 2P"/>
            </a:endParaRPr>
          </a:p>
        </p:txBody>
      </p:sp>
      <p:sp>
        <p:nvSpPr>
          <p:cNvPr id="439" name="Google Shape;439;p54">
            <a:extLst>
              <a:ext uri="{FF2B5EF4-FFF2-40B4-BE49-F238E27FC236}">
                <a16:creationId xmlns:a16="http://schemas.microsoft.com/office/drawing/2014/main" id="{996CFC3A-8AF5-728D-9455-E2A9586B6298}"/>
              </a:ext>
            </a:extLst>
          </p:cNvPr>
          <p:cNvSpPr txBox="1"/>
          <p:nvPr/>
        </p:nvSpPr>
        <p:spPr>
          <a:xfrm>
            <a:off x="6986211" y="2088725"/>
            <a:ext cx="2367797" cy="60577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strumenti</a:t>
            </a:r>
            <a:endParaRPr dirty="0">
              <a:latin typeface="Press Start 2P"/>
              <a:ea typeface="Press Start 2P"/>
              <a:cs typeface="Press Start 2P"/>
              <a:sym typeface="Press Start 2P"/>
            </a:endParaRPr>
          </a:p>
        </p:txBody>
      </p:sp>
      <p:sp>
        <p:nvSpPr>
          <p:cNvPr id="440" name="Google Shape;440;p54">
            <a:extLst>
              <a:ext uri="{FF2B5EF4-FFF2-40B4-BE49-F238E27FC236}">
                <a16:creationId xmlns:a16="http://schemas.microsoft.com/office/drawing/2014/main" id="{8AD6F72E-DF35-72FE-2708-0848CB9F4462}"/>
              </a:ext>
            </a:extLst>
          </p:cNvPr>
          <p:cNvSpPr txBox="1"/>
          <p:nvPr/>
        </p:nvSpPr>
        <p:spPr>
          <a:xfrm>
            <a:off x="1804137" y="5291475"/>
            <a:ext cx="3401650" cy="605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sistema</a:t>
            </a:r>
            <a:endParaRPr dirty="0">
              <a:latin typeface="Press Start 2P"/>
              <a:ea typeface="Press Start 2P"/>
              <a:cs typeface="Press Start 2P"/>
              <a:sym typeface="Press Start 2P"/>
            </a:endParaRPr>
          </a:p>
        </p:txBody>
      </p:sp>
      <p:sp>
        <p:nvSpPr>
          <p:cNvPr id="441" name="Google Shape;441;p54">
            <a:extLst>
              <a:ext uri="{FF2B5EF4-FFF2-40B4-BE49-F238E27FC236}">
                <a16:creationId xmlns:a16="http://schemas.microsoft.com/office/drawing/2014/main" id="{F74086A4-3AA0-6974-A88A-F1A35AEDD939}"/>
              </a:ext>
            </a:extLst>
          </p:cNvPr>
          <p:cNvSpPr txBox="1"/>
          <p:nvPr/>
        </p:nvSpPr>
        <p:spPr>
          <a:xfrm>
            <a:off x="6986211" y="5291475"/>
            <a:ext cx="3211673" cy="60577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persone</a:t>
            </a:r>
            <a:endParaRPr dirty="0">
              <a:latin typeface="Press Start 2P"/>
              <a:ea typeface="Press Start 2P"/>
              <a:cs typeface="Press Start 2P"/>
              <a:sym typeface="Press Start 2P"/>
            </a:endParaRPr>
          </a:p>
        </p:txBody>
      </p:sp>
      <p:pic>
        <p:nvPicPr>
          <p:cNvPr id="2" name="Google Shape;488;p59" title="li-zhang-K-DwbsTXliY-unsplash.jpg">
            <a:extLst>
              <a:ext uri="{FF2B5EF4-FFF2-40B4-BE49-F238E27FC236}">
                <a16:creationId xmlns:a16="http://schemas.microsoft.com/office/drawing/2014/main" id="{98106411-4BE4-D7AF-D960-E56EEF95DEA4}"/>
              </a:ext>
            </a:extLst>
          </p:cNvPr>
          <p:cNvPicPr preferRelativeResize="0"/>
          <p:nvPr/>
        </p:nvPicPr>
        <p:blipFill rotWithShape="1">
          <a:blip r:embed="rId4">
            <a:alphaModFix/>
          </a:blip>
          <a:srcRect l="46961" r="46962"/>
          <a:stretch/>
        </p:blipFill>
        <p:spPr>
          <a:xfrm>
            <a:off x="-1" y="0"/>
            <a:ext cx="740828" cy="6858000"/>
          </a:xfrm>
          <a:prstGeom prst="rect">
            <a:avLst/>
          </a:prstGeom>
          <a:noFill/>
          <a:ln>
            <a:noFill/>
          </a:ln>
        </p:spPr>
      </p:pic>
      <p:sp>
        <p:nvSpPr>
          <p:cNvPr id="3" name="Google Shape;489;p59">
            <a:extLst>
              <a:ext uri="{FF2B5EF4-FFF2-40B4-BE49-F238E27FC236}">
                <a16:creationId xmlns:a16="http://schemas.microsoft.com/office/drawing/2014/main" id="{349233AF-F359-228D-9DC0-7FD50F5C94C4}"/>
              </a:ext>
            </a:extLst>
          </p:cNvPr>
          <p:cNvSpPr txBox="1">
            <a:spLocks/>
          </p:cNvSpPr>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nSpc>
                <a:spcPct val="115000"/>
              </a:lnSpc>
              <a:spcBef>
                <a:spcPts val="800"/>
              </a:spcBef>
            </a:pPr>
            <a:r>
              <a:rPr lang="it-IT" sz="2400" b="1" dirty="0">
                <a:solidFill>
                  <a:srgbClr val="CC9900"/>
                </a:solidFill>
                <a:latin typeface="Inter"/>
                <a:ea typeface="Inter"/>
                <a:cs typeface="Inter"/>
                <a:sym typeface="Inter"/>
              </a:rPr>
              <a:t>Le risorse di un sistema IA</a:t>
            </a:r>
          </a:p>
        </p:txBody>
      </p:sp>
      <p:pic>
        <p:nvPicPr>
          <p:cNvPr id="5" name="Google Shape;487;p59" title="4.png">
            <a:extLst>
              <a:ext uri="{FF2B5EF4-FFF2-40B4-BE49-F238E27FC236}">
                <a16:creationId xmlns:a16="http://schemas.microsoft.com/office/drawing/2014/main" id="{9B876E41-5CEC-34B8-0868-8D2A641324AC}"/>
              </a:ext>
            </a:extLst>
          </p:cNvPr>
          <p:cNvPicPr preferRelativeResize="0"/>
          <p:nvPr/>
        </p:nvPicPr>
        <p:blipFill rotWithShape="1">
          <a:blip r:embed="rId5">
            <a:alphaModFix/>
          </a:blip>
          <a:srcRect/>
          <a:stretch/>
        </p:blipFill>
        <p:spPr>
          <a:xfrm>
            <a:off x="10752000" y="5418000"/>
            <a:ext cx="1440000" cy="1440000"/>
          </a:xfrm>
          <a:prstGeom prst="rect">
            <a:avLst/>
          </a:prstGeom>
          <a:noFill/>
          <a:ln>
            <a:noFill/>
          </a:ln>
        </p:spPr>
      </p:pic>
    </p:spTree>
    <p:extLst>
      <p:ext uri="{BB962C8B-B14F-4D97-AF65-F5344CB8AC3E}">
        <p14:creationId xmlns:p14="http://schemas.microsoft.com/office/powerpoint/2010/main" val="34117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6" name="Google Shape;486;p59"/>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487" name="Google Shape;487;p59" title="4.png"/>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488" name="Google Shape;488;p59" title="li-zhang-K-DwbsTXliY-unsplash.jpg"/>
          <p:cNvPicPr preferRelativeResize="0"/>
          <p:nvPr/>
        </p:nvPicPr>
        <p:blipFill rotWithShape="1">
          <a:blip r:embed="rId4">
            <a:alphaModFix/>
          </a:blip>
          <a:srcRect l="46961" r="46962"/>
          <a:stretch/>
        </p:blipFill>
        <p:spPr>
          <a:xfrm>
            <a:off x="-1" y="0"/>
            <a:ext cx="740828" cy="6858000"/>
          </a:xfrm>
          <a:prstGeom prst="rect">
            <a:avLst/>
          </a:prstGeom>
          <a:noFill/>
          <a:ln>
            <a:noFill/>
          </a:ln>
        </p:spPr>
      </p:pic>
      <p:sp>
        <p:nvSpPr>
          <p:cNvPr id="489" name="Google Shape;489;p59"/>
          <p:cNvSpPr txBox="1">
            <a:spLocks noGrp="1"/>
          </p:cNvSpPr>
          <p:nvPr>
            <p:ph type="title" idx="4294967295"/>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CC9900"/>
                </a:solidFill>
                <a:latin typeface="Inter"/>
                <a:ea typeface="Inter"/>
                <a:cs typeface="Inter"/>
                <a:sym typeface="Inter"/>
              </a:rPr>
              <a:t>L’esperienza di Resolve Consulting</a:t>
            </a:r>
            <a:endParaRPr sz="2400" b="1" dirty="0">
              <a:solidFill>
                <a:srgbClr val="CC9900"/>
              </a:solidFill>
              <a:latin typeface="Inter"/>
              <a:ea typeface="Inter"/>
              <a:cs typeface="Inter"/>
              <a:sym typeface="Inter"/>
            </a:endParaRPr>
          </a:p>
        </p:txBody>
      </p:sp>
      <p:sp>
        <p:nvSpPr>
          <p:cNvPr id="2" name="Google Shape;319;p44">
            <a:extLst>
              <a:ext uri="{FF2B5EF4-FFF2-40B4-BE49-F238E27FC236}">
                <a16:creationId xmlns:a16="http://schemas.microsoft.com/office/drawing/2014/main" id="{960436DA-5168-007D-59AF-D166186EC7CB}"/>
              </a:ext>
            </a:extLst>
          </p:cNvPr>
          <p:cNvSpPr txBox="1"/>
          <p:nvPr/>
        </p:nvSpPr>
        <p:spPr>
          <a:xfrm>
            <a:off x="1045625" y="1692900"/>
            <a:ext cx="5050375" cy="3071026"/>
          </a:xfrm>
          <a:prstGeom prst="rect">
            <a:avLst/>
          </a:prstGeom>
          <a:noFill/>
          <a:ln>
            <a:noFill/>
          </a:ln>
        </p:spPr>
        <p:txBody>
          <a:bodyPr spcFirstLastPara="1" wrap="square" lIns="121900" tIns="60925" rIns="121900" bIns="60925" anchor="t" anchorCtr="0">
            <a:spAutoFit/>
          </a:bodyPr>
          <a:lstStyle/>
          <a:p>
            <a:pPr marL="0" marR="0" lvl="0" indent="0" algn="l" rtl="0">
              <a:lnSpc>
                <a:spcPct val="115000"/>
              </a:lnSpc>
              <a:spcBef>
                <a:spcPts val="800"/>
              </a:spcBef>
              <a:spcAft>
                <a:spcPts val="0"/>
              </a:spcAft>
              <a:buNone/>
            </a:pPr>
            <a:r>
              <a:rPr lang="it-IT" sz="1800" b="1" dirty="0">
                <a:solidFill>
                  <a:schemeClr val="dk1"/>
                </a:solidFill>
                <a:latin typeface="Inter"/>
                <a:ea typeface="Inter"/>
                <a:cs typeface="Inter"/>
                <a:sym typeface="Inter"/>
              </a:rPr>
              <a:t>Analisi del rischio IA in azienda</a:t>
            </a:r>
          </a:p>
          <a:p>
            <a:pPr marL="0" marR="0" lvl="0" indent="0" algn="l" rtl="0">
              <a:lnSpc>
                <a:spcPct val="115000"/>
              </a:lnSpc>
              <a:spcBef>
                <a:spcPts val="800"/>
              </a:spcBef>
              <a:spcAft>
                <a:spcPts val="0"/>
              </a:spcAft>
              <a:buNone/>
            </a:pPr>
            <a:endParaRPr lang="it-IT" sz="1800" dirty="0">
              <a:solidFill>
                <a:schemeClr val="dk1"/>
              </a:solidFill>
              <a:latin typeface="Inter"/>
              <a:ea typeface="Inter"/>
              <a:cs typeface="Inter"/>
              <a:sym typeface="Inter"/>
            </a:endParaRPr>
          </a:p>
          <a:p>
            <a:pPr marL="0" marR="0" lvl="0" indent="0" algn="l" rtl="0">
              <a:lnSpc>
                <a:spcPct val="115000"/>
              </a:lnSpc>
              <a:spcBef>
                <a:spcPts val="800"/>
              </a:spcBef>
              <a:spcAft>
                <a:spcPts val="0"/>
              </a:spcAft>
              <a:buNone/>
            </a:pPr>
            <a:r>
              <a:rPr lang="it-IT" sz="1800" b="1" dirty="0">
                <a:solidFill>
                  <a:schemeClr val="dk1"/>
                </a:solidFill>
                <a:latin typeface="Inter"/>
                <a:ea typeface="Inter"/>
                <a:cs typeface="Inter"/>
                <a:sym typeface="Inter"/>
              </a:rPr>
              <a:t>Sicurezza delle informazioni</a:t>
            </a:r>
          </a:p>
          <a:p>
            <a:pPr marL="0" marR="0" lvl="0" indent="0" algn="l" rtl="0">
              <a:lnSpc>
                <a:spcPct val="115000"/>
              </a:lnSpc>
              <a:spcBef>
                <a:spcPts val="800"/>
              </a:spcBef>
              <a:spcAft>
                <a:spcPts val="0"/>
              </a:spcAft>
              <a:buNone/>
            </a:pPr>
            <a:endParaRPr lang="it-IT" sz="1800" dirty="0">
              <a:solidFill>
                <a:schemeClr val="dk1"/>
              </a:solidFill>
              <a:latin typeface="Inter"/>
              <a:ea typeface="Inter"/>
              <a:cs typeface="Inter"/>
              <a:sym typeface="Inter"/>
            </a:endParaRPr>
          </a:p>
          <a:p>
            <a:pPr marL="0" marR="0" lvl="0" indent="0" algn="l" rtl="0">
              <a:lnSpc>
                <a:spcPct val="115000"/>
              </a:lnSpc>
              <a:spcBef>
                <a:spcPts val="800"/>
              </a:spcBef>
              <a:spcAft>
                <a:spcPts val="0"/>
              </a:spcAft>
              <a:buNone/>
            </a:pPr>
            <a:r>
              <a:rPr lang="it-IT" sz="1800" b="1" dirty="0">
                <a:solidFill>
                  <a:schemeClr val="dk1"/>
                </a:solidFill>
                <a:latin typeface="Inter"/>
                <a:ea typeface="Inter"/>
                <a:cs typeface="Inter"/>
                <a:sym typeface="Inter"/>
              </a:rPr>
              <a:t>Procedura interna per l’uso dell’IA</a:t>
            </a:r>
          </a:p>
          <a:p>
            <a:pPr marL="0" marR="0" lvl="0" indent="0" algn="l" rtl="0">
              <a:lnSpc>
                <a:spcPct val="115000"/>
              </a:lnSpc>
              <a:spcBef>
                <a:spcPts val="800"/>
              </a:spcBef>
              <a:spcAft>
                <a:spcPts val="0"/>
              </a:spcAft>
              <a:buNone/>
            </a:pPr>
            <a:endParaRPr lang="it-IT" sz="1800" dirty="0">
              <a:solidFill>
                <a:schemeClr val="dk1"/>
              </a:solidFill>
              <a:latin typeface="Inter"/>
              <a:ea typeface="Inter"/>
              <a:cs typeface="Inter"/>
              <a:sym typeface="Inter"/>
            </a:endParaRPr>
          </a:p>
          <a:p>
            <a:pPr marL="0" marR="0" lvl="0" indent="0" algn="l" rtl="0">
              <a:lnSpc>
                <a:spcPct val="115000"/>
              </a:lnSpc>
              <a:spcBef>
                <a:spcPts val="800"/>
              </a:spcBef>
              <a:spcAft>
                <a:spcPts val="0"/>
              </a:spcAft>
              <a:buNone/>
            </a:pPr>
            <a:r>
              <a:rPr lang="it-IT" sz="1800" b="1" dirty="0">
                <a:solidFill>
                  <a:schemeClr val="dk1"/>
                </a:solidFill>
                <a:latin typeface="Inter"/>
                <a:ea typeface="Inter"/>
                <a:cs typeface="Inter"/>
                <a:sym typeface="Inter"/>
              </a:rPr>
              <a:t>Formazione</a:t>
            </a:r>
          </a:p>
        </p:txBody>
      </p:sp>
      <p:grpSp>
        <p:nvGrpSpPr>
          <p:cNvPr id="6" name="Gruppo 5">
            <a:extLst>
              <a:ext uri="{FF2B5EF4-FFF2-40B4-BE49-F238E27FC236}">
                <a16:creationId xmlns:a16="http://schemas.microsoft.com/office/drawing/2014/main" id="{A926D3AD-D25A-44F2-E550-61C8186D79D3}"/>
              </a:ext>
            </a:extLst>
          </p:cNvPr>
          <p:cNvGrpSpPr/>
          <p:nvPr/>
        </p:nvGrpSpPr>
        <p:grpSpPr>
          <a:xfrm>
            <a:off x="6257890" y="2088733"/>
            <a:ext cx="3664450" cy="3664449"/>
            <a:chOff x="4263774" y="2088733"/>
            <a:chExt cx="3664450" cy="3664449"/>
          </a:xfrm>
        </p:grpSpPr>
        <p:pic>
          <p:nvPicPr>
            <p:cNvPr id="7" name="Google Shape;436;p54">
              <a:extLst>
                <a:ext uri="{FF2B5EF4-FFF2-40B4-BE49-F238E27FC236}">
                  <a16:creationId xmlns:a16="http://schemas.microsoft.com/office/drawing/2014/main" id="{79410C49-495C-0E91-6893-F4B7FF243304}"/>
                </a:ext>
              </a:extLst>
            </p:cNvPr>
            <p:cNvPicPr preferRelativeResize="0"/>
            <p:nvPr/>
          </p:nvPicPr>
          <p:blipFill>
            <a:blip r:embed="rId5"/>
            <a:srcRect/>
            <a:stretch/>
          </p:blipFill>
          <p:spPr>
            <a:xfrm>
              <a:off x="4263775" y="2088733"/>
              <a:ext cx="3664449" cy="3664449"/>
            </a:xfrm>
            <a:prstGeom prst="rect">
              <a:avLst/>
            </a:prstGeom>
            <a:noFill/>
            <a:ln>
              <a:noFill/>
            </a:ln>
          </p:spPr>
        </p:pic>
        <p:pic>
          <p:nvPicPr>
            <p:cNvPr id="8" name="Google Shape;437;p54">
              <a:extLst>
                <a:ext uri="{FF2B5EF4-FFF2-40B4-BE49-F238E27FC236}">
                  <a16:creationId xmlns:a16="http://schemas.microsoft.com/office/drawing/2014/main" id="{0B5BCAE3-2DC7-DF6A-E31C-3D988B4CE4FC}"/>
                </a:ext>
              </a:extLst>
            </p:cNvPr>
            <p:cNvPicPr preferRelativeResize="0"/>
            <p:nvPr/>
          </p:nvPicPr>
          <p:blipFill>
            <a:blip r:embed="rId5"/>
            <a:srcRect/>
            <a:stretch/>
          </p:blipFill>
          <p:spPr>
            <a:xfrm rot="16200000">
              <a:off x="4263774" y="2088733"/>
              <a:ext cx="3664449" cy="3664449"/>
            </a:xfrm>
            <a:prstGeom prst="rect">
              <a:avLst/>
            </a:prstGeom>
            <a:noFill/>
            <a:ln>
              <a:noFill/>
            </a:ln>
          </p:spPr>
        </p:pic>
      </p:grpSp>
      <p:sp>
        <p:nvSpPr>
          <p:cNvPr id="9" name="Google Shape;438;p54">
            <a:extLst>
              <a:ext uri="{FF2B5EF4-FFF2-40B4-BE49-F238E27FC236}">
                <a16:creationId xmlns:a16="http://schemas.microsoft.com/office/drawing/2014/main" id="{4C428A3C-0762-E6F0-BAE8-68E7897A338D}"/>
              </a:ext>
            </a:extLst>
          </p:cNvPr>
          <p:cNvSpPr txBox="1"/>
          <p:nvPr/>
        </p:nvSpPr>
        <p:spPr>
          <a:xfrm>
            <a:off x="6095999" y="2088725"/>
            <a:ext cx="1366703" cy="605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dati</a:t>
            </a:r>
            <a:endParaRPr dirty="0">
              <a:latin typeface="Press Start 2P"/>
              <a:ea typeface="Press Start 2P"/>
              <a:cs typeface="Press Start 2P"/>
              <a:sym typeface="Press Start 2P"/>
            </a:endParaRPr>
          </a:p>
        </p:txBody>
      </p:sp>
      <p:sp>
        <p:nvSpPr>
          <p:cNvPr id="10" name="Google Shape;439;p54">
            <a:extLst>
              <a:ext uri="{FF2B5EF4-FFF2-40B4-BE49-F238E27FC236}">
                <a16:creationId xmlns:a16="http://schemas.microsoft.com/office/drawing/2014/main" id="{7E333EC8-F284-D61C-C50B-A4F0C570856E}"/>
              </a:ext>
            </a:extLst>
          </p:cNvPr>
          <p:cNvSpPr txBox="1"/>
          <p:nvPr/>
        </p:nvSpPr>
        <p:spPr>
          <a:xfrm>
            <a:off x="8980327" y="2088725"/>
            <a:ext cx="2367797" cy="60577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strumenti</a:t>
            </a:r>
            <a:endParaRPr dirty="0">
              <a:latin typeface="Press Start 2P"/>
              <a:ea typeface="Press Start 2P"/>
              <a:cs typeface="Press Start 2P"/>
              <a:sym typeface="Press Start 2P"/>
            </a:endParaRPr>
          </a:p>
        </p:txBody>
      </p:sp>
      <p:sp>
        <p:nvSpPr>
          <p:cNvPr id="11" name="Google Shape;440;p54">
            <a:extLst>
              <a:ext uri="{FF2B5EF4-FFF2-40B4-BE49-F238E27FC236}">
                <a16:creationId xmlns:a16="http://schemas.microsoft.com/office/drawing/2014/main" id="{1FECF73E-8B47-765E-93EE-41C8354593BE}"/>
              </a:ext>
            </a:extLst>
          </p:cNvPr>
          <p:cNvSpPr txBox="1"/>
          <p:nvPr/>
        </p:nvSpPr>
        <p:spPr>
          <a:xfrm>
            <a:off x="3798253" y="5291475"/>
            <a:ext cx="3401650" cy="605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sistema</a:t>
            </a:r>
            <a:endParaRPr dirty="0">
              <a:latin typeface="Press Start 2P"/>
              <a:ea typeface="Press Start 2P"/>
              <a:cs typeface="Press Start 2P"/>
              <a:sym typeface="Press Start 2P"/>
            </a:endParaRPr>
          </a:p>
        </p:txBody>
      </p:sp>
      <p:sp>
        <p:nvSpPr>
          <p:cNvPr id="12" name="Google Shape;441;p54">
            <a:extLst>
              <a:ext uri="{FF2B5EF4-FFF2-40B4-BE49-F238E27FC236}">
                <a16:creationId xmlns:a16="http://schemas.microsoft.com/office/drawing/2014/main" id="{B0653E50-0471-CA33-E99A-D4AC11BC11EF}"/>
              </a:ext>
            </a:extLst>
          </p:cNvPr>
          <p:cNvSpPr txBox="1"/>
          <p:nvPr/>
        </p:nvSpPr>
        <p:spPr>
          <a:xfrm>
            <a:off x="8980327" y="5291475"/>
            <a:ext cx="3211673" cy="60577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800"/>
              </a:spcBef>
              <a:spcAft>
                <a:spcPts val="0"/>
              </a:spcAft>
              <a:buNone/>
            </a:pPr>
            <a:r>
              <a:rPr lang="it-IT" sz="1800" dirty="0">
                <a:solidFill>
                  <a:schemeClr val="dk1"/>
                </a:solidFill>
                <a:latin typeface="Press Start 2P"/>
                <a:ea typeface="Press Start 2P"/>
                <a:cs typeface="Press Start 2P"/>
                <a:sym typeface="Press Start 2P"/>
              </a:rPr>
              <a:t>persone</a:t>
            </a:r>
            <a:endParaRPr dirty="0">
              <a:latin typeface="Press Start 2P"/>
              <a:ea typeface="Press Start 2P"/>
              <a:cs typeface="Press Start 2P"/>
              <a:sym typeface="Press Start 2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8F95E65B-68C0-6F06-3DF9-B1C4EA43478E}"/>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3F948C7F-2837-02B8-00C3-7F9CB4A78869}"/>
              </a:ext>
            </a:extLst>
          </p:cNvPr>
          <p:cNvPicPr>
            <a:picLocks noChangeAspect="1"/>
          </p:cNvPicPr>
          <p:nvPr/>
        </p:nvPicPr>
        <p:blipFill>
          <a:blip r:embed="rId3"/>
          <a:stretch>
            <a:fillRect/>
          </a:stretch>
        </p:blipFill>
        <p:spPr>
          <a:xfrm>
            <a:off x="5294818" y="2597003"/>
            <a:ext cx="6389411" cy="3836452"/>
          </a:xfrm>
          <a:prstGeom prst="rect">
            <a:avLst/>
          </a:prstGeom>
        </p:spPr>
      </p:pic>
      <p:sp>
        <p:nvSpPr>
          <p:cNvPr id="486" name="Google Shape;486;p59">
            <a:extLst>
              <a:ext uri="{FF2B5EF4-FFF2-40B4-BE49-F238E27FC236}">
                <a16:creationId xmlns:a16="http://schemas.microsoft.com/office/drawing/2014/main" id="{F6161868-9D1E-CC47-F961-C64544B14B41}"/>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487" name="Google Shape;487;p59" title="4.png">
            <a:extLst>
              <a:ext uri="{FF2B5EF4-FFF2-40B4-BE49-F238E27FC236}">
                <a16:creationId xmlns:a16="http://schemas.microsoft.com/office/drawing/2014/main" id="{4F5CDC6D-2765-343C-D2BF-6E1F2DB12026}"/>
              </a:ext>
            </a:extLst>
          </p:cNvPr>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488" name="Google Shape;488;p59" title="li-zhang-K-DwbsTXliY-unsplash.jpg">
            <a:extLst>
              <a:ext uri="{FF2B5EF4-FFF2-40B4-BE49-F238E27FC236}">
                <a16:creationId xmlns:a16="http://schemas.microsoft.com/office/drawing/2014/main" id="{84367F17-E364-6BFF-329C-F71EC500DDC0}"/>
              </a:ext>
            </a:extLst>
          </p:cNvPr>
          <p:cNvPicPr preferRelativeResize="0"/>
          <p:nvPr/>
        </p:nvPicPr>
        <p:blipFill rotWithShape="1">
          <a:blip r:embed="rId5">
            <a:alphaModFix/>
          </a:blip>
          <a:srcRect l="46961" r="46962"/>
          <a:stretch/>
        </p:blipFill>
        <p:spPr>
          <a:xfrm>
            <a:off x="-1" y="0"/>
            <a:ext cx="740828" cy="6858000"/>
          </a:xfrm>
          <a:prstGeom prst="rect">
            <a:avLst/>
          </a:prstGeom>
          <a:noFill/>
          <a:ln>
            <a:noFill/>
          </a:ln>
        </p:spPr>
      </p:pic>
      <p:sp>
        <p:nvSpPr>
          <p:cNvPr id="489" name="Google Shape;489;p59">
            <a:extLst>
              <a:ext uri="{FF2B5EF4-FFF2-40B4-BE49-F238E27FC236}">
                <a16:creationId xmlns:a16="http://schemas.microsoft.com/office/drawing/2014/main" id="{3AED80EA-8055-F707-A8BC-FE68EEDFB777}"/>
              </a:ext>
            </a:extLst>
          </p:cNvPr>
          <p:cNvSpPr txBox="1">
            <a:spLocks noGrp="1"/>
          </p:cNvSpPr>
          <p:nvPr>
            <p:ph type="title" idx="4294967295"/>
          </p:nvPr>
        </p:nvSpPr>
        <p:spPr>
          <a:xfrm>
            <a:off x="1045625" y="609600"/>
            <a:ext cx="9401700" cy="7785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800"/>
              </a:spcBef>
              <a:spcAft>
                <a:spcPts val="0"/>
              </a:spcAft>
              <a:buNone/>
            </a:pPr>
            <a:r>
              <a:rPr lang="it-IT" sz="2400" b="1" dirty="0">
                <a:solidFill>
                  <a:srgbClr val="CC9900"/>
                </a:solidFill>
                <a:latin typeface="Inter"/>
                <a:ea typeface="Inter"/>
                <a:cs typeface="Inter"/>
                <a:sym typeface="Inter"/>
              </a:rPr>
              <a:t>L’IA pensa, l’IA fa</a:t>
            </a:r>
            <a:endParaRPr sz="2400" b="1" dirty="0">
              <a:solidFill>
                <a:srgbClr val="CC9900"/>
              </a:solidFill>
              <a:latin typeface="Inter"/>
              <a:ea typeface="Inter"/>
              <a:cs typeface="Inter"/>
              <a:sym typeface="Inter"/>
            </a:endParaRPr>
          </a:p>
        </p:txBody>
      </p:sp>
      <p:pic>
        <p:nvPicPr>
          <p:cNvPr id="4" name="Immagine 3">
            <a:extLst>
              <a:ext uri="{FF2B5EF4-FFF2-40B4-BE49-F238E27FC236}">
                <a16:creationId xmlns:a16="http://schemas.microsoft.com/office/drawing/2014/main" id="{947F3D51-CF94-6A57-97ED-AB86DE54944F}"/>
              </a:ext>
            </a:extLst>
          </p:cNvPr>
          <p:cNvPicPr>
            <a:picLocks noChangeAspect="1"/>
          </p:cNvPicPr>
          <p:nvPr/>
        </p:nvPicPr>
        <p:blipFill>
          <a:blip r:embed="rId6"/>
          <a:stretch>
            <a:fillRect/>
          </a:stretch>
        </p:blipFill>
        <p:spPr>
          <a:xfrm>
            <a:off x="1045625" y="1581548"/>
            <a:ext cx="6389412" cy="3836452"/>
          </a:xfrm>
          <a:prstGeom prst="rect">
            <a:avLst/>
          </a:prstGeom>
        </p:spPr>
      </p:pic>
    </p:spTree>
    <p:extLst>
      <p:ext uri="{BB962C8B-B14F-4D97-AF65-F5344CB8AC3E}">
        <p14:creationId xmlns:p14="http://schemas.microsoft.com/office/powerpoint/2010/main" val="24878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6">
          <a:extLst>
            <a:ext uri="{FF2B5EF4-FFF2-40B4-BE49-F238E27FC236}">
              <a16:creationId xmlns:a16="http://schemas.microsoft.com/office/drawing/2014/main" id="{2C9B8E63-A488-FD97-D5B8-5084914F7DF4}"/>
            </a:ext>
          </a:extLst>
        </p:cNvPr>
        <p:cNvGrpSpPr/>
        <p:nvPr/>
      </p:nvGrpSpPr>
      <p:grpSpPr>
        <a:xfrm>
          <a:off x="0" y="0"/>
          <a:ext cx="0" cy="0"/>
          <a:chOff x="0" y="0"/>
          <a:chExt cx="0" cy="0"/>
        </a:xfrm>
      </p:grpSpPr>
      <p:sp>
        <p:nvSpPr>
          <p:cNvPr id="477" name="Google Shape;477;p58">
            <a:extLst>
              <a:ext uri="{FF2B5EF4-FFF2-40B4-BE49-F238E27FC236}">
                <a16:creationId xmlns:a16="http://schemas.microsoft.com/office/drawing/2014/main" id="{0BEE56C6-A9F0-7060-3116-76688014BE34}"/>
              </a:ext>
            </a:extLst>
          </p:cNvPr>
          <p:cNvSpPr/>
          <p:nvPr/>
        </p:nvSpPr>
        <p:spPr>
          <a:xfrm>
            <a:off x="0" y="1145817"/>
            <a:ext cx="12192000" cy="45663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 name="Google Shape;159;p28" title="1.png">
            <a:extLst>
              <a:ext uri="{FF2B5EF4-FFF2-40B4-BE49-F238E27FC236}">
                <a16:creationId xmlns:a16="http://schemas.microsoft.com/office/drawing/2014/main" id="{971ACF54-D912-004F-BC28-355643707204}"/>
              </a:ext>
            </a:extLst>
          </p:cNvPr>
          <p:cNvPicPr preferRelativeResize="0"/>
          <p:nvPr/>
        </p:nvPicPr>
        <p:blipFill rotWithShape="1">
          <a:blip r:embed="rId4">
            <a:alphaModFix/>
          </a:blip>
          <a:srcRect/>
          <a:stretch/>
        </p:blipFill>
        <p:spPr>
          <a:xfrm>
            <a:off x="304800" y="1450636"/>
            <a:ext cx="4597368" cy="1915566"/>
          </a:xfrm>
          <a:prstGeom prst="rect">
            <a:avLst/>
          </a:prstGeom>
          <a:noFill/>
          <a:ln>
            <a:noFill/>
          </a:ln>
        </p:spPr>
      </p:pic>
      <p:sp>
        <p:nvSpPr>
          <p:cNvPr id="3" name="Google Shape;160;p28">
            <a:extLst>
              <a:ext uri="{FF2B5EF4-FFF2-40B4-BE49-F238E27FC236}">
                <a16:creationId xmlns:a16="http://schemas.microsoft.com/office/drawing/2014/main" id="{4DFC5CC3-6698-2EAA-95C2-915E55BE4915}"/>
              </a:ext>
            </a:extLst>
          </p:cNvPr>
          <p:cNvSpPr txBox="1">
            <a:spLocks/>
          </p:cNvSpPr>
          <p:nvPr/>
        </p:nvSpPr>
        <p:spPr>
          <a:xfrm>
            <a:off x="1228966" y="3429000"/>
            <a:ext cx="7062627" cy="1954341"/>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SzPts val="4100"/>
            </a:pPr>
            <a:r>
              <a:rPr lang="it-IT" dirty="0">
                <a:solidFill>
                  <a:srgbClr val="672D7A"/>
                </a:solidFill>
                <a:latin typeface="Inter"/>
                <a:ea typeface="Inter"/>
                <a:cs typeface="Inter"/>
                <a:sym typeface="Inter"/>
              </a:rPr>
              <a:t>Penelope, la rete per tessere lo sviluppo digitale e navigare il rischio delle imprese</a:t>
            </a:r>
          </a:p>
        </p:txBody>
      </p:sp>
      <p:pic>
        <p:nvPicPr>
          <p:cNvPr id="4" name="Google Shape;161;p28" title="Penelope - Resolve | Udeis.png">
            <a:extLst>
              <a:ext uri="{FF2B5EF4-FFF2-40B4-BE49-F238E27FC236}">
                <a16:creationId xmlns:a16="http://schemas.microsoft.com/office/drawing/2014/main" id="{CE66E63D-04E8-EDB0-A050-85D325CA63CF}"/>
              </a:ext>
            </a:extLst>
          </p:cNvPr>
          <p:cNvPicPr preferRelativeResize="0"/>
          <p:nvPr/>
        </p:nvPicPr>
        <p:blipFill rotWithShape="1">
          <a:blip r:embed="rId5">
            <a:alphaModFix/>
          </a:blip>
          <a:srcRect/>
          <a:stretch/>
        </p:blipFill>
        <p:spPr>
          <a:xfrm>
            <a:off x="6299200" y="1145825"/>
            <a:ext cx="5892800" cy="2946400"/>
          </a:xfrm>
          <a:prstGeom prst="rect">
            <a:avLst/>
          </a:prstGeom>
          <a:noFill/>
          <a:ln>
            <a:noFill/>
          </a:ln>
        </p:spPr>
      </p:pic>
    </p:spTree>
    <p:extLst>
      <p:ext uri="{BB962C8B-B14F-4D97-AF65-F5344CB8AC3E}">
        <p14:creationId xmlns:p14="http://schemas.microsoft.com/office/powerpoint/2010/main" val="26138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6">
          <a:extLst>
            <a:ext uri="{FF2B5EF4-FFF2-40B4-BE49-F238E27FC236}">
              <a16:creationId xmlns:a16="http://schemas.microsoft.com/office/drawing/2014/main" id="{9CCCA489-E181-E01D-EA51-EED0AE87201C}"/>
            </a:ext>
          </a:extLst>
        </p:cNvPr>
        <p:cNvGrpSpPr/>
        <p:nvPr/>
      </p:nvGrpSpPr>
      <p:grpSpPr>
        <a:xfrm>
          <a:off x="0" y="0"/>
          <a:ext cx="0" cy="0"/>
          <a:chOff x="0" y="0"/>
          <a:chExt cx="0" cy="0"/>
        </a:xfrm>
      </p:grpSpPr>
      <p:pic>
        <p:nvPicPr>
          <p:cNvPr id="2" name="audio_outro">
            <a:hlinkClick r:id="" action="ppaction://media"/>
            <a:extLst>
              <a:ext uri="{FF2B5EF4-FFF2-40B4-BE49-F238E27FC236}">
                <a16:creationId xmlns:a16="http://schemas.microsoft.com/office/drawing/2014/main" id="{E76C51A5-AD21-EE00-0671-BE73E87CF1CD}"/>
              </a:ext>
            </a:extLst>
          </p:cNvPr>
          <p:cNvPicPr>
            <a:picLocks noChangeAspect="1"/>
          </p:cNvPicPr>
          <p:nvPr>
            <a:audioFile r:link="rId1"/>
            <p:extLst>
              <p:ext uri="{DAA4B4D4-6D71-4841-9C94-3DE7FCFB9230}">
                <p14:media xmlns:p14="http://schemas.microsoft.com/office/powerpoint/2010/main" r:embed="rId2">
                  <p14:trim st="4232.0219"/>
                </p14:media>
              </p:ext>
            </p:extLst>
          </p:nvPr>
        </p:nvPicPr>
        <p:blipFill>
          <a:blip r:embed="rId6"/>
          <a:stretch>
            <a:fillRect/>
          </a:stretch>
        </p:blipFill>
        <p:spPr>
          <a:xfrm>
            <a:off x="11154395" y="5818214"/>
            <a:ext cx="812800" cy="812800"/>
          </a:xfrm>
          <a:prstGeom prst="rect">
            <a:avLst/>
          </a:prstGeom>
        </p:spPr>
      </p:pic>
    </p:spTree>
    <p:extLst>
      <p:ext uri="{BB962C8B-B14F-4D97-AF65-F5344CB8AC3E}">
        <p14:creationId xmlns:p14="http://schemas.microsoft.com/office/powerpoint/2010/main" val="406616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3"/>
          <p:cNvPicPr preferRelativeResize="0"/>
          <p:nvPr/>
        </p:nvPicPr>
        <p:blipFill rotWithShape="1">
          <a:blip r:embed="rId3">
            <a:alphaModFix/>
          </a:blip>
          <a:srcRect/>
          <a:stretch/>
        </p:blipFill>
        <p:spPr>
          <a:xfrm>
            <a:off x="0" y="0"/>
            <a:ext cx="12192005" cy="6858003"/>
          </a:xfrm>
          <a:prstGeom prst="rect">
            <a:avLst/>
          </a:prstGeom>
          <a:noFill/>
          <a:ln>
            <a:noFill/>
          </a:ln>
        </p:spPr>
      </p:pic>
      <p:sp>
        <p:nvSpPr>
          <p:cNvPr id="523" name="Google Shape;523;p63"/>
          <p:cNvSpPr/>
          <p:nvPr/>
        </p:nvSpPr>
        <p:spPr>
          <a:xfrm>
            <a:off x="0" y="1145817"/>
            <a:ext cx="12192000" cy="45663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524" name="Google Shape;524;p63" title="Penelope - Resolve | Udeis.png"/>
          <p:cNvPicPr preferRelativeResize="0"/>
          <p:nvPr/>
        </p:nvPicPr>
        <p:blipFill rotWithShape="1">
          <a:blip r:embed="rId4">
            <a:alphaModFix/>
          </a:blip>
          <a:srcRect/>
          <a:stretch/>
        </p:blipFill>
        <p:spPr>
          <a:xfrm>
            <a:off x="5997800" y="1880425"/>
            <a:ext cx="6194200" cy="3097100"/>
          </a:xfrm>
          <a:prstGeom prst="rect">
            <a:avLst/>
          </a:prstGeom>
          <a:noFill/>
          <a:ln>
            <a:noFill/>
          </a:ln>
        </p:spPr>
      </p:pic>
      <p:sp>
        <p:nvSpPr>
          <p:cNvPr id="525" name="Google Shape;525;p63"/>
          <p:cNvSpPr txBox="1"/>
          <p:nvPr/>
        </p:nvSpPr>
        <p:spPr>
          <a:xfrm>
            <a:off x="304798" y="2443950"/>
            <a:ext cx="5388300" cy="1970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it-IT" sz="2800" dirty="0">
                <a:solidFill>
                  <a:srgbClr val="672E7A"/>
                </a:solidFill>
                <a:latin typeface="Press Start 2P"/>
                <a:ea typeface="Press Start 2P"/>
                <a:cs typeface="Press Start 2P"/>
                <a:sym typeface="Press Start 2P"/>
              </a:rPr>
              <a:t>e grazie di tutto il pesce</a:t>
            </a:r>
            <a:endParaRPr sz="2800" dirty="0">
              <a:solidFill>
                <a:srgbClr val="672E7A"/>
              </a:solidFill>
              <a:latin typeface="Press Start 2P"/>
              <a:ea typeface="Press Start 2P"/>
              <a:cs typeface="Press Start 2P"/>
              <a:sym typeface="Press Start 2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8569"/>
        </a:solidFill>
        <a:effectLst/>
      </p:bgPr>
    </p:bg>
    <p:spTree>
      <p:nvGrpSpPr>
        <p:cNvPr id="1" name="Shape 165">
          <a:extLst>
            <a:ext uri="{FF2B5EF4-FFF2-40B4-BE49-F238E27FC236}">
              <a16:creationId xmlns:a16="http://schemas.microsoft.com/office/drawing/2014/main" id="{B4D2DC6D-8391-445E-3E3D-B7562BB141AF}"/>
            </a:ext>
          </a:extLst>
        </p:cNvPr>
        <p:cNvGrpSpPr/>
        <p:nvPr/>
      </p:nvGrpSpPr>
      <p:grpSpPr>
        <a:xfrm>
          <a:off x="0" y="0"/>
          <a:ext cx="0" cy="0"/>
          <a:chOff x="0" y="0"/>
          <a:chExt cx="0" cy="0"/>
        </a:xfrm>
      </p:grpSpPr>
      <p:pic>
        <p:nvPicPr>
          <p:cNvPr id="166" name="Google Shape;166;p29">
            <a:extLst>
              <a:ext uri="{FF2B5EF4-FFF2-40B4-BE49-F238E27FC236}">
                <a16:creationId xmlns:a16="http://schemas.microsoft.com/office/drawing/2014/main" id="{2F31F25B-6571-6F4C-8F52-917D72402852}"/>
              </a:ext>
            </a:extLst>
          </p:cNvPr>
          <p:cNvPicPr preferRelativeResize="0"/>
          <p:nvPr/>
        </p:nvPicPr>
        <p:blipFill rotWithShape="1">
          <a:blip r:embed="rId3">
            <a:alphaModFix/>
          </a:blip>
          <a:srcRect l="5197" t="28219" r="5492" b="28224"/>
          <a:stretch/>
        </p:blipFill>
        <p:spPr>
          <a:xfrm>
            <a:off x="1173000" y="1"/>
            <a:ext cx="9846034" cy="6857999"/>
          </a:xfrm>
          <a:prstGeom prst="rect">
            <a:avLst/>
          </a:prstGeom>
          <a:noFill/>
          <a:ln>
            <a:noFill/>
          </a:ln>
        </p:spPr>
      </p:pic>
      <p:sp>
        <p:nvSpPr>
          <p:cNvPr id="167" name="Google Shape;167;p29">
            <a:extLst>
              <a:ext uri="{FF2B5EF4-FFF2-40B4-BE49-F238E27FC236}">
                <a16:creationId xmlns:a16="http://schemas.microsoft.com/office/drawing/2014/main" id="{4FEACE75-300C-0436-09FC-8A4D5CC3E570}"/>
              </a:ext>
            </a:extLst>
          </p:cNvPr>
          <p:cNvSpPr/>
          <p:nvPr/>
        </p:nvSpPr>
        <p:spPr>
          <a:xfrm>
            <a:off x="0" y="1145817"/>
            <a:ext cx="12192000" cy="45663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 name="Google Shape;168;p29">
            <a:extLst>
              <a:ext uri="{FF2B5EF4-FFF2-40B4-BE49-F238E27FC236}">
                <a16:creationId xmlns:a16="http://schemas.microsoft.com/office/drawing/2014/main" id="{F2481B8E-BBD4-6C33-3CA7-3C23706F3F07}"/>
              </a:ext>
            </a:extLst>
          </p:cNvPr>
          <p:cNvSpPr txBox="1">
            <a:spLocks noGrp="1"/>
          </p:cNvSpPr>
          <p:nvPr>
            <p:ph type="title" idx="4294967295"/>
          </p:nvPr>
        </p:nvSpPr>
        <p:spPr>
          <a:xfrm>
            <a:off x="3615967" y="2443951"/>
            <a:ext cx="4195029" cy="19701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4100"/>
              <a:buNone/>
            </a:pPr>
            <a:r>
              <a:rPr lang="it-IT" dirty="0">
                <a:solidFill>
                  <a:srgbClr val="333333"/>
                </a:solidFill>
                <a:latin typeface="Inter"/>
                <a:ea typeface="Inter"/>
                <a:cs typeface="Inter"/>
                <a:sym typeface="Inter"/>
              </a:rPr>
              <a:t>Il fascino della tecnica</a:t>
            </a:r>
            <a:endParaRPr dirty="0">
              <a:solidFill>
                <a:srgbClr val="333333"/>
              </a:solidFill>
              <a:latin typeface="Inter"/>
              <a:ea typeface="Inter"/>
              <a:cs typeface="Inter"/>
              <a:sym typeface="Inter"/>
            </a:endParaRPr>
          </a:p>
        </p:txBody>
      </p:sp>
      <p:pic>
        <p:nvPicPr>
          <p:cNvPr id="169" name="Google Shape;169;p29" title="6.png">
            <a:extLst>
              <a:ext uri="{FF2B5EF4-FFF2-40B4-BE49-F238E27FC236}">
                <a16:creationId xmlns:a16="http://schemas.microsoft.com/office/drawing/2014/main" id="{CB5D90B0-016D-106D-3515-8B9D018B5330}"/>
              </a:ext>
            </a:extLst>
          </p:cNvPr>
          <p:cNvPicPr preferRelativeResize="0"/>
          <p:nvPr/>
        </p:nvPicPr>
        <p:blipFill rotWithShape="1">
          <a:blip r:embed="rId4">
            <a:alphaModFix/>
          </a:blip>
          <a:srcRect/>
          <a:stretch/>
        </p:blipFill>
        <p:spPr>
          <a:xfrm>
            <a:off x="1173000" y="2207500"/>
            <a:ext cx="2442966" cy="2442966"/>
          </a:xfrm>
          <a:prstGeom prst="rect">
            <a:avLst/>
          </a:prstGeom>
          <a:noFill/>
          <a:ln>
            <a:noFill/>
          </a:ln>
        </p:spPr>
      </p:pic>
      <p:pic>
        <p:nvPicPr>
          <p:cNvPr id="1026" name="Picture 2" descr="I nove miliardi di nomi di Dio - Arthur C. Clarke,Clair Margaret St.,Richard Matheson - copertina">
            <a:extLst>
              <a:ext uri="{FF2B5EF4-FFF2-40B4-BE49-F238E27FC236}">
                <a16:creationId xmlns:a16="http://schemas.microsoft.com/office/drawing/2014/main" id="{76CCAE02-0269-2355-B0ED-5C68ADC4F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289" y="1361835"/>
            <a:ext cx="2904558" cy="413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50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3" name="Immagine 2" descr="Immagine che contiene mappa, testo, atlante&#10;&#10;Il contenuto generato dall'IA potrebbe non essere corretto.">
            <a:extLst>
              <a:ext uri="{FF2B5EF4-FFF2-40B4-BE49-F238E27FC236}">
                <a16:creationId xmlns:a16="http://schemas.microsoft.com/office/drawing/2014/main" id="{E0223CDB-7975-F93F-7307-5D100EAAFD7D}"/>
              </a:ext>
            </a:extLst>
          </p:cNvPr>
          <p:cNvPicPr>
            <a:picLocks noChangeAspect="1"/>
          </p:cNvPicPr>
          <p:nvPr/>
        </p:nvPicPr>
        <p:blipFill>
          <a:blip r:embed="rId3"/>
          <a:srcRect t="5211" b="5211"/>
          <a:stretch>
            <a:fillRect/>
          </a:stretch>
        </p:blipFill>
        <p:spPr>
          <a:xfrm>
            <a:off x="736635" y="0"/>
            <a:ext cx="11455365" cy="6858000"/>
          </a:xfrm>
          <a:prstGeom prst="rect">
            <a:avLst/>
          </a:prstGeom>
        </p:spPr>
      </p:pic>
      <p:sp>
        <p:nvSpPr>
          <p:cNvPr id="176" name="Google Shape;176;p30"/>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77" name="Google Shape;177;p30" title="6.png"/>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178" name="Google Shape;178;p30"/>
          <p:cNvPicPr preferRelativeResize="0"/>
          <p:nvPr/>
        </p:nvPicPr>
        <p:blipFill rotWithShape="1">
          <a:blip r:embed="rId5">
            <a:alphaModFix/>
          </a:blip>
          <a:srcRect l="50725" r="33846"/>
          <a:stretch/>
        </p:blipFill>
        <p:spPr>
          <a:xfrm>
            <a:off x="-1" y="0"/>
            <a:ext cx="740826" cy="6857999"/>
          </a:xfrm>
          <a:prstGeom prst="rect">
            <a:avLst/>
          </a:prstGeom>
          <a:noFill/>
          <a:ln>
            <a:noFill/>
          </a:ln>
        </p:spPr>
      </p:pic>
      <p:sp>
        <p:nvSpPr>
          <p:cNvPr id="5" name="Ovale 4">
            <a:extLst>
              <a:ext uri="{FF2B5EF4-FFF2-40B4-BE49-F238E27FC236}">
                <a16:creationId xmlns:a16="http://schemas.microsoft.com/office/drawing/2014/main" id="{0658EB29-236F-2643-82D9-DF9BA7EB360D}"/>
              </a:ext>
            </a:extLst>
          </p:cNvPr>
          <p:cNvSpPr/>
          <p:nvPr/>
        </p:nvSpPr>
        <p:spPr>
          <a:xfrm>
            <a:off x="7123396" y="2633812"/>
            <a:ext cx="122088" cy="122088"/>
          </a:xfrm>
          <a:prstGeom prst="ellipse">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C0C8320B-971F-4890-5045-88DA44938A53}"/>
              </a:ext>
            </a:extLst>
          </p:cNvPr>
          <p:cNvSpPr/>
          <p:nvPr/>
        </p:nvSpPr>
        <p:spPr>
          <a:xfrm>
            <a:off x="7015513" y="2525929"/>
            <a:ext cx="337854" cy="337854"/>
          </a:xfrm>
          <a:prstGeom prst="ellipse">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842D9DD8-708E-6593-5280-00F3E7B6DC22}"/>
              </a:ext>
            </a:extLst>
          </p:cNvPr>
          <p:cNvSpPr/>
          <p:nvPr/>
        </p:nvSpPr>
        <p:spPr>
          <a:xfrm>
            <a:off x="6922789" y="2433205"/>
            <a:ext cx="523302" cy="523302"/>
          </a:xfrm>
          <a:prstGeom prst="ellipse">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207205BB-9C15-A4D6-D84F-BF401ADF5DD4}"/>
              </a:ext>
            </a:extLst>
          </p:cNvPr>
          <p:cNvSpPr/>
          <p:nvPr/>
        </p:nvSpPr>
        <p:spPr>
          <a:xfrm>
            <a:off x="5234732" y="745148"/>
            <a:ext cx="3899416" cy="3899416"/>
          </a:xfrm>
          <a:prstGeom prst="ellipse">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9" name="Immagine 8" descr="Immagine che contiene testo, schermata, Carattere, numero&#10;&#10;Il contenuto generato dall'IA potrebbe non essere corretto.">
            <a:extLst>
              <a:ext uri="{FF2B5EF4-FFF2-40B4-BE49-F238E27FC236}">
                <a16:creationId xmlns:a16="http://schemas.microsoft.com/office/drawing/2014/main" id="{E48F6611-FF2D-6450-8A44-56AEF0CCCDC9}"/>
              </a:ext>
            </a:extLst>
          </p:cNvPr>
          <p:cNvPicPr>
            <a:picLocks noChangeAspect="1"/>
          </p:cNvPicPr>
          <p:nvPr/>
        </p:nvPicPr>
        <p:blipFill>
          <a:blip r:embed="rId3"/>
          <a:stretch>
            <a:fillRect/>
          </a:stretch>
        </p:blipFill>
        <p:spPr>
          <a:xfrm>
            <a:off x="8577027" y="3590155"/>
            <a:ext cx="2997200" cy="2997200"/>
          </a:xfrm>
          <a:prstGeom prst="rect">
            <a:avLst/>
          </a:prstGeom>
        </p:spPr>
      </p:pic>
      <p:sp>
        <p:nvSpPr>
          <p:cNvPr id="188" name="Google Shape;188;p31"/>
          <p:cNvSpPr txBox="1"/>
          <p:nvPr/>
        </p:nvSpPr>
        <p:spPr>
          <a:xfrm>
            <a:off x="7691215" y="6187155"/>
            <a:ext cx="246300" cy="4002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1800">
              <a:solidFill>
                <a:schemeClr val="dk1"/>
              </a:solidFill>
              <a:latin typeface="Inter"/>
              <a:ea typeface="Inter"/>
              <a:cs typeface="Inter"/>
              <a:sym typeface="Inter"/>
            </a:endParaRPr>
          </a:p>
        </p:txBody>
      </p:sp>
      <p:pic>
        <p:nvPicPr>
          <p:cNvPr id="189" name="Google Shape;189;p31" title="6.png"/>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190" name="Google Shape;190;p31"/>
          <p:cNvPicPr preferRelativeResize="0"/>
          <p:nvPr/>
        </p:nvPicPr>
        <p:blipFill rotWithShape="1">
          <a:blip r:embed="rId5">
            <a:alphaModFix/>
          </a:blip>
          <a:srcRect l="50725" r="33846"/>
          <a:stretch/>
        </p:blipFill>
        <p:spPr>
          <a:xfrm>
            <a:off x="-1" y="0"/>
            <a:ext cx="740826" cy="6857999"/>
          </a:xfrm>
          <a:prstGeom prst="rect">
            <a:avLst/>
          </a:prstGeom>
          <a:noFill/>
          <a:ln>
            <a:noFill/>
          </a:ln>
        </p:spPr>
      </p:pic>
      <p:sp>
        <p:nvSpPr>
          <p:cNvPr id="191" name="Google Shape;191;p31"/>
          <p:cNvSpPr txBox="1">
            <a:spLocks noGrp="1"/>
          </p:cNvSpPr>
          <p:nvPr>
            <p:ph type="title" idx="4294967295"/>
          </p:nvPr>
        </p:nvSpPr>
        <p:spPr>
          <a:xfrm>
            <a:off x="1045625" y="614595"/>
            <a:ext cx="4439189" cy="773505"/>
          </a:xfrm>
          <a:prstGeom prst="rect">
            <a:avLst/>
          </a:prstGeom>
          <a:noFill/>
          <a:ln>
            <a:noFill/>
          </a:ln>
        </p:spPr>
        <p:txBody>
          <a:bodyPr spcFirstLastPara="1" wrap="square" lIns="121900" tIns="121900" rIns="121900" bIns="121900" anchor="b" anchorCtr="0">
            <a:spAutoFit/>
          </a:bodyPr>
          <a:lstStyle/>
          <a:p>
            <a:pPr marL="0" lvl="0" indent="0" algn="l" rtl="0">
              <a:lnSpc>
                <a:spcPct val="115000"/>
              </a:lnSpc>
              <a:spcBef>
                <a:spcPts val="800"/>
              </a:spcBef>
              <a:spcAft>
                <a:spcPts val="0"/>
              </a:spcAft>
              <a:buNone/>
            </a:pPr>
            <a:r>
              <a:rPr lang="it-IT" sz="2400" b="1" dirty="0">
                <a:solidFill>
                  <a:srgbClr val="008080"/>
                </a:solidFill>
                <a:latin typeface="Inter"/>
                <a:ea typeface="Inter"/>
                <a:cs typeface="Inter"/>
                <a:sym typeface="Inter"/>
              </a:rPr>
              <a:t>Anche l’IA è una bolla?</a:t>
            </a:r>
            <a:endParaRPr sz="2400" b="1" dirty="0">
              <a:solidFill>
                <a:srgbClr val="008080"/>
              </a:solidFill>
              <a:latin typeface="Inter"/>
              <a:ea typeface="Inter"/>
              <a:cs typeface="Inter"/>
              <a:sym typeface="Inter"/>
            </a:endParaRPr>
          </a:p>
        </p:txBody>
      </p:sp>
      <p:pic>
        <p:nvPicPr>
          <p:cNvPr id="5" name="Immagine 4" descr="Immagine che contiene testo, Carattere, schermata, bianco&#10;&#10;Il contenuto generato dall'IA potrebbe non essere corretto.">
            <a:extLst>
              <a:ext uri="{FF2B5EF4-FFF2-40B4-BE49-F238E27FC236}">
                <a16:creationId xmlns:a16="http://schemas.microsoft.com/office/drawing/2014/main" id="{7AD03951-C723-8105-85E0-485FAFB6DA04}"/>
              </a:ext>
            </a:extLst>
          </p:cNvPr>
          <p:cNvPicPr>
            <a:picLocks noChangeAspect="1"/>
          </p:cNvPicPr>
          <p:nvPr/>
        </p:nvPicPr>
        <p:blipFill>
          <a:blip r:embed="rId6"/>
          <a:stretch>
            <a:fillRect/>
          </a:stretch>
        </p:blipFill>
        <p:spPr>
          <a:xfrm>
            <a:off x="1320638" y="4244620"/>
            <a:ext cx="6676576" cy="2346760"/>
          </a:xfrm>
          <a:prstGeom prst="rect">
            <a:avLst/>
          </a:prstGeom>
        </p:spPr>
      </p:pic>
      <p:pic>
        <p:nvPicPr>
          <p:cNvPr id="3" name="Immagine 2" descr="Immagine che contiene testo, schermata, Carattere&#10;&#10;Il contenuto generato dall'IA potrebbe non essere corretto.">
            <a:extLst>
              <a:ext uri="{FF2B5EF4-FFF2-40B4-BE49-F238E27FC236}">
                <a16:creationId xmlns:a16="http://schemas.microsoft.com/office/drawing/2014/main" id="{2A9C1056-F4C2-DCEC-40B7-53C21CA39F57}"/>
              </a:ext>
            </a:extLst>
          </p:cNvPr>
          <p:cNvPicPr>
            <a:picLocks noChangeAspect="1"/>
          </p:cNvPicPr>
          <p:nvPr/>
        </p:nvPicPr>
        <p:blipFill>
          <a:blip r:embed="rId7"/>
          <a:stretch>
            <a:fillRect/>
          </a:stretch>
        </p:blipFill>
        <p:spPr>
          <a:xfrm>
            <a:off x="7455174" y="614595"/>
            <a:ext cx="4119053" cy="2346760"/>
          </a:xfrm>
          <a:prstGeom prst="rect">
            <a:avLst/>
          </a:prstGeom>
        </p:spPr>
      </p:pic>
      <p:pic>
        <p:nvPicPr>
          <p:cNvPr id="7" name="Immagine 6" descr="Immagine che contiene testo, schermata, Carattere&#10;&#10;Il contenuto generato dall'IA potrebbe non essere corretto.">
            <a:extLst>
              <a:ext uri="{FF2B5EF4-FFF2-40B4-BE49-F238E27FC236}">
                <a16:creationId xmlns:a16="http://schemas.microsoft.com/office/drawing/2014/main" id="{3CC24649-ABEB-E3AB-F0DD-19F13E136237}"/>
              </a:ext>
            </a:extLst>
          </p:cNvPr>
          <p:cNvPicPr>
            <a:picLocks noChangeAspect="1"/>
          </p:cNvPicPr>
          <p:nvPr/>
        </p:nvPicPr>
        <p:blipFill>
          <a:blip r:embed="rId8"/>
          <a:stretch>
            <a:fillRect/>
          </a:stretch>
        </p:blipFill>
        <p:spPr>
          <a:xfrm>
            <a:off x="1045625" y="1448381"/>
            <a:ext cx="6104749" cy="2346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5E6887D3-2EA7-B170-F3F8-2545BC206E98}"/>
            </a:ext>
          </a:extLst>
        </p:cNvPr>
        <p:cNvGrpSpPr/>
        <p:nvPr/>
      </p:nvGrpSpPr>
      <p:grpSpPr>
        <a:xfrm>
          <a:off x="0" y="0"/>
          <a:ext cx="0" cy="0"/>
          <a:chOff x="0" y="0"/>
          <a:chExt cx="0" cy="0"/>
        </a:xfrm>
      </p:grpSpPr>
      <p:sp>
        <p:nvSpPr>
          <p:cNvPr id="188" name="Google Shape;188;p31">
            <a:extLst>
              <a:ext uri="{FF2B5EF4-FFF2-40B4-BE49-F238E27FC236}">
                <a16:creationId xmlns:a16="http://schemas.microsoft.com/office/drawing/2014/main" id="{8B278C8E-78B2-2DE7-4173-33A0E2FBAF20}"/>
              </a:ext>
            </a:extLst>
          </p:cNvPr>
          <p:cNvSpPr txBox="1"/>
          <p:nvPr/>
        </p:nvSpPr>
        <p:spPr>
          <a:xfrm>
            <a:off x="7691215" y="6187155"/>
            <a:ext cx="246300" cy="4002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1800">
              <a:solidFill>
                <a:schemeClr val="dk1"/>
              </a:solidFill>
              <a:latin typeface="Inter"/>
              <a:ea typeface="Inter"/>
              <a:cs typeface="Inter"/>
              <a:sym typeface="Inter"/>
            </a:endParaRPr>
          </a:p>
        </p:txBody>
      </p:sp>
      <p:pic>
        <p:nvPicPr>
          <p:cNvPr id="189" name="Google Shape;189;p31" title="6.png">
            <a:extLst>
              <a:ext uri="{FF2B5EF4-FFF2-40B4-BE49-F238E27FC236}">
                <a16:creationId xmlns:a16="http://schemas.microsoft.com/office/drawing/2014/main" id="{1ECCF89D-E288-2AC6-BD15-95CF66B68444}"/>
              </a:ext>
            </a:extLst>
          </p:cNvPr>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190" name="Google Shape;190;p31">
            <a:extLst>
              <a:ext uri="{FF2B5EF4-FFF2-40B4-BE49-F238E27FC236}">
                <a16:creationId xmlns:a16="http://schemas.microsoft.com/office/drawing/2014/main" id="{EFF37839-E277-8B4E-2715-6FFC6D7F2694}"/>
              </a:ext>
            </a:extLst>
          </p:cNvPr>
          <p:cNvPicPr preferRelativeResize="0"/>
          <p:nvPr/>
        </p:nvPicPr>
        <p:blipFill rotWithShape="1">
          <a:blip r:embed="rId4">
            <a:alphaModFix/>
          </a:blip>
          <a:srcRect l="50725" r="33846"/>
          <a:stretch/>
        </p:blipFill>
        <p:spPr>
          <a:xfrm>
            <a:off x="-1" y="0"/>
            <a:ext cx="740826" cy="6857999"/>
          </a:xfrm>
          <a:prstGeom prst="rect">
            <a:avLst/>
          </a:prstGeom>
          <a:noFill/>
          <a:ln>
            <a:noFill/>
          </a:ln>
        </p:spPr>
      </p:pic>
      <p:sp>
        <p:nvSpPr>
          <p:cNvPr id="191" name="Google Shape;191;p31">
            <a:extLst>
              <a:ext uri="{FF2B5EF4-FFF2-40B4-BE49-F238E27FC236}">
                <a16:creationId xmlns:a16="http://schemas.microsoft.com/office/drawing/2014/main" id="{6A0FEA65-9411-7042-9848-4B484F688015}"/>
              </a:ext>
            </a:extLst>
          </p:cNvPr>
          <p:cNvSpPr txBox="1">
            <a:spLocks noGrp="1"/>
          </p:cNvSpPr>
          <p:nvPr>
            <p:ph type="title" idx="4294967295"/>
          </p:nvPr>
        </p:nvSpPr>
        <p:spPr>
          <a:xfrm>
            <a:off x="1045625" y="614595"/>
            <a:ext cx="4439189" cy="773505"/>
          </a:xfrm>
          <a:prstGeom prst="rect">
            <a:avLst/>
          </a:prstGeom>
          <a:noFill/>
          <a:ln>
            <a:noFill/>
          </a:ln>
        </p:spPr>
        <p:txBody>
          <a:bodyPr spcFirstLastPara="1" wrap="square" lIns="121900" tIns="121900" rIns="121900" bIns="121900" anchor="b" anchorCtr="0">
            <a:spAutoFit/>
          </a:bodyPr>
          <a:lstStyle/>
          <a:p>
            <a:pPr marL="0" lvl="0" indent="0" algn="l" rtl="0">
              <a:lnSpc>
                <a:spcPct val="115000"/>
              </a:lnSpc>
              <a:spcBef>
                <a:spcPts val="800"/>
              </a:spcBef>
              <a:spcAft>
                <a:spcPts val="0"/>
              </a:spcAft>
              <a:buNone/>
            </a:pPr>
            <a:r>
              <a:rPr lang="it-IT" sz="2400" b="1" dirty="0">
                <a:solidFill>
                  <a:srgbClr val="008080"/>
                </a:solidFill>
                <a:latin typeface="Inter"/>
                <a:ea typeface="Inter"/>
                <a:cs typeface="Inter"/>
                <a:sym typeface="Inter"/>
              </a:rPr>
              <a:t>o una corsa all’oro?</a:t>
            </a:r>
            <a:endParaRPr sz="2400" b="1" dirty="0">
              <a:solidFill>
                <a:srgbClr val="008080"/>
              </a:solidFill>
              <a:latin typeface="Inter"/>
              <a:ea typeface="Inter"/>
              <a:cs typeface="Inter"/>
              <a:sym typeface="Inter"/>
            </a:endParaRPr>
          </a:p>
        </p:txBody>
      </p:sp>
      <p:pic>
        <p:nvPicPr>
          <p:cNvPr id="8" name="Immagine 7" descr="Immagine che contiene testo, schermata, Carattere, numero&#10;&#10;Il contenuto generato dall'IA potrebbe non essere corretto.">
            <a:extLst>
              <a:ext uri="{FF2B5EF4-FFF2-40B4-BE49-F238E27FC236}">
                <a16:creationId xmlns:a16="http://schemas.microsoft.com/office/drawing/2014/main" id="{B0F69A9D-EF5E-60CC-D561-DA969CF17CEC}"/>
              </a:ext>
            </a:extLst>
          </p:cNvPr>
          <p:cNvPicPr>
            <a:picLocks noChangeAspect="1"/>
          </p:cNvPicPr>
          <p:nvPr/>
        </p:nvPicPr>
        <p:blipFill>
          <a:blip r:embed="rId5"/>
          <a:stretch>
            <a:fillRect/>
          </a:stretch>
        </p:blipFill>
        <p:spPr>
          <a:xfrm>
            <a:off x="1045624" y="1767555"/>
            <a:ext cx="4051300" cy="4419600"/>
          </a:xfrm>
          <a:prstGeom prst="rect">
            <a:avLst/>
          </a:prstGeom>
        </p:spPr>
      </p:pic>
      <p:pic>
        <p:nvPicPr>
          <p:cNvPr id="10" name="Immagine 9" descr="Immagine che contiene testo, schermata, Carattere, Sito Web&#10;&#10;Il contenuto generato dall'IA potrebbe non essere corretto.">
            <a:extLst>
              <a:ext uri="{FF2B5EF4-FFF2-40B4-BE49-F238E27FC236}">
                <a16:creationId xmlns:a16="http://schemas.microsoft.com/office/drawing/2014/main" id="{A674EE65-A410-E9BC-3FA2-113B10E8524D}"/>
              </a:ext>
            </a:extLst>
          </p:cNvPr>
          <p:cNvPicPr>
            <a:picLocks noChangeAspect="1"/>
          </p:cNvPicPr>
          <p:nvPr/>
        </p:nvPicPr>
        <p:blipFill>
          <a:blip r:embed="rId6"/>
          <a:stretch>
            <a:fillRect/>
          </a:stretch>
        </p:blipFill>
        <p:spPr>
          <a:xfrm>
            <a:off x="5401723" y="3573843"/>
            <a:ext cx="4797686" cy="3013512"/>
          </a:xfrm>
          <a:prstGeom prst="rect">
            <a:avLst/>
          </a:prstGeom>
        </p:spPr>
      </p:pic>
      <p:pic>
        <p:nvPicPr>
          <p:cNvPr id="12" name="Immagine 11" descr="Immagine che contiene testo, schermata, Carattere&#10;&#10;Il contenuto generato dall'IA potrebbe non essere corretto.">
            <a:extLst>
              <a:ext uri="{FF2B5EF4-FFF2-40B4-BE49-F238E27FC236}">
                <a16:creationId xmlns:a16="http://schemas.microsoft.com/office/drawing/2014/main" id="{9FFC771D-1AAE-5794-7731-7CDAFAF34095}"/>
              </a:ext>
            </a:extLst>
          </p:cNvPr>
          <p:cNvPicPr>
            <a:picLocks noChangeAspect="1"/>
          </p:cNvPicPr>
          <p:nvPr/>
        </p:nvPicPr>
        <p:blipFill>
          <a:blip r:embed="rId7"/>
          <a:stretch>
            <a:fillRect/>
          </a:stretch>
        </p:blipFill>
        <p:spPr>
          <a:xfrm>
            <a:off x="5401724" y="614595"/>
            <a:ext cx="6491039" cy="2475692"/>
          </a:xfrm>
          <a:prstGeom prst="rect">
            <a:avLst/>
          </a:prstGeom>
        </p:spPr>
      </p:pic>
    </p:spTree>
    <p:extLst>
      <p:ext uri="{BB962C8B-B14F-4D97-AF65-F5344CB8AC3E}">
        <p14:creationId xmlns:p14="http://schemas.microsoft.com/office/powerpoint/2010/main" val="313849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80374B81-3908-E750-6505-941524EE2BFB}"/>
            </a:ext>
          </a:extLst>
        </p:cNvPr>
        <p:cNvGrpSpPr/>
        <p:nvPr/>
      </p:nvGrpSpPr>
      <p:grpSpPr>
        <a:xfrm>
          <a:off x="0" y="0"/>
          <a:ext cx="0" cy="0"/>
          <a:chOff x="0" y="0"/>
          <a:chExt cx="0" cy="0"/>
        </a:xfrm>
      </p:grpSpPr>
      <p:sp>
        <p:nvSpPr>
          <p:cNvPr id="188" name="Google Shape;188;p31">
            <a:extLst>
              <a:ext uri="{FF2B5EF4-FFF2-40B4-BE49-F238E27FC236}">
                <a16:creationId xmlns:a16="http://schemas.microsoft.com/office/drawing/2014/main" id="{3EA6C427-5077-99C6-E8B3-D40BFA96270E}"/>
              </a:ext>
            </a:extLst>
          </p:cNvPr>
          <p:cNvSpPr txBox="1"/>
          <p:nvPr/>
        </p:nvSpPr>
        <p:spPr>
          <a:xfrm>
            <a:off x="7691215" y="6187155"/>
            <a:ext cx="246300" cy="4002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1800">
              <a:solidFill>
                <a:schemeClr val="dk1"/>
              </a:solidFill>
              <a:latin typeface="Inter"/>
              <a:ea typeface="Inter"/>
              <a:cs typeface="Inter"/>
              <a:sym typeface="Inter"/>
            </a:endParaRPr>
          </a:p>
        </p:txBody>
      </p:sp>
      <p:pic>
        <p:nvPicPr>
          <p:cNvPr id="189" name="Google Shape;189;p31" title="6.png">
            <a:extLst>
              <a:ext uri="{FF2B5EF4-FFF2-40B4-BE49-F238E27FC236}">
                <a16:creationId xmlns:a16="http://schemas.microsoft.com/office/drawing/2014/main" id="{EBF03EAC-7019-9EDE-C4B9-F222DE938919}"/>
              </a:ext>
            </a:extLst>
          </p:cNvPr>
          <p:cNvPicPr preferRelativeResize="0"/>
          <p:nvPr/>
        </p:nvPicPr>
        <p:blipFill rotWithShape="1">
          <a:blip r:embed="rId3">
            <a:alphaModFix/>
          </a:blip>
          <a:srcRect/>
          <a:stretch/>
        </p:blipFill>
        <p:spPr>
          <a:xfrm>
            <a:off x="10752000" y="5418000"/>
            <a:ext cx="1440000" cy="1440000"/>
          </a:xfrm>
          <a:prstGeom prst="rect">
            <a:avLst/>
          </a:prstGeom>
          <a:noFill/>
          <a:ln>
            <a:noFill/>
          </a:ln>
        </p:spPr>
      </p:pic>
      <p:pic>
        <p:nvPicPr>
          <p:cNvPr id="190" name="Google Shape;190;p31">
            <a:extLst>
              <a:ext uri="{FF2B5EF4-FFF2-40B4-BE49-F238E27FC236}">
                <a16:creationId xmlns:a16="http://schemas.microsoft.com/office/drawing/2014/main" id="{1632DAD2-4ED2-B717-7CDA-B6E3C0A4753B}"/>
              </a:ext>
            </a:extLst>
          </p:cNvPr>
          <p:cNvPicPr preferRelativeResize="0"/>
          <p:nvPr/>
        </p:nvPicPr>
        <p:blipFill rotWithShape="1">
          <a:blip r:embed="rId4">
            <a:alphaModFix/>
          </a:blip>
          <a:srcRect l="50725" r="33846"/>
          <a:stretch/>
        </p:blipFill>
        <p:spPr>
          <a:xfrm>
            <a:off x="-1" y="0"/>
            <a:ext cx="740826" cy="6857999"/>
          </a:xfrm>
          <a:prstGeom prst="rect">
            <a:avLst/>
          </a:prstGeom>
          <a:noFill/>
          <a:ln>
            <a:noFill/>
          </a:ln>
        </p:spPr>
      </p:pic>
      <p:sp>
        <p:nvSpPr>
          <p:cNvPr id="191" name="Google Shape;191;p31">
            <a:extLst>
              <a:ext uri="{FF2B5EF4-FFF2-40B4-BE49-F238E27FC236}">
                <a16:creationId xmlns:a16="http://schemas.microsoft.com/office/drawing/2014/main" id="{6E03FA31-D637-468F-7701-34402D5F0967}"/>
              </a:ext>
            </a:extLst>
          </p:cNvPr>
          <p:cNvSpPr txBox="1">
            <a:spLocks noGrp="1"/>
          </p:cNvSpPr>
          <p:nvPr>
            <p:ph type="title" idx="4294967295"/>
          </p:nvPr>
        </p:nvSpPr>
        <p:spPr>
          <a:xfrm>
            <a:off x="1045625" y="614595"/>
            <a:ext cx="4439189" cy="773505"/>
          </a:xfrm>
          <a:prstGeom prst="rect">
            <a:avLst/>
          </a:prstGeom>
          <a:noFill/>
          <a:ln>
            <a:noFill/>
          </a:ln>
        </p:spPr>
        <p:txBody>
          <a:bodyPr spcFirstLastPara="1" wrap="square" lIns="121900" tIns="121900" rIns="121900" bIns="121900" anchor="b" anchorCtr="0">
            <a:spAutoFit/>
          </a:bodyPr>
          <a:lstStyle/>
          <a:p>
            <a:pPr marL="0" lvl="0" indent="0" algn="l" rtl="0">
              <a:lnSpc>
                <a:spcPct val="115000"/>
              </a:lnSpc>
              <a:spcBef>
                <a:spcPts val="800"/>
              </a:spcBef>
              <a:spcAft>
                <a:spcPts val="0"/>
              </a:spcAft>
              <a:buNone/>
            </a:pPr>
            <a:r>
              <a:rPr lang="it-IT" sz="2400" b="1" dirty="0">
                <a:solidFill>
                  <a:srgbClr val="008080"/>
                </a:solidFill>
                <a:latin typeface="Inter"/>
                <a:ea typeface="Inter"/>
                <a:cs typeface="Inter"/>
                <a:sym typeface="Inter"/>
              </a:rPr>
              <a:t>o una corsa all’oro?</a:t>
            </a:r>
            <a:endParaRPr sz="2400" b="1" dirty="0">
              <a:solidFill>
                <a:srgbClr val="008080"/>
              </a:solidFill>
              <a:latin typeface="Inter"/>
              <a:ea typeface="Inter"/>
              <a:cs typeface="Inter"/>
              <a:sym typeface="Inter"/>
            </a:endParaRPr>
          </a:p>
        </p:txBody>
      </p:sp>
      <p:pic>
        <p:nvPicPr>
          <p:cNvPr id="8" name="Immagine 7" descr="Immagine che contiene testo, schermata, Carattere, numero&#10;&#10;Il contenuto generato dall'IA potrebbe non essere corretto.">
            <a:extLst>
              <a:ext uri="{FF2B5EF4-FFF2-40B4-BE49-F238E27FC236}">
                <a16:creationId xmlns:a16="http://schemas.microsoft.com/office/drawing/2014/main" id="{70F94587-9C29-62AD-CCC7-FD75232AC542}"/>
              </a:ext>
            </a:extLst>
          </p:cNvPr>
          <p:cNvPicPr>
            <a:picLocks noChangeAspect="1"/>
          </p:cNvPicPr>
          <p:nvPr/>
        </p:nvPicPr>
        <p:blipFill>
          <a:blip r:embed="rId5"/>
          <a:stretch>
            <a:fillRect/>
          </a:stretch>
        </p:blipFill>
        <p:spPr>
          <a:xfrm>
            <a:off x="1045624" y="1767555"/>
            <a:ext cx="4051300" cy="4419600"/>
          </a:xfrm>
          <a:prstGeom prst="rect">
            <a:avLst/>
          </a:prstGeom>
        </p:spPr>
      </p:pic>
      <p:pic>
        <p:nvPicPr>
          <p:cNvPr id="10" name="Immagine 9" descr="Immagine che contiene testo, schermata, Carattere, Sito Web&#10;&#10;Il contenuto generato dall'IA potrebbe non essere corretto.">
            <a:extLst>
              <a:ext uri="{FF2B5EF4-FFF2-40B4-BE49-F238E27FC236}">
                <a16:creationId xmlns:a16="http://schemas.microsoft.com/office/drawing/2014/main" id="{BC551FD2-E25F-3686-40C2-E74C0DB9CC1F}"/>
              </a:ext>
            </a:extLst>
          </p:cNvPr>
          <p:cNvPicPr>
            <a:picLocks noChangeAspect="1"/>
          </p:cNvPicPr>
          <p:nvPr/>
        </p:nvPicPr>
        <p:blipFill>
          <a:blip r:embed="rId6"/>
          <a:stretch>
            <a:fillRect/>
          </a:stretch>
        </p:blipFill>
        <p:spPr>
          <a:xfrm>
            <a:off x="5401723" y="3573843"/>
            <a:ext cx="4797686" cy="3013512"/>
          </a:xfrm>
          <a:prstGeom prst="rect">
            <a:avLst/>
          </a:prstGeom>
        </p:spPr>
      </p:pic>
      <p:pic>
        <p:nvPicPr>
          <p:cNvPr id="12" name="Immagine 11" descr="Immagine che contiene testo, schermata, Carattere&#10;&#10;Il contenuto generato dall'IA potrebbe non essere corretto.">
            <a:extLst>
              <a:ext uri="{FF2B5EF4-FFF2-40B4-BE49-F238E27FC236}">
                <a16:creationId xmlns:a16="http://schemas.microsoft.com/office/drawing/2014/main" id="{A3762B05-3DC6-F02E-0D5C-2B75B96F3087}"/>
              </a:ext>
            </a:extLst>
          </p:cNvPr>
          <p:cNvPicPr>
            <a:picLocks noChangeAspect="1"/>
          </p:cNvPicPr>
          <p:nvPr/>
        </p:nvPicPr>
        <p:blipFill>
          <a:blip r:embed="rId7"/>
          <a:stretch>
            <a:fillRect/>
          </a:stretch>
        </p:blipFill>
        <p:spPr>
          <a:xfrm>
            <a:off x="5401724" y="614595"/>
            <a:ext cx="6491039" cy="2475692"/>
          </a:xfrm>
          <a:prstGeom prst="rect">
            <a:avLst/>
          </a:prstGeom>
        </p:spPr>
      </p:pic>
      <p:sp>
        <p:nvSpPr>
          <p:cNvPr id="2" name="Google Shape;167;p29">
            <a:extLst>
              <a:ext uri="{FF2B5EF4-FFF2-40B4-BE49-F238E27FC236}">
                <a16:creationId xmlns:a16="http://schemas.microsoft.com/office/drawing/2014/main" id="{50638218-2B61-6CF7-1D18-997F57041E96}"/>
              </a:ext>
            </a:extLst>
          </p:cNvPr>
          <p:cNvSpPr/>
          <p:nvPr/>
        </p:nvSpPr>
        <p:spPr>
          <a:xfrm>
            <a:off x="740824" y="2535281"/>
            <a:ext cx="11451175" cy="1970100"/>
          </a:xfrm>
          <a:prstGeom prst="rect">
            <a:avLst/>
          </a:prstGeom>
          <a:solidFill>
            <a:schemeClr val="lt1">
              <a:alpha val="90000"/>
            </a:schemeClr>
          </a:solidFill>
          <a:ln>
            <a:noFill/>
          </a:ln>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CC9900"/>
              </a:solidFill>
              <a:latin typeface="Arial"/>
              <a:ea typeface="Arial"/>
              <a:cs typeface="Arial"/>
              <a:sym typeface="Arial"/>
            </a:endParaRPr>
          </a:p>
        </p:txBody>
      </p:sp>
      <p:sp>
        <p:nvSpPr>
          <p:cNvPr id="3" name="Google Shape;168;p29">
            <a:extLst>
              <a:ext uri="{FF2B5EF4-FFF2-40B4-BE49-F238E27FC236}">
                <a16:creationId xmlns:a16="http://schemas.microsoft.com/office/drawing/2014/main" id="{274A6792-8B22-5B1C-8530-34C21F3508A9}"/>
              </a:ext>
            </a:extLst>
          </p:cNvPr>
          <p:cNvSpPr txBox="1">
            <a:spLocks/>
          </p:cNvSpPr>
          <p:nvPr/>
        </p:nvSpPr>
        <p:spPr>
          <a:xfrm>
            <a:off x="3615967" y="2535281"/>
            <a:ext cx="8276796" cy="19701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100"/>
            </a:pPr>
            <a:r>
              <a:rPr lang="it-IT" sz="3200" dirty="0">
                <a:solidFill>
                  <a:srgbClr val="672D7A"/>
                </a:solidFill>
                <a:latin typeface="Press Start 2P" pitchFamily="2" charset="0"/>
                <a:ea typeface="Inter"/>
                <a:cs typeface="Inter"/>
                <a:sym typeface="Inter"/>
              </a:rPr>
              <a:t>$ 4.500.000.000.000</a:t>
            </a:r>
          </a:p>
        </p:txBody>
      </p:sp>
      <p:pic>
        <p:nvPicPr>
          <p:cNvPr id="4" name="Google Shape;169;p29" title="6.png">
            <a:extLst>
              <a:ext uri="{FF2B5EF4-FFF2-40B4-BE49-F238E27FC236}">
                <a16:creationId xmlns:a16="http://schemas.microsoft.com/office/drawing/2014/main" id="{752C6190-44D9-9608-C52A-9EC4E8843FC0}"/>
              </a:ext>
            </a:extLst>
          </p:cNvPr>
          <p:cNvPicPr preferRelativeResize="0"/>
          <p:nvPr/>
        </p:nvPicPr>
        <p:blipFill rotWithShape="1">
          <a:blip r:embed="rId3">
            <a:alphaModFix/>
          </a:blip>
          <a:srcRect/>
          <a:stretch/>
        </p:blipFill>
        <p:spPr>
          <a:xfrm>
            <a:off x="1173000" y="2298830"/>
            <a:ext cx="2442966" cy="2442966"/>
          </a:xfrm>
          <a:prstGeom prst="rect">
            <a:avLst/>
          </a:prstGeom>
          <a:noFill/>
          <a:ln>
            <a:noFill/>
          </a:ln>
        </p:spPr>
      </p:pic>
    </p:spTree>
    <p:extLst>
      <p:ext uri="{BB962C8B-B14F-4D97-AF65-F5344CB8AC3E}">
        <p14:creationId xmlns:p14="http://schemas.microsoft.com/office/powerpoint/2010/main" val="38030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6" name="Immagine 5">
            <a:extLst>
              <a:ext uri="{FF2B5EF4-FFF2-40B4-BE49-F238E27FC236}">
                <a16:creationId xmlns:a16="http://schemas.microsoft.com/office/drawing/2014/main" id="{ED67FD6F-A852-7E7E-BA1D-B5793EC60C6A}"/>
              </a:ext>
            </a:extLst>
          </p:cNvPr>
          <p:cNvPicPr>
            <a:picLocks noChangeAspect="1"/>
          </p:cNvPicPr>
          <p:nvPr/>
        </p:nvPicPr>
        <p:blipFill>
          <a:blip r:embed="rId3"/>
          <a:stretch>
            <a:fillRect/>
          </a:stretch>
        </p:blipFill>
        <p:spPr>
          <a:xfrm>
            <a:off x="6096000" y="2459720"/>
            <a:ext cx="5937647" cy="4088034"/>
          </a:xfrm>
          <a:prstGeom prst="rect">
            <a:avLst/>
          </a:prstGeom>
        </p:spPr>
      </p:pic>
      <p:sp>
        <p:nvSpPr>
          <p:cNvPr id="198" name="Google Shape;198;p32"/>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99" name="Google Shape;199;p32" title="6.png"/>
          <p:cNvPicPr preferRelativeResize="0"/>
          <p:nvPr/>
        </p:nvPicPr>
        <p:blipFill rotWithShape="1">
          <a:blip r:embed="rId4">
            <a:alphaModFix/>
          </a:blip>
          <a:srcRect/>
          <a:stretch/>
        </p:blipFill>
        <p:spPr>
          <a:xfrm>
            <a:off x="10752000" y="5418000"/>
            <a:ext cx="1440000" cy="1440000"/>
          </a:xfrm>
          <a:prstGeom prst="rect">
            <a:avLst/>
          </a:prstGeom>
          <a:noFill/>
          <a:ln>
            <a:noFill/>
          </a:ln>
        </p:spPr>
      </p:pic>
      <p:pic>
        <p:nvPicPr>
          <p:cNvPr id="200" name="Google Shape;200;p32"/>
          <p:cNvPicPr preferRelativeResize="0"/>
          <p:nvPr/>
        </p:nvPicPr>
        <p:blipFill rotWithShape="1">
          <a:blip r:embed="rId5">
            <a:alphaModFix/>
          </a:blip>
          <a:srcRect l="50725" r="33846"/>
          <a:stretch/>
        </p:blipFill>
        <p:spPr>
          <a:xfrm>
            <a:off x="-1" y="0"/>
            <a:ext cx="740826" cy="6857999"/>
          </a:xfrm>
          <a:prstGeom prst="rect">
            <a:avLst/>
          </a:prstGeom>
          <a:noFill/>
          <a:ln>
            <a:noFill/>
          </a:ln>
        </p:spPr>
      </p:pic>
      <p:sp>
        <p:nvSpPr>
          <p:cNvPr id="2" name="Google Shape;191;p31">
            <a:extLst>
              <a:ext uri="{FF2B5EF4-FFF2-40B4-BE49-F238E27FC236}">
                <a16:creationId xmlns:a16="http://schemas.microsoft.com/office/drawing/2014/main" id="{87B0D35D-0F7E-9F83-F704-E89BE16CE78C}"/>
              </a:ext>
            </a:extLst>
          </p:cNvPr>
          <p:cNvSpPr txBox="1">
            <a:spLocks/>
          </p:cNvSpPr>
          <p:nvPr/>
        </p:nvSpPr>
        <p:spPr>
          <a:xfrm>
            <a:off x="1045625" y="189864"/>
            <a:ext cx="5567446" cy="1198236"/>
          </a:xfrm>
          <a:prstGeom prst="rect">
            <a:avLst/>
          </a:prstGeom>
          <a:noFill/>
          <a:ln>
            <a:noFill/>
          </a:ln>
        </p:spPr>
        <p:txBody>
          <a:bodyPr spcFirstLastPara="1" wrap="square" lIns="121900" tIns="121900" rIns="121900" bIns="1219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15000"/>
              </a:lnSpc>
              <a:spcBef>
                <a:spcPts val="800"/>
              </a:spcBef>
            </a:pPr>
            <a:r>
              <a:rPr lang="it-IT" sz="2400" b="1" dirty="0">
                <a:solidFill>
                  <a:srgbClr val="008080"/>
                </a:solidFill>
                <a:latin typeface="Inter"/>
                <a:ea typeface="Inter"/>
                <a:cs typeface="Inter"/>
                <a:sym typeface="Inter"/>
              </a:rPr>
              <a:t>Dato personale e proprietà intellettuale</a:t>
            </a:r>
          </a:p>
        </p:txBody>
      </p:sp>
      <p:pic>
        <p:nvPicPr>
          <p:cNvPr id="4" name="Immagine 3">
            <a:extLst>
              <a:ext uri="{FF2B5EF4-FFF2-40B4-BE49-F238E27FC236}">
                <a16:creationId xmlns:a16="http://schemas.microsoft.com/office/drawing/2014/main" id="{05D48818-E061-D5FF-E783-A989E7819BA7}"/>
              </a:ext>
            </a:extLst>
          </p:cNvPr>
          <p:cNvPicPr>
            <a:picLocks noChangeAspect="1"/>
          </p:cNvPicPr>
          <p:nvPr/>
        </p:nvPicPr>
        <p:blipFill>
          <a:blip r:embed="rId6"/>
          <a:srcRect b="23293"/>
          <a:stretch>
            <a:fillRect/>
          </a:stretch>
        </p:blipFill>
        <p:spPr>
          <a:xfrm>
            <a:off x="1045625" y="1589316"/>
            <a:ext cx="7772400" cy="2198914"/>
          </a:xfrm>
          <a:prstGeom prst="rect">
            <a:avLst/>
          </a:prstGeom>
        </p:spPr>
      </p:pic>
      <p:pic>
        <p:nvPicPr>
          <p:cNvPr id="10" name="Immagine 9">
            <a:extLst>
              <a:ext uri="{FF2B5EF4-FFF2-40B4-BE49-F238E27FC236}">
                <a16:creationId xmlns:a16="http://schemas.microsoft.com/office/drawing/2014/main" id="{E4D2D2D5-2AEE-DD4D-9F46-51BFFCEEE0E6}"/>
              </a:ext>
            </a:extLst>
          </p:cNvPr>
          <p:cNvPicPr>
            <a:picLocks noChangeAspect="1"/>
          </p:cNvPicPr>
          <p:nvPr/>
        </p:nvPicPr>
        <p:blipFill>
          <a:blip r:embed="rId7"/>
          <a:stretch>
            <a:fillRect/>
          </a:stretch>
        </p:blipFill>
        <p:spPr>
          <a:xfrm>
            <a:off x="1045625" y="3989446"/>
            <a:ext cx="3868127" cy="2577262"/>
          </a:xfrm>
          <a:prstGeom prst="rect">
            <a:avLst/>
          </a:prstGeom>
        </p:spPr>
      </p:pic>
      <p:pic>
        <p:nvPicPr>
          <p:cNvPr id="12" name="Immagine 11" descr="Immagine che contiene testo, schermata, Carattere, algebra&#10;&#10;Il contenuto generato dall'IA potrebbe non essere corretto.">
            <a:extLst>
              <a:ext uri="{FF2B5EF4-FFF2-40B4-BE49-F238E27FC236}">
                <a16:creationId xmlns:a16="http://schemas.microsoft.com/office/drawing/2014/main" id="{6BAC38AB-E89B-3CFD-9274-236EB7FF68AC}"/>
              </a:ext>
            </a:extLst>
          </p:cNvPr>
          <p:cNvPicPr>
            <a:picLocks noChangeAspect="1"/>
          </p:cNvPicPr>
          <p:nvPr/>
        </p:nvPicPr>
        <p:blipFill>
          <a:blip r:embed="rId8"/>
          <a:stretch>
            <a:fillRect/>
          </a:stretch>
        </p:blipFill>
        <p:spPr>
          <a:xfrm>
            <a:off x="6216939" y="310246"/>
            <a:ext cx="5816708" cy="15654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a:extLst>
            <a:ext uri="{FF2B5EF4-FFF2-40B4-BE49-F238E27FC236}">
              <a16:creationId xmlns:a16="http://schemas.microsoft.com/office/drawing/2014/main" id="{7E85A419-221E-66CF-3135-AAF82F73F0E1}"/>
            </a:ext>
          </a:extLst>
        </p:cNvPr>
        <p:cNvGrpSpPr/>
        <p:nvPr/>
      </p:nvGrpSpPr>
      <p:grpSpPr>
        <a:xfrm>
          <a:off x="0" y="0"/>
          <a:ext cx="0" cy="0"/>
          <a:chOff x="0" y="0"/>
          <a:chExt cx="0" cy="0"/>
        </a:xfrm>
      </p:grpSpPr>
      <p:grpSp>
        <p:nvGrpSpPr>
          <p:cNvPr id="20" name="Gruppo 19">
            <a:extLst>
              <a:ext uri="{FF2B5EF4-FFF2-40B4-BE49-F238E27FC236}">
                <a16:creationId xmlns:a16="http://schemas.microsoft.com/office/drawing/2014/main" id="{0480B49C-DE49-1B84-1821-A9228A5495C1}"/>
              </a:ext>
            </a:extLst>
          </p:cNvPr>
          <p:cNvGrpSpPr/>
          <p:nvPr/>
        </p:nvGrpSpPr>
        <p:grpSpPr>
          <a:xfrm>
            <a:off x="1045625" y="1583284"/>
            <a:ext cx="6203376" cy="3060598"/>
            <a:chOff x="1045625" y="2740695"/>
            <a:chExt cx="7772400" cy="3834717"/>
          </a:xfrm>
        </p:grpSpPr>
        <p:pic>
          <p:nvPicPr>
            <p:cNvPr id="19" name="Immagine 18" descr="Immagine che contiene testo, schermata, Carattere, linea&#10;&#10;Il contenuto generato dall'IA potrebbe non essere corretto.">
              <a:extLst>
                <a:ext uri="{FF2B5EF4-FFF2-40B4-BE49-F238E27FC236}">
                  <a16:creationId xmlns:a16="http://schemas.microsoft.com/office/drawing/2014/main" id="{1687861A-5D6D-67E0-65DC-2D658F7828BE}"/>
                </a:ext>
              </a:extLst>
            </p:cNvPr>
            <p:cNvPicPr>
              <a:picLocks noChangeAspect="1"/>
            </p:cNvPicPr>
            <p:nvPr/>
          </p:nvPicPr>
          <p:blipFill>
            <a:blip r:embed="rId3"/>
            <a:stretch>
              <a:fillRect/>
            </a:stretch>
          </p:blipFill>
          <p:spPr>
            <a:xfrm>
              <a:off x="1045625" y="2740695"/>
              <a:ext cx="7772400" cy="1081148"/>
            </a:xfrm>
            <a:prstGeom prst="rect">
              <a:avLst/>
            </a:prstGeom>
          </p:spPr>
        </p:pic>
        <p:pic>
          <p:nvPicPr>
            <p:cNvPr id="17" name="Immagine 16" descr="Immagine che contiene testo, schermata, Carattere, ricevuta&#10;&#10;Il contenuto generato dall'IA potrebbe non essere corretto.">
              <a:extLst>
                <a:ext uri="{FF2B5EF4-FFF2-40B4-BE49-F238E27FC236}">
                  <a16:creationId xmlns:a16="http://schemas.microsoft.com/office/drawing/2014/main" id="{F3CAD578-8346-1968-6D7A-5D68F09D3BF6}"/>
                </a:ext>
              </a:extLst>
            </p:cNvPr>
            <p:cNvPicPr>
              <a:picLocks noChangeAspect="1"/>
            </p:cNvPicPr>
            <p:nvPr/>
          </p:nvPicPr>
          <p:blipFill>
            <a:blip r:embed="rId4"/>
            <a:stretch>
              <a:fillRect/>
            </a:stretch>
          </p:blipFill>
          <p:spPr>
            <a:xfrm>
              <a:off x="1045625" y="3757999"/>
              <a:ext cx="7772400" cy="2817413"/>
            </a:xfrm>
            <a:prstGeom prst="rect">
              <a:avLst/>
            </a:prstGeom>
          </p:spPr>
        </p:pic>
      </p:grpSp>
      <p:pic>
        <p:nvPicPr>
          <p:cNvPr id="8" name="Immagine 7" descr="Immagine che contiene testo, schermata, Carattere&#10;&#10;Il contenuto generato dall'IA potrebbe non essere corretto.">
            <a:extLst>
              <a:ext uri="{FF2B5EF4-FFF2-40B4-BE49-F238E27FC236}">
                <a16:creationId xmlns:a16="http://schemas.microsoft.com/office/drawing/2014/main" id="{9C5CD438-98EA-60E4-782F-D66CB52B8C86}"/>
              </a:ext>
            </a:extLst>
          </p:cNvPr>
          <p:cNvPicPr>
            <a:picLocks noChangeAspect="1"/>
          </p:cNvPicPr>
          <p:nvPr/>
        </p:nvPicPr>
        <p:blipFill>
          <a:blip r:embed="rId5"/>
          <a:stretch>
            <a:fillRect/>
          </a:stretch>
        </p:blipFill>
        <p:spPr>
          <a:xfrm>
            <a:off x="4051315" y="3428999"/>
            <a:ext cx="7772400" cy="3346587"/>
          </a:xfrm>
          <a:prstGeom prst="rect">
            <a:avLst/>
          </a:prstGeom>
        </p:spPr>
      </p:pic>
      <p:sp>
        <p:nvSpPr>
          <p:cNvPr id="198" name="Google Shape;198;p32">
            <a:extLst>
              <a:ext uri="{FF2B5EF4-FFF2-40B4-BE49-F238E27FC236}">
                <a16:creationId xmlns:a16="http://schemas.microsoft.com/office/drawing/2014/main" id="{D62A5E07-8D04-AEEC-19AC-520F24BE608F}"/>
              </a:ext>
            </a:extLst>
          </p:cNvPr>
          <p:cNvSpPr txBox="1"/>
          <p:nvPr/>
        </p:nvSpPr>
        <p:spPr>
          <a:xfrm>
            <a:off x="7691215" y="6187155"/>
            <a:ext cx="2463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99" name="Google Shape;199;p32" title="6.png">
            <a:extLst>
              <a:ext uri="{FF2B5EF4-FFF2-40B4-BE49-F238E27FC236}">
                <a16:creationId xmlns:a16="http://schemas.microsoft.com/office/drawing/2014/main" id="{3E9164FB-76D8-3758-F125-5F0311CF89C6}"/>
              </a:ext>
            </a:extLst>
          </p:cNvPr>
          <p:cNvPicPr preferRelativeResize="0"/>
          <p:nvPr/>
        </p:nvPicPr>
        <p:blipFill rotWithShape="1">
          <a:blip r:embed="rId6">
            <a:alphaModFix/>
          </a:blip>
          <a:srcRect/>
          <a:stretch/>
        </p:blipFill>
        <p:spPr>
          <a:xfrm>
            <a:off x="10752000" y="5418000"/>
            <a:ext cx="1440000" cy="1440000"/>
          </a:xfrm>
          <a:prstGeom prst="rect">
            <a:avLst/>
          </a:prstGeom>
          <a:noFill/>
          <a:ln>
            <a:noFill/>
          </a:ln>
        </p:spPr>
      </p:pic>
      <p:pic>
        <p:nvPicPr>
          <p:cNvPr id="200" name="Google Shape;200;p32">
            <a:extLst>
              <a:ext uri="{FF2B5EF4-FFF2-40B4-BE49-F238E27FC236}">
                <a16:creationId xmlns:a16="http://schemas.microsoft.com/office/drawing/2014/main" id="{E703921B-B686-A234-FD21-949C41B92F96}"/>
              </a:ext>
            </a:extLst>
          </p:cNvPr>
          <p:cNvPicPr preferRelativeResize="0"/>
          <p:nvPr/>
        </p:nvPicPr>
        <p:blipFill rotWithShape="1">
          <a:blip r:embed="rId7">
            <a:alphaModFix/>
          </a:blip>
          <a:srcRect l="50725" r="33846"/>
          <a:stretch/>
        </p:blipFill>
        <p:spPr>
          <a:xfrm>
            <a:off x="-1" y="0"/>
            <a:ext cx="740826" cy="6857999"/>
          </a:xfrm>
          <a:prstGeom prst="rect">
            <a:avLst/>
          </a:prstGeom>
          <a:noFill/>
          <a:ln>
            <a:noFill/>
          </a:ln>
        </p:spPr>
      </p:pic>
      <p:sp>
        <p:nvSpPr>
          <p:cNvPr id="2" name="Google Shape;191;p31">
            <a:extLst>
              <a:ext uri="{FF2B5EF4-FFF2-40B4-BE49-F238E27FC236}">
                <a16:creationId xmlns:a16="http://schemas.microsoft.com/office/drawing/2014/main" id="{7A88DE97-CC05-585D-B8AB-F2990E678C72}"/>
              </a:ext>
            </a:extLst>
          </p:cNvPr>
          <p:cNvSpPr txBox="1">
            <a:spLocks/>
          </p:cNvSpPr>
          <p:nvPr/>
        </p:nvSpPr>
        <p:spPr>
          <a:xfrm>
            <a:off x="1045625" y="189864"/>
            <a:ext cx="5567446" cy="1198236"/>
          </a:xfrm>
          <a:prstGeom prst="rect">
            <a:avLst/>
          </a:prstGeom>
          <a:noFill/>
          <a:ln>
            <a:noFill/>
          </a:ln>
        </p:spPr>
        <p:txBody>
          <a:bodyPr spcFirstLastPara="1" wrap="square" lIns="121900" tIns="121900" rIns="121900" bIns="1219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15000"/>
              </a:lnSpc>
              <a:spcBef>
                <a:spcPts val="800"/>
              </a:spcBef>
            </a:pPr>
            <a:r>
              <a:rPr lang="it-IT" sz="2400" b="1" dirty="0">
                <a:solidFill>
                  <a:srgbClr val="008080"/>
                </a:solidFill>
                <a:latin typeface="Inter"/>
                <a:ea typeface="Inter"/>
                <a:cs typeface="Inter"/>
                <a:sym typeface="Inter"/>
              </a:rPr>
              <a:t>Nuove minacce e responsabilità individuale</a:t>
            </a:r>
          </a:p>
        </p:txBody>
      </p:sp>
      <p:pic>
        <p:nvPicPr>
          <p:cNvPr id="5122" name="Picture 2" descr="blog">
            <a:extLst>
              <a:ext uri="{FF2B5EF4-FFF2-40B4-BE49-F238E27FC236}">
                <a16:creationId xmlns:a16="http://schemas.microsoft.com/office/drawing/2014/main" id="{2FA71452-D166-76AA-CC6F-33C53131E0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100" y="418919"/>
            <a:ext cx="3997615" cy="224865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4DBA3B09-CC1D-3986-6E8D-E67713FCC61D}"/>
              </a:ext>
            </a:extLst>
          </p:cNvPr>
          <p:cNvPicPr>
            <a:picLocks noChangeAspect="1"/>
          </p:cNvPicPr>
          <p:nvPr/>
        </p:nvPicPr>
        <p:blipFill>
          <a:blip r:embed="rId9"/>
          <a:stretch>
            <a:fillRect/>
          </a:stretch>
        </p:blipFill>
        <p:spPr>
          <a:xfrm>
            <a:off x="1045625" y="4967061"/>
            <a:ext cx="3831105" cy="1485345"/>
          </a:xfrm>
          <a:prstGeom prst="rect">
            <a:avLst/>
          </a:prstGeom>
        </p:spPr>
      </p:pic>
    </p:spTree>
    <p:extLst>
      <p:ext uri="{BB962C8B-B14F-4D97-AF65-F5344CB8AC3E}">
        <p14:creationId xmlns:p14="http://schemas.microsoft.com/office/powerpoint/2010/main" val="67161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TotalTime>
  <Words>2435</Words>
  <Application>Microsoft Macintosh PowerPoint</Application>
  <PresentationFormat>Widescreen</PresentationFormat>
  <Paragraphs>141</Paragraphs>
  <Slides>28</Slides>
  <Notes>28</Notes>
  <HiddenSlides>0</HiddenSlides>
  <MMClips>2</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28</vt:i4>
      </vt:variant>
    </vt:vector>
  </HeadingPairs>
  <TitlesOfParts>
    <vt:vector size="34" baseType="lpstr">
      <vt:lpstr>Press Start 2P</vt:lpstr>
      <vt:lpstr>Arial</vt:lpstr>
      <vt:lpstr>Inter</vt:lpstr>
      <vt:lpstr>Play</vt:lpstr>
      <vt:lpstr>Tema di Office</vt:lpstr>
      <vt:lpstr>Simple Light</vt:lpstr>
      <vt:lpstr>Presentazione standard di PowerPoint</vt:lpstr>
      <vt:lpstr>Tessere sicurezza, navigare il rischio: l'impresa responsabile nell'era della misurazione algoritmica</vt:lpstr>
      <vt:lpstr>Il fascino della tecnica</vt:lpstr>
      <vt:lpstr>Presentazione standard di PowerPoint</vt:lpstr>
      <vt:lpstr>Anche l’IA è una bolla?</vt:lpstr>
      <vt:lpstr>o una corsa all’oro?</vt:lpstr>
      <vt:lpstr>o una corsa all’oro?</vt:lpstr>
      <vt:lpstr>Presentazione standard di PowerPoint</vt:lpstr>
      <vt:lpstr>Presentazione standard di PowerPoint</vt:lpstr>
      <vt:lpstr>Presentazione standard di PowerPoint</vt:lpstr>
      <vt:lpstr>Qual è il ruolo dell’individuo?</vt:lpstr>
      <vt:lpstr>Responsabilità individuale e consapevolezza</vt:lpstr>
      <vt:lpstr>Misurare l’Umano?</vt:lpstr>
      <vt:lpstr>Il cielo stellato sopra di noi</vt:lpstr>
      <vt:lpstr>Brescia, 10 ottobre 2024</vt:lpstr>
      <vt:lpstr>Ambiti di esposizione</vt:lpstr>
      <vt:lpstr>L’evoluzione normativa</vt:lpstr>
      <vt:lpstr>La legge italiana sull’intelligenza artificiale</vt:lpstr>
      <vt:lpstr>La legge italiana sull’intelligenza artificiale</vt:lpstr>
      <vt:lpstr>Nuovi sistemi</vt:lpstr>
      <vt:lpstr>Principi trasversali</vt:lpstr>
      <vt:lpstr>Il sistema di gestione dell’intelligenza artificiale</vt:lpstr>
      <vt:lpstr>Presentazione standard di PowerPoint</vt:lpstr>
      <vt:lpstr>L’esperienza di Resolve Consulting</vt:lpstr>
      <vt:lpstr>L’IA pensa, l’IA fa</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 Office User</cp:lastModifiedBy>
  <cp:revision>9</cp:revision>
  <dcterms:modified xsi:type="dcterms:W3CDTF">2025-10-23T07:43:01Z</dcterms:modified>
</cp:coreProperties>
</file>