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6" r:id="rId31"/>
    <p:sldId id="294" r:id="rId32"/>
    <p:sldId id="295" r:id="rId33"/>
  </p:sldIdLst>
  <p:sldSz cx="14630400" cy="8229600"/>
  <p:notesSz cx="8229600" cy="14630400"/>
  <p:embeddedFontLst>
    <p:embeddedFont>
      <p:font typeface="DM Sans Semi Bold" pitchFamily="2" charset="77"/>
      <p:regular r:id="rId35"/>
    </p:embeddedFont>
    <p:embeddedFont>
      <p:font typeface="Inter Medium" panose="02000503000000020004" pitchFamily="2" charset="0"/>
      <p:regular r:id="rId36"/>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3"/>
    <p:restoredTop sz="86541"/>
  </p:normalViewPr>
  <p:slideViewPr>
    <p:cSldViewPr snapToGrid="0" snapToObjects="1">
      <p:cViewPr varScale="1">
        <p:scale>
          <a:sx n="92" d="100"/>
          <a:sy n="92" d="100"/>
        </p:scale>
        <p:origin x="712" y="184"/>
      </p:cViewPr>
      <p:guideLst/>
    </p:cSldViewPr>
  </p:slideViewPr>
  <p:notesTextViewPr>
    <p:cViewPr>
      <p:scale>
        <a:sx n="1" d="1"/>
        <a:sy n="1" d="1"/>
      </p:scale>
      <p:origin x="0" y="-2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911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Buongiorno a tutti. Oggi presenterò un’analisi approfondita delle vulnerabilità presenti nei moderni sistemi di anonimizzazione dei dati, con particolare riferimento a k-anonimato, l-diversità e t-</a:t>
            </a:r>
            <a:r>
              <a:rPr lang="it-IT" dirty="0" err="1"/>
              <a:t>closeness</a:t>
            </a:r>
            <a:r>
              <a:rPr lang="it-IT" dirty="0"/>
              <a:t>, e discuteremo possibili strategie di mitigazione.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Per ragionare in modo rigoroso, formalizziamo il dataset come insieme di record che contengono QI, SA e NSA. L’algoritmo di anonimizzazione trasforma questi dati producendo un nuovo dataset anonimo, il cui rischio di re-identificazione deve essere misurabile e mantenuto sotto una soglia definita.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Le metriche principali includono: la soglia </a:t>
            </a:r>
            <a:r>
              <a:rPr lang="el-GR" dirty="0"/>
              <a:t>δ </a:t>
            </a:r>
            <a:r>
              <a:rPr lang="it-IT" dirty="0"/>
              <a:t>per il rischio massimo ammissibile, il parametro </a:t>
            </a:r>
            <a:r>
              <a:rPr lang="el-GR" dirty="0"/>
              <a:t>ε </a:t>
            </a:r>
            <a:r>
              <a:rPr lang="it-IT" dirty="0"/>
              <a:t>della </a:t>
            </a:r>
            <a:r>
              <a:rPr lang="it-IT" dirty="0" err="1"/>
              <a:t>Differential</a:t>
            </a:r>
            <a:r>
              <a:rPr lang="it-IT" dirty="0"/>
              <a:t> Privacy, e la dimensione delle classi di equivalenza |E|. Questi indicatori sono fondamentali per valutare se una trasformazione offre una protezione adeguata.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Vediamo un esempio: un dataset con 50.000 record, tre quasi-identificatori e un attributo sensibile. Se imponiamo un vincolo di k=5, significa che ogni combinazione dei QI deve comparire almeno 5 volte. Questo riduce il numero massimo teorico di classi di equivalenza a 10.000. Generalizzazioni multilivello aiutano a raggiungere questo obiettivo senza compromettere troppo l’utilità dei dati.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Le tecniche come k-anonimato, l-diversità e t-</a:t>
            </a:r>
            <a:r>
              <a:rPr lang="it-IT" dirty="0" err="1"/>
              <a:t>closeness</a:t>
            </a:r>
            <a:r>
              <a:rPr lang="it-IT" dirty="0"/>
              <a:t> si basano sulla costruzione di classi di equivalenza: gruppi di record indistinguibili tra loro rispetto ai QI. L’obiettivo è ridurre la possibilità che un record sia associato in modo univoco a un individuo.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 questo esempio, vediamo sei record originali con età, CAP e patologia. Anonimizzando età in classi decennali e CAP nelle prime tre cifre, tutti i record diventano indistinguibili: stessa combinazione di QI. L’intera tabella costituisce quindi una classe di equivalenza da sei record, rispettando il 6-anonimato.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 l-diversità richiede che, in ogni classe di equivalenza, ci siano almeno l valori distinti per l’attributo sensibile. Questo evita l’attacco di omogeneità, dove, pur essendo protetti dai QI, tutti i record condividono lo stesso valore SA. Vengono introdotte tre varianti: </a:t>
            </a:r>
            <a:r>
              <a:rPr lang="it-IT" dirty="0" err="1"/>
              <a:t>distinct</a:t>
            </a:r>
            <a:r>
              <a:rPr lang="it-IT" dirty="0"/>
              <a:t>-l, </a:t>
            </a:r>
            <a:r>
              <a:rPr lang="it-IT" dirty="0" err="1"/>
              <a:t>entropy</a:t>
            </a:r>
            <a:r>
              <a:rPr lang="it-IT" dirty="0"/>
              <a:t>-l e recursive (</a:t>
            </a:r>
            <a:r>
              <a:rPr lang="it-IT" dirty="0" err="1"/>
              <a:t>c,l</a:t>
            </a:r>
            <a:r>
              <a:rPr lang="it-IT" dirty="0"/>
              <a:t>), ognuna con livello crescente di protezione.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 t-</a:t>
            </a:r>
            <a:r>
              <a:rPr lang="it-IT" dirty="0" err="1"/>
              <a:t>closeness</a:t>
            </a:r>
            <a:r>
              <a:rPr lang="it-IT" dirty="0"/>
              <a:t> impone che la distribuzione degli attributi sensibili in una classe non si discosti troppo dalla distribuzione globale. Se questa distanza (calcolata ad esempio con Earth </a:t>
            </a:r>
            <a:r>
              <a:rPr lang="it-IT" dirty="0" err="1"/>
              <a:t>Mover’s</a:t>
            </a:r>
            <a:r>
              <a:rPr lang="it-IT" dirty="0"/>
              <a:t> </a:t>
            </a:r>
            <a:r>
              <a:rPr lang="it-IT" dirty="0" err="1"/>
              <a:t>Distance</a:t>
            </a:r>
            <a:r>
              <a:rPr lang="it-IT" dirty="0"/>
              <a:t>) supera la soglia t, si considera violata. Questo previene attacchi dove l’avversario deduce informazioni semantiche dalla distribuzione locale.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Passiamo ora alle tecniche operative: sono gli strumenti pratici usati per attuare l’anonimizzazione. Ne esistono diverse: generalizzazione, soppressione, </a:t>
            </a:r>
            <a:r>
              <a:rPr lang="it-IT" dirty="0" err="1"/>
              <a:t>microaggregazione</a:t>
            </a:r>
            <a:r>
              <a:rPr lang="it-IT" dirty="0"/>
              <a:t>, data swapping, perturbazione e generazione di dati sintetici. Ognuna ha scopi, benefici e compromessi differenti.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Nell’esempio, abbiamo un dataset con età, CAP e patologia. Per raggiungere un k-anonimato con k=3, applichiamo generalizzazioni: età in classi decennali e CAP troncato. Così ogni combinazione si ripete almeno tre volte, garantendo indistinguibilità a livello di QI.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Quando una combinazione è troppo rischiosa — ad esempio, se tutti i record di una classe condividono un attributo sensibile come l’HIV — si può sopprimere il valore di una variabile. In questo caso, l’età viene mascherata, impedendo di collegare il valore SA a un profilo preciso.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 un mondo in cui la quantità di dati prodotti e condivisi è in continua crescita, la protezione della privacy è diventata una sfida prioritaria. Da un lato, disponiamo di un patrimonio informativo senza precedenti; dall’altro, aumentano i rischi di violazione della riservatezza individuale. È fondamentale comprendere questi rischi e agire con strumenti tecnici adeguati.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 </a:t>
            </a:r>
            <a:r>
              <a:rPr lang="it-IT" dirty="0" err="1"/>
              <a:t>microaggregazione</a:t>
            </a:r>
            <a:r>
              <a:rPr lang="it-IT" dirty="0"/>
              <a:t> consiste nel raggruppare record simili e sostituire i valori con la media. In questo esempio, due gruppi da tre redditi vengono aggregati: ogni valore individuale viene sostituito con la media del proprio gruppo. Questo preserva l’utilità statistica, riducendo il rischio.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Con lo </a:t>
            </a:r>
            <a:r>
              <a:rPr lang="it-IT" dirty="0" err="1"/>
              <a:t>shuffling</a:t>
            </a:r>
            <a:r>
              <a:rPr lang="it-IT" dirty="0"/>
              <a:t>, si permutano i valori dell’attributo sensibile — in questo caso la patologia — mantenendo invariata la distribuzione. L’obiettivo è rompere il legame diretto tra individuo e valore, senza alterare le statistiche complessive.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t>
            </a:r>
            <a:r>
              <a:rPr lang="en-US" sz="1200" kern="1200" dirty="0" err="1">
                <a:solidFill>
                  <a:schemeClr val="tx1"/>
                </a:solidFill>
                <a:effectLst/>
                <a:latin typeface="+mn-lt"/>
                <a:ea typeface="+mn-ea"/>
                <a:cs typeface="+mn-cs"/>
              </a:rPr>
              <a:t>questa</a:t>
            </a:r>
            <a:r>
              <a:rPr lang="en-US" sz="1200" kern="1200" dirty="0">
                <a:solidFill>
                  <a:schemeClr val="tx1"/>
                </a:solidFill>
                <a:effectLst/>
                <a:latin typeface="+mn-lt"/>
                <a:ea typeface="+mn-ea"/>
                <a:cs typeface="+mn-cs"/>
              </a:rPr>
              <a:t> slide </a:t>
            </a:r>
            <a:r>
              <a:rPr lang="en-US" sz="1200" kern="1200" dirty="0" err="1">
                <a:solidFill>
                  <a:schemeClr val="tx1"/>
                </a:solidFill>
                <a:effectLst/>
                <a:latin typeface="+mn-lt"/>
                <a:ea typeface="+mn-ea"/>
                <a:cs typeface="+mn-cs"/>
              </a:rPr>
              <a:t>applichiamo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rumore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Laplaciano</a:t>
            </a:r>
            <a:r>
              <a:rPr lang="en-US" sz="1200" kern="1200" dirty="0">
                <a:solidFill>
                  <a:schemeClr val="tx1"/>
                </a:solidFill>
                <a:effectLst/>
                <a:latin typeface="+mn-lt"/>
                <a:ea typeface="+mn-ea"/>
                <a:cs typeface="+mn-cs"/>
              </a:rPr>
              <a:t> al </a:t>
            </a:r>
            <a:r>
              <a:rPr lang="en-US" sz="1200" kern="1200" dirty="0" err="1">
                <a:solidFill>
                  <a:schemeClr val="tx1"/>
                </a:solidFill>
                <a:effectLst/>
                <a:latin typeface="+mn-lt"/>
                <a:ea typeface="+mn-ea"/>
                <a:cs typeface="+mn-cs"/>
              </a:rPr>
              <a:t>reddito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Calcolando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sensibilità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della</a:t>
            </a:r>
            <a:r>
              <a:rPr lang="en-US" sz="1200" kern="1200" dirty="0">
                <a:solidFill>
                  <a:schemeClr val="tx1"/>
                </a:solidFill>
                <a:effectLst/>
                <a:latin typeface="+mn-lt"/>
                <a:ea typeface="+mn-ea"/>
                <a:cs typeface="+mn-cs"/>
              </a:rPr>
              <a:t> query e </a:t>
            </a:r>
            <a:r>
              <a:rPr lang="en-US" sz="1200" kern="1200" dirty="0" err="1">
                <a:solidFill>
                  <a:schemeClr val="tx1"/>
                </a:solidFill>
                <a:effectLst/>
                <a:latin typeface="+mn-lt"/>
                <a:ea typeface="+mn-ea"/>
                <a:cs typeface="+mn-cs"/>
              </a:rPr>
              <a:t>impostando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generiamo</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valore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disturbato</a:t>
            </a:r>
            <a:r>
              <a:rPr lang="en-US" sz="1200" kern="1200" dirty="0">
                <a:solidFill>
                  <a:schemeClr val="tx1"/>
                </a:solidFill>
                <a:effectLst/>
                <a:latin typeface="+mn-lt"/>
                <a:ea typeface="+mn-ea"/>
                <a:cs typeface="+mn-cs"/>
              </a:rPr>
              <a:t> per ogni record. </a:t>
            </a:r>
            <a:r>
              <a:rPr lang="en-US" sz="1200" kern="1200" dirty="0" err="1">
                <a:solidFill>
                  <a:schemeClr val="tx1"/>
                </a:solidFill>
                <a:effectLst/>
                <a:latin typeface="+mn-lt"/>
                <a:ea typeface="+mn-ea"/>
                <a:cs typeface="+mn-cs"/>
              </a:rPr>
              <a:t>L’obiettivo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introdurre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incertezza</a:t>
            </a:r>
            <a:r>
              <a:rPr lang="en-US" sz="1200" kern="1200" dirty="0">
                <a:solidFill>
                  <a:schemeClr val="tx1"/>
                </a:solidFill>
                <a:effectLst/>
                <a:latin typeface="+mn-lt"/>
                <a:ea typeface="+mn-ea"/>
                <a:cs typeface="+mn-cs"/>
              </a:rPr>
              <a:t> senza </a:t>
            </a:r>
            <a:r>
              <a:rPr lang="en-US" sz="1200" kern="1200" dirty="0" err="1">
                <a:solidFill>
                  <a:schemeClr val="tx1"/>
                </a:solidFill>
                <a:effectLst/>
                <a:latin typeface="+mn-lt"/>
                <a:ea typeface="+mn-ea"/>
                <a:cs typeface="+mn-cs"/>
              </a:rPr>
              <a:t>compromettere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troppo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l’utilità</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dato</a:t>
            </a:r>
            <a:r>
              <a:rPr lang="en-US" sz="1200" kern="1200" dirty="0">
                <a:solidFill>
                  <a:schemeClr val="tx1"/>
                </a:solidFill>
                <a:effectLst/>
                <a:latin typeface="+mn-lt"/>
                <a:ea typeface="+mn-ea"/>
                <a:cs typeface="+mn-cs"/>
              </a:rPr>
              <a:t>. La media e la </a:t>
            </a:r>
            <a:r>
              <a:rPr lang="en-US" sz="1200" kern="1200" dirty="0" err="1">
                <a:solidFill>
                  <a:schemeClr val="tx1"/>
                </a:solidFill>
                <a:effectLst/>
                <a:latin typeface="+mn-lt"/>
                <a:ea typeface="+mn-ea"/>
                <a:cs typeface="+mn-cs"/>
              </a:rPr>
              <a:t>varianza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restano</a:t>
            </a:r>
            <a:r>
              <a:rPr lang="en-US" sz="1200" kern="1200" dirty="0">
                <a:solidFill>
                  <a:schemeClr val="tx1"/>
                </a:solidFill>
                <a:effectLst/>
                <a:latin typeface="+mn-lt"/>
                <a:ea typeface="+mn-ea"/>
                <a:cs typeface="+mn-cs"/>
              </a:rPr>
              <a:t> quasi </a:t>
            </a:r>
            <a:r>
              <a:rPr lang="en-US" sz="1200" kern="1200" dirty="0" err="1">
                <a:solidFill>
                  <a:schemeClr val="tx1"/>
                </a:solidFill>
                <a:effectLst/>
                <a:latin typeface="+mn-lt"/>
                <a:ea typeface="+mn-ea"/>
                <a:cs typeface="+mn-cs"/>
              </a:rPr>
              <a:t>invariate</a:t>
            </a:r>
            <a:r>
              <a:rPr lang="en-US" sz="1200" kern="1200" dirty="0">
                <a:solidFill>
                  <a:schemeClr val="tx1"/>
                </a:solidFill>
                <a:effectLst/>
                <a:latin typeface="+mn-lt"/>
                <a:ea typeface="+mn-ea"/>
                <a:cs typeface="+mn-cs"/>
              </a:rPr>
              <a:t>, ma </a:t>
            </a:r>
            <a:r>
              <a:rPr lang="en-US" sz="1200" kern="1200" dirty="0" err="1">
                <a:solidFill>
                  <a:schemeClr val="tx1"/>
                </a:solidFill>
                <a:effectLst/>
                <a:latin typeface="+mn-lt"/>
                <a:ea typeface="+mn-ea"/>
                <a:cs typeface="+mn-cs"/>
              </a:rPr>
              <a:t>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rende</a:t>
            </a:r>
            <a:r>
              <a:rPr lang="en-US" sz="1200" kern="1200" dirty="0">
                <a:solidFill>
                  <a:schemeClr val="tx1"/>
                </a:solidFill>
                <a:effectLst/>
                <a:latin typeface="+mn-lt"/>
                <a:ea typeface="+mn-ea"/>
                <a:cs typeface="+mn-cs"/>
              </a:rPr>
              <a:t> molto </a:t>
            </a:r>
            <a:r>
              <a:rPr lang="en-US" sz="1200" kern="1200" dirty="0" err="1">
                <a:solidFill>
                  <a:schemeClr val="tx1"/>
                </a:solidFill>
                <a:effectLst/>
                <a:latin typeface="+mn-lt"/>
                <a:ea typeface="+mn-ea"/>
                <a:cs typeface="+mn-cs"/>
              </a:rPr>
              <a:t>più</a:t>
            </a:r>
            <a:r>
              <a:rPr lang="en-US" sz="1200" kern="1200" dirty="0">
                <a:solidFill>
                  <a:schemeClr val="tx1"/>
                </a:solidFill>
                <a:effectLst/>
                <a:latin typeface="+mn-lt"/>
                <a:ea typeface="+mn-ea"/>
                <a:cs typeface="+mn-cs"/>
              </a:rPr>
              <a:t> difficile </a:t>
            </a:r>
            <a:r>
              <a:rPr lang="en-US" sz="1200" kern="1200" dirty="0" err="1">
                <a:solidFill>
                  <a:schemeClr val="tx1"/>
                </a:solidFill>
                <a:effectLst/>
                <a:latin typeface="+mn-lt"/>
                <a:ea typeface="+mn-ea"/>
                <a:cs typeface="+mn-cs"/>
              </a:rPr>
              <a:t>inferire</a:t>
            </a:r>
            <a:r>
              <a:rPr lang="en-US" sz="1200" kern="1200" dirty="0">
                <a:solidFill>
                  <a:schemeClr val="tx1"/>
                </a:solidFill>
                <a:effectLst/>
                <a:latin typeface="+mn-lt"/>
                <a:ea typeface="+mn-ea"/>
                <a:cs typeface="+mn-cs"/>
              </a:rPr>
              <a:t> il </a:t>
            </a:r>
            <a:r>
              <a:rPr lang="en-US" sz="1200" kern="1200" dirty="0" err="1">
                <a:solidFill>
                  <a:schemeClr val="tx1"/>
                </a:solidFill>
                <a:effectLst/>
                <a:latin typeface="+mn-lt"/>
                <a:ea typeface="+mn-ea"/>
                <a:cs typeface="+mn-cs"/>
              </a:rPr>
              <a:t>valore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originale</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 </a:t>
            </a:r>
            <a:r>
              <a:rPr lang="en-US" sz="1200" kern="1200" dirty="0" err="1">
                <a:solidFill>
                  <a:schemeClr val="tx1"/>
                </a:solidFill>
                <a:effectLst/>
                <a:latin typeface="+mn-lt"/>
                <a:ea typeface="+mn-ea"/>
                <a:cs typeface="+mn-cs"/>
              </a:rPr>
              <a:t>tecniche</a:t>
            </a:r>
            <a:r>
              <a:rPr lang="en-US" sz="1200" kern="1200" dirty="0">
                <a:solidFill>
                  <a:schemeClr val="tx1"/>
                </a:solidFill>
                <a:effectLst/>
                <a:latin typeface="+mn-lt"/>
                <a:ea typeface="+mn-ea"/>
                <a:cs typeface="+mn-cs"/>
              </a:rPr>
              <a:t> come CTGAN, </a:t>
            </a:r>
            <a:r>
              <a:rPr lang="en-US" sz="1200" kern="1200" dirty="0" err="1">
                <a:solidFill>
                  <a:schemeClr val="tx1"/>
                </a:solidFill>
                <a:effectLst/>
                <a:latin typeface="+mn-lt"/>
                <a:ea typeface="+mn-ea"/>
                <a:cs typeface="+mn-cs"/>
              </a:rPr>
              <a:t>possiamo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generare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sintetici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riproducono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fedelmente</a:t>
            </a:r>
            <a:r>
              <a:rPr lang="en-US" sz="1200" kern="1200" dirty="0">
                <a:solidFill>
                  <a:schemeClr val="tx1"/>
                </a:solidFill>
                <a:effectLst/>
                <a:latin typeface="+mn-lt"/>
                <a:ea typeface="+mn-ea"/>
                <a:cs typeface="+mn-cs"/>
              </a:rPr>
              <a:t> le </a:t>
            </a:r>
            <a:r>
              <a:rPr lang="en-US" sz="1200" kern="1200" dirty="0" err="1">
                <a:solidFill>
                  <a:schemeClr val="tx1"/>
                </a:solidFill>
                <a:effectLst/>
                <a:latin typeface="+mn-lt"/>
                <a:ea typeface="+mn-ea"/>
                <a:cs typeface="+mn-cs"/>
              </a:rPr>
              <a:t>distribuzioni</a:t>
            </a:r>
            <a:r>
              <a:rPr lang="en-US" sz="1200" kern="1200" dirty="0">
                <a:solidFill>
                  <a:schemeClr val="tx1"/>
                </a:solidFill>
                <a:effectLst/>
                <a:latin typeface="+mn-lt"/>
                <a:ea typeface="+mn-ea"/>
                <a:cs typeface="+mn-cs"/>
              </a:rPr>
              <a:t> del dataset </a:t>
            </a:r>
            <a:r>
              <a:rPr lang="en-US" sz="1200" kern="1200" dirty="0" err="1">
                <a:solidFill>
                  <a:schemeClr val="tx1"/>
                </a:solidFill>
                <a:effectLst/>
                <a:latin typeface="+mn-lt"/>
                <a:ea typeface="+mn-ea"/>
                <a:cs typeface="+mn-cs"/>
              </a:rPr>
              <a:t>originale</a:t>
            </a:r>
            <a:r>
              <a:rPr lang="en-US" sz="1200" kern="1200" dirty="0">
                <a:solidFill>
                  <a:schemeClr val="tx1"/>
                </a:solidFill>
                <a:effectLst/>
                <a:latin typeface="+mn-lt"/>
                <a:ea typeface="+mn-ea"/>
                <a:cs typeface="+mn-cs"/>
              </a:rPr>
              <a:t> senza </a:t>
            </a:r>
            <a:r>
              <a:rPr lang="en-US" sz="1200" kern="1200" dirty="0" err="1">
                <a:solidFill>
                  <a:schemeClr val="tx1"/>
                </a:solidFill>
                <a:effectLst/>
                <a:latin typeface="+mn-lt"/>
                <a:ea typeface="+mn-ea"/>
                <a:cs typeface="+mn-cs"/>
              </a:rPr>
              <a:t>esporre</a:t>
            </a:r>
            <a:r>
              <a:rPr lang="en-US" sz="1200" kern="1200" dirty="0">
                <a:solidFill>
                  <a:schemeClr val="tx1"/>
                </a:solidFill>
                <a:effectLst/>
                <a:latin typeface="+mn-lt"/>
                <a:ea typeface="+mn-ea"/>
                <a:cs typeface="+mn-cs"/>
              </a:rPr>
              <a:t> record </a:t>
            </a:r>
            <a:r>
              <a:rPr lang="en-US" sz="1200" kern="1200" dirty="0" err="1">
                <a:solidFill>
                  <a:schemeClr val="tx1"/>
                </a:solidFill>
                <a:effectLst/>
                <a:latin typeface="+mn-lt"/>
                <a:ea typeface="+mn-ea"/>
                <a:cs typeface="+mn-cs"/>
              </a:rPr>
              <a:t>reali</a:t>
            </a:r>
            <a:r>
              <a:rPr lang="en-US" sz="1200" kern="1200" dirty="0">
                <a:solidFill>
                  <a:schemeClr val="tx1"/>
                </a:solidFill>
                <a:effectLst/>
                <a:latin typeface="+mn-lt"/>
                <a:ea typeface="+mn-ea"/>
                <a:cs typeface="+mn-cs"/>
              </a:rPr>
              <a:t>. I </a:t>
            </a:r>
            <a:r>
              <a:rPr lang="en-US" sz="1200" kern="1200" dirty="0" err="1">
                <a:solidFill>
                  <a:schemeClr val="tx1"/>
                </a:solidFill>
                <a:effectLst/>
                <a:latin typeface="+mn-lt"/>
                <a:ea typeface="+mn-ea"/>
                <a:cs typeface="+mn-cs"/>
              </a:rPr>
              <a:t>dati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così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ottenuti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a:t>
            </a:r>
            <a:r>
              <a:rPr lang="en-US" sz="1200" kern="1200" dirty="0">
                <a:solidFill>
                  <a:schemeClr val="tx1"/>
                </a:solidFill>
                <a:effectLst/>
                <a:latin typeface="+mn-lt"/>
                <a:ea typeface="+mn-ea"/>
                <a:cs typeface="+mn-cs"/>
              </a:rPr>
              <a:t> per </a:t>
            </a:r>
            <a:r>
              <a:rPr lang="en-US" sz="1200" kern="1200" dirty="0" err="1">
                <a:solidFill>
                  <a:schemeClr val="tx1"/>
                </a:solidFill>
                <a:effectLst/>
                <a:latin typeface="+mn-lt"/>
                <a:ea typeface="+mn-ea"/>
                <a:cs typeface="+mn-cs"/>
              </a:rPr>
              <a:t>analisi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simulazioni</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addestramento</a:t>
            </a:r>
            <a:r>
              <a:rPr lang="en-US" sz="1200" kern="1200" dirty="0">
                <a:solidFill>
                  <a:schemeClr val="tx1"/>
                </a:solidFill>
                <a:effectLst/>
                <a:latin typeface="+mn-lt"/>
                <a:ea typeface="+mn-ea"/>
                <a:cs typeface="+mn-cs"/>
              </a:rPr>
              <a:t> di </a:t>
            </a:r>
            <a:r>
              <a:rPr lang="en-US" sz="1200" kern="1200" dirty="0" err="1">
                <a:solidFill>
                  <a:schemeClr val="tx1"/>
                </a:solidFill>
                <a:effectLst/>
                <a:latin typeface="+mn-lt"/>
                <a:ea typeface="+mn-ea"/>
                <a:cs typeface="+mn-cs"/>
              </a:rPr>
              <a:t>modelli</a:t>
            </a:r>
            <a:r>
              <a:rPr lang="en-US" sz="1200" kern="1200" dirty="0">
                <a:solidFill>
                  <a:schemeClr val="tx1"/>
                </a:solidFill>
                <a:effectLst/>
                <a:latin typeface="+mn-lt"/>
                <a:ea typeface="+mn-ea"/>
                <a:cs typeface="+mn-cs"/>
              </a:rPr>
              <a:t>, senza </a:t>
            </a:r>
            <a:r>
              <a:rPr lang="en-US" sz="1200" kern="1200" dirty="0" err="1">
                <a:solidFill>
                  <a:schemeClr val="tx1"/>
                </a:solidFill>
                <a:effectLst/>
                <a:latin typeface="+mn-lt"/>
                <a:ea typeface="+mn-ea"/>
                <a:cs typeface="+mn-cs"/>
              </a:rPr>
              <a:t>violare</a:t>
            </a:r>
            <a:r>
              <a:rPr lang="en-US" sz="1200" kern="1200" dirty="0">
                <a:solidFill>
                  <a:schemeClr val="tx1"/>
                </a:solidFill>
                <a:effectLst/>
                <a:latin typeface="+mn-lt"/>
                <a:ea typeface="+mn-ea"/>
                <a:cs typeface="+mn-cs"/>
              </a:rPr>
              <a:t> la privacy </a:t>
            </a:r>
            <a:r>
              <a:rPr lang="en-US" sz="1200" kern="1200" dirty="0" err="1">
                <a:solidFill>
                  <a:schemeClr val="tx1"/>
                </a:solidFill>
                <a:effectLst/>
                <a:latin typeface="+mn-lt"/>
                <a:ea typeface="+mn-ea"/>
                <a:cs typeface="+mn-cs"/>
              </a:rPr>
              <a:t>degli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individui</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 Differential Privacy </a:t>
            </a:r>
            <a:r>
              <a:rPr lang="en-US" sz="1200" kern="1200" dirty="0" err="1">
                <a:solidFill>
                  <a:schemeClr val="tx1"/>
                </a:solidFill>
                <a:effectLst/>
                <a:latin typeface="+mn-lt"/>
                <a:ea typeface="+mn-ea"/>
                <a:cs typeface="+mn-cs"/>
              </a:rPr>
              <a:t>è</a:t>
            </a:r>
            <a:r>
              <a:rPr lang="en-US" sz="1200" kern="1200" dirty="0">
                <a:solidFill>
                  <a:schemeClr val="tx1"/>
                </a:solidFill>
                <a:effectLst/>
                <a:latin typeface="+mn-lt"/>
                <a:ea typeface="+mn-ea"/>
                <a:cs typeface="+mn-cs"/>
              </a:rPr>
              <a:t> uno </a:t>
            </a:r>
            <a:r>
              <a:rPr lang="en-US" sz="1200" kern="1200" dirty="0" err="1">
                <a:solidFill>
                  <a:schemeClr val="tx1"/>
                </a:solidFill>
                <a:effectLst/>
                <a:latin typeface="+mn-lt"/>
                <a:ea typeface="+mn-ea"/>
                <a:cs typeface="+mn-cs"/>
              </a:rPr>
              <a:t>dei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modelli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più</a:t>
            </a:r>
            <a:r>
              <a:rPr lang="en-US" sz="1200" kern="1200" dirty="0">
                <a:solidFill>
                  <a:schemeClr val="tx1"/>
                </a:solidFill>
                <a:effectLst/>
                <a:latin typeface="+mn-lt"/>
                <a:ea typeface="+mn-ea"/>
                <a:cs typeface="+mn-cs"/>
              </a:rPr>
              <a:t> solidi: </a:t>
            </a:r>
            <a:r>
              <a:rPr lang="en-US" sz="1200" kern="1200" dirty="0" err="1">
                <a:solidFill>
                  <a:schemeClr val="tx1"/>
                </a:solidFill>
                <a:effectLst/>
                <a:latin typeface="+mn-lt"/>
                <a:ea typeface="+mn-ea"/>
                <a:cs typeface="+mn-cs"/>
              </a:rPr>
              <a:t>garantisce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protezione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contro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avversari</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conoscenze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estese</a:t>
            </a:r>
            <a:r>
              <a:rPr lang="en-US" sz="1200" kern="1200" dirty="0">
                <a:solidFill>
                  <a:schemeClr val="tx1"/>
                </a:solidFill>
                <a:effectLst/>
                <a:latin typeface="+mn-lt"/>
                <a:ea typeface="+mn-ea"/>
                <a:cs typeface="+mn-cs"/>
              </a:rPr>
              <a:t>. Si </a:t>
            </a:r>
            <a:r>
              <a:rPr lang="en-US" sz="1200" kern="1200" dirty="0" err="1">
                <a:solidFill>
                  <a:schemeClr val="tx1"/>
                </a:solidFill>
                <a:effectLst/>
                <a:latin typeface="+mn-lt"/>
                <a:ea typeface="+mn-ea"/>
                <a:cs typeface="+mn-cs"/>
              </a:rPr>
              <a:t>basa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meccanismi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matematici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introducono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incertezza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controllata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definizione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formale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δ</a:t>
            </a:r>
            <a:r>
              <a:rPr lang="en-US" sz="1200" kern="1200" dirty="0">
                <a:solidFill>
                  <a:schemeClr val="tx1"/>
                </a:solidFill>
                <a:effectLst/>
                <a:latin typeface="+mn-lt"/>
                <a:ea typeface="+mn-ea"/>
                <a:cs typeface="+mn-cs"/>
              </a:rPr>
              <a:t>)-DP </a:t>
            </a:r>
            <a:r>
              <a:rPr lang="en-US" sz="1200" kern="1200" dirty="0" err="1">
                <a:solidFill>
                  <a:schemeClr val="tx1"/>
                </a:solidFill>
                <a:effectLst/>
                <a:latin typeface="+mn-lt"/>
                <a:ea typeface="+mn-ea"/>
                <a:cs typeface="+mn-cs"/>
              </a:rPr>
              <a:t>stabilisce</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limite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rigoroso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possibilità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presenza</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l’assenza</a:t>
            </a:r>
            <a:r>
              <a:rPr lang="en-US" sz="1200" kern="1200" dirty="0">
                <a:solidFill>
                  <a:schemeClr val="tx1"/>
                </a:solidFill>
                <a:effectLst/>
                <a:latin typeface="+mn-lt"/>
                <a:ea typeface="+mn-ea"/>
                <a:cs typeface="+mn-cs"/>
              </a:rPr>
              <a:t> di un record </a:t>
            </a:r>
            <a:r>
              <a:rPr lang="en-US" sz="1200" kern="1200" dirty="0" err="1">
                <a:solidFill>
                  <a:schemeClr val="tx1"/>
                </a:solidFill>
                <a:effectLst/>
                <a:latin typeface="+mn-lt"/>
                <a:ea typeface="+mn-ea"/>
                <a:cs typeface="+mn-cs"/>
              </a:rPr>
              <a:t>influenzi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l’output</a:t>
            </a:r>
            <a:r>
              <a:rPr lang="en-US" sz="1200" kern="1200" dirty="0">
                <a:solidFill>
                  <a:schemeClr val="tx1"/>
                </a:solidFill>
                <a:effectLst/>
                <a:latin typeface="+mn-lt"/>
                <a:ea typeface="+mn-ea"/>
                <a:cs typeface="+mn-cs"/>
              </a:rPr>
              <a:t> di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query.</a:t>
            </a:r>
            <a:endParaRPr lang="it-IT"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Supponiamo</a:t>
            </a:r>
            <a:r>
              <a:rPr lang="en-US" sz="1200" kern="1200" dirty="0">
                <a:solidFill>
                  <a:schemeClr val="tx1"/>
                </a:solidFill>
                <a:effectLst/>
                <a:latin typeface="+mn-lt"/>
                <a:ea typeface="+mn-ea"/>
                <a:cs typeface="+mn-cs"/>
              </a:rPr>
              <a:t> di </a:t>
            </a:r>
            <a:r>
              <a:rPr lang="en-US" sz="1200" kern="1200" dirty="0" err="1">
                <a:solidFill>
                  <a:schemeClr val="tx1"/>
                </a:solidFill>
                <a:effectLst/>
                <a:latin typeface="+mn-lt"/>
                <a:ea typeface="+mn-ea"/>
                <a:cs typeface="+mn-cs"/>
              </a:rPr>
              <a:t>calcolare</a:t>
            </a:r>
            <a:r>
              <a:rPr lang="en-US" sz="1200" kern="1200" dirty="0">
                <a:solidFill>
                  <a:schemeClr val="tx1"/>
                </a:solidFill>
                <a:effectLst/>
                <a:latin typeface="+mn-lt"/>
                <a:ea typeface="+mn-ea"/>
                <a:cs typeface="+mn-cs"/>
              </a:rPr>
              <a:t> la media </a:t>
            </a:r>
            <a:r>
              <a:rPr lang="en-US" sz="1200" kern="1200" dirty="0" err="1">
                <a:solidFill>
                  <a:schemeClr val="tx1"/>
                </a:solidFill>
                <a:effectLst/>
                <a:latin typeface="+mn-lt"/>
                <a:ea typeface="+mn-ea"/>
                <a:cs typeface="+mn-cs"/>
              </a:rPr>
              <a:t>degli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stipendi</a:t>
            </a:r>
            <a:r>
              <a:rPr lang="en-US" sz="1200" kern="1200" dirty="0">
                <a:solidFill>
                  <a:schemeClr val="tx1"/>
                </a:solidFill>
                <a:effectLst/>
                <a:latin typeface="+mn-lt"/>
                <a:ea typeface="+mn-ea"/>
                <a:cs typeface="+mn-cs"/>
              </a:rPr>
              <a:t> in un dataset di 10.000 record. </a:t>
            </a:r>
            <a:r>
              <a:rPr lang="en-US" sz="1200" kern="1200" dirty="0" err="1">
                <a:solidFill>
                  <a:schemeClr val="tx1"/>
                </a:solidFill>
                <a:effectLst/>
                <a:latin typeface="+mn-lt"/>
                <a:ea typeface="+mn-ea"/>
                <a:cs typeface="+mn-cs"/>
              </a:rPr>
              <a:t>Calcoliamo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sensibilità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della</a:t>
            </a:r>
            <a:r>
              <a:rPr lang="en-US" sz="1200" kern="1200" dirty="0">
                <a:solidFill>
                  <a:schemeClr val="tx1"/>
                </a:solidFill>
                <a:effectLst/>
                <a:latin typeface="+mn-lt"/>
                <a:ea typeface="+mn-ea"/>
                <a:cs typeface="+mn-cs"/>
              </a:rPr>
              <a:t> query e </a:t>
            </a:r>
            <a:r>
              <a:rPr lang="en-US" sz="1200" kern="1200" dirty="0" err="1">
                <a:solidFill>
                  <a:schemeClr val="tx1"/>
                </a:solidFill>
                <a:effectLst/>
                <a:latin typeface="+mn-lt"/>
                <a:ea typeface="+mn-ea"/>
                <a:cs typeface="+mn-cs"/>
              </a:rPr>
              <a:t>impostiamo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ε</a:t>
            </a:r>
            <a:r>
              <a:rPr lang="en-US" sz="1200" kern="1200" dirty="0">
                <a:solidFill>
                  <a:schemeClr val="tx1"/>
                </a:solidFill>
                <a:effectLst/>
                <a:latin typeface="+mn-lt"/>
                <a:ea typeface="+mn-ea"/>
                <a:cs typeface="+mn-cs"/>
              </a:rPr>
              <a:t> = 0,5. </a:t>
            </a:r>
            <a:r>
              <a:rPr lang="en-US" sz="1200" kern="1200" dirty="0" err="1">
                <a:solidFill>
                  <a:schemeClr val="tx1"/>
                </a:solidFill>
                <a:effectLst/>
                <a:latin typeface="+mn-lt"/>
                <a:ea typeface="+mn-ea"/>
                <a:cs typeface="+mn-cs"/>
              </a:rPr>
              <a:t>Aggiungendo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rumore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calibrato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otteniamo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risposta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approssimata</a:t>
            </a:r>
            <a:r>
              <a:rPr lang="en-US" sz="1200" kern="1200" dirty="0">
                <a:solidFill>
                  <a:schemeClr val="tx1"/>
                </a:solidFill>
                <a:effectLst/>
                <a:latin typeface="+mn-lt"/>
                <a:ea typeface="+mn-ea"/>
                <a:cs typeface="+mn-cs"/>
              </a:rPr>
              <a:t> con RMSE </a:t>
            </a:r>
            <a:r>
              <a:rPr lang="en-US" sz="1200" kern="1200" dirty="0" err="1">
                <a:solidFill>
                  <a:schemeClr val="tx1"/>
                </a:solidFill>
                <a:effectLst/>
                <a:latin typeface="+mn-lt"/>
                <a:ea typeface="+mn-ea"/>
                <a:cs typeface="+mn-cs"/>
              </a:rPr>
              <a:t>trascurabile</a:t>
            </a:r>
            <a:r>
              <a:rPr lang="en-US" sz="1200" kern="1200" dirty="0">
                <a:solidFill>
                  <a:schemeClr val="tx1"/>
                </a:solidFill>
                <a:effectLst/>
                <a:latin typeface="+mn-lt"/>
                <a:ea typeface="+mn-ea"/>
                <a:cs typeface="+mn-cs"/>
              </a:rPr>
              <a:t>, ma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protezione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efficace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contro</a:t>
            </a:r>
            <a:r>
              <a:rPr lang="en-US" sz="1200" kern="1200" dirty="0">
                <a:solidFill>
                  <a:schemeClr val="tx1"/>
                </a:solidFill>
                <a:effectLst/>
                <a:latin typeface="+mn-lt"/>
                <a:ea typeface="+mn-ea"/>
                <a:cs typeface="+mn-cs"/>
              </a:rPr>
              <a:t> la re-</a:t>
            </a:r>
            <a:r>
              <a:rPr lang="en-US" sz="1200" kern="1200" dirty="0" err="1">
                <a:solidFill>
                  <a:schemeClr val="tx1"/>
                </a:solidFill>
                <a:effectLst/>
                <a:latin typeface="+mn-lt"/>
                <a:ea typeface="+mn-ea"/>
                <a:cs typeface="+mn-cs"/>
              </a:rPr>
              <a:t>identificazione</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 </a:t>
            </a:r>
            <a:r>
              <a:rPr lang="en-US" sz="1200" kern="1200" dirty="0" err="1">
                <a:solidFill>
                  <a:schemeClr val="tx1"/>
                </a:solidFill>
                <a:effectLst/>
                <a:latin typeface="+mn-lt"/>
                <a:ea typeface="+mn-ea"/>
                <a:cs typeface="+mn-cs"/>
              </a:rPr>
              <a:t>valutare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l’efficacia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delle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tecniche</a:t>
            </a:r>
            <a:r>
              <a:rPr lang="en-US" sz="1200" kern="1200" dirty="0">
                <a:solidFill>
                  <a:schemeClr val="tx1"/>
                </a:solidFill>
                <a:effectLst/>
                <a:latin typeface="+mn-lt"/>
                <a:ea typeface="+mn-ea"/>
                <a:cs typeface="+mn-cs"/>
              </a:rPr>
              <a:t> di </a:t>
            </a:r>
            <a:r>
              <a:rPr lang="en-US" sz="1200" kern="1200" dirty="0" err="1">
                <a:solidFill>
                  <a:schemeClr val="tx1"/>
                </a:solidFill>
                <a:effectLst/>
                <a:latin typeface="+mn-lt"/>
                <a:ea typeface="+mn-ea"/>
                <a:cs typeface="+mn-cs"/>
              </a:rPr>
              <a:t>anonimizzazione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servono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metriche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sia</a:t>
            </a:r>
            <a:r>
              <a:rPr lang="en-US" sz="1200" kern="1200" dirty="0">
                <a:solidFill>
                  <a:schemeClr val="tx1"/>
                </a:solidFill>
                <a:effectLst/>
                <a:latin typeface="+mn-lt"/>
                <a:ea typeface="+mn-ea"/>
                <a:cs typeface="+mn-cs"/>
              </a:rPr>
              <a:t> di </a:t>
            </a:r>
            <a:r>
              <a:rPr lang="en-US" sz="1200" kern="1200" dirty="0" err="1">
                <a:solidFill>
                  <a:schemeClr val="tx1"/>
                </a:solidFill>
                <a:effectLst/>
                <a:latin typeface="+mn-lt"/>
                <a:ea typeface="+mn-ea"/>
                <a:cs typeface="+mn-cs"/>
              </a:rPr>
              <a:t>rischio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che</a:t>
            </a:r>
            <a:r>
              <a:rPr lang="en-US" sz="1200" kern="1200" dirty="0">
                <a:solidFill>
                  <a:schemeClr val="tx1"/>
                </a:solidFill>
                <a:effectLst/>
                <a:latin typeface="+mn-lt"/>
                <a:ea typeface="+mn-ea"/>
                <a:cs typeface="+mn-cs"/>
              </a:rPr>
              <a:t> di </a:t>
            </a:r>
            <a:r>
              <a:rPr lang="en-US" sz="1200" kern="1200" dirty="0" err="1">
                <a:solidFill>
                  <a:schemeClr val="tx1"/>
                </a:solidFill>
                <a:effectLst/>
                <a:latin typeface="+mn-lt"/>
                <a:ea typeface="+mn-ea"/>
                <a:cs typeface="+mn-cs"/>
              </a:rPr>
              <a:t>utilità</a:t>
            </a:r>
            <a:r>
              <a:rPr lang="en-US" sz="1200" kern="1200" dirty="0">
                <a:solidFill>
                  <a:schemeClr val="tx1"/>
                </a:solidFill>
                <a:effectLst/>
                <a:latin typeface="+mn-lt"/>
                <a:ea typeface="+mn-ea"/>
                <a:cs typeface="+mn-cs"/>
              </a:rPr>
              <a:t>. Il Prosecutor Risk </a:t>
            </a:r>
            <a:r>
              <a:rPr lang="en-US" sz="1200" kern="1200" dirty="0" err="1">
                <a:solidFill>
                  <a:schemeClr val="tx1"/>
                </a:solidFill>
                <a:effectLst/>
                <a:latin typeface="+mn-lt"/>
                <a:ea typeface="+mn-ea"/>
                <a:cs typeface="+mn-cs"/>
              </a:rPr>
              <a:t>misura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probabilità</a:t>
            </a:r>
            <a:r>
              <a:rPr lang="en-US" sz="1200" kern="1200" dirty="0">
                <a:solidFill>
                  <a:schemeClr val="tx1"/>
                </a:solidFill>
                <a:effectLst/>
                <a:latin typeface="+mn-lt"/>
                <a:ea typeface="+mn-ea"/>
                <a:cs typeface="+mn-cs"/>
              </a:rPr>
              <a:t> di re-</a:t>
            </a:r>
            <a:r>
              <a:rPr lang="en-US" sz="1200" kern="1200" dirty="0" err="1">
                <a:solidFill>
                  <a:schemeClr val="tx1"/>
                </a:solidFill>
                <a:effectLst/>
                <a:latin typeface="+mn-lt"/>
                <a:ea typeface="+mn-ea"/>
                <a:cs typeface="+mn-cs"/>
              </a:rPr>
              <a:t>identificazione</a:t>
            </a:r>
            <a:r>
              <a:rPr lang="en-US" sz="1200" kern="1200" dirty="0">
                <a:solidFill>
                  <a:schemeClr val="tx1"/>
                </a:solidFill>
                <a:effectLst/>
                <a:latin typeface="+mn-lt"/>
                <a:ea typeface="+mn-ea"/>
                <a:cs typeface="+mn-cs"/>
              </a:rPr>
              <a:t>. AECS </a:t>
            </a:r>
            <a:r>
              <a:rPr lang="en-US" sz="1200" kern="1200" dirty="0" err="1">
                <a:solidFill>
                  <a:schemeClr val="tx1"/>
                </a:solidFill>
                <a:effectLst/>
                <a:latin typeface="+mn-lt"/>
                <a:ea typeface="+mn-ea"/>
                <a:cs typeface="+mn-cs"/>
              </a:rPr>
              <a:t>misura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dimensione</a:t>
            </a:r>
            <a:r>
              <a:rPr lang="en-US" sz="1200" kern="1200" dirty="0">
                <a:solidFill>
                  <a:schemeClr val="tx1"/>
                </a:solidFill>
                <a:effectLst/>
                <a:latin typeface="+mn-lt"/>
                <a:ea typeface="+mn-ea"/>
                <a:cs typeface="+mn-cs"/>
              </a:rPr>
              <a:t> media </a:t>
            </a:r>
            <a:r>
              <a:rPr lang="en-US" sz="1200" kern="1200" dirty="0" err="1">
                <a:solidFill>
                  <a:schemeClr val="tx1"/>
                </a:solidFill>
                <a:effectLst/>
                <a:latin typeface="+mn-lt"/>
                <a:ea typeface="+mn-ea"/>
                <a:cs typeface="+mn-cs"/>
              </a:rPr>
              <a:t>delle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classi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Altri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indicatori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valutano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perdita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informativa</a:t>
            </a:r>
            <a:r>
              <a:rPr lang="en-US" sz="1200" kern="1200" dirty="0">
                <a:solidFill>
                  <a:schemeClr val="tx1"/>
                </a:solidFill>
                <a:effectLst/>
                <a:latin typeface="+mn-lt"/>
                <a:ea typeface="+mn-ea"/>
                <a:cs typeface="+mn-cs"/>
              </a:rPr>
              <a:t> o la </a:t>
            </a:r>
            <a:r>
              <a:rPr lang="en-US" sz="1200" kern="1200" dirty="0" err="1">
                <a:solidFill>
                  <a:schemeClr val="tx1"/>
                </a:solidFill>
                <a:effectLst/>
                <a:latin typeface="+mn-lt"/>
                <a:ea typeface="+mn-ea"/>
                <a:cs typeface="+mn-cs"/>
              </a:rPr>
              <a:t>distanza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statistica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a:t>
            </a:r>
            <a:r>
              <a:rPr lang="en-US" sz="1200" kern="1200" dirty="0">
                <a:solidFill>
                  <a:schemeClr val="tx1"/>
                </a:solidFill>
                <a:effectLst/>
                <a:latin typeface="+mn-lt"/>
                <a:ea typeface="+mn-ea"/>
                <a:cs typeface="+mn-cs"/>
              </a:rPr>
              <a:t> dataset </a:t>
            </a:r>
            <a:r>
              <a:rPr lang="en-US" sz="1200" kern="1200" dirty="0" err="1">
                <a:solidFill>
                  <a:schemeClr val="tx1"/>
                </a:solidFill>
                <a:effectLst/>
                <a:latin typeface="+mn-lt"/>
                <a:ea typeface="+mn-ea"/>
                <a:cs typeface="+mn-cs"/>
              </a:rPr>
              <a:t>originale</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trasformato</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Questa </a:t>
            </a:r>
            <a:r>
              <a:rPr lang="en-US" sz="1200" kern="1200" dirty="0" err="1">
                <a:solidFill>
                  <a:schemeClr val="tx1"/>
                </a:solidFill>
                <a:effectLst/>
                <a:latin typeface="+mn-lt"/>
                <a:ea typeface="+mn-ea"/>
                <a:cs typeface="+mn-cs"/>
              </a:rPr>
              <a:t>tabella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sintetizza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pro e </a:t>
            </a:r>
            <a:r>
              <a:rPr lang="en-US" sz="1200" kern="1200" dirty="0" err="1">
                <a:solidFill>
                  <a:schemeClr val="tx1"/>
                </a:solidFill>
                <a:effectLst/>
                <a:latin typeface="+mn-lt"/>
                <a:ea typeface="+mn-ea"/>
                <a:cs typeface="+mn-cs"/>
              </a:rPr>
              <a:t>contro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delle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principali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tecniche</a:t>
            </a:r>
            <a:r>
              <a:rPr lang="en-US" sz="1200" kern="1200" dirty="0">
                <a:solidFill>
                  <a:schemeClr val="tx1"/>
                </a:solidFill>
                <a:effectLst/>
                <a:latin typeface="+mn-lt"/>
                <a:ea typeface="+mn-ea"/>
                <a:cs typeface="+mn-cs"/>
              </a:rPr>
              <a:t>: k-</a:t>
            </a:r>
            <a:r>
              <a:rPr lang="en-US" sz="1200" kern="1200" dirty="0" err="1">
                <a:solidFill>
                  <a:schemeClr val="tx1"/>
                </a:solidFill>
                <a:effectLst/>
                <a:latin typeface="+mn-lt"/>
                <a:ea typeface="+mn-ea"/>
                <a:cs typeface="+mn-cs"/>
              </a:rPr>
              <a:t>anonimato</a:t>
            </a:r>
            <a:r>
              <a:rPr lang="en-US" sz="1200" kern="1200" dirty="0">
                <a:solidFill>
                  <a:schemeClr val="tx1"/>
                </a:solidFill>
                <a:effectLst/>
                <a:latin typeface="+mn-lt"/>
                <a:ea typeface="+mn-ea"/>
                <a:cs typeface="+mn-cs"/>
              </a:rPr>
              <a:t>, l-</a:t>
            </a:r>
            <a:r>
              <a:rPr lang="en-US" sz="1200" kern="1200" dirty="0" err="1">
                <a:solidFill>
                  <a:schemeClr val="tx1"/>
                </a:solidFill>
                <a:effectLst/>
                <a:latin typeface="+mn-lt"/>
                <a:ea typeface="+mn-ea"/>
                <a:cs typeface="+mn-cs"/>
              </a:rPr>
              <a:t>diversità</a:t>
            </a:r>
            <a:r>
              <a:rPr lang="en-US" sz="1200" kern="1200" dirty="0">
                <a:solidFill>
                  <a:schemeClr val="tx1"/>
                </a:solidFill>
                <a:effectLst/>
                <a:latin typeface="+mn-lt"/>
                <a:ea typeface="+mn-ea"/>
                <a:cs typeface="+mn-cs"/>
              </a:rPr>
              <a:t>, t-closeness, Differential Privacy e </a:t>
            </a:r>
            <a:r>
              <a:rPr lang="en-US" sz="1200" kern="1200" dirty="0" err="1">
                <a:solidFill>
                  <a:schemeClr val="tx1"/>
                </a:solidFill>
                <a:effectLst/>
                <a:latin typeface="+mn-lt"/>
                <a:ea typeface="+mn-ea"/>
                <a:cs typeface="+mn-cs"/>
              </a:rPr>
              <a:t>approcci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generativi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Vengono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valutati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garanzie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teoriche</a:t>
            </a:r>
            <a:r>
              <a:rPr lang="en-US" sz="1200" kern="1200" dirty="0">
                <a:solidFill>
                  <a:schemeClr val="tx1"/>
                </a:solidFill>
                <a:effectLst/>
                <a:latin typeface="+mn-lt"/>
                <a:ea typeface="+mn-ea"/>
                <a:cs typeface="+mn-cs"/>
              </a:rPr>
              <a:t>, performance, </a:t>
            </a:r>
            <a:r>
              <a:rPr lang="en-US" sz="1200" kern="1200" dirty="0" err="1">
                <a:solidFill>
                  <a:schemeClr val="tx1"/>
                </a:solidFill>
                <a:effectLst/>
                <a:latin typeface="+mn-lt"/>
                <a:ea typeface="+mn-ea"/>
                <a:cs typeface="+mn-cs"/>
              </a:rPr>
              <a:t>limiti</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casi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consigliati</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Vediamo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ora</a:t>
            </a:r>
            <a:r>
              <a:rPr lang="en-US" sz="1200" kern="1200" dirty="0">
                <a:solidFill>
                  <a:schemeClr val="tx1"/>
                </a:solidFill>
                <a:effectLst/>
                <a:latin typeface="+mn-lt"/>
                <a:ea typeface="+mn-ea"/>
                <a:cs typeface="+mn-cs"/>
              </a:rPr>
              <a:t> le </a:t>
            </a:r>
            <a:r>
              <a:rPr lang="en-US" sz="1200" kern="1200" dirty="0" err="1">
                <a:solidFill>
                  <a:schemeClr val="tx1"/>
                </a:solidFill>
                <a:effectLst/>
                <a:latin typeface="+mn-lt"/>
                <a:ea typeface="+mn-ea"/>
                <a:cs typeface="+mn-cs"/>
              </a:rPr>
              <a:t>strategie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rafforzano</a:t>
            </a:r>
            <a:r>
              <a:rPr lang="en-US" sz="1200" kern="1200" dirty="0">
                <a:solidFill>
                  <a:schemeClr val="tx1"/>
                </a:solidFill>
                <a:effectLst/>
                <a:latin typeface="+mn-lt"/>
                <a:ea typeface="+mn-ea"/>
                <a:cs typeface="+mn-cs"/>
              </a:rPr>
              <a:t> le </a:t>
            </a:r>
            <a:r>
              <a:rPr lang="en-US" sz="1200" kern="1200" dirty="0" err="1">
                <a:solidFill>
                  <a:schemeClr val="tx1"/>
                </a:solidFill>
                <a:effectLst/>
                <a:latin typeface="+mn-lt"/>
                <a:ea typeface="+mn-ea"/>
                <a:cs typeface="+mn-cs"/>
              </a:rPr>
              <a:t>tecniche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classiche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miglioramenti</a:t>
            </a:r>
            <a:r>
              <a:rPr lang="en-US" sz="1200" kern="1200" dirty="0">
                <a:solidFill>
                  <a:schemeClr val="tx1"/>
                </a:solidFill>
                <a:effectLst/>
                <a:latin typeface="+mn-lt"/>
                <a:ea typeface="+mn-ea"/>
                <a:cs typeface="+mn-cs"/>
              </a:rPr>
              <a:t> ai </a:t>
            </a:r>
            <a:r>
              <a:rPr lang="en-US" sz="1200" kern="1200" dirty="0" err="1">
                <a:solidFill>
                  <a:schemeClr val="tx1"/>
                </a:solidFill>
                <a:effectLst/>
                <a:latin typeface="+mn-lt"/>
                <a:ea typeface="+mn-ea"/>
                <a:cs typeface="+mn-cs"/>
              </a:rPr>
              <a:t>metodi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basati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classi</a:t>
            </a:r>
            <a:r>
              <a:rPr lang="en-US" sz="1200" kern="1200" dirty="0">
                <a:solidFill>
                  <a:schemeClr val="tx1"/>
                </a:solidFill>
                <a:effectLst/>
                <a:latin typeface="+mn-lt"/>
                <a:ea typeface="+mn-ea"/>
                <a:cs typeface="+mn-cs"/>
              </a:rPr>
              <a:t> di </a:t>
            </a:r>
            <a:r>
              <a:rPr lang="en-US" sz="1200" kern="1200" dirty="0" err="1">
                <a:solidFill>
                  <a:schemeClr val="tx1"/>
                </a:solidFill>
                <a:effectLst/>
                <a:latin typeface="+mn-lt"/>
                <a:ea typeface="+mn-ea"/>
                <a:cs typeface="+mn-cs"/>
              </a:rPr>
              <a:t>equivalenza</a:t>
            </a:r>
            <a:r>
              <a:rPr lang="en-US" sz="1200" kern="1200" dirty="0">
                <a:solidFill>
                  <a:schemeClr val="tx1"/>
                </a:solidFill>
                <a:effectLst/>
                <a:latin typeface="+mn-lt"/>
                <a:ea typeface="+mn-ea"/>
                <a:cs typeface="+mn-cs"/>
              </a:rPr>
              <a:t>, DP </a:t>
            </a:r>
            <a:r>
              <a:rPr lang="en-US" sz="1200" kern="1200" dirty="0" err="1">
                <a:solidFill>
                  <a:schemeClr val="tx1"/>
                </a:solidFill>
                <a:effectLst/>
                <a:latin typeface="+mn-lt"/>
                <a:ea typeface="+mn-ea"/>
                <a:cs typeface="+mn-cs"/>
              </a:rPr>
              <a:t>avanzata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sintetici</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garanzie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formali</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strategie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ibride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L’obiettivo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ottenere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protezione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elevata</a:t>
            </a:r>
            <a:r>
              <a:rPr lang="en-US" sz="1200" kern="1200" dirty="0">
                <a:solidFill>
                  <a:schemeClr val="tx1"/>
                </a:solidFill>
                <a:effectLst/>
                <a:latin typeface="+mn-lt"/>
                <a:ea typeface="+mn-ea"/>
                <a:cs typeface="+mn-cs"/>
              </a:rPr>
              <a:t> senza </a:t>
            </a:r>
            <a:r>
              <a:rPr lang="en-US" sz="1200" kern="1200" dirty="0" err="1">
                <a:solidFill>
                  <a:schemeClr val="tx1"/>
                </a:solidFill>
                <a:effectLst/>
                <a:latin typeface="+mn-lt"/>
                <a:ea typeface="+mn-ea"/>
                <a:cs typeface="+mn-cs"/>
              </a:rPr>
              <a:t>sacrificare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eccessivamente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l’utilità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dati</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 principali metodi tradizionali sono: il k-anonimato, che garantisce l’indistinguibilità nei quasi-identificatori; la l-diversità, che impone varietà negli attributi sensibili; e la t-</a:t>
            </a:r>
            <a:r>
              <a:rPr lang="it-IT" dirty="0" err="1"/>
              <a:t>closeness</a:t>
            </a:r>
            <a:r>
              <a:rPr lang="it-IT" dirty="0"/>
              <a:t>, che richiede che la distribuzione degli attributi sensibili sia simile a quella globale. Vedremo che ciascuno ha punti di forza e limiti.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t>
            </a:r>
            <a:r>
              <a:rPr lang="en-US" sz="1200" kern="1200" dirty="0" err="1">
                <a:solidFill>
                  <a:schemeClr val="tx1"/>
                </a:solidFill>
                <a:effectLst/>
                <a:latin typeface="+mn-lt"/>
                <a:ea typeface="+mn-ea"/>
                <a:cs typeface="+mn-cs"/>
              </a:rPr>
              <a:t>ambito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operativo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possiamo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applicare</a:t>
            </a:r>
            <a:r>
              <a:rPr lang="en-US" sz="1200" kern="1200" dirty="0">
                <a:solidFill>
                  <a:schemeClr val="tx1"/>
                </a:solidFill>
                <a:effectLst/>
                <a:latin typeface="+mn-lt"/>
                <a:ea typeface="+mn-ea"/>
                <a:cs typeface="+mn-cs"/>
              </a:rPr>
              <a:t> la DP </a:t>
            </a:r>
            <a:r>
              <a:rPr lang="en-US" sz="1200" kern="1200" dirty="0" err="1">
                <a:solidFill>
                  <a:schemeClr val="tx1"/>
                </a:solidFill>
                <a:effectLst/>
                <a:latin typeface="+mn-lt"/>
                <a:ea typeface="+mn-ea"/>
                <a:cs typeface="+mn-cs"/>
              </a:rPr>
              <a:t>sia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livello</a:t>
            </a:r>
            <a:r>
              <a:rPr lang="en-US" sz="1200" kern="1200" dirty="0">
                <a:solidFill>
                  <a:schemeClr val="tx1"/>
                </a:solidFill>
                <a:effectLst/>
                <a:latin typeface="+mn-lt"/>
                <a:ea typeface="+mn-ea"/>
                <a:cs typeface="+mn-cs"/>
              </a:rPr>
              <a:t> di query </a:t>
            </a:r>
            <a:r>
              <a:rPr lang="en-US" sz="1200" kern="1200" dirty="0" err="1">
                <a:solidFill>
                  <a:schemeClr val="tx1"/>
                </a:solidFill>
                <a:effectLst/>
                <a:latin typeface="+mn-lt"/>
                <a:ea typeface="+mn-ea"/>
                <a:cs typeface="+mn-cs"/>
              </a:rPr>
              <a:t>che</a:t>
            </a:r>
            <a:r>
              <a:rPr lang="en-US" sz="1200" kern="1200" dirty="0">
                <a:solidFill>
                  <a:schemeClr val="tx1"/>
                </a:solidFill>
                <a:effectLst/>
                <a:latin typeface="+mn-lt"/>
                <a:ea typeface="+mn-ea"/>
                <a:cs typeface="+mn-cs"/>
              </a:rPr>
              <a:t> di </a:t>
            </a:r>
            <a:r>
              <a:rPr lang="en-US" sz="1200" kern="1200" dirty="0" err="1">
                <a:solidFill>
                  <a:schemeClr val="tx1"/>
                </a:solidFill>
                <a:effectLst/>
                <a:latin typeface="+mn-lt"/>
                <a:ea typeface="+mn-ea"/>
                <a:cs typeface="+mn-cs"/>
              </a:rPr>
              <a:t>modello</a:t>
            </a:r>
            <a:r>
              <a:rPr lang="en-US" sz="1200" kern="1200" dirty="0">
                <a:solidFill>
                  <a:schemeClr val="tx1"/>
                </a:solidFill>
                <a:effectLst/>
                <a:latin typeface="+mn-lt"/>
                <a:ea typeface="+mn-ea"/>
                <a:cs typeface="+mn-cs"/>
              </a:rPr>
              <a:t>. I </a:t>
            </a:r>
            <a:r>
              <a:rPr lang="en-US" sz="1200" kern="1200" dirty="0" err="1">
                <a:solidFill>
                  <a:schemeClr val="tx1"/>
                </a:solidFill>
                <a:effectLst/>
                <a:latin typeface="+mn-lt"/>
                <a:ea typeface="+mn-ea"/>
                <a:cs typeface="+mn-cs"/>
              </a:rPr>
              <a:t>sistemi</a:t>
            </a:r>
            <a:r>
              <a:rPr lang="en-US" sz="1200" kern="1200" dirty="0">
                <a:solidFill>
                  <a:schemeClr val="tx1"/>
                </a:solidFill>
                <a:effectLst/>
                <a:latin typeface="+mn-lt"/>
                <a:ea typeface="+mn-ea"/>
                <a:cs typeface="+mn-cs"/>
              </a:rPr>
              <a:t> di accounting </a:t>
            </a:r>
            <a:r>
              <a:rPr lang="en-US" sz="1200" kern="1200" dirty="0" err="1">
                <a:solidFill>
                  <a:schemeClr val="tx1"/>
                </a:solidFill>
                <a:effectLst/>
                <a:latin typeface="+mn-lt"/>
                <a:ea typeface="+mn-ea"/>
                <a:cs typeface="+mn-cs"/>
              </a:rPr>
              <a:t>aiutano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gestire</a:t>
            </a:r>
            <a:r>
              <a:rPr lang="en-US" sz="1200" kern="1200" dirty="0">
                <a:solidFill>
                  <a:schemeClr val="tx1"/>
                </a:solidFill>
                <a:effectLst/>
                <a:latin typeface="+mn-lt"/>
                <a:ea typeface="+mn-ea"/>
                <a:cs typeface="+mn-cs"/>
              </a:rPr>
              <a:t> il privacy budget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più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interrogazioni</a:t>
            </a:r>
            <a:r>
              <a:rPr lang="en-US" sz="1200" kern="1200" dirty="0">
                <a:solidFill>
                  <a:schemeClr val="tx1"/>
                </a:solidFill>
                <a:effectLst/>
                <a:latin typeface="+mn-lt"/>
                <a:ea typeface="+mn-ea"/>
                <a:cs typeface="+mn-cs"/>
              </a:rPr>
              <a:t>. Gli </a:t>
            </a:r>
            <a:r>
              <a:rPr lang="en-US" sz="1200" kern="1200" dirty="0" err="1">
                <a:solidFill>
                  <a:schemeClr val="tx1"/>
                </a:solidFill>
                <a:effectLst/>
                <a:latin typeface="+mn-lt"/>
                <a:ea typeface="+mn-ea"/>
                <a:cs typeface="+mn-cs"/>
              </a:rPr>
              <a:t>esperimenti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dataset </a:t>
            </a:r>
            <a:r>
              <a:rPr lang="en-US" sz="1200" kern="1200" dirty="0" err="1">
                <a:solidFill>
                  <a:schemeClr val="tx1"/>
                </a:solidFill>
                <a:effectLst/>
                <a:latin typeface="+mn-lt"/>
                <a:ea typeface="+mn-ea"/>
                <a:cs typeface="+mn-cs"/>
              </a:rPr>
              <a:t>reali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mostrano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possono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ottenere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rischi</a:t>
            </a:r>
            <a:r>
              <a:rPr lang="en-US" sz="1200" kern="1200" dirty="0">
                <a:solidFill>
                  <a:schemeClr val="tx1"/>
                </a:solidFill>
                <a:effectLst/>
                <a:latin typeface="+mn-lt"/>
                <a:ea typeface="+mn-ea"/>
                <a:cs typeface="+mn-cs"/>
              </a:rPr>
              <a:t> molto </a:t>
            </a:r>
            <a:r>
              <a:rPr lang="en-US" sz="1200" kern="1200" dirty="0" err="1">
                <a:solidFill>
                  <a:schemeClr val="tx1"/>
                </a:solidFill>
                <a:effectLst/>
                <a:latin typeface="+mn-lt"/>
                <a:ea typeface="+mn-ea"/>
                <a:cs typeface="+mn-cs"/>
              </a:rPr>
              <a:t>bassi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ρ</a:t>
            </a:r>
            <a:r>
              <a:rPr lang="en-US" sz="1200" kern="1200" dirty="0">
                <a:solidFill>
                  <a:schemeClr val="tx1"/>
                </a:solidFill>
                <a:effectLst/>
                <a:latin typeface="+mn-lt"/>
                <a:ea typeface="+mn-ea"/>
                <a:cs typeface="+mn-cs"/>
              </a:rPr>
              <a:t>ₚ &lt; 0,1) con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perdita</a:t>
            </a:r>
            <a:r>
              <a:rPr lang="en-US" sz="1200" kern="1200" dirty="0">
                <a:solidFill>
                  <a:schemeClr val="tx1"/>
                </a:solidFill>
                <a:effectLst/>
                <a:latin typeface="+mn-lt"/>
                <a:ea typeface="+mn-ea"/>
                <a:cs typeface="+mn-cs"/>
              </a:rPr>
              <a:t> minima in termini di </a:t>
            </a:r>
            <a:r>
              <a:rPr lang="en-US" sz="1200" kern="1200" dirty="0" err="1">
                <a:solidFill>
                  <a:schemeClr val="tx1"/>
                </a:solidFill>
                <a:effectLst/>
                <a:latin typeface="+mn-lt"/>
                <a:ea typeface="+mn-ea"/>
                <a:cs typeface="+mn-cs"/>
              </a:rPr>
              <a:t>accuratezza</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1" dirty="0"/>
              <a:t>Trade-off Privacy–Utilità</a:t>
            </a:r>
            <a:endParaRPr lang="it-IT" dirty="0"/>
          </a:p>
          <a:p>
            <a:r>
              <a:rPr lang="it-IT" dirty="0"/>
              <a:t>Maggiore è la protezione della privacy, </a:t>
            </a:r>
            <a:r>
              <a:rPr lang="it-IT" b="1" dirty="0"/>
              <a:t>maggiore è la perdita di utilità dei dati</a:t>
            </a:r>
            <a:r>
              <a:rPr lang="it-IT" dirty="0"/>
              <a:t>. Le tecniche più robuste (come </a:t>
            </a:r>
            <a:r>
              <a:rPr lang="it-IT" dirty="0" err="1"/>
              <a:t>Differential</a:t>
            </a:r>
            <a:r>
              <a:rPr lang="it-IT" dirty="0"/>
              <a:t> Privacy) riducono l’accuratezza analitica. Il vero obiettivo è trovare un </a:t>
            </a:r>
            <a:r>
              <a:rPr lang="it-IT" b="1" dirty="0"/>
              <a:t>equilibrio dinamico</a:t>
            </a:r>
            <a:r>
              <a:rPr lang="it-IT" dirty="0"/>
              <a:t> tra rischio accettabile e valore informativo.</a:t>
            </a:r>
          </a:p>
          <a:p>
            <a:r>
              <a:rPr lang="it-IT" b="1" dirty="0" err="1"/>
              <a:t>Implementabilità</a:t>
            </a:r>
            <a:r>
              <a:rPr lang="it-IT" b="1" dirty="0"/>
              <a:t> e Scalabilità</a:t>
            </a:r>
            <a:endParaRPr lang="it-IT" dirty="0"/>
          </a:p>
          <a:p>
            <a:r>
              <a:rPr lang="it-IT" dirty="0"/>
              <a:t>Le tecniche classiche (k-anonimato, l-diversità) sono </a:t>
            </a:r>
            <a:r>
              <a:rPr lang="it-IT" b="1" dirty="0"/>
              <a:t>facili da implementare</a:t>
            </a:r>
            <a:r>
              <a:rPr lang="it-IT" dirty="0"/>
              <a:t>, ma </a:t>
            </a:r>
            <a:r>
              <a:rPr lang="it-IT" b="1" dirty="0"/>
              <a:t>poco efficaci in scenari complessi</a:t>
            </a:r>
            <a:r>
              <a:rPr lang="it-IT" dirty="0"/>
              <a:t>. Al contrario, </a:t>
            </a:r>
            <a:r>
              <a:rPr lang="it-IT" dirty="0" err="1"/>
              <a:t>Differential</a:t>
            </a:r>
            <a:r>
              <a:rPr lang="it-IT" dirty="0"/>
              <a:t> Privacy e GAN offrono migliori garanzie, ma richiedono </a:t>
            </a:r>
            <a:r>
              <a:rPr lang="it-IT" b="1" dirty="0"/>
              <a:t>elevata competenza tecnica</a:t>
            </a:r>
            <a:r>
              <a:rPr lang="it-IT" dirty="0"/>
              <a:t> e risorse computazionali.</a:t>
            </a:r>
          </a:p>
          <a:p>
            <a:r>
              <a:rPr lang="it-IT" b="1" dirty="0"/>
              <a:t>Conformità Normativa</a:t>
            </a:r>
            <a:endParaRPr lang="it-IT" dirty="0"/>
          </a:p>
          <a:p>
            <a:r>
              <a:rPr lang="it-IT" dirty="0"/>
              <a:t>Il GDPR valorizza approcci come la </a:t>
            </a:r>
            <a:r>
              <a:rPr lang="it-IT" dirty="0" err="1"/>
              <a:t>Differential</a:t>
            </a:r>
            <a:r>
              <a:rPr lang="it-IT" dirty="0"/>
              <a:t> Privacy, ma </a:t>
            </a:r>
            <a:r>
              <a:rPr lang="it-IT" b="1" dirty="0"/>
              <a:t>manca ancora una soglia normativa precisa</a:t>
            </a:r>
            <a:r>
              <a:rPr lang="it-IT" dirty="0"/>
              <a:t> per parametri come </a:t>
            </a:r>
            <a:r>
              <a:rPr lang="el-GR" dirty="0"/>
              <a:t>ε. </a:t>
            </a:r>
            <a:r>
              <a:rPr lang="it-IT" dirty="0"/>
              <a:t>Le autorità richiedono risultati “ragionevolmente irreversibili”, ma non esiste uno standard universalmente accettato.</a:t>
            </a:r>
          </a:p>
          <a:p>
            <a:br>
              <a:rPr lang="it-IT" dirty="0"/>
            </a:br>
            <a:endParaRPr lang="it-IT" dirty="0"/>
          </a:p>
          <a:p>
            <a:r>
              <a:rPr lang="it-IT" dirty="0"/>
              <a:t>“La sfida principale è bilanciare privacy e utilità. Le tecniche avanzate proteggono meglio, ma sono più difficili da implementare. Serve anche una maggiore chiarezza normativa per valutare la conformità dei metodi moderni.”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 metodi classici non sono sufficienti in scenari ad alta dimensionalità, in cui i dati contengono molte variabili interconnesse. Inoltre, attaccanti sofisticati con accesso a fonti esterne possono aggirare facilmente queste protezioni, soprattutto grazie a tecniche moderne di data mining e machine learning.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 livello normativo, il GDPR europeo impone requisiti rigorosi come la privacy by design e by default. Negli Stati Uniti, esistono regolamentazioni settoriali come HIPAA per i dati sanitari o il CCPA in California. Queste normative richiedono l’adozione di sistemi di anonimizzazione robusti e verificabili.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L’obiettivo di questo lavoro è triplice: individuare le vulnerabilità intrinseche nei metodi tradizionali, valutarne le strategie di mitigazione e proporre soluzioni pratiche per rafforzare la protezione dei dati personali in contesti reali.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Qui introduciamo il lessico tecnico e i modelli fondamentali: definizioni chiave, una tassonomia delle tecniche di anonimizzazione, le metriche per valutarne l’efficacia e infine alcuni esempi pratici che aiutano a rendere concreti questi concetti.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Distinguere tra de-identificazione, pseudonimizzazione e anonimizzazione è cruciale. Solo l’anonimizzazione, che rende “ragionevolmente improbabile” la </a:t>
            </a:r>
            <a:r>
              <a:rPr lang="it-IT" dirty="0" err="1"/>
              <a:t>reidentificazione</a:t>
            </a:r>
            <a:r>
              <a:rPr lang="it-IT" dirty="0"/>
              <a:t>, soddisfa il requisito legale del GDPR. Gli attributi dei dati si dividono in diretti, quasi-identificatori, sensibili e non sensibili: questa classificazione è fondamentale per costruire difese efficaci.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Per ragionare in modo rigoroso, formalizziamo il dataset come insieme di record che contengono QI, SA e NSA. L’algoritmo di anonimizzazione trasforma questi dati producendo un nuovo dataset anonimo, il cui rischio di re-identificazione deve essere misurabile e mantenuto sotto una soglia definita.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4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103948"/>
            <a:ext cx="7556421" cy="2126337"/>
          </a:xfrm>
          <a:prstGeom prst="rect">
            <a:avLst/>
          </a:prstGeom>
          <a:noFill/>
          <a:ln/>
        </p:spPr>
        <p:txBody>
          <a:bodyPr wrap="square" lIns="0" tIns="0" rIns="0" bIns="0" rtlCol="0" anchor="t"/>
          <a:lstStyle/>
          <a:p>
            <a:pPr marL="0" indent="0" algn="l">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Analisi e Mitigazione delle Vulnerabilità nei Sistemi di Anonimizzazione dei Dati</a:t>
            </a:r>
            <a:endParaRPr lang="en-US" sz="4450" dirty="0"/>
          </a:p>
        </p:txBody>
      </p:sp>
      <p:sp>
        <p:nvSpPr>
          <p:cNvPr id="4" name="Text 1"/>
          <p:cNvSpPr/>
          <p:nvPr/>
        </p:nvSpPr>
        <p:spPr>
          <a:xfrm>
            <a:off x="793790" y="3570446"/>
            <a:ext cx="7556421" cy="2903220"/>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La protezione della privacy rappresenta una sfida prioritaria nella società contemporanea, caratterizzata da una produzione e condivisione di dati su scala senza precedenti. L'incremento esponenziale delle capacità di raccolta, archiviazione ed elaborazione delle informazioni ha messo a disposizione degli operatori economici e delle istituzioni un patrimonio informativo di grande valore, ma al contempo ha accentuato il rischio di violazioni della riservatezza individuale.</a:t>
            </a:r>
            <a:endParaRPr lang="en-US" sz="1750" dirty="0"/>
          </a:p>
        </p:txBody>
      </p:sp>
      <p:sp>
        <p:nvSpPr>
          <p:cNvPr id="5" name="Shape 2"/>
          <p:cNvSpPr/>
          <p:nvPr/>
        </p:nvSpPr>
        <p:spPr>
          <a:xfrm>
            <a:off x="793790" y="6745724"/>
            <a:ext cx="362903" cy="362903"/>
          </a:xfrm>
          <a:prstGeom prst="roundRect">
            <a:avLst>
              <a:gd name="adj" fmla="val 25194296"/>
            </a:avLst>
          </a:prstGeom>
          <a:noFill/>
          <a:ln w="7620">
            <a:solidFill>
              <a:srgbClr val="FFFFFF"/>
            </a:solidFill>
            <a:prstDash val="solid"/>
          </a:ln>
        </p:spPr>
        <p:txBody>
          <a:bodyPr/>
          <a:lstStyle/>
          <a:p>
            <a:endParaRPr lang="it-IT"/>
          </a:p>
        </p:txBody>
      </p:sp>
      <p:pic>
        <p:nvPicPr>
          <p:cNvPr id="6" name="Image 1" descr="preencoded.png"/>
          <p:cNvPicPr>
            <a:picLocks noChangeAspect="1"/>
          </p:cNvPicPr>
          <p:nvPr/>
        </p:nvPicPr>
        <p:blipFill>
          <a:blip r:embed="rId4"/>
          <a:stretch>
            <a:fillRect/>
          </a:stretch>
        </p:blipFill>
        <p:spPr>
          <a:xfrm>
            <a:off x="801410" y="6753344"/>
            <a:ext cx="347663" cy="347663"/>
          </a:xfrm>
          <a:prstGeom prst="rect">
            <a:avLst/>
          </a:prstGeom>
        </p:spPr>
      </p:pic>
      <p:sp>
        <p:nvSpPr>
          <p:cNvPr id="7" name="Text 3"/>
          <p:cNvSpPr/>
          <p:nvPr/>
        </p:nvSpPr>
        <p:spPr>
          <a:xfrm>
            <a:off x="1270040" y="6728817"/>
            <a:ext cx="2795230" cy="396835"/>
          </a:xfrm>
          <a:prstGeom prst="rect">
            <a:avLst/>
          </a:prstGeom>
          <a:noFill/>
          <a:ln/>
        </p:spPr>
        <p:txBody>
          <a:bodyPr wrap="none" lIns="0" tIns="0" rIns="0" bIns="0" rtlCol="0" anchor="t"/>
          <a:lstStyle/>
          <a:p>
            <a:pPr marL="0" indent="0" algn="l">
              <a:lnSpc>
                <a:spcPts val="3100"/>
              </a:lnSpc>
              <a:buNone/>
            </a:pPr>
            <a:r>
              <a:rPr lang="en-US" sz="2200" b="1" dirty="0">
                <a:solidFill>
                  <a:srgbClr val="464646"/>
                </a:solidFill>
                <a:latin typeface="Inter Bold" pitchFamily="34" charset="0"/>
                <a:ea typeface="Inter Bold" pitchFamily="34" charset="-122"/>
                <a:cs typeface="Inter Bold" pitchFamily="34" charset="-120"/>
              </a:rPr>
              <a:t>Nicola Convertini</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51748"/>
          </a:xfrm>
          <a:prstGeom prst="rect">
            <a:avLst/>
          </a:prstGeom>
        </p:spPr>
      </p:pic>
      <p:sp>
        <p:nvSpPr>
          <p:cNvPr id="3" name="Text 0"/>
          <p:cNvSpPr/>
          <p:nvPr/>
        </p:nvSpPr>
        <p:spPr>
          <a:xfrm>
            <a:off x="793790" y="3235643"/>
            <a:ext cx="6835497" cy="637937"/>
          </a:xfrm>
          <a:prstGeom prst="rect">
            <a:avLst/>
          </a:prstGeom>
          <a:noFill/>
          <a:ln/>
        </p:spPr>
        <p:txBody>
          <a:bodyPr wrap="none" lIns="0" tIns="0" rIns="0" bIns="0" rtlCol="0" anchor="t"/>
          <a:lstStyle/>
          <a:p>
            <a:pPr marL="0" indent="0" algn="l">
              <a:lnSpc>
                <a:spcPts val="5000"/>
              </a:lnSpc>
              <a:buNone/>
            </a:pPr>
            <a:r>
              <a:rPr lang="en-US" sz="4000" dirty="0">
                <a:solidFill>
                  <a:srgbClr val="030303"/>
                </a:solidFill>
                <a:latin typeface="DM Sans Semi Bold" pitchFamily="34" charset="0"/>
                <a:ea typeface="DM Sans Semi Bold" pitchFamily="34" charset="-122"/>
                <a:cs typeface="DM Sans Semi Bold" pitchFamily="34" charset="-120"/>
              </a:rPr>
              <a:t>Formalizzazione del Dataset</a:t>
            </a:r>
            <a:endParaRPr lang="en-US" sz="4000" dirty="0"/>
          </a:p>
        </p:txBody>
      </p:sp>
      <p:sp>
        <p:nvSpPr>
          <p:cNvPr id="4" name="Text 1"/>
          <p:cNvSpPr/>
          <p:nvPr/>
        </p:nvSpPr>
        <p:spPr>
          <a:xfrm>
            <a:off x="793790" y="4179689"/>
            <a:ext cx="13042821" cy="653415"/>
          </a:xfrm>
          <a:prstGeom prst="rect">
            <a:avLst/>
          </a:prstGeom>
          <a:noFill/>
          <a:ln/>
        </p:spPr>
        <p:txBody>
          <a:bodyPr wrap="squar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Introduciamo un modello matematico che permetta di valutare in modo rigoroso l'effetto delle trasformazioni di anonimizzazione sul rischio di re-identificazione.</a:t>
            </a:r>
            <a:endParaRPr lang="en-US" sz="1600" dirty="0"/>
          </a:p>
        </p:txBody>
      </p:sp>
      <p:sp>
        <p:nvSpPr>
          <p:cNvPr id="5" name="Shape 2"/>
          <p:cNvSpPr/>
          <p:nvPr/>
        </p:nvSpPr>
        <p:spPr>
          <a:xfrm>
            <a:off x="793790" y="5062657"/>
            <a:ext cx="4211598" cy="2482929"/>
          </a:xfrm>
          <a:prstGeom prst="roundRect">
            <a:avLst>
              <a:gd name="adj" fmla="val 1233"/>
            </a:avLst>
          </a:prstGeom>
          <a:solidFill>
            <a:srgbClr val="F2EEEE"/>
          </a:solidFill>
          <a:ln/>
        </p:spPr>
        <p:txBody>
          <a:bodyPr/>
          <a:lstStyle/>
          <a:p>
            <a:endParaRPr lang="it-IT"/>
          </a:p>
        </p:txBody>
      </p:sp>
      <p:sp>
        <p:nvSpPr>
          <p:cNvPr id="6" name="Text 3"/>
          <p:cNvSpPr/>
          <p:nvPr/>
        </p:nvSpPr>
        <p:spPr>
          <a:xfrm>
            <a:off x="997863" y="5266730"/>
            <a:ext cx="2831187" cy="318849"/>
          </a:xfrm>
          <a:prstGeom prst="rect">
            <a:avLst/>
          </a:prstGeom>
          <a:noFill/>
          <a:ln/>
        </p:spPr>
        <p:txBody>
          <a:bodyPr wrap="none" lIns="0" tIns="0" rIns="0" bIns="0" rtlCol="0" anchor="t"/>
          <a:lstStyle/>
          <a:p>
            <a:pPr marL="0" indent="0" algn="l">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Definizione del Dataset</a:t>
            </a:r>
            <a:endParaRPr lang="en-US" sz="2000" dirty="0"/>
          </a:p>
        </p:txBody>
      </p:sp>
      <p:sp>
        <p:nvSpPr>
          <p:cNvPr id="7" name="Text 4"/>
          <p:cNvSpPr/>
          <p:nvPr/>
        </p:nvSpPr>
        <p:spPr>
          <a:xfrm>
            <a:off x="997863" y="5707975"/>
            <a:ext cx="3803452" cy="1306830"/>
          </a:xfrm>
          <a:prstGeom prst="rect">
            <a:avLst/>
          </a:prstGeom>
          <a:noFill/>
          <a:ln/>
        </p:spPr>
        <p:txBody>
          <a:bodyPr wrap="squar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Sia D(QI₁...QI_m, SA₁...SA_n, NSA₁...NSA_p) un dataset relazionale in cui ogni record r appartiene a un individuo.</a:t>
            </a:r>
            <a:endParaRPr lang="en-US" sz="1600" dirty="0"/>
          </a:p>
        </p:txBody>
      </p:sp>
      <p:sp>
        <p:nvSpPr>
          <p:cNvPr id="8" name="Shape 5"/>
          <p:cNvSpPr/>
          <p:nvPr/>
        </p:nvSpPr>
        <p:spPr>
          <a:xfrm>
            <a:off x="5209461" y="5062657"/>
            <a:ext cx="4211598" cy="2482929"/>
          </a:xfrm>
          <a:prstGeom prst="roundRect">
            <a:avLst>
              <a:gd name="adj" fmla="val 1233"/>
            </a:avLst>
          </a:prstGeom>
          <a:solidFill>
            <a:srgbClr val="F2EEEE"/>
          </a:solidFill>
          <a:ln/>
        </p:spPr>
        <p:txBody>
          <a:bodyPr/>
          <a:lstStyle/>
          <a:p>
            <a:endParaRPr lang="it-IT"/>
          </a:p>
        </p:txBody>
      </p:sp>
      <p:sp>
        <p:nvSpPr>
          <p:cNvPr id="9" name="Text 6"/>
          <p:cNvSpPr/>
          <p:nvPr/>
        </p:nvSpPr>
        <p:spPr>
          <a:xfrm>
            <a:off x="5413534" y="5266730"/>
            <a:ext cx="3615333" cy="318849"/>
          </a:xfrm>
          <a:prstGeom prst="rect">
            <a:avLst/>
          </a:prstGeom>
          <a:noFill/>
          <a:ln/>
        </p:spPr>
        <p:txBody>
          <a:bodyPr wrap="none" lIns="0" tIns="0" rIns="0" bIns="0" rtlCol="0" anchor="t"/>
          <a:lstStyle/>
          <a:p>
            <a:pPr marL="0" indent="0" algn="l">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Algoritmo di Anonimizzazione</a:t>
            </a:r>
            <a:endParaRPr lang="en-US" sz="2000" dirty="0"/>
          </a:p>
        </p:txBody>
      </p:sp>
      <p:sp>
        <p:nvSpPr>
          <p:cNvPr id="10" name="Text 7"/>
          <p:cNvSpPr/>
          <p:nvPr/>
        </p:nvSpPr>
        <p:spPr>
          <a:xfrm>
            <a:off x="5413534" y="5707975"/>
            <a:ext cx="3803452" cy="1633538"/>
          </a:xfrm>
          <a:prstGeom prst="rect">
            <a:avLst/>
          </a:prstGeom>
          <a:noFill/>
          <a:ln/>
        </p:spPr>
        <p:txBody>
          <a:bodyPr wrap="squar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Un algoritmo A applicato a D produce D′ = A(D). La trasformazione può consistere in generalizzazione, soppressione, perturbazione o generazione sintetica.</a:t>
            </a:r>
            <a:endParaRPr lang="en-US" sz="1600" dirty="0"/>
          </a:p>
        </p:txBody>
      </p:sp>
      <p:sp>
        <p:nvSpPr>
          <p:cNvPr id="11" name="Shape 8"/>
          <p:cNvSpPr/>
          <p:nvPr/>
        </p:nvSpPr>
        <p:spPr>
          <a:xfrm>
            <a:off x="9625132" y="5062657"/>
            <a:ext cx="4211598" cy="2482929"/>
          </a:xfrm>
          <a:prstGeom prst="roundRect">
            <a:avLst>
              <a:gd name="adj" fmla="val 1233"/>
            </a:avLst>
          </a:prstGeom>
          <a:solidFill>
            <a:srgbClr val="F2EEEE"/>
          </a:solidFill>
          <a:ln/>
        </p:spPr>
        <p:txBody>
          <a:bodyPr/>
          <a:lstStyle/>
          <a:p>
            <a:endParaRPr lang="it-IT"/>
          </a:p>
        </p:txBody>
      </p:sp>
      <p:sp>
        <p:nvSpPr>
          <p:cNvPr id="12" name="Text 9"/>
          <p:cNvSpPr/>
          <p:nvPr/>
        </p:nvSpPr>
        <p:spPr>
          <a:xfrm>
            <a:off x="9829205" y="5266730"/>
            <a:ext cx="3508058" cy="318849"/>
          </a:xfrm>
          <a:prstGeom prst="rect">
            <a:avLst/>
          </a:prstGeom>
          <a:noFill/>
          <a:ln/>
        </p:spPr>
        <p:txBody>
          <a:bodyPr wrap="none" lIns="0" tIns="0" rIns="0" bIns="0" rtlCol="0" anchor="t"/>
          <a:lstStyle/>
          <a:p>
            <a:pPr marL="0" indent="0" algn="l">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Rischio di Re-identificazione</a:t>
            </a:r>
            <a:endParaRPr lang="en-US" sz="2000" dirty="0"/>
          </a:p>
        </p:txBody>
      </p:sp>
      <p:sp>
        <p:nvSpPr>
          <p:cNvPr id="13" name="Text 10"/>
          <p:cNvSpPr/>
          <p:nvPr/>
        </p:nvSpPr>
        <p:spPr>
          <a:xfrm>
            <a:off x="9829205" y="5707975"/>
            <a:ext cx="3803452" cy="1306830"/>
          </a:xfrm>
          <a:prstGeom prst="rect">
            <a:avLst/>
          </a:prstGeom>
          <a:noFill/>
          <a:ln/>
        </p:spPr>
        <p:txBody>
          <a:bodyPr wrap="squar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R(D′, BK) = Probabilità che l'avversario associ correttamente r′ a r, deve restare inferiore a una soglia δ stabilita dal data controller.</a:t>
            </a: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645813"/>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Metriche Primarie</a:t>
            </a:r>
            <a:endParaRPr lang="en-US" sz="4450" dirty="0"/>
          </a:p>
        </p:txBody>
      </p:sp>
      <p:sp>
        <p:nvSpPr>
          <p:cNvPr id="4" name="Text 1"/>
          <p:cNvSpPr/>
          <p:nvPr/>
        </p:nvSpPr>
        <p:spPr>
          <a:xfrm>
            <a:off x="793790" y="4808101"/>
            <a:ext cx="4120753" cy="748427"/>
          </a:xfrm>
          <a:prstGeom prst="rect">
            <a:avLst/>
          </a:prstGeom>
          <a:noFill/>
          <a:ln/>
        </p:spPr>
        <p:txBody>
          <a:bodyPr wrap="none" lIns="0" tIns="0" rIns="0" bIns="0" rtlCol="0" anchor="t"/>
          <a:lstStyle/>
          <a:p>
            <a:pPr marL="0" indent="0" algn="ctr">
              <a:lnSpc>
                <a:spcPts val="5850"/>
              </a:lnSpc>
              <a:buNone/>
            </a:pPr>
            <a:endParaRPr lang="en-US" sz="5850" dirty="0"/>
          </a:p>
        </p:txBody>
      </p:sp>
      <p:sp>
        <p:nvSpPr>
          <p:cNvPr id="5" name="Text 2"/>
          <p:cNvSpPr/>
          <p:nvPr/>
        </p:nvSpPr>
        <p:spPr>
          <a:xfrm>
            <a:off x="1436489" y="5839897"/>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Soglia δ</a:t>
            </a:r>
            <a:endParaRPr lang="en-US" sz="2200" dirty="0"/>
          </a:p>
        </p:txBody>
      </p:sp>
      <p:sp>
        <p:nvSpPr>
          <p:cNvPr id="6" name="Text 3"/>
          <p:cNvSpPr/>
          <p:nvPr/>
        </p:nvSpPr>
        <p:spPr>
          <a:xfrm>
            <a:off x="793790" y="6330315"/>
            <a:ext cx="4120753" cy="1088708"/>
          </a:xfrm>
          <a:prstGeom prst="rect">
            <a:avLst/>
          </a:prstGeom>
          <a:noFill/>
          <a:ln/>
        </p:spPr>
        <p:txBody>
          <a:bodyPr wrap="square" lIns="0" tIns="0" rIns="0" bIns="0" rtlCol="0" anchor="t"/>
          <a:lstStyle/>
          <a:p>
            <a:pPr marL="0" indent="0" algn="ctr">
              <a:lnSpc>
                <a:spcPts val="2850"/>
              </a:lnSpc>
              <a:buNone/>
            </a:pPr>
            <a:r>
              <a:rPr lang="en-US" sz="1750" dirty="0">
                <a:solidFill>
                  <a:srgbClr val="464646"/>
                </a:solidFill>
                <a:latin typeface="Inter Medium" pitchFamily="34" charset="0"/>
                <a:ea typeface="Inter Medium" pitchFamily="34" charset="-122"/>
                <a:cs typeface="Inter Medium" pitchFamily="34" charset="-120"/>
              </a:rPr>
              <a:t>Benchmark di conformità per il rischio massimo accettabile di re-identificazione</a:t>
            </a:r>
            <a:endParaRPr lang="en-US" sz="1750" dirty="0"/>
          </a:p>
        </p:txBody>
      </p:sp>
      <p:sp>
        <p:nvSpPr>
          <p:cNvPr id="7" name="Text 4"/>
          <p:cNvSpPr/>
          <p:nvPr/>
        </p:nvSpPr>
        <p:spPr>
          <a:xfrm>
            <a:off x="5254704" y="4808101"/>
            <a:ext cx="4120872" cy="748427"/>
          </a:xfrm>
          <a:prstGeom prst="rect">
            <a:avLst/>
          </a:prstGeom>
          <a:noFill/>
          <a:ln/>
        </p:spPr>
        <p:txBody>
          <a:bodyPr wrap="none" lIns="0" tIns="0" rIns="0" bIns="0" rtlCol="0" anchor="t"/>
          <a:lstStyle/>
          <a:p>
            <a:pPr marL="0" indent="0" algn="ctr">
              <a:lnSpc>
                <a:spcPts val="5850"/>
              </a:lnSpc>
              <a:buNone/>
            </a:pPr>
            <a:r>
              <a:rPr lang="en-US" sz="5850" dirty="0">
                <a:solidFill>
                  <a:srgbClr val="464646"/>
                </a:solidFill>
                <a:latin typeface="DM Sans Semi Bold" pitchFamily="34" charset="0"/>
                <a:ea typeface="DM Sans Semi Bold" pitchFamily="34" charset="-122"/>
                <a:cs typeface="DM Sans Semi Bold" pitchFamily="34" charset="-120"/>
              </a:rPr>
              <a:t>ε</a:t>
            </a:r>
            <a:endParaRPr lang="en-US" sz="5850" dirty="0"/>
          </a:p>
        </p:txBody>
      </p:sp>
      <p:sp>
        <p:nvSpPr>
          <p:cNvPr id="8" name="Text 5"/>
          <p:cNvSpPr/>
          <p:nvPr/>
        </p:nvSpPr>
        <p:spPr>
          <a:xfrm>
            <a:off x="5270182" y="5839897"/>
            <a:ext cx="4089916" cy="354330"/>
          </a:xfrm>
          <a:prstGeom prst="rect">
            <a:avLst/>
          </a:prstGeom>
          <a:noFill/>
          <a:ln/>
        </p:spPr>
        <p:txBody>
          <a:bodyPr wrap="none" lIns="0" tIns="0" rIns="0" bIns="0" rtlCol="0" anchor="t"/>
          <a:lstStyle/>
          <a:p>
            <a:pPr marL="0" indent="0" algn="ctr">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Parametro Differential Privacy</a:t>
            </a:r>
            <a:endParaRPr lang="en-US" sz="2200" dirty="0"/>
          </a:p>
        </p:txBody>
      </p:sp>
      <p:sp>
        <p:nvSpPr>
          <p:cNvPr id="9" name="Text 6"/>
          <p:cNvSpPr/>
          <p:nvPr/>
        </p:nvSpPr>
        <p:spPr>
          <a:xfrm>
            <a:off x="5254704" y="6330315"/>
            <a:ext cx="4120872" cy="725805"/>
          </a:xfrm>
          <a:prstGeom prst="rect">
            <a:avLst/>
          </a:prstGeom>
          <a:noFill/>
          <a:ln/>
        </p:spPr>
        <p:txBody>
          <a:bodyPr wrap="square" lIns="0" tIns="0" rIns="0" bIns="0" rtlCol="0" anchor="t"/>
          <a:lstStyle/>
          <a:p>
            <a:pPr marL="0" indent="0" algn="ctr">
              <a:lnSpc>
                <a:spcPts val="2850"/>
              </a:lnSpc>
              <a:buNone/>
            </a:pPr>
            <a:r>
              <a:rPr lang="en-US" sz="1750" dirty="0">
                <a:solidFill>
                  <a:srgbClr val="464646"/>
                </a:solidFill>
                <a:latin typeface="Inter Medium" pitchFamily="34" charset="0"/>
                <a:ea typeface="Inter Medium" pitchFamily="34" charset="-122"/>
                <a:cs typeface="Inter Medium" pitchFamily="34" charset="-120"/>
              </a:rPr>
              <a:t>Controlla il livello di privacy garantito dal meccanismo</a:t>
            </a:r>
            <a:endParaRPr lang="en-US" sz="1750" dirty="0"/>
          </a:p>
        </p:txBody>
      </p:sp>
      <p:sp>
        <p:nvSpPr>
          <p:cNvPr id="10" name="Text 7"/>
          <p:cNvSpPr/>
          <p:nvPr/>
        </p:nvSpPr>
        <p:spPr>
          <a:xfrm>
            <a:off x="9715738" y="4808101"/>
            <a:ext cx="4120753" cy="748427"/>
          </a:xfrm>
          <a:prstGeom prst="rect">
            <a:avLst/>
          </a:prstGeom>
          <a:noFill/>
          <a:ln/>
        </p:spPr>
        <p:txBody>
          <a:bodyPr wrap="none" lIns="0" tIns="0" rIns="0" bIns="0" rtlCol="0" anchor="t"/>
          <a:lstStyle/>
          <a:p>
            <a:pPr marL="0" indent="0" algn="ctr">
              <a:lnSpc>
                <a:spcPts val="5850"/>
              </a:lnSpc>
              <a:buNone/>
            </a:pPr>
            <a:r>
              <a:rPr lang="en-US" sz="5850" dirty="0">
                <a:solidFill>
                  <a:srgbClr val="464646"/>
                </a:solidFill>
                <a:latin typeface="DM Sans Semi Bold" pitchFamily="34" charset="0"/>
                <a:ea typeface="DM Sans Semi Bold" pitchFamily="34" charset="-122"/>
                <a:cs typeface="DM Sans Semi Bold" pitchFamily="34" charset="-120"/>
              </a:rPr>
              <a:t>|E|</a:t>
            </a:r>
            <a:endParaRPr lang="en-US" sz="5850" dirty="0"/>
          </a:p>
        </p:txBody>
      </p:sp>
      <p:sp>
        <p:nvSpPr>
          <p:cNvPr id="11" name="Text 8"/>
          <p:cNvSpPr/>
          <p:nvPr/>
        </p:nvSpPr>
        <p:spPr>
          <a:xfrm>
            <a:off x="9715738" y="5839897"/>
            <a:ext cx="4120753" cy="708660"/>
          </a:xfrm>
          <a:prstGeom prst="rect">
            <a:avLst/>
          </a:prstGeom>
          <a:noFill/>
          <a:ln/>
        </p:spPr>
        <p:txBody>
          <a:bodyPr wrap="square" lIns="0" tIns="0" rIns="0" bIns="0" rtlCol="0" anchor="t"/>
          <a:lstStyle/>
          <a:p>
            <a:pPr marL="0" indent="0" algn="ctr">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Dimensione Classi di Equivalenza</a:t>
            </a:r>
            <a:endParaRPr lang="en-US" sz="2200" dirty="0"/>
          </a:p>
        </p:txBody>
      </p:sp>
      <p:sp>
        <p:nvSpPr>
          <p:cNvPr id="12" name="Text 9"/>
          <p:cNvSpPr/>
          <p:nvPr/>
        </p:nvSpPr>
        <p:spPr>
          <a:xfrm>
            <a:off x="9715738" y="6684645"/>
            <a:ext cx="4120753" cy="725805"/>
          </a:xfrm>
          <a:prstGeom prst="rect">
            <a:avLst/>
          </a:prstGeom>
          <a:noFill/>
          <a:ln/>
        </p:spPr>
        <p:txBody>
          <a:bodyPr wrap="square" lIns="0" tIns="0" rIns="0" bIns="0" rtlCol="0" anchor="t"/>
          <a:lstStyle/>
          <a:p>
            <a:pPr marL="0" indent="0" algn="ctr">
              <a:lnSpc>
                <a:spcPts val="2850"/>
              </a:lnSpc>
              <a:buNone/>
            </a:pPr>
            <a:r>
              <a:rPr lang="en-US" sz="1750" dirty="0">
                <a:solidFill>
                  <a:srgbClr val="464646"/>
                </a:solidFill>
                <a:latin typeface="Inter Medium" pitchFamily="34" charset="0"/>
                <a:ea typeface="Inter Medium" pitchFamily="34" charset="-122"/>
                <a:cs typeface="Inter Medium" pitchFamily="34" charset="-120"/>
              </a:rPr>
              <a:t>Indicatore proxy del rischio nel k-anonimato</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808196"/>
            <a:ext cx="4664393" cy="496133"/>
          </a:xfrm>
          <a:prstGeom prst="rect">
            <a:avLst/>
          </a:prstGeom>
          <a:noFill/>
          <a:ln/>
        </p:spPr>
        <p:txBody>
          <a:bodyPr wrap="none" lIns="0" tIns="0" rIns="0" bIns="0" rtlCol="0" anchor="t"/>
          <a:lstStyle/>
          <a:p>
            <a:pPr marL="0" indent="0" algn="l">
              <a:lnSpc>
                <a:spcPts val="3900"/>
              </a:lnSpc>
              <a:buNone/>
            </a:pPr>
            <a:r>
              <a:rPr lang="en-US" sz="3100" dirty="0">
                <a:solidFill>
                  <a:srgbClr val="030303"/>
                </a:solidFill>
                <a:latin typeface="DM Sans Semi Bold" pitchFamily="34" charset="0"/>
                <a:ea typeface="DM Sans Semi Bold" pitchFamily="34" charset="-122"/>
                <a:cs typeface="DM Sans Semi Bold" pitchFamily="34" charset="-120"/>
              </a:rPr>
              <a:t>Esempio di Applicazione</a:t>
            </a:r>
            <a:endParaRPr lang="en-US" sz="3100" dirty="0"/>
          </a:p>
        </p:txBody>
      </p:sp>
      <p:sp>
        <p:nvSpPr>
          <p:cNvPr id="3" name="Text 1"/>
          <p:cNvSpPr/>
          <p:nvPr/>
        </p:nvSpPr>
        <p:spPr>
          <a:xfrm>
            <a:off x="793790" y="1621869"/>
            <a:ext cx="13042821"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Se un dataset D contiene 50.000 record (tre QI e un SA) e si impone k = 5, ogni combinazione di QI deve apparire in almeno cinque record; il massimo teorico di classi è 10.000, riducibile mediante generalizzazione multi-livello.</a:t>
            </a:r>
            <a:endParaRPr lang="en-US" sz="1250" dirty="0"/>
          </a:p>
        </p:txBody>
      </p:sp>
      <p:pic>
        <p:nvPicPr>
          <p:cNvPr id="4" name="Image 0" descr="preencoded.png"/>
          <p:cNvPicPr>
            <a:picLocks noChangeAspect="1"/>
          </p:cNvPicPr>
          <p:nvPr/>
        </p:nvPicPr>
        <p:blipFill>
          <a:blip r:embed="rId3"/>
          <a:stretch>
            <a:fillRect/>
          </a:stretch>
        </p:blipFill>
        <p:spPr>
          <a:xfrm>
            <a:off x="793790" y="2308622"/>
            <a:ext cx="9129951" cy="511266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96102"/>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Tecniche Basate su Classi di Equivalenza</a:t>
            </a:r>
            <a:endParaRPr lang="en-US" sz="4450" dirty="0"/>
          </a:p>
        </p:txBody>
      </p:sp>
      <p:sp>
        <p:nvSpPr>
          <p:cNvPr id="4" name="Text 1"/>
          <p:cNvSpPr/>
          <p:nvPr/>
        </p:nvSpPr>
        <p:spPr>
          <a:xfrm>
            <a:off x="6280190" y="2953822"/>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Queste tecniche si basano sulla costruzione di classi di equivalenza, cioè gruppi di record indistinguibili tra loro rispetto ai quasi-identificatori (QI), al fine di ridurre il rischio di re-identificazione.</a:t>
            </a:r>
            <a:endParaRPr lang="en-US" sz="1750" dirty="0"/>
          </a:p>
        </p:txBody>
      </p:sp>
      <p:pic>
        <p:nvPicPr>
          <p:cNvPr id="5" name="Image 1" descr="preencoded.png"/>
          <p:cNvPicPr>
            <a:picLocks noChangeAspect="1"/>
          </p:cNvPicPr>
          <p:nvPr/>
        </p:nvPicPr>
        <p:blipFill>
          <a:blip r:embed="rId4"/>
          <a:stretch>
            <a:fillRect/>
          </a:stretch>
        </p:blipFill>
        <p:spPr>
          <a:xfrm>
            <a:off x="6280190" y="4297680"/>
            <a:ext cx="566976" cy="566976"/>
          </a:xfrm>
          <a:prstGeom prst="rect">
            <a:avLst/>
          </a:prstGeom>
        </p:spPr>
      </p:pic>
      <p:sp>
        <p:nvSpPr>
          <p:cNvPr id="6" name="Text 2"/>
          <p:cNvSpPr/>
          <p:nvPr/>
        </p:nvSpPr>
        <p:spPr>
          <a:xfrm>
            <a:off x="6280190" y="5091470"/>
            <a:ext cx="232981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K-anonimato</a:t>
            </a:r>
            <a:endParaRPr lang="en-US" sz="2200" dirty="0"/>
          </a:p>
        </p:txBody>
      </p:sp>
      <p:sp>
        <p:nvSpPr>
          <p:cNvPr id="7" name="Text 3"/>
          <p:cNvSpPr/>
          <p:nvPr/>
        </p:nvSpPr>
        <p:spPr>
          <a:xfrm>
            <a:off x="6280190" y="5581888"/>
            <a:ext cx="2329815" cy="1088708"/>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Ogni combinazione di QI è condivisa da almeno k record</a:t>
            </a:r>
            <a:endParaRPr lang="en-US" sz="1750" dirty="0"/>
          </a:p>
        </p:txBody>
      </p:sp>
      <p:pic>
        <p:nvPicPr>
          <p:cNvPr id="8" name="Image 2" descr="preencoded.png"/>
          <p:cNvPicPr>
            <a:picLocks noChangeAspect="1"/>
          </p:cNvPicPr>
          <p:nvPr/>
        </p:nvPicPr>
        <p:blipFill>
          <a:blip r:embed="rId5"/>
          <a:stretch>
            <a:fillRect/>
          </a:stretch>
        </p:blipFill>
        <p:spPr>
          <a:xfrm>
            <a:off x="8893493" y="4297680"/>
            <a:ext cx="566976" cy="566976"/>
          </a:xfrm>
          <a:prstGeom prst="rect">
            <a:avLst/>
          </a:prstGeom>
        </p:spPr>
      </p:pic>
      <p:sp>
        <p:nvSpPr>
          <p:cNvPr id="9" name="Text 4"/>
          <p:cNvSpPr/>
          <p:nvPr/>
        </p:nvSpPr>
        <p:spPr>
          <a:xfrm>
            <a:off x="8893493" y="5091470"/>
            <a:ext cx="232981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L-diversità</a:t>
            </a:r>
            <a:endParaRPr lang="en-US" sz="2200" dirty="0"/>
          </a:p>
        </p:txBody>
      </p:sp>
      <p:sp>
        <p:nvSpPr>
          <p:cNvPr id="10" name="Text 5"/>
          <p:cNvSpPr/>
          <p:nvPr/>
        </p:nvSpPr>
        <p:spPr>
          <a:xfrm>
            <a:off x="8893493" y="5581888"/>
            <a:ext cx="2329815" cy="1451610"/>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Ogni classe contiene almeno l valori diversi per gli attributi sensibili</a:t>
            </a:r>
            <a:endParaRPr lang="en-US" sz="1750" dirty="0"/>
          </a:p>
        </p:txBody>
      </p:sp>
      <p:pic>
        <p:nvPicPr>
          <p:cNvPr id="11" name="Image 3" descr="preencoded.png"/>
          <p:cNvPicPr>
            <a:picLocks noChangeAspect="1"/>
          </p:cNvPicPr>
          <p:nvPr/>
        </p:nvPicPr>
        <p:blipFill>
          <a:blip r:embed="rId6"/>
          <a:stretch>
            <a:fillRect/>
          </a:stretch>
        </p:blipFill>
        <p:spPr>
          <a:xfrm>
            <a:off x="11506795" y="4297680"/>
            <a:ext cx="566976" cy="566976"/>
          </a:xfrm>
          <a:prstGeom prst="rect">
            <a:avLst/>
          </a:prstGeom>
        </p:spPr>
      </p:pic>
      <p:sp>
        <p:nvSpPr>
          <p:cNvPr id="12" name="Text 6"/>
          <p:cNvSpPr/>
          <p:nvPr/>
        </p:nvSpPr>
        <p:spPr>
          <a:xfrm>
            <a:off x="11506795" y="5091470"/>
            <a:ext cx="232981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T-closeness</a:t>
            </a:r>
            <a:endParaRPr lang="en-US" sz="2200" dirty="0"/>
          </a:p>
        </p:txBody>
      </p:sp>
      <p:sp>
        <p:nvSpPr>
          <p:cNvPr id="13" name="Text 7"/>
          <p:cNvSpPr/>
          <p:nvPr/>
        </p:nvSpPr>
        <p:spPr>
          <a:xfrm>
            <a:off x="11506795" y="5581888"/>
            <a:ext cx="2329815" cy="1451610"/>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La distribuzione degli SA in ogni classe è simile alla distribuzione globale</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649010"/>
            <a:ext cx="7501533" cy="637937"/>
          </a:xfrm>
          <a:prstGeom prst="rect">
            <a:avLst/>
          </a:prstGeom>
          <a:noFill/>
          <a:ln/>
        </p:spPr>
        <p:txBody>
          <a:bodyPr wrap="none" lIns="0" tIns="0" rIns="0" bIns="0" rtlCol="0" anchor="t"/>
          <a:lstStyle/>
          <a:p>
            <a:pPr marL="0" indent="0" algn="l">
              <a:lnSpc>
                <a:spcPts val="5000"/>
              </a:lnSpc>
              <a:buNone/>
            </a:pPr>
            <a:r>
              <a:rPr lang="en-US" sz="4000" dirty="0">
                <a:solidFill>
                  <a:srgbClr val="030303"/>
                </a:solidFill>
                <a:latin typeface="DM Sans Semi Bold" pitchFamily="34" charset="0"/>
                <a:ea typeface="DM Sans Semi Bold" pitchFamily="34" charset="-122"/>
                <a:cs typeface="DM Sans Semi Bold" pitchFamily="34" charset="-120"/>
              </a:rPr>
              <a:t>K-Anonimato: Esempio Pratico</a:t>
            </a:r>
            <a:endParaRPr lang="en-US" sz="4000" dirty="0"/>
          </a:p>
        </p:txBody>
      </p:sp>
      <p:sp>
        <p:nvSpPr>
          <p:cNvPr id="3" name="Text 1"/>
          <p:cNvSpPr/>
          <p:nvPr/>
        </p:nvSpPr>
        <p:spPr>
          <a:xfrm>
            <a:off x="793790" y="1797129"/>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030303"/>
                </a:solidFill>
                <a:latin typeface="DM Sans Semi Bold" pitchFamily="34" charset="0"/>
                <a:ea typeface="DM Sans Semi Bold" pitchFamily="34" charset="-122"/>
                <a:cs typeface="DM Sans Semi Bold" pitchFamily="34" charset="-120"/>
              </a:rPr>
              <a:t>Dataset Originale</a:t>
            </a:r>
            <a:endParaRPr lang="en-US" sz="2000" dirty="0"/>
          </a:p>
        </p:txBody>
      </p:sp>
      <p:sp>
        <p:nvSpPr>
          <p:cNvPr id="4" name="Shape 2"/>
          <p:cNvSpPr/>
          <p:nvPr/>
        </p:nvSpPr>
        <p:spPr>
          <a:xfrm>
            <a:off x="793790" y="2345531"/>
            <a:ext cx="6272451" cy="4122420"/>
          </a:xfrm>
          <a:prstGeom prst="roundRect">
            <a:avLst>
              <a:gd name="adj" fmla="val 743"/>
            </a:avLst>
          </a:prstGeom>
          <a:noFill/>
          <a:ln w="7620">
            <a:solidFill>
              <a:srgbClr val="000000">
                <a:alpha val="8000"/>
              </a:srgbClr>
            </a:solidFill>
            <a:prstDash val="solid"/>
          </a:ln>
        </p:spPr>
        <p:txBody>
          <a:bodyPr/>
          <a:lstStyle/>
          <a:p>
            <a:endParaRPr lang="it-IT"/>
          </a:p>
        </p:txBody>
      </p:sp>
      <p:sp>
        <p:nvSpPr>
          <p:cNvPr id="5" name="Shape 3"/>
          <p:cNvSpPr/>
          <p:nvPr/>
        </p:nvSpPr>
        <p:spPr>
          <a:xfrm>
            <a:off x="801410" y="2353151"/>
            <a:ext cx="6256496" cy="586740"/>
          </a:xfrm>
          <a:prstGeom prst="rect">
            <a:avLst/>
          </a:prstGeom>
          <a:solidFill>
            <a:srgbClr val="FFFFFF">
              <a:alpha val="4000"/>
            </a:srgbClr>
          </a:solidFill>
          <a:ln/>
        </p:spPr>
        <p:txBody>
          <a:bodyPr/>
          <a:lstStyle/>
          <a:p>
            <a:endParaRPr lang="it-IT"/>
          </a:p>
        </p:txBody>
      </p:sp>
      <p:sp>
        <p:nvSpPr>
          <p:cNvPr id="6" name="Text 4"/>
          <p:cNvSpPr/>
          <p:nvPr/>
        </p:nvSpPr>
        <p:spPr>
          <a:xfrm>
            <a:off x="1006197" y="248316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Età</a:t>
            </a:r>
            <a:endParaRPr lang="en-US" sz="1600" dirty="0"/>
          </a:p>
        </p:txBody>
      </p:sp>
      <p:sp>
        <p:nvSpPr>
          <p:cNvPr id="7" name="Text 5"/>
          <p:cNvSpPr/>
          <p:nvPr/>
        </p:nvSpPr>
        <p:spPr>
          <a:xfrm>
            <a:off x="3095268" y="248316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CAP</a:t>
            </a:r>
            <a:endParaRPr lang="en-US" sz="1600" dirty="0"/>
          </a:p>
        </p:txBody>
      </p:sp>
      <p:sp>
        <p:nvSpPr>
          <p:cNvPr id="8" name="Text 6"/>
          <p:cNvSpPr/>
          <p:nvPr/>
        </p:nvSpPr>
        <p:spPr>
          <a:xfrm>
            <a:off x="5180528" y="248316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Patologia</a:t>
            </a:r>
            <a:endParaRPr lang="en-US" sz="1600" dirty="0"/>
          </a:p>
        </p:txBody>
      </p:sp>
      <p:sp>
        <p:nvSpPr>
          <p:cNvPr id="9" name="Shape 7"/>
          <p:cNvSpPr/>
          <p:nvPr/>
        </p:nvSpPr>
        <p:spPr>
          <a:xfrm>
            <a:off x="801410" y="2939891"/>
            <a:ext cx="6256496" cy="586740"/>
          </a:xfrm>
          <a:prstGeom prst="rect">
            <a:avLst/>
          </a:prstGeom>
          <a:solidFill>
            <a:srgbClr val="000000">
              <a:alpha val="4000"/>
            </a:srgbClr>
          </a:solidFill>
          <a:ln/>
        </p:spPr>
        <p:txBody>
          <a:bodyPr/>
          <a:lstStyle/>
          <a:p>
            <a:endParaRPr lang="it-IT"/>
          </a:p>
        </p:txBody>
      </p:sp>
      <p:sp>
        <p:nvSpPr>
          <p:cNvPr id="10" name="Text 8"/>
          <p:cNvSpPr/>
          <p:nvPr/>
        </p:nvSpPr>
        <p:spPr>
          <a:xfrm>
            <a:off x="1006197" y="30699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29</a:t>
            </a:r>
            <a:endParaRPr lang="en-US" sz="1600" dirty="0"/>
          </a:p>
        </p:txBody>
      </p:sp>
      <p:sp>
        <p:nvSpPr>
          <p:cNvPr id="11" name="Text 9"/>
          <p:cNvSpPr/>
          <p:nvPr/>
        </p:nvSpPr>
        <p:spPr>
          <a:xfrm>
            <a:off x="3095268" y="306990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35121</a:t>
            </a:r>
            <a:endParaRPr lang="en-US" sz="1600" dirty="0"/>
          </a:p>
        </p:txBody>
      </p:sp>
      <p:sp>
        <p:nvSpPr>
          <p:cNvPr id="12" name="Text 10"/>
          <p:cNvSpPr/>
          <p:nvPr/>
        </p:nvSpPr>
        <p:spPr>
          <a:xfrm>
            <a:off x="5180528" y="30699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Ipertensione</a:t>
            </a:r>
            <a:endParaRPr lang="en-US" sz="1600" dirty="0"/>
          </a:p>
        </p:txBody>
      </p:sp>
      <p:sp>
        <p:nvSpPr>
          <p:cNvPr id="13" name="Shape 11"/>
          <p:cNvSpPr/>
          <p:nvPr/>
        </p:nvSpPr>
        <p:spPr>
          <a:xfrm>
            <a:off x="801410" y="3526631"/>
            <a:ext cx="6256496" cy="586740"/>
          </a:xfrm>
          <a:prstGeom prst="rect">
            <a:avLst/>
          </a:prstGeom>
          <a:solidFill>
            <a:srgbClr val="FFFFFF">
              <a:alpha val="4000"/>
            </a:srgbClr>
          </a:solidFill>
          <a:ln/>
        </p:spPr>
        <p:txBody>
          <a:bodyPr/>
          <a:lstStyle/>
          <a:p>
            <a:endParaRPr lang="it-IT"/>
          </a:p>
        </p:txBody>
      </p:sp>
      <p:sp>
        <p:nvSpPr>
          <p:cNvPr id="14" name="Text 12"/>
          <p:cNvSpPr/>
          <p:nvPr/>
        </p:nvSpPr>
        <p:spPr>
          <a:xfrm>
            <a:off x="1006197" y="365664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30</a:t>
            </a:r>
            <a:endParaRPr lang="en-US" sz="1600" dirty="0"/>
          </a:p>
        </p:txBody>
      </p:sp>
      <p:sp>
        <p:nvSpPr>
          <p:cNvPr id="15" name="Text 13"/>
          <p:cNvSpPr/>
          <p:nvPr/>
        </p:nvSpPr>
        <p:spPr>
          <a:xfrm>
            <a:off x="3095268" y="365664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35121</a:t>
            </a:r>
            <a:endParaRPr lang="en-US" sz="1600" dirty="0"/>
          </a:p>
        </p:txBody>
      </p:sp>
      <p:sp>
        <p:nvSpPr>
          <p:cNvPr id="16" name="Text 14"/>
          <p:cNvSpPr/>
          <p:nvPr/>
        </p:nvSpPr>
        <p:spPr>
          <a:xfrm>
            <a:off x="5180528" y="365664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Diabete</a:t>
            </a:r>
            <a:endParaRPr lang="en-US" sz="1600" dirty="0"/>
          </a:p>
        </p:txBody>
      </p:sp>
      <p:sp>
        <p:nvSpPr>
          <p:cNvPr id="17" name="Shape 15"/>
          <p:cNvSpPr/>
          <p:nvPr/>
        </p:nvSpPr>
        <p:spPr>
          <a:xfrm>
            <a:off x="801410" y="4113371"/>
            <a:ext cx="6256496" cy="586740"/>
          </a:xfrm>
          <a:prstGeom prst="rect">
            <a:avLst/>
          </a:prstGeom>
          <a:solidFill>
            <a:srgbClr val="000000">
              <a:alpha val="4000"/>
            </a:srgbClr>
          </a:solidFill>
          <a:ln/>
        </p:spPr>
        <p:txBody>
          <a:bodyPr/>
          <a:lstStyle/>
          <a:p>
            <a:endParaRPr lang="it-IT"/>
          </a:p>
        </p:txBody>
      </p:sp>
      <p:sp>
        <p:nvSpPr>
          <p:cNvPr id="18" name="Text 16"/>
          <p:cNvSpPr/>
          <p:nvPr/>
        </p:nvSpPr>
        <p:spPr>
          <a:xfrm>
            <a:off x="1006197" y="424338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31</a:t>
            </a:r>
            <a:endParaRPr lang="en-US" sz="1600" dirty="0"/>
          </a:p>
        </p:txBody>
      </p:sp>
      <p:sp>
        <p:nvSpPr>
          <p:cNvPr id="19" name="Text 17"/>
          <p:cNvSpPr/>
          <p:nvPr/>
        </p:nvSpPr>
        <p:spPr>
          <a:xfrm>
            <a:off x="3095268" y="424338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35121</a:t>
            </a:r>
            <a:endParaRPr lang="en-US" sz="1600" dirty="0"/>
          </a:p>
        </p:txBody>
      </p:sp>
      <p:sp>
        <p:nvSpPr>
          <p:cNvPr id="20" name="Text 18"/>
          <p:cNvSpPr/>
          <p:nvPr/>
        </p:nvSpPr>
        <p:spPr>
          <a:xfrm>
            <a:off x="5180528" y="424338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Ipertensione</a:t>
            </a:r>
            <a:endParaRPr lang="en-US" sz="1600" dirty="0"/>
          </a:p>
        </p:txBody>
      </p:sp>
      <p:sp>
        <p:nvSpPr>
          <p:cNvPr id="21" name="Shape 19"/>
          <p:cNvSpPr/>
          <p:nvPr/>
        </p:nvSpPr>
        <p:spPr>
          <a:xfrm>
            <a:off x="801410" y="4700111"/>
            <a:ext cx="6256496" cy="586740"/>
          </a:xfrm>
          <a:prstGeom prst="rect">
            <a:avLst/>
          </a:prstGeom>
          <a:solidFill>
            <a:srgbClr val="FFFFFF">
              <a:alpha val="4000"/>
            </a:srgbClr>
          </a:solidFill>
          <a:ln/>
        </p:spPr>
        <p:txBody>
          <a:bodyPr/>
          <a:lstStyle/>
          <a:p>
            <a:endParaRPr lang="it-IT"/>
          </a:p>
        </p:txBody>
      </p:sp>
      <p:sp>
        <p:nvSpPr>
          <p:cNvPr id="22" name="Text 20"/>
          <p:cNvSpPr/>
          <p:nvPr/>
        </p:nvSpPr>
        <p:spPr>
          <a:xfrm>
            <a:off x="1006197" y="483012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29</a:t>
            </a:r>
            <a:endParaRPr lang="en-US" sz="1600" dirty="0"/>
          </a:p>
        </p:txBody>
      </p:sp>
      <p:sp>
        <p:nvSpPr>
          <p:cNvPr id="23" name="Text 21"/>
          <p:cNvSpPr/>
          <p:nvPr/>
        </p:nvSpPr>
        <p:spPr>
          <a:xfrm>
            <a:off x="3095268" y="483012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35122</a:t>
            </a:r>
            <a:endParaRPr lang="en-US" sz="1600" dirty="0"/>
          </a:p>
        </p:txBody>
      </p:sp>
      <p:sp>
        <p:nvSpPr>
          <p:cNvPr id="24" name="Text 22"/>
          <p:cNvSpPr/>
          <p:nvPr/>
        </p:nvSpPr>
        <p:spPr>
          <a:xfrm>
            <a:off x="5180528" y="483012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Asma</a:t>
            </a:r>
            <a:endParaRPr lang="en-US" sz="1600" dirty="0"/>
          </a:p>
        </p:txBody>
      </p:sp>
      <p:sp>
        <p:nvSpPr>
          <p:cNvPr id="25" name="Shape 23"/>
          <p:cNvSpPr/>
          <p:nvPr/>
        </p:nvSpPr>
        <p:spPr>
          <a:xfrm>
            <a:off x="801410" y="5286851"/>
            <a:ext cx="6256496" cy="586740"/>
          </a:xfrm>
          <a:prstGeom prst="rect">
            <a:avLst/>
          </a:prstGeom>
          <a:solidFill>
            <a:srgbClr val="000000">
              <a:alpha val="4000"/>
            </a:srgbClr>
          </a:solidFill>
          <a:ln/>
        </p:spPr>
        <p:txBody>
          <a:bodyPr/>
          <a:lstStyle/>
          <a:p>
            <a:endParaRPr lang="it-IT"/>
          </a:p>
        </p:txBody>
      </p:sp>
      <p:sp>
        <p:nvSpPr>
          <p:cNvPr id="26" name="Text 24"/>
          <p:cNvSpPr/>
          <p:nvPr/>
        </p:nvSpPr>
        <p:spPr>
          <a:xfrm>
            <a:off x="1006197" y="5416867"/>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30</a:t>
            </a:r>
            <a:endParaRPr lang="en-US" sz="1600" dirty="0"/>
          </a:p>
        </p:txBody>
      </p:sp>
      <p:sp>
        <p:nvSpPr>
          <p:cNvPr id="27" name="Text 25"/>
          <p:cNvSpPr/>
          <p:nvPr/>
        </p:nvSpPr>
        <p:spPr>
          <a:xfrm>
            <a:off x="3095268" y="5416867"/>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35122</a:t>
            </a:r>
            <a:endParaRPr lang="en-US" sz="1600" dirty="0"/>
          </a:p>
        </p:txBody>
      </p:sp>
      <p:sp>
        <p:nvSpPr>
          <p:cNvPr id="28" name="Text 26"/>
          <p:cNvSpPr/>
          <p:nvPr/>
        </p:nvSpPr>
        <p:spPr>
          <a:xfrm>
            <a:off x="5180528" y="5416867"/>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Asma</a:t>
            </a:r>
            <a:endParaRPr lang="en-US" sz="1600" dirty="0"/>
          </a:p>
        </p:txBody>
      </p:sp>
      <p:sp>
        <p:nvSpPr>
          <p:cNvPr id="29" name="Shape 27"/>
          <p:cNvSpPr/>
          <p:nvPr/>
        </p:nvSpPr>
        <p:spPr>
          <a:xfrm>
            <a:off x="801410" y="5873591"/>
            <a:ext cx="6256496" cy="586740"/>
          </a:xfrm>
          <a:prstGeom prst="rect">
            <a:avLst/>
          </a:prstGeom>
          <a:solidFill>
            <a:srgbClr val="FFFFFF">
              <a:alpha val="4000"/>
            </a:srgbClr>
          </a:solidFill>
          <a:ln/>
        </p:spPr>
        <p:txBody>
          <a:bodyPr/>
          <a:lstStyle/>
          <a:p>
            <a:endParaRPr lang="it-IT"/>
          </a:p>
        </p:txBody>
      </p:sp>
      <p:sp>
        <p:nvSpPr>
          <p:cNvPr id="30" name="Text 28"/>
          <p:cNvSpPr/>
          <p:nvPr/>
        </p:nvSpPr>
        <p:spPr>
          <a:xfrm>
            <a:off x="1006197" y="60036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31</a:t>
            </a:r>
            <a:endParaRPr lang="en-US" sz="1600" dirty="0"/>
          </a:p>
        </p:txBody>
      </p:sp>
      <p:sp>
        <p:nvSpPr>
          <p:cNvPr id="31" name="Text 29"/>
          <p:cNvSpPr/>
          <p:nvPr/>
        </p:nvSpPr>
        <p:spPr>
          <a:xfrm>
            <a:off x="3095268" y="600360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35122</a:t>
            </a:r>
            <a:endParaRPr lang="en-US" sz="1600" dirty="0"/>
          </a:p>
        </p:txBody>
      </p:sp>
      <p:sp>
        <p:nvSpPr>
          <p:cNvPr id="32" name="Text 30"/>
          <p:cNvSpPr/>
          <p:nvPr/>
        </p:nvSpPr>
        <p:spPr>
          <a:xfrm>
            <a:off x="5180528" y="60036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Diabete</a:t>
            </a:r>
            <a:endParaRPr lang="en-US" sz="1600" dirty="0"/>
          </a:p>
        </p:txBody>
      </p:sp>
      <p:sp>
        <p:nvSpPr>
          <p:cNvPr id="33" name="Text 31"/>
          <p:cNvSpPr/>
          <p:nvPr/>
        </p:nvSpPr>
        <p:spPr>
          <a:xfrm>
            <a:off x="7571780" y="1797129"/>
            <a:ext cx="2687122" cy="318849"/>
          </a:xfrm>
          <a:prstGeom prst="rect">
            <a:avLst/>
          </a:prstGeom>
          <a:noFill/>
          <a:ln/>
        </p:spPr>
        <p:txBody>
          <a:bodyPr wrap="none" lIns="0" tIns="0" rIns="0" bIns="0" rtlCol="0" anchor="t"/>
          <a:lstStyle/>
          <a:p>
            <a:pPr marL="0" indent="0" algn="l">
              <a:lnSpc>
                <a:spcPts val="2500"/>
              </a:lnSpc>
              <a:buNone/>
            </a:pPr>
            <a:r>
              <a:rPr lang="en-US" sz="2000" dirty="0">
                <a:solidFill>
                  <a:srgbClr val="030303"/>
                </a:solidFill>
                <a:latin typeface="DM Sans Semi Bold" pitchFamily="34" charset="0"/>
                <a:ea typeface="DM Sans Semi Bold" pitchFamily="34" charset="-122"/>
                <a:cs typeface="DM Sans Semi Bold" pitchFamily="34" charset="-120"/>
              </a:rPr>
              <a:t>Dataset Anonimizzato</a:t>
            </a:r>
            <a:endParaRPr lang="en-US" sz="2000" dirty="0"/>
          </a:p>
        </p:txBody>
      </p:sp>
      <p:sp>
        <p:nvSpPr>
          <p:cNvPr id="34" name="Shape 32"/>
          <p:cNvSpPr/>
          <p:nvPr/>
        </p:nvSpPr>
        <p:spPr>
          <a:xfrm>
            <a:off x="7571780" y="2345531"/>
            <a:ext cx="6272451" cy="4122420"/>
          </a:xfrm>
          <a:prstGeom prst="roundRect">
            <a:avLst>
              <a:gd name="adj" fmla="val 743"/>
            </a:avLst>
          </a:prstGeom>
          <a:noFill/>
          <a:ln w="7620">
            <a:solidFill>
              <a:srgbClr val="000000">
                <a:alpha val="8000"/>
              </a:srgbClr>
            </a:solidFill>
            <a:prstDash val="solid"/>
          </a:ln>
        </p:spPr>
        <p:txBody>
          <a:bodyPr/>
          <a:lstStyle/>
          <a:p>
            <a:endParaRPr lang="it-IT"/>
          </a:p>
        </p:txBody>
      </p:sp>
      <p:sp>
        <p:nvSpPr>
          <p:cNvPr id="35" name="Shape 33"/>
          <p:cNvSpPr/>
          <p:nvPr/>
        </p:nvSpPr>
        <p:spPr>
          <a:xfrm>
            <a:off x="7579400" y="2353151"/>
            <a:ext cx="6256496" cy="586740"/>
          </a:xfrm>
          <a:prstGeom prst="rect">
            <a:avLst/>
          </a:prstGeom>
          <a:solidFill>
            <a:srgbClr val="FFFFFF">
              <a:alpha val="4000"/>
            </a:srgbClr>
          </a:solidFill>
          <a:ln/>
        </p:spPr>
        <p:txBody>
          <a:bodyPr/>
          <a:lstStyle/>
          <a:p>
            <a:endParaRPr lang="it-IT"/>
          </a:p>
        </p:txBody>
      </p:sp>
      <p:sp>
        <p:nvSpPr>
          <p:cNvPr id="36" name="Text 34"/>
          <p:cNvSpPr/>
          <p:nvPr/>
        </p:nvSpPr>
        <p:spPr>
          <a:xfrm>
            <a:off x="7784187" y="248316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Età</a:t>
            </a:r>
            <a:endParaRPr lang="en-US" sz="1600" dirty="0"/>
          </a:p>
        </p:txBody>
      </p:sp>
      <p:sp>
        <p:nvSpPr>
          <p:cNvPr id="37" name="Text 35"/>
          <p:cNvSpPr/>
          <p:nvPr/>
        </p:nvSpPr>
        <p:spPr>
          <a:xfrm>
            <a:off x="9873258" y="248316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CAP</a:t>
            </a:r>
            <a:endParaRPr lang="en-US" sz="1600" dirty="0"/>
          </a:p>
        </p:txBody>
      </p:sp>
      <p:sp>
        <p:nvSpPr>
          <p:cNvPr id="38" name="Text 36"/>
          <p:cNvSpPr/>
          <p:nvPr/>
        </p:nvSpPr>
        <p:spPr>
          <a:xfrm>
            <a:off x="11958518" y="248316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Patologia</a:t>
            </a:r>
            <a:endParaRPr lang="en-US" sz="1600" dirty="0"/>
          </a:p>
        </p:txBody>
      </p:sp>
      <p:sp>
        <p:nvSpPr>
          <p:cNvPr id="39" name="Shape 37"/>
          <p:cNvSpPr/>
          <p:nvPr/>
        </p:nvSpPr>
        <p:spPr>
          <a:xfrm>
            <a:off x="7579400" y="2939891"/>
            <a:ext cx="6256496" cy="586740"/>
          </a:xfrm>
          <a:prstGeom prst="rect">
            <a:avLst/>
          </a:prstGeom>
          <a:solidFill>
            <a:srgbClr val="000000">
              <a:alpha val="4000"/>
            </a:srgbClr>
          </a:solidFill>
          <a:ln/>
        </p:spPr>
        <p:txBody>
          <a:bodyPr/>
          <a:lstStyle/>
          <a:p>
            <a:endParaRPr lang="it-IT"/>
          </a:p>
        </p:txBody>
      </p:sp>
      <p:sp>
        <p:nvSpPr>
          <p:cNvPr id="40" name="Text 38"/>
          <p:cNvSpPr/>
          <p:nvPr/>
        </p:nvSpPr>
        <p:spPr>
          <a:xfrm>
            <a:off x="7784187" y="30699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20-39</a:t>
            </a:r>
            <a:endParaRPr lang="en-US" sz="1600" dirty="0"/>
          </a:p>
        </p:txBody>
      </p:sp>
      <p:sp>
        <p:nvSpPr>
          <p:cNvPr id="41" name="Text 39"/>
          <p:cNvSpPr/>
          <p:nvPr/>
        </p:nvSpPr>
        <p:spPr>
          <a:xfrm>
            <a:off x="9873258" y="306990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a:t>
            </a:r>
            <a:endParaRPr lang="en-US" sz="1600" dirty="0"/>
          </a:p>
        </p:txBody>
      </p:sp>
      <p:sp>
        <p:nvSpPr>
          <p:cNvPr id="42" name="Text 40"/>
          <p:cNvSpPr/>
          <p:nvPr/>
        </p:nvSpPr>
        <p:spPr>
          <a:xfrm>
            <a:off x="11958518" y="30699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Ipertensione</a:t>
            </a:r>
            <a:endParaRPr lang="en-US" sz="1600" dirty="0"/>
          </a:p>
        </p:txBody>
      </p:sp>
      <p:sp>
        <p:nvSpPr>
          <p:cNvPr id="43" name="Shape 41"/>
          <p:cNvSpPr/>
          <p:nvPr/>
        </p:nvSpPr>
        <p:spPr>
          <a:xfrm>
            <a:off x="7579400" y="3526631"/>
            <a:ext cx="6256496" cy="586740"/>
          </a:xfrm>
          <a:prstGeom prst="rect">
            <a:avLst/>
          </a:prstGeom>
          <a:solidFill>
            <a:srgbClr val="FFFFFF">
              <a:alpha val="4000"/>
            </a:srgbClr>
          </a:solidFill>
          <a:ln/>
        </p:spPr>
        <p:txBody>
          <a:bodyPr/>
          <a:lstStyle/>
          <a:p>
            <a:endParaRPr lang="it-IT"/>
          </a:p>
        </p:txBody>
      </p:sp>
      <p:sp>
        <p:nvSpPr>
          <p:cNvPr id="44" name="Text 42"/>
          <p:cNvSpPr/>
          <p:nvPr/>
        </p:nvSpPr>
        <p:spPr>
          <a:xfrm>
            <a:off x="7784187" y="365664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20-39</a:t>
            </a:r>
            <a:endParaRPr lang="en-US" sz="1600" dirty="0"/>
          </a:p>
        </p:txBody>
      </p:sp>
      <p:sp>
        <p:nvSpPr>
          <p:cNvPr id="45" name="Text 43"/>
          <p:cNvSpPr/>
          <p:nvPr/>
        </p:nvSpPr>
        <p:spPr>
          <a:xfrm>
            <a:off x="9873258" y="365664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a:t>
            </a:r>
            <a:endParaRPr lang="en-US" sz="1600" dirty="0"/>
          </a:p>
        </p:txBody>
      </p:sp>
      <p:sp>
        <p:nvSpPr>
          <p:cNvPr id="46" name="Text 44"/>
          <p:cNvSpPr/>
          <p:nvPr/>
        </p:nvSpPr>
        <p:spPr>
          <a:xfrm>
            <a:off x="11958518" y="365664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Diabete</a:t>
            </a:r>
            <a:endParaRPr lang="en-US" sz="1600" dirty="0"/>
          </a:p>
        </p:txBody>
      </p:sp>
      <p:sp>
        <p:nvSpPr>
          <p:cNvPr id="47" name="Shape 45"/>
          <p:cNvSpPr/>
          <p:nvPr/>
        </p:nvSpPr>
        <p:spPr>
          <a:xfrm>
            <a:off x="7579400" y="4113371"/>
            <a:ext cx="6256496" cy="586740"/>
          </a:xfrm>
          <a:prstGeom prst="rect">
            <a:avLst/>
          </a:prstGeom>
          <a:solidFill>
            <a:srgbClr val="000000">
              <a:alpha val="4000"/>
            </a:srgbClr>
          </a:solidFill>
          <a:ln/>
        </p:spPr>
        <p:txBody>
          <a:bodyPr/>
          <a:lstStyle/>
          <a:p>
            <a:endParaRPr lang="it-IT"/>
          </a:p>
        </p:txBody>
      </p:sp>
      <p:sp>
        <p:nvSpPr>
          <p:cNvPr id="48" name="Text 46"/>
          <p:cNvSpPr/>
          <p:nvPr/>
        </p:nvSpPr>
        <p:spPr>
          <a:xfrm>
            <a:off x="7784187" y="424338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20-39</a:t>
            </a:r>
            <a:endParaRPr lang="en-US" sz="1600" dirty="0"/>
          </a:p>
        </p:txBody>
      </p:sp>
      <p:sp>
        <p:nvSpPr>
          <p:cNvPr id="49" name="Text 47"/>
          <p:cNvSpPr/>
          <p:nvPr/>
        </p:nvSpPr>
        <p:spPr>
          <a:xfrm>
            <a:off x="9873258" y="424338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a:t>
            </a:r>
            <a:endParaRPr lang="en-US" sz="1600" dirty="0"/>
          </a:p>
        </p:txBody>
      </p:sp>
      <p:sp>
        <p:nvSpPr>
          <p:cNvPr id="50" name="Text 48"/>
          <p:cNvSpPr/>
          <p:nvPr/>
        </p:nvSpPr>
        <p:spPr>
          <a:xfrm>
            <a:off x="11958518" y="424338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Ipertensione</a:t>
            </a:r>
            <a:endParaRPr lang="en-US" sz="1600" dirty="0"/>
          </a:p>
        </p:txBody>
      </p:sp>
      <p:sp>
        <p:nvSpPr>
          <p:cNvPr id="51" name="Shape 49"/>
          <p:cNvSpPr/>
          <p:nvPr/>
        </p:nvSpPr>
        <p:spPr>
          <a:xfrm>
            <a:off x="7579400" y="4700111"/>
            <a:ext cx="6256496" cy="586740"/>
          </a:xfrm>
          <a:prstGeom prst="rect">
            <a:avLst/>
          </a:prstGeom>
          <a:solidFill>
            <a:srgbClr val="FFFFFF">
              <a:alpha val="4000"/>
            </a:srgbClr>
          </a:solidFill>
          <a:ln/>
        </p:spPr>
        <p:txBody>
          <a:bodyPr/>
          <a:lstStyle/>
          <a:p>
            <a:endParaRPr lang="it-IT"/>
          </a:p>
        </p:txBody>
      </p:sp>
      <p:sp>
        <p:nvSpPr>
          <p:cNvPr id="52" name="Text 50"/>
          <p:cNvSpPr/>
          <p:nvPr/>
        </p:nvSpPr>
        <p:spPr>
          <a:xfrm>
            <a:off x="7784187" y="483012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20-39</a:t>
            </a:r>
            <a:endParaRPr lang="en-US" sz="1600" dirty="0"/>
          </a:p>
        </p:txBody>
      </p:sp>
      <p:sp>
        <p:nvSpPr>
          <p:cNvPr id="53" name="Text 51"/>
          <p:cNvSpPr/>
          <p:nvPr/>
        </p:nvSpPr>
        <p:spPr>
          <a:xfrm>
            <a:off x="9873258" y="483012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a:t>
            </a:r>
            <a:endParaRPr lang="en-US" sz="1600" dirty="0"/>
          </a:p>
        </p:txBody>
      </p:sp>
      <p:sp>
        <p:nvSpPr>
          <p:cNvPr id="54" name="Text 52"/>
          <p:cNvSpPr/>
          <p:nvPr/>
        </p:nvSpPr>
        <p:spPr>
          <a:xfrm>
            <a:off x="11958518" y="483012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Asma</a:t>
            </a:r>
            <a:endParaRPr lang="en-US" sz="1600" dirty="0"/>
          </a:p>
        </p:txBody>
      </p:sp>
      <p:sp>
        <p:nvSpPr>
          <p:cNvPr id="55" name="Shape 53"/>
          <p:cNvSpPr/>
          <p:nvPr/>
        </p:nvSpPr>
        <p:spPr>
          <a:xfrm>
            <a:off x="7579400" y="5286851"/>
            <a:ext cx="6256496" cy="586740"/>
          </a:xfrm>
          <a:prstGeom prst="rect">
            <a:avLst/>
          </a:prstGeom>
          <a:solidFill>
            <a:srgbClr val="000000">
              <a:alpha val="4000"/>
            </a:srgbClr>
          </a:solidFill>
          <a:ln/>
        </p:spPr>
        <p:txBody>
          <a:bodyPr/>
          <a:lstStyle/>
          <a:p>
            <a:endParaRPr lang="it-IT"/>
          </a:p>
        </p:txBody>
      </p:sp>
      <p:sp>
        <p:nvSpPr>
          <p:cNvPr id="56" name="Text 54"/>
          <p:cNvSpPr/>
          <p:nvPr/>
        </p:nvSpPr>
        <p:spPr>
          <a:xfrm>
            <a:off x="7784187" y="5416867"/>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20-39</a:t>
            </a:r>
            <a:endParaRPr lang="en-US" sz="1600" dirty="0"/>
          </a:p>
        </p:txBody>
      </p:sp>
      <p:sp>
        <p:nvSpPr>
          <p:cNvPr id="57" name="Text 55"/>
          <p:cNvSpPr/>
          <p:nvPr/>
        </p:nvSpPr>
        <p:spPr>
          <a:xfrm>
            <a:off x="9873258" y="5416867"/>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a:t>
            </a:r>
            <a:endParaRPr lang="en-US" sz="1600" dirty="0"/>
          </a:p>
        </p:txBody>
      </p:sp>
      <p:sp>
        <p:nvSpPr>
          <p:cNvPr id="58" name="Text 56"/>
          <p:cNvSpPr/>
          <p:nvPr/>
        </p:nvSpPr>
        <p:spPr>
          <a:xfrm>
            <a:off x="11958518" y="5416867"/>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Asma</a:t>
            </a:r>
            <a:endParaRPr lang="en-US" sz="1600" dirty="0"/>
          </a:p>
        </p:txBody>
      </p:sp>
      <p:sp>
        <p:nvSpPr>
          <p:cNvPr id="59" name="Shape 57"/>
          <p:cNvSpPr/>
          <p:nvPr/>
        </p:nvSpPr>
        <p:spPr>
          <a:xfrm>
            <a:off x="7579400" y="5873591"/>
            <a:ext cx="6256496" cy="586740"/>
          </a:xfrm>
          <a:prstGeom prst="rect">
            <a:avLst/>
          </a:prstGeom>
          <a:solidFill>
            <a:srgbClr val="FFFFFF">
              <a:alpha val="4000"/>
            </a:srgbClr>
          </a:solidFill>
          <a:ln/>
        </p:spPr>
        <p:txBody>
          <a:bodyPr/>
          <a:lstStyle/>
          <a:p>
            <a:endParaRPr lang="it-IT"/>
          </a:p>
        </p:txBody>
      </p:sp>
      <p:sp>
        <p:nvSpPr>
          <p:cNvPr id="60" name="Text 58"/>
          <p:cNvSpPr/>
          <p:nvPr/>
        </p:nvSpPr>
        <p:spPr>
          <a:xfrm>
            <a:off x="7784187" y="60036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20-39</a:t>
            </a:r>
            <a:endParaRPr lang="en-US" sz="1600" dirty="0"/>
          </a:p>
        </p:txBody>
      </p:sp>
      <p:sp>
        <p:nvSpPr>
          <p:cNvPr id="61" name="Text 59"/>
          <p:cNvSpPr/>
          <p:nvPr/>
        </p:nvSpPr>
        <p:spPr>
          <a:xfrm>
            <a:off x="9873258" y="600360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a:t>
            </a:r>
            <a:endParaRPr lang="en-US" sz="1600" dirty="0"/>
          </a:p>
        </p:txBody>
      </p:sp>
      <p:sp>
        <p:nvSpPr>
          <p:cNvPr id="62" name="Text 60"/>
          <p:cNvSpPr/>
          <p:nvPr/>
        </p:nvSpPr>
        <p:spPr>
          <a:xfrm>
            <a:off x="11958518" y="60036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Diabete</a:t>
            </a:r>
            <a:endParaRPr lang="en-US" sz="1600" dirty="0"/>
          </a:p>
        </p:txBody>
      </p:sp>
      <p:sp>
        <p:nvSpPr>
          <p:cNvPr id="63" name="Text 61"/>
          <p:cNvSpPr/>
          <p:nvPr/>
        </p:nvSpPr>
        <p:spPr>
          <a:xfrm>
            <a:off x="793790" y="6927056"/>
            <a:ext cx="13042821" cy="653415"/>
          </a:xfrm>
          <a:prstGeom prst="rect">
            <a:avLst/>
          </a:prstGeom>
          <a:noFill/>
          <a:ln/>
        </p:spPr>
        <p:txBody>
          <a:bodyPr wrap="squar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Generalizzando Età in classi decennali (20-39) e CAP alle prime tre cifre (351**), tutti i record condividono gli stessi valori di QI: l'intera tabella costituisce un'unica classe di equivalenza contenente 6 record, soddisfacendo il 6-anonimato (k=6).</a:t>
            </a:r>
            <a:endParaRPr lang="en-US"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696635"/>
            <a:ext cx="7556421" cy="1275874"/>
          </a:xfrm>
          <a:prstGeom prst="rect">
            <a:avLst/>
          </a:prstGeom>
          <a:noFill/>
          <a:ln/>
        </p:spPr>
        <p:txBody>
          <a:bodyPr wrap="square" lIns="0" tIns="0" rIns="0" bIns="0" rtlCol="0" anchor="t"/>
          <a:lstStyle/>
          <a:p>
            <a:pPr marL="0" indent="0" algn="l">
              <a:lnSpc>
                <a:spcPts val="5000"/>
              </a:lnSpc>
              <a:buNone/>
            </a:pPr>
            <a:r>
              <a:rPr lang="en-US" sz="4000" dirty="0">
                <a:solidFill>
                  <a:srgbClr val="030303"/>
                </a:solidFill>
                <a:latin typeface="DM Sans Semi Bold" pitchFamily="34" charset="0"/>
                <a:ea typeface="DM Sans Semi Bold" pitchFamily="34" charset="-122"/>
                <a:cs typeface="DM Sans Semi Bold" pitchFamily="34" charset="-120"/>
              </a:rPr>
              <a:t>L-Diversità: Protezione dagli Attacchi di Omogeneità</a:t>
            </a:r>
            <a:endParaRPr lang="en-US" sz="4000" dirty="0"/>
          </a:p>
        </p:txBody>
      </p:sp>
      <p:sp>
        <p:nvSpPr>
          <p:cNvPr id="4" name="Text 1"/>
          <p:cNvSpPr/>
          <p:nvPr/>
        </p:nvSpPr>
        <p:spPr>
          <a:xfrm>
            <a:off x="6280190" y="2278618"/>
            <a:ext cx="7556421" cy="1633538"/>
          </a:xfrm>
          <a:prstGeom prst="rect">
            <a:avLst/>
          </a:prstGeom>
          <a:noFill/>
          <a:ln/>
        </p:spPr>
        <p:txBody>
          <a:bodyPr wrap="squar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Un dataset soddisfa la l-diversità quando, all'interno di ogni classe di equivalenza, la distribuzione dei valori dell'attributo sensibile (SA) include almeno l categorie significative. Questo requisito protegge dall'"attacco di omogeneità" perché impedisce che l'avversario, dopo aver isolato la classe mediante i QI, possa inferire il SA con elevata confidenza.</a:t>
            </a:r>
            <a:endParaRPr lang="en-US" sz="1600" dirty="0"/>
          </a:p>
        </p:txBody>
      </p:sp>
      <p:sp>
        <p:nvSpPr>
          <p:cNvPr id="5" name="Shape 2"/>
          <p:cNvSpPr/>
          <p:nvPr/>
        </p:nvSpPr>
        <p:spPr>
          <a:xfrm>
            <a:off x="6280190" y="4141708"/>
            <a:ext cx="459224" cy="459224"/>
          </a:xfrm>
          <a:prstGeom prst="roundRect">
            <a:avLst>
              <a:gd name="adj" fmla="val 6668"/>
            </a:avLst>
          </a:prstGeom>
          <a:solidFill>
            <a:srgbClr val="F2EEEE"/>
          </a:solidFill>
          <a:ln/>
        </p:spPr>
        <p:txBody>
          <a:bodyPr/>
          <a:lstStyle/>
          <a:p>
            <a:endParaRPr lang="it-IT"/>
          </a:p>
        </p:txBody>
      </p:sp>
      <p:pic>
        <p:nvPicPr>
          <p:cNvPr id="6" name="Image 1" descr="preencoded.png"/>
          <p:cNvPicPr>
            <a:picLocks noChangeAspect="1"/>
          </p:cNvPicPr>
          <p:nvPr/>
        </p:nvPicPr>
        <p:blipFill>
          <a:blip r:embed="rId4"/>
          <a:stretch>
            <a:fillRect/>
          </a:stretch>
        </p:blipFill>
        <p:spPr>
          <a:xfrm>
            <a:off x="6356687" y="4179927"/>
            <a:ext cx="306110" cy="382667"/>
          </a:xfrm>
          <a:prstGeom prst="rect">
            <a:avLst/>
          </a:prstGeom>
        </p:spPr>
      </p:pic>
      <p:sp>
        <p:nvSpPr>
          <p:cNvPr id="7" name="Text 3"/>
          <p:cNvSpPr/>
          <p:nvPr/>
        </p:nvSpPr>
        <p:spPr>
          <a:xfrm>
            <a:off x="6943487" y="4211836"/>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Distinct-l</a:t>
            </a:r>
            <a:endParaRPr lang="en-US" sz="2000" dirty="0"/>
          </a:p>
        </p:txBody>
      </p:sp>
      <p:sp>
        <p:nvSpPr>
          <p:cNvPr id="8" name="Text 4"/>
          <p:cNvSpPr/>
          <p:nvPr/>
        </p:nvSpPr>
        <p:spPr>
          <a:xfrm>
            <a:off x="6943487" y="4653082"/>
            <a:ext cx="2987397" cy="980123"/>
          </a:xfrm>
          <a:prstGeom prst="rect">
            <a:avLst/>
          </a:prstGeom>
          <a:noFill/>
          <a:ln/>
        </p:spPr>
        <p:txBody>
          <a:bodyPr wrap="squar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Conteggio dei valori distinti dell'attributo sensibile in ogni classe di equivalenza.</a:t>
            </a:r>
            <a:endParaRPr lang="en-US" sz="1600" dirty="0"/>
          </a:p>
        </p:txBody>
      </p:sp>
      <p:sp>
        <p:nvSpPr>
          <p:cNvPr id="9" name="Shape 5"/>
          <p:cNvSpPr/>
          <p:nvPr/>
        </p:nvSpPr>
        <p:spPr>
          <a:xfrm>
            <a:off x="10186035" y="4141708"/>
            <a:ext cx="459224" cy="459224"/>
          </a:xfrm>
          <a:prstGeom prst="roundRect">
            <a:avLst>
              <a:gd name="adj" fmla="val 6668"/>
            </a:avLst>
          </a:prstGeom>
          <a:solidFill>
            <a:srgbClr val="F2EEEE"/>
          </a:solidFill>
          <a:ln/>
        </p:spPr>
        <p:txBody>
          <a:bodyPr/>
          <a:lstStyle/>
          <a:p>
            <a:endParaRPr lang="it-IT"/>
          </a:p>
        </p:txBody>
      </p:sp>
      <p:pic>
        <p:nvPicPr>
          <p:cNvPr id="10" name="Image 2" descr="preencoded.png"/>
          <p:cNvPicPr>
            <a:picLocks noChangeAspect="1"/>
          </p:cNvPicPr>
          <p:nvPr/>
        </p:nvPicPr>
        <p:blipFill>
          <a:blip r:embed="rId5"/>
          <a:stretch>
            <a:fillRect/>
          </a:stretch>
        </p:blipFill>
        <p:spPr>
          <a:xfrm>
            <a:off x="10262533" y="4179927"/>
            <a:ext cx="306110" cy="382667"/>
          </a:xfrm>
          <a:prstGeom prst="rect">
            <a:avLst/>
          </a:prstGeom>
        </p:spPr>
      </p:pic>
      <p:sp>
        <p:nvSpPr>
          <p:cNvPr id="11" name="Text 6"/>
          <p:cNvSpPr/>
          <p:nvPr/>
        </p:nvSpPr>
        <p:spPr>
          <a:xfrm>
            <a:off x="10849332" y="4211836"/>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Entropy-l</a:t>
            </a:r>
            <a:endParaRPr lang="en-US" sz="2000" dirty="0"/>
          </a:p>
        </p:txBody>
      </p:sp>
      <p:sp>
        <p:nvSpPr>
          <p:cNvPr id="12" name="Text 7"/>
          <p:cNvSpPr/>
          <p:nvPr/>
        </p:nvSpPr>
        <p:spPr>
          <a:xfrm>
            <a:off x="10849332" y="4653082"/>
            <a:ext cx="2987397" cy="1306830"/>
          </a:xfrm>
          <a:prstGeom prst="rect">
            <a:avLst/>
          </a:prstGeom>
          <a:noFill/>
          <a:ln/>
        </p:spPr>
        <p:txBody>
          <a:bodyPr wrap="squar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Misura dell'eterogeneità entropica degli attributi sensibili all'interno di ciascuna classe.</a:t>
            </a:r>
            <a:endParaRPr lang="en-US" sz="1600" dirty="0"/>
          </a:p>
        </p:txBody>
      </p:sp>
      <p:sp>
        <p:nvSpPr>
          <p:cNvPr id="13" name="Shape 8"/>
          <p:cNvSpPr/>
          <p:nvPr/>
        </p:nvSpPr>
        <p:spPr>
          <a:xfrm>
            <a:off x="6280190" y="6368177"/>
            <a:ext cx="459224" cy="459224"/>
          </a:xfrm>
          <a:prstGeom prst="roundRect">
            <a:avLst>
              <a:gd name="adj" fmla="val 6668"/>
            </a:avLst>
          </a:prstGeom>
          <a:solidFill>
            <a:srgbClr val="F2EEEE"/>
          </a:solidFill>
          <a:ln/>
        </p:spPr>
        <p:txBody>
          <a:bodyPr/>
          <a:lstStyle/>
          <a:p>
            <a:endParaRPr lang="it-IT"/>
          </a:p>
        </p:txBody>
      </p:sp>
      <p:pic>
        <p:nvPicPr>
          <p:cNvPr id="14" name="Image 3" descr="preencoded.png"/>
          <p:cNvPicPr>
            <a:picLocks noChangeAspect="1"/>
          </p:cNvPicPr>
          <p:nvPr/>
        </p:nvPicPr>
        <p:blipFill>
          <a:blip r:embed="rId6"/>
          <a:stretch>
            <a:fillRect/>
          </a:stretch>
        </p:blipFill>
        <p:spPr>
          <a:xfrm>
            <a:off x="6356687" y="6406396"/>
            <a:ext cx="306110" cy="382667"/>
          </a:xfrm>
          <a:prstGeom prst="rect">
            <a:avLst/>
          </a:prstGeom>
        </p:spPr>
      </p:pic>
      <p:sp>
        <p:nvSpPr>
          <p:cNvPr id="15" name="Text 9"/>
          <p:cNvSpPr/>
          <p:nvPr/>
        </p:nvSpPr>
        <p:spPr>
          <a:xfrm>
            <a:off x="6943487" y="6438305"/>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Recursive-(c,l)</a:t>
            </a:r>
            <a:endParaRPr lang="en-US" sz="2000" dirty="0"/>
          </a:p>
        </p:txBody>
      </p:sp>
      <p:sp>
        <p:nvSpPr>
          <p:cNvPr id="16" name="Text 10"/>
          <p:cNvSpPr/>
          <p:nvPr/>
        </p:nvSpPr>
        <p:spPr>
          <a:xfrm>
            <a:off x="6943487" y="6879550"/>
            <a:ext cx="6893123" cy="653415"/>
          </a:xfrm>
          <a:prstGeom prst="rect">
            <a:avLst/>
          </a:prstGeom>
          <a:noFill/>
          <a:ln/>
        </p:spPr>
        <p:txBody>
          <a:bodyPr wrap="squar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Versione più sofisticata che considera anche la frequenza relativa dei valori sensibili.</a:t>
            </a:r>
            <a:endParaRPr lang="en-US"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725924"/>
            <a:ext cx="9822418" cy="460772"/>
          </a:xfrm>
          <a:prstGeom prst="rect">
            <a:avLst/>
          </a:prstGeom>
          <a:noFill/>
          <a:ln/>
        </p:spPr>
        <p:txBody>
          <a:bodyPr wrap="none" lIns="0" tIns="0" rIns="0" bIns="0" rtlCol="0" anchor="t"/>
          <a:lstStyle/>
          <a:p>
            <a:pPr marL="0" indent="0" algn="l">
              <a:lnSpc>
                <a:spcPts val="3600"/>
              </a:lnSpc>
              <a:buNone/>
            </a:pPr>
            <a:r>
              <a:rPr lang="en-US" sz="2900" dirty="0">
                <a:solidFill>
                  <a:srgbClr val="030303"/>
                </a:solidFill>
                <a:latin typeface="DM Sans Semi Bold" pitchFamily="34" charset="0"/>
                <a:ea typeface="DM Sans Semi Bold" pitchFamily="34" charset="-122"/>
                <a:cs typeface="DM Sans Semi Bold" pitchFamily="34" charset="-120"/>
              </a:rPr>
              <a:t>T-Closeness: Mitigazione delle Divulgazioni Semantiche</a:t>
            </a:r>
            <a:endParaRPr lang="en-US" sz="2900" dirty="0"/>
          </a:p>
        </p:txBody>
      </p:sp>
      <p:sp>
        <p:nvSpPr>
          <p:cNvPr id="3" name="Text 1"/>
          <p:cNvSpPr/>
          <p:nvPr/>
        </p:nvSpPr>
        <p:spPr>
          <a:xfrm>
            <a:off x="793790" y="1481495"/>
            <a:ext cx="13042821" cy="471488"/>
          </a:xfrm>
          <a:prstGeom prst="rect">
            <a:avLst/>
          </a:prstGeom>
          <a:noFill/>
          <a:ln/>
        </p:spPr>
        <p:txBody>
          <a:bodyPr wrap="square" lIns="0" tIns="0" rIns="0" bIns="0" rtlCol="0" anchor="t"/>
          <a:lstStyle/>
          <a:p>
            <a:pPr marL="0" indent="0" algn="l">
              <a:lnSpc>
                <a:spcPts val="1850"/>
              </a:lnSpc>
              <a:buNone/>
            </a:pPr>
            <a:r>
              <a:rPr lang="en-US" sz="1150" dirty="0">
                <a:solidFill>
                  <a:srgbClr val="464646"/>
                </a:solidFill>
                <a:latin typeface="Inter Medium" pitchFamily="34" charset="0"/>
                <a:ea typeface="Inter Medium" pitchFamily="34" charset="-122"/>
                <a:cs typeface="Inter Medium" pitchFamily="34" charset="-120"/>
              </a:rPr>
              <a:t>Un dataset rispetta la t-closeness quando, per ogni classe di equivalenza, la distanza tra la distribuzione degli SA e la distribuzione globale dell'intero dataset non supera una soglia t. La distanza, misurata solitamente mediante Earth Mover's Distance, assicura che la conoscenza della classe non alteri in modo sensibile la probabilità a priori di ciascun valore sensibile.</a:t>
            </a:r>
            <a:endParaRPr lang="en-US" sz="1150" dirty="0"/>
          </a:p>
        </p:txBody>
      </p:sp>
      <p:pic>
        <p:nvPicPr>
          <p:cNvPr id="4" name="Image 0" descr="preencoded.png"/>
          <p:cNvPicPr>
            <a:picLocks noChangeAspect="1"/>
          </p:cNvPicPr>
          <p:nvPr/>
        </p:nvPicPr>
        <p:blipFill>
          <a:blip r:embed="rId3"/>
          <a:stretch>
            <a:fillRect/>
          </a:stretch>
        </p:blipFill>
        <p:spPr>
          <a:xfrm>
            <a:off x="793790" y="2118836"/>
            <a:ext cx="8477726" cy="4569619"/>
          </a:xfrm>
          <a:prstGeom prst="rect">
            <a:avLst/>
          </a:prstGeom>
        </p:spPr>
      </p:pic>
      <p:sp>
        <p:nvSpPr>
          <p:cNvPr id="5" name="Shape 2"/>
          <p:cNvSpPr/>
          <p:nvPr/>
        </p:nvSpPr>
        <p:spPr>
          <a:xfrm>
            <a:off x="2428161" y="6718935"/>
            <a:ext cx="147399" cy="147399"/>
          </a:xfrm>
          <a:prstGeom prst="roundRect">
            <a:avLst>
              <a:gd name="adj" fmla="val 12407"/>
            </a:avLst>
          </a:prstGeom>
          <a:solidFill>
            <a:srgbClr val="0C4130"/>
          </a:solidFill>
          <a:ln/>
        </p:spPr>
        <p:txBody>
          <a:bodyPr/>
          <a:lstStyle/>
          <a:p>
            <a:endParaRPr lang="it-IT"/>
          </a:p>
        </p:txBody>
      </p:sp>
      <p:sp>
        <p:nvSpPr>
          <p:cNvPr id="6" name="Text 3"/>
          <p:cNvSpPr/>
          <p:nvPr/>
        </p:nvSpPr>
        <p:spPr>
          <a:xfrm>
            <a:off x="2636520" y="6718935"/>
            <a:ext cx="881539" cy="147399"/>
          </a:xfrm>
          <a:prstGeom prst="rect">
            <a:avLst/>
          </a:prstGeom>
          <a:noFill/>
          <a:ln/>
        </p:spPr>
        <p:txBody>
          <a:bodyPr wrap="none" lIns="0" tIns="0" rIns="0" bIns="0" rtlCol="0" anchor="t"/>
          <a:lstStyle/>
          <a:p>
            <a:pPr marL="0" indent="0" algn="l">
              <a:lnSpc>
                <a:spcPts val="1150"/>
              </a:lnSpc>
              <a:buNone/>
            </a:pPr>
            <a:r>
              <a:rPr lang="en-US" sz="1150" dirty="0">
                <a:solidFill>
                  <a:srgbClr val="464646"/>
                </a:solidFill>
                <a:latin typeface="Inter Medium" pitchFamily="34" charset="0"/>
                <a:ea typeface="Inter Medium" pitchFamily="34" charset="-122"/>
                <a:cs typeface="Inter Medium" pitchFamily="34" charset="-120"/>
              </a:rPr>
              <a:t>Ipertensione</a:t>
            </a:r>
            <a:endParaRPr lang="en-US" sz="1150" dirty="0"/>
          </a:p>
        </p:txBody>
      </p:sp>
      <p:sp>
        <p:nvSpPr>
          <p:cNvPr id="7" name="Shape 4"/>
          <p:cNvSpPr/>
          <p:nvPr/>
        </p:nvSpPr>
        <p:spPr>
          <a:xfrm>
            <a:off x="4658439" y="6718935"/>
            <a:ext cx="147399" cy="147399"/>
          </a:xfrm>
          <a:prstGeom prst="roundRect">
            <a:avLst>
              <a:gd name="adj" fmla="val 12407"/>
            </a:avLst>
          </a:prstGeom>
          <a:solidFill>
            <a:srgbClr val="1D9E75"/>
          </a:solidFill>
          <a:ln/>
        </p:spPr>
        <p:txBody>
          <a:bodyPr/>
          <a:lstStyle/>
          <a:p>
            <a:endParaRPr lang="it-IT"/>
          </a:p>
        </p:txBody>
      </p:sp>
      <p:sp>
        <p:nvSpPr>
          <p:cNvPr id="8" name="Text 5"/>
          <p:cNvSpPr/>
          <p:nvPr/>
        </p:nvSpPr>
        <p:spPr>
          <a:xfrm>
            <a:off x="4866799" y="6718935"/>
            <a:ext cx="539829" cy="147399"/>
          </a:xfrm>
          <a:prstGeom prst="rect">
            <a:avLst/>
          </a:prstGeom>
          <a:noFill/>
          <a:ln/>
        </p:spPr>
        <p:txBody>
          <a:bodyPr wrap="none" lIns="0" tIns="0" rIns="0" bIns="0" rtlCol="0" anchor="t"/>
          <a:lstStyle/>
          <a:p>
            <a:pPr marL="0" indent="0" algn="l">
              <a:lnSpc>
                <a:spcPts val="1150"/>
              </a:lnSpc>
              <a:buNone/>
            </a:pPr>
            <a:r>
              <a:rPr lang="en-US" sz="1150" dirty="0">
                <a:solidFill>
                  <a:srgbClr val="464646"/>
                </a:solidFill>
                <a:latin typeface="Inter Medium" pitchFamily="34" charset="0"/>
                <a:ea typeface="Inter Medium" pitchFamily="34" charset="-122"/>
                <a:cs typeface="Inter Medium" pitchFamily="34" charset="-120"/>
              </a:rPr>
              <a:t>Diabete</a:t>
            </a:r>
            <a:endParaRPr lang="en-US" sz="1150" dirty="0"/>
          </a:p>
        </p:txBody>
      </p:sp>
      <p:sp>
        <p:nvSpPr>
          <p:cNvPr id="9" name="Shape 6"/>
          <p:cNvSpPr/>
          <p:nvPr/>
        </p:nvSpPr>
        <p:spPr>
          <a:xfrm>
            <a:off x="6547128" y="6718935"/>
            <a:ext cx="147399" cy="147399"/>
          </a:xfrm>
          <a:prstGeom prst="roundRect">
            <a:avLst>
              <a:gd name="adj" fmla="val 12407"/>
            </a:avLst>
          </a:prstGeom>
          <a:solidFill>
            <a:srgbClr val="4CDEAF"/>
          </a:solidFill>
          <a:ln/>
        </p:spPr>
        <p:txBody>
          <a:bodyPr/>
          <a:lstStyle/>
          <a:p>
            <a:endParaRPr lang="it-IT"/>
          </a:p>
        </p:txBody>
      </p:sp>
      <p:sp>
        <p:nvSpPr>
          <p:cNvPr id="10" name="Text 7"/>
          <p:cNvSpPr/>
          <p:nvPr/>
        </p:nvSpPr>
        <p:spPr>
          <a:xfrm>
            <a:off x="6755487" y="6718935"/>
            <a:ext cx="397669" cy="147399"/>
          </a:xfrm>
          <a:prstGeom prst="rect">
            <a:avLst/>
          </a:prstGeom>
          <a:noFill/>
          <a:ln/>
        </p:spPr>
        <p:txBody>
          <a:bodyPr wrap="none" lIns="0" tIns="0" rIns="0" bIns="0" rtlCol="0" anchor="t"/>
          <a:lstStyle/>
          <a:p>
            <a:pPr marL="0" indent="0" algn="l">
              <a:lnSpc>
                <a:spcPts val="1150"/>
              </a:lnSpc>
              <a:buNone/>
            </a:pPr>
            <a:r>
              <a:rPr lang="en-US" sz="1150" dirty="0">
                <a:solidFill>
                  <a:srgbClr val="464646"/>
                </a:solidFill>
                <a:latin typeface="Inter Medium" pitchFamily="34" charset="0"/>
                <a:ea typeface="Inter Medium" pitchFamily="34" charset="-122"/>
                <a:cs typeface="Inter Medium" pitchFamily="34" charset="-120"/>
              </a:rPr>
              <a:t>Asma</a:t>
            </a:r>
            <a:endParaRPr lang="en-US" sz="1150" dirty="0"/>
          </a:p>
        </p:txBody>
      </p:sp>
      <p:sp>
        <p:nvSpPr>
          <p:cNvPr id="11" name="Text 8"/>
          <p:cNvSpPr/>
          <p:nvPr/>
        </p:nvSpPr>
        <p:spPr>
          <a:xfrm>
            <a:off x="793790" y="7032188"/>
            <a:ext cx="13042821" cy="471488"/>
          </a:xfrm>
          <a:prstGeom prst="rect">
            <a:avLst/>
          </a:prstGeom>
          <a:noFill/>
          <a:ln/>
        </p:spPr>
        <p:txBody>
          <a:bodyPr wrap="square" lIns="0" tIns="0" rIns="0" bIns="0" rtlCol="0" anchor="t"/>
          <a:lstStyle/>
          <a:p>
            <a:pPr marL="0" indent="0" algn="l">
              <a:lnSpc>
                <a:spcPts val="1850"/>
              </a:lnSpc>
              <a:buNone/>
            </a:pPr>
            <a:r>
              <a:rPr lang="en-US" sz="1150" dirty="0">
                <a:solidFill>
                  <a:srgbClr val="464646"/>
                </a:solidFill>
                <a:latin typeface="Inter Medium" pitchFamily="34" charset="0"/>
                <a:ea typeface="Inter Medium" pitchFamily="34" charset="-122"/>
                <a:cs typeface="Inter Medium" pitchFamily="34" charset="-120"/>
              </a:rPr>
              <a:t>Se una classe di equivalenza ha una distribuzione locale (Ipertensione: 0%, Diabete: 60%, Asma: 40%), la distanza EMD normalizzata è 0.5. Con una soglia t=0.2, questa classe viola la t-closeness, indicando un rischio di attacco semantico.</a:t>
            </a:r>
            <a:endParaRPr lang="en-US" sz="11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97969"/>
            <a:ext cx="6744653" cy="496133"/>
          </a:xfrm>
          <a:prstGeom prst="rect">
            <a:avLst/>
          </a:prstGeom>
          <a:noFill/>
          <a:ln/>
        </p:spPr>
        <p:txBody>
          <a:bodyPr wrap="none" lIns="0" tIns="0" rIns="0" bIns="0" rtlCol="0" anchor="t"/>
          <a:lstStyle/>
          <a:p>
            <a:pPr marL="0" indent="0" algn="l">
              <a:lnSpc>
                <a:spcPts val="3900"/>
              </a:lnSpc>
              <a:buNone/>
            </a:pPr>
            <a:r>
              <a:rPr lang="en-US" sz="3100" dirty="0">
                <a:solidFill>
                  <a:srgbClr val="030303"/>
                </a:solidFill>
                <a:latin typeface="DM Sans Semi Bold" pitchFamily="34" charset="0"/>
                <a:ea typeface="DM Sans Semi Bold" pitchFamily="34" charset="-122"/>
                <a:cs typeface="DM Sans Semi Bold" pitchFamily="34" charset="-120"/>
              </a:rPr>
              <a:t>Tecniche di Trasformazione sui Dati</a:t>
            </a:r>
            <a:endParaRPr lang="en-US" sz="3100" dirty="0"/>
          </a:p>
        </p:txBody>
      </p:sp>
      <p:sp>
        <p:nvSpPr>
          <p:cNvPr id="4" name="Text 1"/>
          <p:cNvSpPr/>
          <p:nvPr/>
        </p:nvSpPr>
        <p:spPr>
          <a:xfrm>
            <a:off x="6280190" y="1632228"/>
            <a:ext cx="7556421" cy="762238"/>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Le tecniche di trasformazione rappresentano l'insieme degli strumenti pratici con cui si realizza l'anonimizzazione operativa dei dati, modificando forma, precisione o struttura delle variabili per alterare la loro capacità identificativa.</a:t>
            </a:r>
            <a:endParaRPr lang="en-US" sz="1250" dirty="0"/>
          </a:p>
        </p:txBody>
      </p:sp>
      <p:sp>
        <p:nvSpPr>
          <p:cNvPr id="5" name="Shape 2"/>
          <p:cNvSpPr/>
          <p:nvPr/>
        </p:nvSpPr>
        <p:spPr>
          <a:xfrm>
            <a:off x="6280190" y="2573060"/>
            <a:ext cx="7556421" cy="4758452"/>
          </a:xfrm>
          <a:prstGeom prst="roundRect">
            <a:avLst>
              <a:gd name="adj" fmla="val 501"/>
            </a:avLst>
          </a:prstGeom>
          <a:noFill/>
          <a:ln w="7620">
            <a:solidFill>
              <a:srgbClr val="000000">
                <a:alpha val="8000"/>
              </a:srgbClr>
            </a:solidFill>
            <a:prstDash val="solid"/>
          </a:ln>
        </p:spPr>
        <p:txBody>
          <a:bodyPr/>
          <a:lstStyle/>
          <a:p>
            <a:endParaRPr lang="it-IT"/>
          </a:p>
        </p:txBody>
      </p:sp>
      <p:sp>
        <p:nvSpPr>
          <p:cNvPr id="6" name="Shape 3"/>
          <p:cNvSpPr/>
          <p:nvPr/>
        </p:nvSpPr>
        <p:spPr>
          <a:xfrm>
            <a:off x="6287810" y="2580680"/>
            <a:ext cx="7540347" cy="459819"/>
          </a:xfrm>
          <a:prstGeom prst="rect">
            <a:avLst/>
          </a:prstGeom>
          <a:solidFill>
            <a:srgbClr val="FFFFFF">
              <a:alpha val="4000"/>
            </a:srgbClr>
          </a:solidFill>
          <a:ln/>
        </p:spPr>
        <p:txBody>
          <a:bodyPr/>
          <a:lstStyle/>
          <a:p>
            <a:endParaRPr lang="it-IT"/>
          </a:p>
        </p:txBody>
      </p:sp>
      <p:sp>
        <p:nvSpPr>
          <p:cNvPr id="7" name="Text 4"/>
          <p:cNvSpPr/>
          <p:nvPr/>
        </p:nvSpPr>
        <p:spPr>
          <a:xfrm>
            <a:off x="6447353" y="2683550"/>
            <a:ext cx="2191941"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Famiglia</a:t>
            </a:r>
            <a:endParaRPr lang="en-US" sz="1250" dirty="0"/>
          </a:p>
        </p:txBody>
      </p:sp>
      <p:sp>
        <p:nvSpPr>
          <p:cNvPr id="8" name="Text 5"/>
          <p:cNvSpPr/>
          <p:nvPr/>
        </p:nvSpPr>
        <p:spPr>
          <a:xfrm>
            <a:off x="8964335" y="2683550"/>
            <a:ext cx="2188131"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Descrizione</a:t>
            </a:r>
            <a:endParaRPr lang="en-US" sz="1250" dirty="0"/>
          </a:p>
        </p:txBody>
      </p:sp>
      <p:sp>
        <p:nvSpPr>
          <p:cNvPr id="9" name="Text 6"/>
          <p:cNvSpPr/>
          <p:nvPr/>
        </p:nvSpPr>
        <p:spPr>
          <a:xfrm>
            <a:off x="11477506" y="2683550"/>
            <a:ext cx="2191941"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Esempi tool</a:t>
            </a:r>
            <a:endParaRPr lang="en-US" sz="1250" dirty="0"/>
          </a:p>
        </p:txBody>
      </p:sp>
      <p:sp>
        <p:nvSpPr>
          <p:cNvPr id="10" name="Shape 7"/>
          <p:cNvSpPr/>
          <p:nvPr/>
        </p:nvSpPr>
        <p:spPr>
          <a:xfrm>
            <a:off x="6287810" y="3040499"/>
            <a:ext cx="7540347" cy="713899"/>
          </a:xfrm>
          <a:prstGeom prst="rect">
            <a:avLst/>
          </a:prstGeom>
          <a:solidFill>
            <a:srgbClr val="000000">
              <a:alpha val="4000"/>
            </a:srgbClr>
          </a:solidFill>
          <a:ln/>
        </p:spPr>
        <p:txBody>
          <a:bodyPr/>
          <a:lstStyle/>
          <a:p>
            <a:endParaRPr lang="it-IT"/>
          </a:p>
        </p:txBody>
      </p:sp>
      <p:sp>
        <p:nvSpPr>
          <p:cNvPr id="11" name="Text 8"/>
          <p:cNvSpPr/>
          <p:nvPr/>
        </p:nvSpPr>
        <p:spPr>
          <a:xfrm>
            <a:off x="6447353" y="3143369"/>
            <a:ext cx="2191941"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Generalizzazione</a:t>
            </a:r>
            <a:endParaRPr lang="en-US" sz="1250" dirty="0"/>
          </a:p>
        </p:txBody>
      </p:sp>
      <p:sp>
        <p:nvSpPr>
          <p:cNvPr id="12" name="Text 9"/>
          <p:cNvSpPr/>
          <p:nvPr/>
        </p:nvSpPr>
        <p:spPr>
          <a:xfrm>
            <a:off x="8964335" y="3143369"/>
            <a:ext cx="2188131"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Sostituzione con valori gerarchicamente superiori</a:t>
            </a:r>
            <a:endParaRPr lang="en-US" sz="1250" dirty="0"/>
          </a:p>
        </p:txBody>
      </p:sp>
      <p:sp>
        <p:nvSpPr>
          <p:cNvPr id="13" name="Text 10"/>
          <p:cNvSpPr/>
          <p:nvPr/>
        </p:nvSpPr>
        <p:spPr>
          <a:xfrm>
            <a:off x="11477506" y="3143369"/>
            <a:ext cx="2191941"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ARX, sdcMicro</a:t>
            </a:r>
            <a:endParaRPr lang="en-US" sz="1250" dirty="0"/>
          </a:p>
        </p:txBody>
      </p:sp>
      <p:sp>
        <p:nvSpPr>
          <p:cNvPr id="14" name="Shape 11"/>
          <p:cNvSpPr/>
          <p:nvPr/>
        </p:nvSpPr>
        <p:spPr>
          <a:xfrm>
            <a:off x="6287810" y="3754398"/>
            <a:ext cx="7540347" cy="713899"/>
          </a:xfrm>
          <a:prstGeom prst="rect">
            <a:avLst/>
          </a:prstGeom>
          <a:solidFill>
            <a:srgbClr val="FFFFFF">
              <a:alpha val="4000"/>
            </a:srgbClr>
          </a:solidFill>
          <a:ln/>
        </p:spPr>
        <p:txBody>
          <a:bodyPr/>
          <a:lstStyle/>
          <a:p>
            <a:endParaRPr lang="it-IT"/>
          </a:p>
        </p:txBody>
      </p:sp>
      <p:sp>
        <p:nvSpPr>
          <p:cNvPr id="15" name="Text 12"/>
          <p:cNvSpPr/>
          <p:nvPr/>
        </p:nvSpPr>
        <p:spPr>
          <a:xfrm>
            <a:off x="6447353" y="3857268"/>
            <a:ext cx="2191941"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Soppressione</a:t>
            </a:r>
            <a:endParaRPr lang="en-US" sz="1250" dirty="0"/>
          </a:p>
        </p:txBody>
      </p:sp>
      <p:sp>
        <p:nvSpPr>
          <p:cNvPr id="16" name="Text 13"/>
          <p:cNvSpPr/>
          <p:nvPr/>
        </p:nvSpPr>
        <p:spPr>
          <a:xfrm>
            <a:off x="8964335" y="3857268"/>
            <a:ext cx="2188131"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Mascheramento (cell) o eliminazione (row)</a:t>
            </a:r>
            <a:endParaRPr lang="en-US" sz="1250" dirty="0"/>
          </a:p>
        </p:txBody>
      </p:sp>
      <p:sp>
        <p:nvSpPr>
          <p:cNvPr id="17" name="Text 14"/>
          <p:cNvSpPr/>
          <p:nvPr/>
        </p:nvSpPr>
        <p:spPr>
          <a:xfrm>
            <a:off x="11477506" y="3857268"/>
            <a:ext cx="2191941"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ARX</a:t>
            </a:r>
            <a:endParaRPr lang="en-US" sz="1250" dirty="0"/>
          </a:p>
        </p:txBody>
      </p:sp>
      <p:sp>
        <p:nvSpPr>
          <p:cNvPr id="18" name="Shape 15"/>
          <p:cNvSpPr/>
          <p:nvPr/>
        </p:nvSpPr>
        <p:spPr>
          <a:xfrm>
            <a:off x="6287810" y="4468297"/>
            <a:ext cx="7540347" cy="713899"/>
          </a:xfrm>
          <a:prstGeom prst="rect">
            <a:avLst/>
          </a:prstGeom>
          <a:solidFill>
            <a:srgbClr val="000000">
              <a:alpha val="4000"/>
            </a:srgbClr>
          </a:solidFill>
          <a:ln/>
        </p:spPr>
        <p:txBody>
          <a:bodyPr/>
          <a:lstStyle/>
          <a:p>
            <a:endParaRPr lang="it-IT"/>
          </a:p>
        </p:txBody>
      </p:sp>
      <p:sp>
        <p:nvSpPr>
          <p:cNvPr id="19" name="Text 16"/>
          <p:cNvSpPr/>
          <p:nvPr/>
        </p:nvSpPr>
        <p:spPr>
          <a:xfrm>
            <a:off x="6447353" y="4571167"/>
            <a:ext cx="2191941"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Microaggregazione</a:t>
            </a:r>
            <a:endParaRPr lang="en-US" sz="1250" dirty="0"/>
          </a:p>
        </p:txBody>
      </p:sp>
      <p:sp>
        <p:nvSpPr>
          <p:cNvPr id="20" name="Text 17"/>
          <p:cNvSpPr/>
          <p:nvPr/>
        </p:nvSpPr>
        <p:spPr>
          <a:xfrm>
            <a:off x="8964335" y="4571167"/>
            <a:ext cx="2188131"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Clustering + sostituzione con media/mediana</a:t>
            </a:r>
            <a:endParaRPr lang="en-US" sz="1250" dirty="0"/>
          </a:p>
        </p:txBody>
      </p:sp>
      <p:sp>
        <p:nvSpPr>
          <p:cNvPr id="21" name="Text 18"/>
          <p:cNvSpPr/>
          <p:nvPr/>
        </p:nvSpPr>
        <p:spPr>
          <a:xfrm>
            <a:off x="11477506" y="4571167"/>
            <a:ext cx="2191941"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Tau-ARGUS</a:t>
            </a:r>
            <a:endParaRPr lang="en-US" sz="1250" dirty="0"/>
          </a:p>
        </p:txBody>
      </p:sp>
      <p:sp>
        <p:nvSpPr>
          <p:cNvPr id="22" name="Shape 19"/>
          <p:cNvSpPr/>
          <p:nvPr/>
        </p:nvSpPr>
        <p:spPr>
          <a:xfrm>
            <a:off x="6287810" y="5182195"/>
            <a:ext cx="7540347" cy="713899"/>
          </a:xfrm>
          <a:prstGeom prst="rect">
            <a:avLst/>
          </a:prstGeom>
          <a:solidFill>
            <a:srgbClr val="FFFFFF">
              <a:alpha val="4000"/>
            </a:srgbClr>
          </a:solidFill>
          <a:ln/>
        </p:spPr>
        <p:txBody>
          <a:bodyPr/>
          <a:lstStyle/>
          <a:p>
            <a:endParaRPr lang="it-IT"/>
          </a:p>
        </p:txBody>
      </p:sp>
      <p:sp>
        <p:nvSpPr>
          <p:cNvPr id="23" name="Text 20"/>
          <p:cNvSpPr/>
          <p:nvPr/>
        </p:nvSpPr>
        <p:spPr>
          <a:xfrm>
            <a:off x="6447353" y="5285065"/>
            <a:ext cx="2191941"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Data Swapping/Shuffling</a:t>
            </a:r>
            <a:endParaRPr lang="en-US" sz="1250" dirty="0"/>
          </a:p>
        </p:txBody>
      </p:sp>
      <p:sp>
        <p:nvSpPr>
          <p:cNvPr id="24" name="Text 21"/>
          <p:cNvSpPr/>
          <p:nvPr/>
        </p:nvSpPr>
        <p:spPr>
          <a:xfrm>
            <a:off x="8964335" y="5285065"/>
            <a:ext cx="2188131"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Permutazione di valori tra record</a:t>
            </a:r>
            <a:endParaRPr lang="en-US" sz="1250" dirty="0"/>
          </a:p>
        </p:txBody>
      </p:sp>
      <p:sp>
        <p:nvSpPr>
          <p:cNvPr id="25" name="Text 22"/>
          <p:cNvSpPr/>
          <p:nvPr/>
        </p:nvSpPr>
        <p:spPr>
          <a:xfrm>
            <a:off x="11477506" y="5285065"/>
            <a:ext cx="2191941"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DisclosureControl.jl</a:t>
            </a:r>
            <a:endParaRPr lang="en-US" sz="1250" dirty="0"/>
          </a:p>
        </p:txBody>
      </p:sp>
      <p:sp>
        <p:nvSpPr>
          <p:cNvPr id="26" name="Shape 23"/>
          <p:cNvSpPr/>
          <p:nvPr/>
        </p:nvSpPr>
        <p:spPr>
          <a:xfrm>
            <a:off x="6287810" y="5896094"/>
            <a:ext cx="7540347" cy="713899"/>
          </a:xfrm>
          <a:prstGeom prst="rect">
            <a:avLst/>
          </a:prstGeom>
          <a:solidFill>
            <a:srgbClr val="000000">
              <a:alpha val="4000"/>
            </a:srgbClr>
          </a:solidFill>
          <a:ln/>
        </p:spPr>
        <p:txBody>
          <a:bodyPr/>
          <a:lstStyle/>
          <a:p>
            <a:endParaRPr lang="it-IT"/>
          </a:p>
        </p:txBody>
      </p:sp>
      <p:sp>
        <p:nvSpPr>
          <p:cNvPr id="27" name="Text 24"/>
          <p:cNvSpPr/>
          <p:nvPr/>
        </p:nvSpPr>
        <p:spPr>
          <a:xfrm>
            <a:off x="6447353" y="5998964"/>
            <a:ext cx="2191941"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Perturbazione/Noise</a:t>
            </a:r>
            <a:endParaRPr lang="en-US" sz="1250" dirty="0"/>
          </a:p>
        </p:txBody>
      </p:sp>
      <p:sp>
        <p:nvSpPr>
          <p:cNvPr id="28" name="Text 25"/>
          <p:cNvSpPr/>
          <p:nvPr/>
        </p:nvSpPr>
        <p:spPr>
          <a:xfrm>
            <a:off x="8964335" y="5998964"/>
            <a:ext cx="2188131"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Aggiunta di rumore statistico (Laplace, Gauss)</a:t>
            </a:r>
            <a:endParaRPr lang="en-US" sz="1250" dirty="0"/>
          </a:p>
        </p:txBody>
      </p:sp>
      <p:sp>
        <p:nvSpPr>
          <p:cNvPr id="29" name="Text 26"/>
          <p:cNvSpPr/>
          <p:nvPr/>
        </p:nvSpPr>
        <p:spPr>
          <a:xfrm>
            <a:off x="11477506" y="5998964"/>
            <a:ext cx="2191941"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OpenDP, SmartNoise</a:t>
            </a:r>
            <a:endParaRPr lang="en-US" sz="1250" dirty="0"/>
          </a:p>
        </p:txBody>
      </p:sp>
      <p:sp>
        <p:nvSpPr>
          <p:cNvPr id="30" name="Shape 27"/>
          <p:cNvSpPr/>
          <p:nvPr/>
        </p:nvSpPr>
        <p:spPr>
          <a:xfrm>
            <a:off x="6287810" y="6609993"/>
            <a:ext cx="7540347" cy="713899"/>
          </a:xfrm>
          <a:prstGeom prst="rect">
            <a:avLst/>
          </a:prstGeom>
          <a:solidFill>
            <a:srgbClr val="FFFFFF">
              <a:alpha val="4000"/>
            </a:srgbClr>
          </a:solidFill>
          <a:ln/>
        </p:spPr>
        <p:txBody>
          <a:bodyPr/>
          <a:lstStyle/>
          <a:p>
            <a:endParaRPr lang="it-IT"/>
          </a:p>
        </p:txBody>
      </p:sp>
      <p:sp>
        <p:nvSpPr>
          <p:cNvPr id="31" name="Text 28"/>
          <p:cNvSpPr/>
          <p:nvPr/>
        </p:nvSpPr>
        <p:spPr>
          <a:xfrm>
            <a:off x="6447353" y="6712863"/>
            <a:ext cx="2191941"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Dati Sintetici</a:t>
            </a:r>
            <a:endParaRPr lang="en-US" sz="1250" dirty="0"/>
          </a:p>
        </p:txBody>
      </p:sp>
      <p:sp>
        <p:nvSpPr>
          <p:cNvPr id="32" name="Text 29"/>
          <p:cNvSpPr/>
          <p:nvPr/>
        </p:nvSpPr>
        <p:spPr>
          <a:xfrm>
            <a:off x="8964335" y="6712863"/>
            <a:ext cx="2188131"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Generazione di record ex-novo (GAN, VAE)</a:t>
            </a:r>
            <a:endParaRPr lang="en-US" sz="1250" dirty="0"/>
          </a:p>
        </p:txBody>
      </p:sp>
      <p:sp>
        <p:nvSpPr>
          <p:cNvPr id="33" name="Text 30"/>
          <p:cNvSpPr/>
          <p:nvPr/>
        </p:nvSpPr>
        <p:spPr>
          <a:xfrm>
            <a:off x="11477506" y="6712863"/>
            <a:ext cx="2191941"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CTGAN, PATE-GAN</a:t>
            </a:r>
            <a:endParaRPr lang="en-US" sz="12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649010"/>
            <a:ext cx="8392001" cy="637937"/>
          </a:xfrm>
          <a:prstGeom prst="rect">
            <a:avLst/>
          </a:prstGeom>
          <a:noFill/>
          <a:ln/>
        </p:spPr>
        <p:txBody>
          <a:bodyPr wrap="none" lIns="0" tIns="0" rIns="0" bIns="0" rtlCol="0" anchor="t"/>
          <a:lstStyle/>
          <a:p>
            <a:pPr marL="0" indent="0" algn="l">
              <a:lnSpc>
                <a:spcPts val="5000"/>
              </a:lnSpc>
              <a:buNone/>
            </a:pPr>
            <a:r>
              <a:rPr lang="en-US" sz="4000" dirty="0">
                <a:solidFill>
                  <a:srgbClr val="030303"/>
                </a:solidFill>
                <a:latin typeface="DM Sans Semi Bold" pitchFamily="34" charset="0"/>
                <a:ea typeface="DM Sans Semi Bold" pitchFamily="34" charset="-122"/>
                <a:cs typeface="DM Sans Semi Bold" pitchFamily="34" charset="-120"/>
              </a:rPr>
              <a:t>Generalizzazione: Esempio Pratico</a:t>
            </a:r>
            <a:endParaRPr lang="en-US" sz="4000" dirty="0"/>
          </a:p>
        </p:txBody>
      </p:sp>
      <p:sp>
        <p:nvSpPr>
          <p:cNvPr id="3" name="Text 1"/>
          <p:cNvSpPr/>
          <p:nvPr/>
        </p:nvSpPr>
        <p:spPr>
          <a:xfrm>
            <a:off x="793790" y="1797129"/>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030303"/>
                </a:solidFill>
                <a:latin typeface="DM Sans Semi Bold" pitchFamily="34" charset="0"/>
                <a:ea typeface="DM Sans Semi Bold" pitchFamily="34" charset="-122"/>
                <a:cs typeface="DM Sans Semi Bold" pitchFamily="34" charset="-120"/>
              </a:rPr>
              <a:t>Dataset Originale</a:t>
            </a:r>
            <a:endParaRPr lang="en-US" sz="2000" dirty="0"/>
          </a:p>
        </p:txBody>
      </p:sp>
      <p:sp>
        <p:nvSpPr>
          <p:cNvPr id="4" name="Shape 2"/>
          <p:cNvSpPr/>
          <p:nvPr/>
        </p:nvSpPr>
        <p:spPr>
          <a:xfrm>
            <a:off x="793790" y="2345531"/>
            <a:ext cx="6272451" cy="4122420"/>
          </a:xfrm>
          <a:prstGeom prst="roundRect">
            <a:avLst>
              <a:gd name="adj" fmla="val 743"/>
            </a:avLst>
          </a:prstGeom>
          <a:noFill/>
          <a:ln w="7620">
            <a:solidFill>
              <a:srgbClr val="000000">
                <a:alpha val="8000"/>
              </a:srgbClr>
            </a:solidFill>
            <a:prstDash val="solid"/>
          </a:ln>
        </p:spPr>
        <p:txBody>
          <a:bodyPr/>
          <a:lstStyle/>
          <a:p>
            <a:endParaRPr lang="it-IT"/>
          </a:p>
        </p:txBody>
      </p:sp>
      <p:sp>
        <p:nvSpPr>
          <p:cNvPr id="5" name="Shape 3"/>
          <p:cNvSpPr/>
          <p:nvPr/>
        </p:nvSpPr>
        <p:spPr>
          <a:xfrm>
            <a:off x="801410" y="2353151"/>
            <a:ext cx="6256496" cy="586740"/>
          </a:xfrm>
          <a:prstGeom prst="rect">
            <a:avLst/>
          </a:prstGeom>
          <a:solidFill>
            <a:srgbClr val="FFFFFF">
              <a:alpha val="4000"/>
            </a:srgbClr>
          </a:solidFill>
          <a:ln/>
        </p:spPr>
        <p:txBody>
          <a:bodyPr/>
          <a:lstStyle/>
          <a:p>
            <a:endParaRPr lang="it-IT"/>
          </a:p>
        </p:txBody>
      </p:sp>
      <p:sp>
        <p:nvSpPr>
          <p:cNvPr id="6" name="Text 4"/>
          <p:cNvSpPr/>
          <p:nvPr/>
        </p:nvSpPr>
        <p:spPr>
          <a:xfrm>
            <a:off x="1006197" y="248316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Età</a:t>
            </a:r>
            <a:endParaRPr lang="en-US" sz="1600" dirty="0"/>
          </a:p>
        </p:txBody>
      </p:sp>
      <p:sp>
        <p:nvSpPr>
          <p:cNvPr id="7" name="Text 5"/>
          <p:cNvSpPr/>
          <p:nvPr/>
        </p:nvSpPr>
        <p:spPr>
          <a:xfrm>
            <a:off x="3095268" y="248316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CAP</a:t>
            </a:r>
            <a:endParaRPr lang="en-US" sz="1600" dirty="0"/>
          </a:p>
        </p:txBody>
      </p:sp>
      <p:sp>
        <p:nvSpPr>
          <p:cNvPr id="8" name="Text 6"/>
          <p:cNvSpPr/>
          <p:nvPr/>
        </p:nvSpPr>
        <p:spPr>
          <a:xfrm>
            <a:off x="5180528" y="248316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Patologia</a:t>
            </a:r>
            <a:endParaRPr lang="en-US" sz="1600" dirty="0"/>
          </a:p>
        </p:txBody>
      </p:sp>
      <p:sp>
        <p:nvSpPr>
          <p:cNvPr id="9" name="Shape 7"/>
          <p:cNvSpPr/>
          <p:nvPr/>
        </p:nvSpPr>
        <p:spPr>
          <a:xfrm>
            <a:off x="801410" y="2939891"/>
            <a:ext cx="6256496" cy="586740"/>
          </a:xfrm>
          <a:prstGeom prst="rect">
            <a:avLst/>
          </a:prstGeom>
          <a:solidFill>
            <a:srgbClr val="000000">
              <a:alpha val="4000"/>
            </a:srgbClr>
          </a:solidFill>
          <a:ln/>
        </p:spPr>
        <p:txBody>
          <a:bodyPr/>
          <a:lstStyle/>
          <a:p>
            <a:endParaRPr lang="it-IT"/>
          </a:p>
        </p:txBody>
      </p:sp>
      <p:sp>
        <p:nvSpPr>
          <p:cNvPr id="10" name="Text 8"/>
          <p:cNvSpPr/>
          <p:nvPr/>
        </p:nvSpPr>
        <p:spPr>
          <a:xfrm>
            <a:off x="1006197" y="30699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34</a:t>
            </a:r>
            <a:endParaRPr lang="en-US" sz="1600" dirty="0"/>
          </a:p>
        </p:txBody>
      </p:sp>
      <p:sp>
        <p:nvSpPr>
          <p:cNvPr id="11" name="Text 9"/>
          <p:cNvSpPr/>
          <p:nvPr/>
        </p:nvSpPr>
        <p:spPr>
          <a:xfrm>
            <a:off x="3095268" y="306990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35121</a:t>
            </a:r>
            <a:endParaRPr lang="en-US" sz="1600" dirty="0"/>
          </a:p>
        </p:txBody>
      </p:sp>
      <p:sp>
        <p:nvSpPr>
          <p:cNvPr id="12" name="Text 10"/>
          <p:cNvSpPr/>
          <p:nvPr/>
        </p:nvSpPr>
        <p:spPr>
          <a:xfrm>
            <a:off x="5180528" y="30699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Ipertensione</a:t>
            </a:r>
            <a:endParaRPr lang="en-US" sz="1600" dirty="0"/>
          </a:p>
        </p:txBody>
      </p:sp>
      <p:sp>
        <p:nvSpPr>
          <p:cNvPr id="13" name="Shape 11"/>
          <p:cNvSpPr/>
          <p:nvPr/>
        </p:nvSpPr>
        <p:spPr>
          <a:xfrm>
            <a:off x="801410" y="3526631"/>
            <a:ext cx="6256496" cy="586740"/>
          </a:xfrm>
          <a:prstGeom prst="rect">
            <a:avLst/>
          </a:prstGeom>
          <a:solidFill>
            <a:srgbClr val="FFFFFF">
              <a:alpha val="4000"/>
            </a:srgbClr>
          </a:solidFill>
          <a:ln/>
        </p:spPr>
        <p:txBody>
          <a:bodyPr/>
          <a:lstStyle/>
          <a:p>
            <a:endParaRPr lang="it-IT"/>
          </a:p>
        </p:txBody>
      </p:sp>
      <p:sp>
        <p:nvSpPr>
          <p:cNvPr id="14" name="Text 12"/>
          <p:cNvSpPr/>
          <p:nvPr/>
        </p:nvSpPr>
        <p:spPr>
          <a:xfrm>
            <a:off x="1006197" y="365664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37</a:t>
            </a:r>
            <a:endParaRPr lang="en-US" sz="1600" dirty="0"/>
          </a:p>
        </p:txBody>
      </p:sp>
      <p:sp>
        <p:nvSpPr>
          <p:cNvPr id="15" name="Text 13"/>
          <p:cNvSpPr/>
          <p:nvPr/>
        </p:nvSpPr>
        <p:spPr>
          <a:xfrm>
            <a:off x="3095268" y="365664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35122</a:t>
            </a:r>
            <a:endParaRPr lang="en-US" sz="1600" dirty="0"/>
          </a:p>
        </p:txBody>
      </p:sp>
      <p:sp>
        <p:nvSpPr>
          <p:cNvPr id="16" name="Text 14"/>
          <p:cNvSpPr/>
          <p:nvPr/>
        </p:nvSpPr>
        <p:spPr>
          <a:xfrm>
            <a:off x="5180528" y="365664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Diabete</a:t>
            </a:r>
            <a:endParaRPr lang="en-US" sz="1600" dirty="0"/>
          </a:p>
        </p:txBody>
      </p:sp>
      <p:sp>
        <p:nvSpPr>
          <p:cNvPr id="17" name="Shape 15"/>
          <p:cNvSpPr/>
          <p:nvPr/>
        </p:nvSpPr>
        <p:spPr>
          <a:xfrm>
            <a:off x="801410" y="4113371"/>
            <a:ext cx="6256496" cy="586740"/>
          </a:xfrm>
          <a:prstGeom prst="rect">
            <a:avLst/>
          </a:prstGeom>
          <a:solidFill>
            <a:srgbClr val="000000">
              <a:alpha val="4000"/>
            </a:srgbClr>
          </a:solidFill>
          <a:ln/>
        </p:spPr>
        <p:txBody>
          <a:bodyPr/>
          <a:lstStyle/>
          <a:p>
            <a:endParaRPr lang="it-IT"/>
          </a:p>
        </p:txBody>
      </p:sp>
      <p:sp>
        <p:nvSpPr>
          <p:cNvPr id="18" name="Text 16"/>
          <p:cNvSpPr/>
          <p:nvPr/>
        </p:nvSpPr>
        <p:spPr>
          <a:xfrm>
            <a:off x="1006197" y="424338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39</a:t>
            </a:r>
            <a:endParaRPr lang="en-US" sz="1600" dirty="0"/>
          </a:p>
        </p:txBody>
      </p:sp>
      <p:sp>
        <p:nvSpPr>
          <p:cNvPr id="19" name="Text 17"/>
          <p:cNvSpPr/>
          <p:nvPr/>
        </p:nvSpPr>
        <p:spPr>
          <a:xfrm>
            <a:off x="3095268" y="424338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35124</a:t>
            </a:r>
            <a:endParaRPr lang="en-US" sz="1600" dirty="0"/>
          </a:p>
        </p:txBody>
      </p:sp>
      <p:sp>
        <p:nvSpPr>
          <p:cNvPr id="20" name="Text 18"/>
          <p:cNvSpPr/>
          <p:nvPr/>
        </p:nvSpPr>
        <p:spPr>
          <a:xfrm>
            <a:off x="5180528" y="424338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Asma</a:t>
            </a:r>
            <a:endParaRPr lang="en-US" sz="1600" dirty="0"/>
          </a:p>
        </p:txBody>
      </p:sp>
      <p:sp>
        <p:nvSpPr>
          <p:cNvPr id="21" name="Shape 19"/>
          <p:cNvSpPr/>
          <p:nvPr/>
        </p:nvSpPr>
        <p:spPr>
          <a:xfrm>
            <a:off x="801410" y="4700111"/>
            <a:ext cx="6256496" cy="586740"/>
          </a:xfrm>
          <a:prstGeom prst="rect">
            <a:avLst/>
          </a:prstGeom>
          <a:solidFill>
            <a:srgbClr val="FFFFFF">
              <a:alpha val="4000"/>
            </a:srgbClr>
          </a:solidFill>
          <a:ln/>
        </p:spPr>
        <p:txBody>
          <a:bodyPr/>
          <a:lstStyle/>
          <a:p>
            <a:endParaRPr lang="it-IT"/>
          </a:p>
        </p:txBody>
      </p:sp>
      <p:sp>
        <p:nvSpPr>
          <p:cNvPr id="22" name="Text 20"/>
          <p:cNvSpPr/>
          <p:nvPr/>
        </p:nvSpPr>
        <p:spPr>
          <a:xfrm>
            <a:off x="1006197" y="483012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41</a:t>
            </a:r>
            <a:endParaRPr lang="en-US" sz="1600" dirty="0"/>
          </a:p>
        </p:txBody>
      </p:sp>
      <p:sp>
        <p:nvSpPr>
          <p:cNvPr id="23" name="Text 21"/>
          <p:cNvSpPr/>
          <p:nvPr/>
        </p:nvSpPr>
        <p:spPr>
          <a:xfrm>
            <a:off x="3095268" y="483012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35121</a:t>
            </a:r>
            <a:endParaRPr lang="en-US" sz="1600" dirty="0"/>
          </a:p>
        </p:txBody>
      </p:sp>
      <p:sp>
        <p:nvSpPr>
          <p:cNvPr id="24" name="Text 22"/>
          <p:cNvSpPr/>
          <p:nvPr/>
        </p:nvSpPr>
        <p:spPr>
          <a:xfrm>
            <a:off x="5180528" y="483012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Diabete</a:t>
            </a:r>
            <a:endParaRPr lang="en-US" sz="1600" dirty="0"/>
          </a:p>
        </p:txBody>
      </p:sp>
      <p:sp>
        <p:nvSpPr>
          <p:cNvPr id="25" name="Shape 23"/>
          <p:cNvSpPr/>
          <p:nvPr/>
        </p:nvSpPr>
        <p:spPr>
          <a:xfrm>
            <a:off x="801410" y="5286851"/>
            <a:ext cx="6256496" cy="586740"/>
          </a:xfrm>
          <a:prstGeom prst="rect">
            <a:avLst/>
          </a:prstGeom>
          <a:solidFill>
            <a:srgbClr val="000000">
              <a:alpha val="4000"/>
            </a:srgbClr>
          </a:solidFill>
          <a:ln/>
        </p:spPr>
        <p:txBody>
          <a:bodyPr/>
          <a:lstStyle/>
          <a:p>
            <a:endParaRPr lang="it-IT"/>
          </a:p>
        </p:txBody>
      </p:sp>
      <p:sp>
        <p:nvSpPr>
          <p:cNvPr id="26" name="Text 24"/>
          <p:cNvSpPr/>
          <p:nvPr/>
        </p:nvSpPr>
        <p:spPr>
          <a:xfrm>
            <a:off x="1006197" y="5416867"/>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43</a:t>
            </a:r>
            <a:endParaRPr lang="en-US" sz="1600" dirty="0"/>
          </a:p>
        </p:txBody>
      </p:sp>
      <p:sp>
        <p:nvSpPr>
          <p:cNvPr id="27" name="Text 25"/>
          <p:cNvSpPr/>
          <p:nvPr/>
        </p:nvSpPr>
        <p:spPr>
          <a:xfrm>
            <a:off x="3095268" y="5416867"/>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35122</a:t>
            </a:r>
            <a:endParaRPr lang="en-US" sz="1600" dirty="0"/>
          </a:p>
        </p:txBody>
      </p:sp>
      <p:sp>
        <p:nvSpPr>
          <p:cNvPr id="28" name="Text 26"/>
          <p:cNvSpPr/>
          <p:nvPr/>
        </p:nvSpPr>
        <p:spPr>
          <a:xfrm>
            <a:off x="5180528" y="5416867"/>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Ipertensione</a:t>
            </a:r>
            <a:endParaRPr lang="en-US" sz="1600" dirty="0"/>
          </a:p>
        </p:txBody>
      </p:sp>
      <p:sp>
        <p:nvSpPr>
          <p:cNvPr id="29" name="Shape 27"/>
          <p:cNvSpPr/>
          <p:nvPr/>
        </p:nvSpPr>
        <p:spPr>
          <a:xfrm>
            <a:off x="801410" y="5873591"/>
            <a:ext cx="6256496" cy="586740"/>
          </a:xfrm>
          <a:prstGeom prst="rect">
            <a:avLst/>
          </a:prstGeom>
          <a:solidFill>
            <a:srgbClr val="FFFFFF">
              <a:alpha val="4000"/>
            </a:srgbClr>
          </a:solidFill>
          <a:ln/>
        </p:spPr>
        <p:txBody>
          <a:bodyPr/>
          <a:lstStyle/>
          <a:p>
            <a:endParaRPr lang="it-IT"/>
          </a:p>
        </p:txBody>
      </p:sp>
      <p:sp>
        <p:nvSpPr>
          <p:cNvPr id="30" name="Text 28"/>
          <p:cNvSpPr/>
          <p:nvPr/>
        </p:nvSpPr>
        <p:spPr>
          <a:xfrm>
            <a:off x="1006197" y="60036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47</a:t>
            </a:r>
            <a:endParaRPr lang="en-US" sz="1600" dirty="0"/>
          </a:p>
        </p:txBody>
      </p:sp>
      <p:sp>
        <p:nvSpPr>
          <p:cNvPr id="31" name="Text 29"/>
          <p:cNvSpPr/>
          <p:nvPr/>
        </p:nvSpPr>
        <p:spPr>
          <a:xfrm>
            <a:off x="3095268" y="600360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35124</a:t>
            </a:r>
            <a:endParaRPr lang="en-US" sz="1600" dirty="0"/>
          </a:p>
        </p:txBody>
      </p:sp>
      <p:sp>
        <p:nvSpPr>
          <p:cNvPr id="32" name="Text 30"/>
          <p:cNvSpPr/>
          <p:nvPr/>
        </p:nvSpPr>
        <p:spPr>
          <a:xfrm>
            <a:off x="5180528" y="60036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Asma</a:t>
            </a:r>
            <a:endParaRPr lang="en-US" sz="1600" dirty="0"/>
          </a:p>
        </p:txBody>
      </p:sp>
      <p:sp>
        <p:nvSpPr>
          <p:cNvPr id="33" name="Text 31"/>
          <p:cNvSpPr/>
          <p:nvPr/>
        </p:nvSpPr>
        <p:spPr>
          <a:xfrm>
            <a:off x="7571780" y="1797129"/>
            <a:ext cx="3412927" cy="318849"/>
          </a:xfrm>
          <a:prstGeom prst="rect">
            <a:avLst/>
          </a:prstGeom>
          <a:noFill/>
          <a:ln/>
        </p:spPr>
        <p:txBody>
          <a:bodyPr wrap="none" lIns="0" tIns="0" rIns="0" bIns="0" rtlCol="0" anchor="t"/>
          <a:lstStyle/>
          <a:p>
            <a:pPr marL="0" indent="0" algn="l">
              <a:lnSpc>
                <a:spcPts val="2500"/>
              </a:lnSpc>
              <a:buNone/>
            </a:pPr>
            <a:r>
              <a:rPr lang="en-US" sz="2000" dirty="0">
                <a:solidFill>
                  <a:srgbClr val="030303"/>
                </a:solidFill>
                <a:latin typeface="DM Sans Semi Bold" pitchFamily="34" charset="0"/>
                <a:ea typeface="DM Sans Semi Bold" pitchFamily="34" charset="-122"/>
                <a:cs typeface="DM Sans Semi Bold" pitchFamily="34" charset="-120"/>
              </a:rPr>
              <a:t>Dataset Generalizzato (k=3)</a:t>
            </a:r>
            <a:endParaRPr lang="en-US" sz="2000" dirty="0"/>
          </a:p>
        </p:txBody>
      </p:sp>
      <p:sp>
        <p:nvSpPr>
          <p:cNvPr id="34" name="Shape 32"/>
          <p:cNvSpPr/>
          <p:nvPr/>
        </p:nvSpPr>
        <p:spPr>
          <a:xfrm>
            <a:off x="7571780" y="2345531"/>
            <a:ext cx="6272451" cy="4122420"/>
          </a:xfrm>
          <a:prstGeom prst="roundRect">
            <a:avLst>
              <a:gd name="adj" fmla="val 743"/>
            </a:avLst>
          </a:prstGeom>
          <a:noFill/>
          <a:ln w="7620">
            <a:solidFill>
              <a:srgbClr val="000000">
                <a:alpha val="8000"/>
              </a:srgbClr>
            </a:solidFill>
            <a:prstDash val="solid"/>
          </a:ln>
        </p:spPr>
        <p:txBody>
          <a:bodyPr/>
          <a:lstStyle/>
          <a:p>
            <a:endParaRPr lang="it-IT"/>
          </a:p>
        </p:txBody>
      </p:sp>
      <p:sp>
        <p:nvSpPr>
          <p:cNvPr id="35" name="Shape 33"/>
          <p:cNvSpPr/>
          <p:nvPr/>
        </p:nvSpPr>
        <p:spPr>
          <a:xfrm>
            <a:off x="7579400" y="2353151"/>
            <a:ext cx="6256496" cy="586740"/>
          </a:xfrm>
          <a:prstGeom prst="rect">
            <a:avLst/>
          </a:prstGeom>
          <a:solidFill>
            <a:srgbClr val="FFFFFF">
              <a:alpha val="4000"/>
            </a:srgbClr>
          </a:solidFill>
          <a:ln/>
        </p:spPr>
        <p:txBody>
          <a:bodyPr/>
          <a:lstStyle/>
          <a:p>
            <a:endParaRPr lang="it-IT"/>
          </a:p>
        </p:txBody>
      </p:sp>
      <p:sp>
        <p:nvSpPr>
          <p:cNvPr id="36" name="Text 34"/>
          <p:cNvSpPr/>
          <p:nvPr/>
        </p:nvSpPr>
        <p:spPr>
          <a:xfrm>
            <a:off x="7784187" y="248316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Età</a:t>
            </a:r>
            <a:endParaRPr lang="en-US" sz="1600" dirty="0"/>
          </a:p>
        </p:txBody>
      </p:sp>
      <p:sp>
        <p:nvSpPr>
          <p:cNvPr id="37" name="Text 35"/>
          <p:cNvSpPr/>
          <p:nvPr/>
        </p:nvSpPr>
        <p:spPr>
          <a:xfrm>
            <a:off x="9873258" y="248316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CAP</a:t>
            </a:r>
            <a:endParaRPr lang="en-US" sz="1600" dirty="0"/>
          </a:p>
        </p:txBody>
      </p:sp>
      <p:sp>
        <p:nvSpPr>
          <p:cNvPr id="38" name="Text 36"/>
          <p:cNvSpPr/>
          <p:nvPr/>
        </p:nvSpPr>
        <p:spPr>
          <a:xfrm>
            <a:off x="11958518" y="248316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Patologia</a:t>
            </a:r>
            <a:endParaRPr lang="en-US" sz="1600" dirty="0"/>
          </a:p>
        </p:txBody>
      </p:sp>
      <p:sp>
        <p:nvSpPr>
          <p:cNvPr id="39" name="Shape 37"/>
          <p:cNvSpPr/>
          <p:nvPr/>
        </p:nvSpPr>
        <p:spPr>
          <a:xfrm>
            <a:off x="7579400" y="2939891"/>
            <a:ext cx="6256496" cy="586740"/>
          </a:xfrm>
          <a:prstGeom prst="rect">
            <a:avLst/>
          </a:prstGeom>
          <a:solidFill>
            <a:srgbClr val="000000">
              <a:alpha val="4000"/>
            </a:srgbClr>
          </a:solidFill>
          <a:ln/>
        </p:spPr>
        <p:txBody>
          <a:bodyPr/>
          <a:lstStyle/>
          <a:p>
            <a:endParaRPr lang="it-IT"/>
          </a:p>
        </p:txBody>
      </p:sp>
      <p:sp>
        <p:nvSpPr>
          <p:cNvPr id="40" name="Text 38"/>
          <p:cNvSpPr/>
          <p:nvPr/>
        </p:nvSpPr>
        <p:spPr>
          <a:xfrm>
            <a:off x="7784187" y="30699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30-39</a:t>
            </a:r>
            <a:endParaRPr lang="en-US" sz="1600" dirty="0"/>
          </a:p>
        </p:txBody>
      </p:sp>
      <p:sp>
        <p:nvSpPr>
          <p:cNvPr id="41" name="Text 39"/>
          <p:cNvSpPr/>
          <p:nvPr/>
        </p:nvSpPr>
        <p:spPr>
          <a:xfrm>
            <a:off x="9873258" y="306990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a:t>
            </a:r>
            <a:endParaRPr lang="en-US" sz="1600" dirty="0"/>
          </a:p>
        </p:txBody>
      </p:sp>
      <p:sp>
        <p:nvSpPr>
          <p:cNvPr id="42" name="Text 40"/>
          <p:cNvSpPr/>
          <p:nvPr/>
        </p:nvSpPr>
        <p:spPr>
          <a:xfrm>
            <a:off x="11958518" y="30699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Ipertensione</a:t>
            </a:r>
            <a:endParaRPr lang="en-US" sz="1600" dirty="0"/>
          </a:p>
        </p:txBody>
      </p:sp>
      <p:sp>
        <p:nvSpPr>
          <p:cNvPr id="43" name="Shape 41"/>
          <p:cNvSpPr/>
          <p:nvPr/>
        </p:nvSpPr>
        <p:spPr>
          <a:xfrm>
            <a:off x="7579400" y="3526631"/>
            <a:ext cx="6256496" cy="586740"/>
          </a:xfrm>
          <a:prstGeom prst="rect">
            <a:avLst/>
          </a:prstGeom>
          <a:solidFill>
            <a:srgbClr val="FFFFFF">
              <a:alpha val="4000"/>
            </a:srgbClr>
          </a:solidFill>
          <a:ln/>
        </p:spPr>
        <p:txBody>
          <a:bodyPr/>
          <a:lstStyle/>
          <a:p>
            <a:endParaRPr lang="it-IT"/>
          </a:p>
        </p:txBody>
      </p:sp>
      <p:sp>
        <p:nvSpPr>
          <p:cNvPr id="44" name="Text 42"/>
          <p:cNvSpPr/>
          <p:nvPr/>
        </p:nvSpPr>
        <p:spPr>
          <a:xfrm>
            <a:off x="7784187" y="365664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30-39</a:t>
            </a:r>
            <a:endParaRPr lang="en-US" sz="1600" dirty="0"/>
          </a:p>
        </p:txBody>
      </p:sp>
      <p:sp>
        <p:nvSpPr>
          <p:cNvPr id="45" name="Text 43"/>
          <p:cNvSpPr/>
          <p:nvPr/>
        </p:nvSpPr>
        <p:spPr>
          <a:xfrm>
            <a:off x="9873258" y="365664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a:t>
            </a:r>
            <a:endParaRPr lang="en-US" sz="1600" dirty="0"/>
          </a:p>
        </p:txBody>
      </p:sp>
      <p:sp>
        <p:nvSpPr>
          <p:cNvPr id="46" name="Text 44"/>
          <p:cNvSpPr/>
          <p:nvPr/>
        </p:nvSpPr>
        <p:spPr>
          <a:xfrm>
            <a:off x="11958518" y="365664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Diabete</a:t>
            </a:r>
            <a:endParaRPr lang="en-US" sz="1600" dirty="0"/>
          </a:p>
        </p:txBody>
      </p:sp>
      <p:sp>
        <p:nvSpPr>
          <p:cNvPr id="47" name="Shape 45"/>
          <p:cNvSpPr/>
          <p:nvPr/>
        </p:nvSpPr>
        <p:spPr>
          <a:xfrm>
            <a:off x="7579400" y="4113371"/>
            <a:ext cx="6256496" cy="586740"/>
          </a:xfrm>
          <a:prstGeom prst="rect">
            <a:avLst/>
          </a:prstGeom>
          <a:solidFill>
            <a:srgbClr val="000000">
              <a:alpha val="4000"/>
            </a:srgbClr>
          </a:solidFill>
          <a:ln/>
        </p:spPr>
        <p:txBody>
          <a:bodyPr/>
          <a:lstStyle/>
          <a:p>
            <a:endParaRPr lang="it-IT"/>
          </a:p>
        </p:txBody>
      </p:sp>
      <p:sp>
        <p:nvSpPr>
          <p:cNvPr id="48" name="Text 46"/>
          <p:cNvSpPr/>
          <p:nvPr/>
        </p:nvSpPr>
        <p:spPr>
          <a:xfrm>
            <a:off x="7784187" y="424338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30-39</a:t>
            </a:r>
            <a:endParaRPr lang="en-US" sz="1600" dirty="0"/>
          </a:p>
        </p:txBody>
      </p:sp>
      <p:sp>
        <p:nvSpPr>
          <p:cNvPr id="49" name="Text 47"/>
          <p:cNvSpPr/>
          <p:nvPr/>
        </p:nvSpPr>
        <p:spPr>
          <a:xfrm>
            <a:off x="9873258" y="424338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a:t>
            </a:r>
            <a:endParaRPr lang="en-US" sz="1600" dirty="0"/>
          </a:p>
        </p:txBody>
      </p:sp>
      <p:sp>
        <p:nvSpPr>
          <p:cNvPr id="50" name="Text 48"/>
          <p:cNvSpPr/>
          <p:nvPr/>
        </p:nvSpPr>
        <p:spPr>
          <a:xfrm>
            <a:off x="11958518" y="424338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Asma</a:t>
            </a:r>
            <a:endParaRPr lang="en-US" sz="1600" dirty="0"/>
          </a:p>
        </p:txBody>
      </p:sp>
      <p:sp>
        <p:nvSpPr>
          <p:cNvPr id="51" name="Shape 49"/>
          <p:cNvSpPr/>
          <p:nvPr/>
        </p:nvSpPr>
        <p:spPr>
          <a:xfrm>
            <a:off x="7579400" y="4700111"/>
            <a:ext cx="6256496" cy="586740"/>
          </a:xfrm>
          <a:prstGeom prst="rect">
            <a:avLst/>
          </a:prstGeom>
          <a:solidFill>
            <a:srgbClr val="FFFFFF">
              <a:alpha val="4000"/>
            </a:srgbClr>
          </a:solidFill>
          <a:ln/>
        </p:spPr>
        <p:txBody>
          <a:bodyPr/>
          <a:lstStyle/>
          <a:p>
            <a:endParaRPr lang="it-IT"/>
          </a:p>
        </p:txBody>
      </p:sp>
      <p:sp>
        <p:nvSpPr>
          <p:cNvPr id="52" name="Text 50"/>
          <p:cNvSpPr/>
          <p:nvPr/>
        </p:nvSpPr>
        <p:spPr>
          <a:xfrm>
            <a:off x="7784187" y="483012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40-49</a:t>
            </a:r>
            <a:endParaRPr lang="en-US" sz="1600" dirty="0"/>
          </a:p>
        </p:txBody>
      </p:sp>
      <p:sp>
        <p:nvSpPr>
          <p:cNvPr id="53" name="Text 51"/>
          <p:cNvSpPr/>
          <p:nvPr/>
        </p:nvSpPr>
        <p:spPr>
          <a:xfrm>
            <a:off x="9873258" y="483012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a:t>
            </a:r>
            <a:endParaRPr lang="en-US" sz="1600" dirty="0"/>
          </a:p>
        </p:txBody>
      </p:sp>
      <p:sp>
        <p:nvSpPr>
          <p:cNvPr id="54" name="Text 52"/>
          <p:cNvSpPr/>
          <p:nvPr/>
        </p:nvSpPr>
        <p:spPr>
          <a:xfrm>
            <a:off x="11958518" y="483012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Diabete</a:t>
            </a:r>
            <a:endParaRPr lang="en-US" sz="1600" dirty="0"/>
          </a:p>
        </p:txBody>
      </p:sp>
      <p:sp>
        <p:nvSpPr>
          <p:cNvPr id="55" name="Shape 53"/>
          <p:cNvSpPr/>
          <p:nvPr/>
        </p:nvSpPr>
        <p:spPr>
          <a:xfrm>
            <a:off x="7579400" y="5286851"/>
            <a:ext cx="6256496" cy="586740"/>
          </a:xfrm>
          <a:prstGeom prst="rect">
            <a:avLst/>
          </a:prstGeom>
          <a:solidFill>
            <a:srgbClr val="000000">
              <a:alpha val="4000"/>
            </a:srgbClr>
          </a:solidFill>
          <a:ln/>
        </p:spPr>
        <p:txBody>
          <a:bodyPr/>
          <a:lstStyle/>
          <a:p>
            <a:endParaRPr lang="it-IT"/>
          </a:p>
        </p:txBody>
      </p:sp>
      <p:sp>
        <p:nvSpPr>
          <p:cNvPr id="56" name="Text 54"/>
          <p:cNvSpPr/>
          <p:nvPr/>
        </p:nvSpPr>
        <p:spPr>
          <a:xfrm>
            <a:off x="7784187" y="5416867"/>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40-49</a:t>
            </a:r>
            <a:endParaRPr lang="en-US" sz="1600" dirty="0"/>
          </a:p>
        </p:txBody>
      </p:sp>
      <p:sp>
        <p:nvSpPr>
          <p:cNvPr id="57" name="Text 55"/>
          <p:cNvSpPr/>
          <p:nvPr/>
        </p:nvSpPr>
        <p:spPr>
          <a:xfrm>
            <a:off x="9873258" y="5416867"/>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a:t>
            </a:r>
            <a:endParaRPr lang="en-US" sz="1600" dirty="0"/>
          </a:p>
        </p:txBody>
      </p:sp>
      <p:sp>
        <p:nvSpPr>
          <p:cNvPr id="58" name="Text 56"/>
          <p:cNvSpPr/>
          <p:nvPr/>
        </p:nvSpPr>
        <p:spPr>
          <a:xfrm>
            <a:off x="11958518" y="5416867"/>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Ipertensione</a:t>
            </a:r>
            <a:endParaRPr lang="en-US" sz="1600" dirty="0"/>
          </a:p>
        </p:txBody>
      </p:sp>
      <p:sp>
        <p:nvSpPr>
          <p:cNvPr id="59" name="Shape 57"/>
          <p:cNvSpPr/>
          <p:nvPr/>
        </p:nvSpPr>
        <p:spPr>
          <a:xfrm>
            <a:off x="7579400" y="5873591"/>
            <a:ext cx="6256496" cy="586740"/>
          </a:xfrm>
          <a:prstGeom prst="rect">
            <a:avLst/>
          </a:prstGeom>
          <a:solidFill>
            <a:srgbClr val="FFFFFF">
              <a:alpha val="4000"/>
            </a:srgbClr>
          </a:solidFill>
          <a:ln/>
        </p:spPr>
        <p:txBody>
          <a:bodyPr/>
          <a:lstStyle/>
          <a:p>
            <a:endParaRPr lang="it-IT"/>
          </a:p>
        </p:txBody>
      </p:sp>
      <p:sp>
        <p:nvSpPr>
          <p:cNvPr id="60" name="Text 58"/>
          <p:cNvSpPr/>
          <p:nvPr/>
        </p:nvSpPr>
        <p:spPr>
          <a:xfrm>
            <a:off x="7784187" y="60036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40-49</a:t>
            </a:r>
            <a:endParaRPr lang="en-US" sz="1600" dirty="0"/>
          </a:p>
        </p:txBody>
      </p:sp>
      <p:sp>
        <p:nvSpPr>
          <p:cNvPr id="61" name="Text 59"/>
          <p:cNvSpPr/>
          <p:nvPr/>
        </p:nvSpPr>
        <p:spPr>
          <a:xfrm>
            <a:off x="9873258" y="600360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a:t>
            </a:r>
            <a:endParaRPr lang="en-US" sz="1600" dirty="0"/>
          </a:p>
        </p:txBody>
      </p:sp>
      <p:sp>
        <p:nvSpPr>
          <p:cNvPr id="62" name="Text 60"/>
          <p:cNvSpPr/>
          <p:nvPr/>
        </p:nvSpPr>
        <p:spPr>
          <a:xfrm>
            <a:off x="11958518" y="60036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Asma</a:t>
            </a:r>
            <a:endParaRPr lang="en-US" sz="1600" dirty="0"/>
          </a:p>
        </p:txBody>
      </p:sp>
      <p:sp>
        <p:nvSpPr>
          <p:cNvPr id="63" name="Text 61"/>
          <p:cNvSpPr/>
          <p:nvPr/>
        </p:nvSpPr>
        <p:spPr>
          <a:xfrm>
            <a:off x="793790" y="6927056"/>
            <a:ext cx="13042821" cy="653415"/>
          </a:xfrm>
          <a:prstGeom prst="rect">
            <a:avLst/>
          </a:prstGeom>
          <a:noFill/>
          <a:ln/>
        </p:spPr>
        <p:txBody>
          <a:bodyPr wrap="squar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Per garantire il k-anonimato con k=3, abbiamo applicato generalizzazione sugli attributi Età (classi decennali) e CAP (prime tre cifre). Ogni combinazione di Età e CAP ricorre almeno 3 volte, soddisfacendo il requisito.</a:t>
            </a:r>
            <a:endParaRPr lang="en-US" sz="1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649010"/>
            <a:ext cx="7602022" cy="637937"/>
          </a:xfrm>
          <a:prstGeom prst="rect">
            <a:avLst/>
          </a:prstGeom>
          <a:noFill/>
          <a:ln/>
        </p:spPr>
        <p:txBody>
          <a:bodyPr wrap="none" lIns="0" tIns="0" rIns="0" bIns="0" rtlCol="0" anchor="t"/>
          <a:lstStyle/>
          <a:p>
            <a:pPr marL="0" indent="0" algn="l">
              <a:lnSpc>
                <a:spcPts val="5000"/>
              </a:lnSpc>
              <a:buNone/>
            </a:pPr>
            <a:r>
              <a:rPr lang="en-US" sz="4000" dirty="0">
                <a:solidFill>
                  <a:srgbClr val="030303"/>
                </a:solidFill>
                <a:latin typeface="DM Sans Semi Bold" pitchFamily="34" charset="0"/>
                <a:ea typeface="DM Sans Semi Bold" pitchFamily="34" charset="-122"/>
                <a:cs typeface="DM Sans Semi Bold" pitchFamily="34" charset="-120"/>
              </a:rPr>
              <a:t>Soppressione: Esempio Pratico</a:t>
            </a:r>
            <a:endParaRPr lang="en-US" sz="4000" dirty="0"/>
          </a:p>
        </p:txBody>
      </p:sp>
      <p:sp>
        <p:nvSpPr>
          <p:cNvPr id="3" name="Text 1"/>
          <p:cNvSpPr/>
          <p:nvPr/>
        </p:nvSpPr>
        <p:spPr>
          <a:xfrm>
            <a:off x="793790" y="1797129"/>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030303"/>
                </a:solidFill>
                <a:latin typeface="DM Sans Semi Bold" pitchFamily="34" charset="0"/>
                <a:ea typeface="DM Sans Semi Bold" pitchFamily="34" charset="-122"/>
                <a:cs typeface="DM Sans Semi Bold" pitchFamily="34" charset="-120"/>
              </a:rPr>
              <a:t>Dataset Originale</a:t>
            </a:r>
            <a:endParaRPr lang="en-US" sz="2000" dirty="0"/>
          </a:p>
        </p:txBody>
      </p:sp>
      <p:sp>
        <p:nvSpPr>
          <p:cNvPr id="4" name="Shape 2"/>
          <p:cNvSpPr/>
          <p:nvPr/>
        </p:nvSpPr>
        <p:spPr>
          <a:xfrm>
            <a:off x="793790" y="2345531"/>
            <a:ext cx="6272451" cy="4122420"/>
          </a:xfrm>
          <a:prstGeom prst="roundRect">
            <a:avLst>
              <a:gd name="adj" fmla="val 743"/>
            </a:avLst>
          </a:prstGeom>
          <a:noFill/>
          <a:ln w="7620">
            <a:solidFill>
              <a:srgbClr val="000000">
                <a:alpha val="8000"/>
              </a:srgbClr>
            </a:solidFill>
            <a:prstDash val="solid"/>
          </a:ln>
        </p:spPr>
        <p:txBody>
          <a:bodyPr/>
          <a:lstStyle/>
          <a:p>
            <a:endParaRPr lang="it-IT"/>
          </a:p>
        </p:txBody>
      </p:sp>
      <p:sp>
        <p:nvSpPr>
          <p:cNvPr id="5" name="Shape 3"/>
          <p:cNvSpPr/>
          <p:nvPr/>
        </p:nvSpPr>
        <p:spPr>
          <a:xfrm>
            <a:off x="801410" y="2353151"/>
            <a:ext cx="6256496" cy="586740"/>
          </a:xfrm>
          <a:prstGeom prst="rect">
            <a:avLst/>
          </a:prstGeom>
          <a:solidFill>
            <a:srgbClr val="FFFFFF">
              <a:alpha val="4000"/>
            </a:srgbClr>
          </a:solidFill>
          <a:ln/>
        </p:spPr>
        <p:txBody>
          <a:bodyPr/>
          <a:lstStyle/>
          <a:p>
            <a:endParaRPr lang="it-IT"/>
          </a:p>
        </p:txBody>
      </p:sp>
      <p:sp>
        <p:nvSpPr>
          <p:cNvPr id="6" name="Text 4"/>
          <p:cNvSpPr/>
          <p:nvPr/>
        </p:nvSpPr>
        <p:spPr>
          <a:xfrm>
            <a:off x="1006197" y="248316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Età</a:t>
            </a:r>
            <a:endParaRPr lang="en-US" sz="1600" dirty="0"/>
          </a:p>
        </p:txBody>
      </p:sp>
      <p:sp>
        <p:nvSpPr>
          <p:cNvPr id="7" name="Text 5"/>
          <p:cNvSpPr/>
          <p:nvPr/>
        </p:nvSpPr>
        <p:spPr>
          <a:xfrm>
            <a:off x="3095268" y="248316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CAP</a:t>
            </a:r>
            <a:endParaRPr lang="en-US" sz="1600" dirty="0"/>
          </a:p>
        </p:txBody>
      </p:sp>
      <p:sp>
        <p:nvSpPr>
          <p:cNvPr id="8" name="Text 6"/>
          <p:cNvSpPr/>
          <p:nvPr/>
        </p:nvSpPr>
        <p:spPr>
          <a:xfrm>
            <a:off x="5180528" y="248316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Patologia</a:t>
            </a:r>
            <a:endParaRPr lang="en-US" sz="1600" dirty="0"/>
          </a:p>
        </p:txBody>
      </p:sp>
      <p:sp>
        <p:nvSpPr>
          <p:cNvPr id="9" name="Shape 7"/>
          <p:cNvSpPr/>
          <p:nvPr/>
        </p:nvSpPr>
        <p:spPr>
          <a:xfrm>
            <a:off x="801410" y="2939891"/>
            <a:ext cx="6256496" cy="586740"/>
          </a:xfrm>
          <a:prstGeom prst="rect">
            <a:avLst/>
          </a:prstGeom>
          <a:solidFill>
            <a:srgbClr val="000000">
              <a:alpha val="4000"/>
            </a:srgbClr>
          </a:solidFill>
          <a:ln/>
        </p:spPr>
        <p:txBody>
          <a:bodyPr/>
          <a:lstStyle/>
          <a:p>
            <a:endParaRPr lang="it-IT"/>
          </a:p>
        </p:txBody>
      </p:sp>
      <p:sp>
        <p:nvSpPr>
          <p:cNvPr id="10" name="Text 8"/>
          <p:cNvSpPr/>
          <p:nvPr/>
        </p:nvSpPr>
        <p:spPr>
          <a:xfrm>
            <a:off x="1006197" y="30699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34</a:t>
            </a:r>
            <a:endParaRPr lang="en-US" sz="1600" dirty="0"/>
          </a:p>
        </p:txBody>
      </p:sp>
      <p:sp>
        <p:nvSpPr>
          <p:cNvPr id="11" name="Text 9"/>
          <p:cNvSpPr/>
          <p:nvPr/>
        </p:nvSpPr>
        <p:spPr>
          <a:xfrm>
            <a:off x="3095268" y="306990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35121</a:t>
            </a:r>
            <a:endParaRPr lang="en-US" sz="1600" dirty="0"/>
          </a:p>
        </p:txBody>
      </p:sp>
      <p:sp>
        <p:nvSpPr>
          <p:cNvPr id="12" name="Text 10"/>
          <p:cNvSpPr/>
          <p:nvPr/>
        </p:nvSpPr>
        <p:spPr>
          <a:xfrm>
            <a:off x="5180528" y="30699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Ipertensione</a:t>
            </a:r>
            <a:endParaRPr lang="en-US" sz="1600" dirty="0"/>
          </a:p>
        </p:txBody>
      </p:sp>
      <p:sp>
        <p:nvSpPr>
          <p:cNvPr id="13" name="Shape 11"/>
          <p:cNvSpPr/>
          <p:nvPr/>
        </p:nvSpPr>
        <p:spPr>
          <a:xfrm>
            <a:off x="801410" y="3526631"/>
            <a:ext cx="6256496" cy="586740"/>
          </a:xfrm>
          <a:prstGeom prst="rect">
            <a:avLst/>
          </a:prstGeom>
          <a:solidFill>
            <a:srgbClr val="FFFFFF">
              <a:alpha val="4000"/>
            </a:srgbClr>
          </a:solidFill>
          <a:ln/>
        </p:spPr>
        <p:txBody>
          <a:bodyPr/>
          <a:lstStyle/>
          <a:p>
            <a:endParaRPr lang="it-IT"/>
          </a:p>
        </p:txBody>
      </p:sp>
      <p:sp>
        <p:nvSpPr>
          <p:cNvPr id="14" name="Text 12"/>
          <p:cNvSpPr/>
          <p:nvPr/>
        </p:nvSpPr>
        <p:spPr>
          <a:xfrm>
            <a:off x="1006197" y="365664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a:t>
            </a:r>
            <a:endParaRPr lang="en-US" sz="1600" dirty="0"/>
          </a:p>
        </p:txBody>
      </p:sp>
      <p:sp>
        <p:nvSpPr>
          <p:cNvPr id="15" name="Text 13"/>
          <p:cNvSpPr/>
          <p:nvPr/>
        </p:nvSpPr>
        <p:spPr>
          <a:xfrm>
            <a:off x="3095268" y="365664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35121</a:t>
            </a:r>
            <a:endParaRPr lang="en-US" sz="1600" dirty="0"/>
          </a:p>
        </p:txBody>
      </p:sp>
      <p:sp>
        <p:nvSpPr>
          <p:cNvPr id="16" name="Text 14"/>
          <p:cNvSpPr/>
          <p:nvPr/>
        </p:nvSpPr>
        <p:spPr>
          <a:xfrm>
            <a:off x="5180528" y="365664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Diabete</a:t>
            </a:r>
            <a:endParaRPr lang="en-US" sz="1600" dirty="0"/>
          </a:p>
        </p:txBody>
      </p:sp>
      <p:sp>
        <p:nvSpPr>
          <p:cNvPr id="17" name="Shape 15"/>
          <p:cNvSpPr/>
          <p:nvPr/>
        </p:nvSpPr>
        <p:spPr>
          <a:xfrm>
            <a:off x="801410" y="4113371"/>
            <a:ext cx="6256496" cy="586740"/>
          </a:xfrm>
          <a:prstGeom prst="rect">
            <a:avLst/>
          </a:prstGeom>
          <a:solidFill>
            <a:srgbClr val="000000">
              <a:alpha val="4000"/>
            </a:srgbClr>
          </a:solidFill>
          <a:ln/>
        </p:spPr>
        <p:txBody>
          <a:bodyPr/>
          <a:lstStyle/>
          <a:p>
            <a:endParaRPr lang="it-IT"/>
          </a:p>
        </p:txBody>
      </p:sp>
      <p:sp>
        <p:nvSpPr>
          <p:cNvPr id="18" name="Text 16"/>
          <p:cNvSpPr/>
          <p:nvPr/>
        </p:nvSpPr>
        <p:spPr>
          <a:xfrm>
            <a:off x="1006197" y="424338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36</a:t>
            </a:r>
            <a:endParaRPr lang="en-US" sz="1600" dirty="0"/>
          </a:p>
        </p:txBody>
      </p:sp>
      <p:sp>
        <p:nvSpPr>
          <p:cNvPr id="19" name="Text 17"/>
          <p:cNvSpPr/>
          <p:nvPr/>
        </p:nvSpPr>
        <p:spPr>
          <a:xfrm>
            <a:off x="3095268" y="424338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35121</a:t>
            </a:r>
            <a:endParaRPr lang="en-US" sz="1600" dirty="0"/>
          </a:p>
        </p:txBody>
      </p:sp>
      <p:sp>
        <p:nvSpPr>
          <p:cNvPr id="20" name="Text 18"/>
          <p:cNvSpPr/>
          <p:nvPr/>
        </p:nvSpPr>
        <p:spPr>
          <a:xfrm>
            <a:off x="5180528" y="424338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Ipertensione</a:t>
            </a:r>
            <a:endParaRPr lang="en-US" sz="1600" dirty="0"/>
          </a:p>
        </p:txBody>
      </p:sp>
      <p:sp>
        <p:nvSpPr>
          <p:cNvPr id="21" name="Shape 19"/>
          <p:cNvSpPr/>
          <p:nvPr/>
        </p:nvSpPr>
        <p:spPr>
          <a:xfrm>
            <a:off x="801410" y="4700111"/>
            <a:ext cx="6256496" cy="586740"/>
          </a:xfrm>
          <a:prstGeom prst="rect">
            <a:avLst/>
          </a:prstGeom>
          <a:solidFill>
            <a:srgbClr val="FFFFFF">
              <a:alpha val="4000"/>
            </a:srgbClr>
          </a:solidFill>
          <a:ln/>
        </p:spPr>
        <p:txBody>
          <a:bodyPr/>
          <a:lstStyle/>
          <a:p>
            <a:endParaRPr lang="it-IT"/>
          </a:p>
        </p:txBody>
      </p:sp>
      <p:sp>
        <p:nvSpPr>
          <p:cNvPr id="22" name="Text 20"/>
          <p:cNvSpPr/>
          <p:nvPr/>
        </p:nvSpPr>
        <p:spPr>
          <a:xfrm>
            <a:off x="1006197" y="483012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58</a:t>
            </a:r>
            <a:endParaRPr lang="en-US" sz="1600" dirty="0"/>
          </a:p>
        </p:txBody>
      </p:sp>
      <p:sp>
        <p:nvSpPr>
          <p:cNvPr id="23" name="Text 21"/>
          <p:cNvSpPr/>
          <p:nvPr/>
        </p:nvSpPr>
        <p:spPr>
          <a:xfrm>
            <a:off x="3095268" y="483012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35122</a:t>
            </a:r>
            <a:endParaRPr lang="en-US" sz="1600" dirty="0"/>
          </a:p>
        </p:txBody>
      </p:sp>
      <p:sp>
        <p:nvSpPr>
          <p:cNvPr id="24" name="Text 22"/>
          <p:cNvSpPr/>
          <p:nvPr/>
        </p:nvSpPr>
        <p:spPr>
          <a:xfrm>
            <a:off x="5180528" y="483012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HIV</a:t>
            </a:r>
            <a:endParaRPr lang="en-US" sz="1600" dirty="0"/>
          </a:p>
        </p:txBody>
      </p:sp>
      <p:sp>
        <p:nvSpPr>
          <p:cNvPr id="25" name="Shape 23"/>
          <p:cNvSpPr/>
          <p:nvPr/>
        </p:nvSpPr>
        <p:spPr>
          <a:xfrm>
            <a:off x="801410" y="5286851"/>
            <a:ext cx="6256496" cy="586740"/>
          </a:xfrm>
          <a:prstGeom prst="rect">
            <a:avLst/>
          </a:prstGeom>
          <a:solidFill>
            <a:srgbClr val="000000">
              <a:alpha val="4000"/>
            </a:srgbClr>
          </a:solidFill>
          <a:ln/>
        </p:spPr>
        <p:txBody>
          <a:bodyPr/>
          <a:lstStyle/>
          <a:p>
            <a:endParaRPr lang="it-IT"/>
          </a:p>
        </p:txBody>
      </p:sp>
      <p:sp>
        <p:nvSpPr>
          <p:cNvPr id="26" name="Text 24"/>
          <p:cNvSpPr/>
          <p:nvPr/>
        </p:nvSpPr>
        <p:spPr>
          <a:xfrm>
            <a:off x="1006197" y="5416867"/>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59</a:t>
            </a:r>
            <a:endParaRPr lang="en-US" sz="1600" dirty="0"/>
          </a:p>
        </p:txBody>
      </p:sp>
      <p:sp>
        <p:nvSpPr>
          <p:cNvPr id="27" name="Text 25"/>
          <p:cNvSpPr/>
          <p:nvPr/>
        </p:nvSpPr>
        <p:spPr>
          <a:xfrm>
            <a:off x="3095268" y="5416867"/>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35122</a:t>
            </a:r>
            <a:endParaRPr lang="en-US" sz="1600" dirty="0"/>
          </a:p>
        </p:txBody>
      </p:sp>
      <p:sp>
        <p:nvSpPr>
          <p:cNvPr id="28" name="Text 26"/>
          <p:cNvSpPr/>
          <p:nvPr/>
        </p:nvSpPr>
        <p:spPr>
          <a:xfrm>
            <a:off x="5180528" y="5416867"/>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HIV</a:t>
            </a:r>
            <a:endParaRPr lang="en-US" sz="1600" dirty="0"/>
          </a:p>
        </p:txBody>
      </p:sp>
      <p:sp>
        <p:nvSpPr>
          <p:cNvPr id="29" name="Shape 27"/>
          <p:cNvSpPr/>
          <p:nvPr/>
        </p:nvSpPr>
        <p:spPr>
          <a:xfrm>
            <a:off x="801410" y="5873591"/>
            <a:ext cx="6256496" cy="586740"/>
          </a:xfrm>
          <a:prstGeom prst="rect">
            <a:avLst/>
          </a:prstGeom>
          <a:solidFill>
            <a:srgbClr val="FFFFFF">
              <a:alpha val="4000"/>
            </a:srgbClr>
          </a:solidFill>
          <a:ln/>
        </p:spPr>
        <p:txBody>
          <a:bodyPr/>
          <a:lstStyle/>
          <a:p>
            <a:endParaRPr lang="it-IT"/>
          </a:p>
        </p:txBody>
      </p:sp>
      <p:sp>
        <p:nvSpPr>
          <p:cNvPr id="30" name="Text 28"/>
          <p:cNvSpPr/>
          <p:nvPr/>
        </p:nvSpPr>
        <p:spPr>
          <a:xfrm>
            <a:off x="1006197" y="60036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60</a:t>
            </a:r>
            <a:endParaRPr lang="en-US" sz="1600" dirty="0"/>
          </a:p>
        </p:txBody>
      </p:sp>
      <p:sp>
        <p:nvSpPr>
          <p:cNvPr id="31" name="Text 29"/>
          <p:cNvSpPr/>
          <p:nvPr/>
        </p:nvSpPr>
        <p:spPr>
          <a:xfrm>
            <a:off x="3095268" y="600360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35122</a:t>
            </a:r>
            <a:endParaRPr lang="en-US" sz="1600" dirty="0"/>
          </a:p>
        </p:txBody>
      </p:sp>
      <p:sp>
        <p:nvSpPr>
          <p:cNvPr id="32" name="Text 30"/>
          <p:cNvSpPr/>
          <p:nvPr/>
        </p:nvSpPr>
        <p:spPr>
          <a:xfrm>
            <a:off x="5180528" y="60036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HIV</a:t>
            </a:r>
            <a:endParaRPr lang="en-US" sz="1600" dirty="0"/>
          </a:p>
        </p:txBody>
      </p:sp>
      <p:sp>
        <p:nvSpPr>
          <p:cNvPr id="33" name="Text 31"/>
          <p:cNvSpPr/>
          <p:nvPr/>
        </p:nvSpPr>
        <p:spPr>
          <a:xfrm>
            <a:off x="7571780" y="1797129"/>
            <a:ext cx="2649022" cy="318849"/>
          </a:xfrm>
          <a:prstGeom prst="rect">
            <a:avLst/>
          </a:prstGeom>
          <a:noFill/>
          <a:ln/>
        </p:spPr>
        <p:txBody>
          <a:bodyPr wrap="none" lIns="0" tIns="0" rIns="0" bIns="0" rtlCol="0" anchor="t"/>
          <a:lstStyle/>
          <a:p>
            <a:pPr marL="0" indent="0" algn="l">
              <a:lnSpc>
                <a:spcPts val="2500"/>
              </a:lnSpc>
              <a:buNone/>
            </a:pPr>
            <a:r>
              <a:rPr lang="en-US" sz="2000" dirty="0">
                <a:solidFill>
                  <a:srgbClr val="030303"/>
                </a:solidFill>
                <a:latin typeface="DM Sans Semi Bold" pitchFamily="34" charset="0"/>
                <a:ea typeface="DM Sans Semi Bold" pitchFamily="34" charset="-122"/>
                <a:cs typeface="DM Sans Semi Bold" pitchFamily="34" charset="-120"/>
              </a:rPr>
              <a:t>Soppressione di Cella</a:t>
            </a:r>
            <a:endParaRPr lang="en-US" sz="2000" dirty="0"/>
          </a:p>
        </p:txBody>
      </p:sp>
      <p:sp>
        <p:nvSpPr>
          <p:cNvPr id="34" name="Shape 32"/>
          <p:cNvSpPr/>
          <p:nvPr/>
        </p:nvSpPr>
        <p:spPr>
          <a:xfrm>
            <a:off x="7571780" y="2345531"/>
            <a:ext cx="6272451" cy="4122420"/>
          </a:xfrm>
          <a:prstGeom prst="roundRect">
            <a:avLst>
              <a:gd name="adj" fmla="val 743"/>
            </a:avLst>
          </a:prstGeom>
          <a:noFill/>
          <a:ln w="7620">
            <a:solidFill>
              <a:srgbClr val="000000">
                <a:alpha val="8000"/>
              </a:srgbClr>
            </a:solidFill>
            <a:prstDash val="solid"/>
          </a:ln>
        </p:spPr>
        <p:txBody>
          <a:bodyPr/>
          <a:lstStyle/>
          <a:p>
            <a:endParaRPr lang="it-IT"/>
          </a:p>
        </p:txBody>
      </p:sp>
      <p:sp>
        <p:nvSpPr>
          <p:cNvPr id="35" name="Shape 33"/>
          <p:cNvSpPr/>
          <p:nvPr/>
        </p:nvSpPr>
        <p:spPr>
          <a:xfrm>
            <a:off x="7579400" y="2353151"/>
            <a:ext cx="6256496" cy="586740"/>
          </a:xfrm>
          <a:prstGeom prst="rect">
            <a:avLst/>
          </a:prstGeom>
          <a:solidFill>
            <a:srgbClr val="FFFFFF">
              <a:alpha val="4000"/>
            </a:srgbClr>
          </a:solidFill>
          <a:ln/>
        </p:spPr>
        <p:txBody>
          <a:bodyPr/>
          <a:lstStyle/>
          <a:p>
            <a:endParaRPr lang="it-IT"/>
          </a:p>
        </p:txBody>
      </p:sp>
      <p:sp>
        <p:nvSpPr>
          <p:cNvPr id="36" name="Text 34"/>
          <p:cNvSpPr/>
          <p:nvPr/>
        </p:nvSpPr>
        <p:spPr>
          <a:xfrm>
            <a:off x="7784187" y="248316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Età</a:t>
            </a:r>
            <a:endParaRPr lang="en-US" sz="1600" dirty="0"/>
          </a:p>
        </p:txBody>
      </p:sp>
      <p:sp>
        <p:nvSpPr>
          <p:cNvPr id="37" name="Text 35"/>
          <p:cNvSpPr/>
          <p:nvPr/>
        </p:nvSpPr>
        <p:spPr>
          <a:xfrm>
            <a:off x="9873258" y="248316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CAP</a:t>
            </a:r>
            <a:endParaRPr lang="en-US" sz="1600" dirty="0"/>
          </a:p>
        </p:txBody>
      </p:sp>
      <p:sp>
        <p:nvSpPr>
          <p:cNvPr id="38" name="Text 36"/>
          <p:cNvSpPr/>
          <p:nvPr/>
        </p:nvSpPr>
        <p:spPr>
          <a:xfrm>
            <a:off x="11958518" y="248316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Patologia</a:t>
            </a:r>
            <a:endParaRPr lang="en-US" sz="1600" dirty="0"/>
          </a:p>
        </p:txBody>
      </p:sp>
      <p:sp>
        <p:nvSpPr>
          <p:cNvPr id="39" name="Shape 37"/>
          <p:cNvSpPr/>
          <p:nvPr/>
        </p:nvSpPr>
        <p:spPr>
          <a:xfrm>
            <a:off x="7579400" y="2939891"/>
            <a:ext cx="6256496" cy="586740"/>
          </a:xfrm>
          <a:prstGeom prst="rect">
            <a:avLst/>
          </a:prstGeom>
          <a:solidFill>
            <a:srgbClr val="000000">
              <a:alpha val="4000"/>
            </a:srgbClr>
          </a:solidFill>
          <a:ln/>
        </p:spPr>
        <p:txBody>
          <a:bodyPr/>
          <a:lstStyle/>
          <a:p>
            <a:endParaRPr lang="it-IT"/>
          </a:p>
        </p:txBody>
      </p:sp>
      <p:sp>
        <p:nvSpPr>
          <p:cNvPr id="40" name="Text 38"/>
          <p:cNvSpPr/>
          <p:nvPr/>
        </p:nvSpPr>
        <p:spPr>
          <a:xfrm>
            <a:off x="7784187" y="30699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34</a:t>
            </a:r>
            <a:endParaRPr lang="en-US" sz="1600" dirty="0"/>
          </a:p>
        </p:txBody>
      </p:sp>
      <p:sp>
        <p:nvSpPr>
          <p:cNvPr id="41" name="Text 39"/>
          <p:cNvSpPr/>
          <p:nvPr/>
        </p:nvSpPr>
        <p:spPr>
          <a:xfrm>
            <a:off x="9873258" y="306990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35121</a:t>
            </a:r>
            <a:endParaRPr lang="en-US" sz="1600" dirty="0"/>
          </a:p>
        </p:txBody>
      </p:sp>
      <p:sp>
        <p:nvSpPr>
          <p:cNvPr id="42" name="Text 40"/>
          <p:cNvSpPr/>
          <p:nvPr/>
        </p:nvSpPr>
        <p:spPr>
          <a:xfrm>
            <a:off x="11958518" y="30699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Ipertensione</a:t>
            </a:r>
            <a:endParaRPr lang="en-US" sz="1600" dirty="0"/>
          </a:p>
        </p:txBody>
      </p:sp>
      <p:sp>
        <p:nvSpPr>
          <p:cNvPr id="43" name="Shape 41"/>
          <p:cNvSpPr/>
          <p:nvPr/>
        </p:nvSpPr>
        <p:spPr>
          <a:xfrm>
            <a:off x="7579400" y="3526631"/>
            <a:ext cx="6256496" cy="586740"/>
          </a:xfrm>
          <a:prstGeom prst="rect">
            <a:avLst/>
          </a:prstGeom>
          <a:solidFill>
            <a:srgbClr val="FFFFFF">
              <a:alpha val="4000"/>
            </a:srgbClr>
          </a:solidFill>
          <a:ln/>
        </p:spPr>
        <p:txBody>
          <a:bodyPr/>
          <a:lstStyle/>
          <a:p>
            <a:endParaRPr lang="it-IT"/>
          </a:p>
        </p:txBody>
      </p:sp>
      <p:sp>
        <p:nvSpPr>
          <p:cNvPr id="44" name="Text 42"/>
          <p:cNvSpPr/>
          <p:nvPr/>
        </p:nvSpPr>
        <p:spPr>
          <a:xfrm>
            <a:off x="7784187" y="365664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a:t>
            </a:r>
            <a:endParaRPr lang="en-US" sz="1600" dirty="0"/>
          </a:p>
        </p:txBody>
      </p:sp>
      <p:sp>
        <p:nvSpPr>
          <p:cNvPr id="45" name="Text 43"/>
          <p:cNvSpPr/>
          <p:nvPr/>
        </p:nvSpPr>
        <p:spPr>
          <a:xfrm>
            <a:off x="9873258" y="365664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35121</a:t>
            </a:r>
            <a:endParaRPr lang="en-US" sz="1600" dirty="0"/>
          </a:p>
        </p:txBody>
      </p:sp>
      <p:sp>
        <p:nvSpPr>
          <p:cNvPr id="46" name="Text 44"/>
          <p:cNvSpPr/>
          <p:nvPr/>
        </p:nvSpPr>
        <p:spPr>
          <a:xfrm>
            <a:off x="11958518" y="365664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Diabete</a:t>
            </a:r>
            <a:endParaRPr lang="en-US" sz="1600" dirty="0"/>
          </a:p>
        </p:txBody>
      </p:sp>
      <p:sp>
        <p:nvSpPr>
          <p:cNvPr id="47" name="Shape 45"/>
          <p:cNvSpPr/>
          <p:nvPr/>
        </p:nvSpPr>
        <p:spPr>
          <a:xfrm>
            <a:off x="7579400" y="4113371"/>
            <a:ext cx="6256496" cy="586740"/>
          </a:xfrm>
          <a:prstGeom prst="rect">
            <a:avLst/>
          </a:prstGeom>
          <a:solidFill>
            <a:srgbClr val="000000">
              <a:alpha val="4000"/>
            </a:srgbClr>
          </a:solidFill>
          <a:ln/>
        </p:spPr>
        <p:txBody>
          <a:bodyPr/>
          <a:lstStyle/>
          <a:p>
            <a:endParaRPr lang="it-IT"/>
          </a:p>
        </p:txBody>
      </p:sp>
      <p:sp>
        <p:nvSpPr>
          <p:cNvPr id="48" name="Text 46"/>
          <p:cNvSpPr/>
          <p:nvPr/>
        </p:nvSpPr>
        <p:spPr>
          <a:xfrm>
            <a:off x="7784187" y="424338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36</a:t>
            </a:r>
            <a:endParaRPr lang="en-US" sz="1600" dirty="0"/>
          </a:p>
        </p:txBody>
      </p:sp>
      <p:sp>
        <p:nvSpPr>
          <p:cNvPr id="49" name="Text 47"/>
          <p:cNvSpPr/>
          <p:nvPr/>
        </p:nvSpPr>
        <p:spPr>
          <a:xfrm>
            <a:off x="9873258" y="424338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35121</a:t>
            </a:r>
            <a:endParaRPr lang="en-US" sz="1600" dirty="0"/>
          </a:p>
        </p:txBody>
      </p:sp>
      <p:sp>
        <p:nvSpPr>
          <p:cNvPr id="50" name="Text 48"/>
          <p:cNvSpPr/>
          <p:nvPr/>
        </p:nvSpPr>
        <p:spPr>
          <a:xfrm>
            <a:off x="11958518" y="424338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Ipertensione</a:t>
            </a:r>
            <a:endParaRPr lang="en-US" sz="1600" dirty="0"/>
          </a:p>
        </p:txBody>
      </p:sp>
      <p:sp>
        <p:nvSpPr>
          <p:cNvPr id="51" name="Shape 49"/>
          <p:cNvSpPr/>
          <p:nvPr/>
        </p:nvSpPr>
        <p:spPr>
          <a:xfrm>
            <a:off x="7579400" y="4700111"/>
            <a:ext cx="6256496" cy="586740"/>
          </a:xfrm>
          <a:prstGeom prst="rect">
            <a:avLst/>
          </a:prstGeom>
          <a:solidFill>
            <a:srgbClr val="FFFFFF">
              <a:alpha val="4000"/>
            </a:srgbClr>
          </a:solidFill>
          <a:ln/>
        </p:spPr>
        <p:txBody>
          <a:bodyPr/>
          <a:lstStyle/>
          <a:p>
            <a:endParaRPr lang="it-IT"/>
          </a:p>
        </p:txBody>
      </p:sp>
      <p:sp>
        <p:nvSpPr>
          <p:cNvPr id="52" name="Text 50"/>
          <p:cNvSpPr/>
          <p:nvPr/>
        </p:nvSpPr>
        <p:spPr>
          <a:xfrm>
            <a:off x="7784187" y="483012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a:t>
            </a:r>
            <a:endParaRPr lang="en-US" sz="1600" dirty="0"/>
          </a:p>
        </p:txBody>
      </p:sp>
      <p:sp>
        <p:nvSpPr>
          <p:cNvPr id="53" name="Text 51"/>
          <p:cNvSpPr/>
          <p:nvPr/>
        </p:nvSpPr>
        <p:spPr>
          <a:xfrm>
            <a:off x="9873258" y="483012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35122</a:t>
            </a:r>
            <a:endParaRPr lang="en-US" sz="1600" dirty="0"/>
          </a:p>
        </p:txBody>
      </p:sp>
      <p:sp>
        <p:nvSpPr>
          <p:cNvPr id="54" name="Text 52"/>
          <p:cNvSpPr/>
          <p:nvPr/>
        </p:nvSpPr>
        <p:spPr>
          <a:xfrm>
            <a:off x="11958518" y="483012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HIV</a:t>
            </a:r>
            <a:endParaRPr lang="en-US" sz="1600" dirty="0"/>
          </a:p>
        </p:txBody>
      </p:sp>
      <p:sp>
        <p:nvSpPr>
          <p:cNvPr id="55" name="Shape 53"/>
          <p:cNvSpPr/>
          <p:nvPr/>
        </p:nvSpPr>
        <p:spPr>
          <a:xfrm>
            <a:off x="7579400" y="5286851"/>
            <a:ext cx="6256496" cy="586740"/>
          </a:xfrm>
          <a:prstGeom prst="rect">
            <a:avLst/>
          </a:prstGeom>
          <a:solidFill>
            <a:srgbClr val="000000">
              <a:alpha val="4000"/>
            </a:srgbClr>
          </a:solidFill>
          <a:ln/>
        </p:spPr>
        <p:txBody>
          <a:bodyPr/>
          <a:lstStyle/>
          <a:p>
            <a:endParaRPr lang="it-IT"/>
          </a:p>
        </p:txBody>
      </p:sp>
      <p:sp>
        <p:nvSpPr>
          <p:cNvPr id="56" name="Text 54"/>
          <p:cNvSpPr/>
          <p:nvPr/>
        </p:nvSpPr>
        <p:spPr>
          <a:xfrm>
            <a:off x="7784187" y="5416867"/>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a:t>
            </a:r>
            <a:endParaRPr lang="en-US" sz="1600" dirty="0"/>
          </a:p>
        </p:txBody>
      </p:sp>
      <p:sp>
        <p:nvSpPr>
          <p:cNvPr id="57" name="Text 55"/>
          <p:cNvSpPr/>
          <p:nvPr/>
        </p:nvSpPr>
        <p:spPr>
          <a:xfrm>
            <a:off x="9873258" y="5416867"/>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35122</a:t>
            </a:r>
            <a:endParaRPr lang="en-US" sz="1600" dirty="0"/>
          </a:p>
        </p:txBody>
      </p:sp>
      <p:sp>
        <p:nvSpPr>
          <p:cNvPr id="58" name="Text 56"/>
          <p:cNvSpPr/>
          <p:nvPr/>
        </p:nvSpPr>
        <p:spPr>
          <a:xfrm>
            <a:off x="11958518" y="5416867"/>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HIV</a:t>
            </a:r>
            <a:endParaRPr lang="en-US" sz="1600" dirty="0"/>
          </a:p>
        </p:txBody>
      </p:sp>
      <p:sp>
        <p:nvSpPr>
          <p:cNvPr id="59" name="Shape 57"/>
          <p:cNvSpPr/>
          <p:nvPr/>
        </p:nvSpPr>
        <p:spPr>
          <a:xfrm>
            <a:off x="7579400" y="5873591"/>
            <a:ext cx="6256496" cy="586740"/>
          </a:xfrm>
          <a:prstGeom prst="rect">
            <a:avLst/>
          </a:prstGeom>
          <a:solidFill>
            <a:srgbClr val="FFFFFF">
              <a:alpha val="4000"/>
            </a:srgbClr>
          </a:solidFill>
          <a:ln/>
        </p:spPr>
        <p:txBody>
          <a:bodyPr/>
          <a:lstStyle/>
          <a:p>
            <a:endParaRPr lang="it-IT"/>
          </a:p>
        </p:txBody>
      </p:sp>
      <p:sp>
        <p:nvSpPr>
          <p:cNvPr id="60" name="Text 58"/>
          <p:cNvSpPr/>
          <p:nvPr/>
        </p:nvSpPr>
        <p:spPr>
          <a:xfrm>
            <a:off x="7784187" y="60036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a:t>
            </a:r>
            <a:endParaRPr lang="en-US" sz="1600" dirty="0"/>
          </a:p>
        </p:txBody>
      </p:sp>
      <p:sp>
        <p:nvSpPr>
          <p:cNvPr id="61" name="Text 59"/>
          <p:cNvSpPr/>
          <p:nvPr/>
        </p:nvSpPr>
        <p:spPr>
          <a:xfrm>
            <a:off x="9873258" y="6003608"/>
            <a:ext cx="166949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35122</a:t>
            </a:r>
            <a:endParaRPr lang="en-US" sz="1600" dirty="0"/>
          </a:p>
        </p:txBody>
      </p:sp>
      <p:sp>
        <p:nvSpPr>
          <p:cNvPr id="62" name="Text 60"/>
          <p:cNvSpPr/>
          <p:nvPr/>
        </p:nvSpPr>
        <p:spPr>
          <a:xfrm>
            <a:off x="11958518" y="6003608"/>
            <a:ext cx="1673304" cy="326708"/>
          </a:xfrm>
          <a:prstGeom prst="rect">
            <a:avLst/>
          </a:prstGeom>
          <a:noFill/>
          <a:ln/>
        </p:spPr>
        <p:txBody>
          <a:bodyPr wrap="non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HIV</a:t>
            </a:r>
            <a:endParaRPr lang="en-US" sz="1600" dirty="0"/>
          </a:p>
        </p:txBody>
      </p:sp>
      <p:sp>
        <p:nvSpPr>
          <p:cNvPr id="63" name="Text 61"/>
          <p:cNvSpPr/>
          <p:nvPr/>
        </p:nvSpPr>
        <p:spPr>
          <a:xfrm>
            <a:off x="793790" y="6927056"/>
            <a:ext cx="13042821" cy="653415"/>
          </a:xfrm>
          <a:prstGeom prst="rect">
            <a:avLst/>
          </a:prstGeom>
          <a:noFill/>
          <a:ln/>
        </p:spPr>
        <p:txBody>
          <a:bodyPr wrap="squar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La combinazione CAP=35122 ed Età&gt;55 consente di isolare facilmente i pazienti affetti da HIV: la classe è troppo omogenea e rischiosa. Per proteggere i dati, abbiamo mascherato i valori dell'età per questi record, impedendo l'identificazione diretta.</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630555"/>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Introduzione alla Protezione della Privacy</a:t>
            </a:r>
            <a:endParaRPr lang="en-US" sz="4450" dirty="0"/>
          </a:p>
        </p:txBody>
      </p:sp>
      <p:sp>
        <p:nvSpPr>
          <p:cNvPr id="4" name="Shape 1"/>
          <p:cNvSpPr/>
          <p:nvPr/>
        </p:nvSpPr>
        <p:spPr>
          <a:xfrm>
            <a:off x="6280190" y="2388275"/>
            <a:ext cx="510302" cy="510302"/>
          </a:xfrm>
          <a:prstGeom prst="roundRect">
            <a:avLst>
              <a:gd name="adj" fmla="val 6667"/>
            </a:avLst>
          </a:prstGeom>
          <a:solidFill>
            <a:srgbClr val="F2EEEE"/>
          </a:solidFill>
          <a:ln/>
        </p:spPr>
        <p:txBody>
          <a:bodyPr/>
          <a:lstStyle/>
          <a:p>
            <a:endParaRPr lang="it-IT"/>
          </a:p>
        </p:txBody>
      </p:sp>
      <p:pic>
        <p:nvPicPr>
          <p:cNvPr id="5" name="Image 1" descr="preencoded.png"/>
          <p:cNvPicPr>
            <a:picLocks noChangeAspect="1"/>
          </p:cNvPicPr>
          <p:nvPr/>
        </p:nvPicPr>
        <p:blipFill>
          <a:blip r:embed="rId4"/>
          <a:stretch>
            <a:fillRect/>
          </a:stretch>
        </p:blipFill>
        <p:spPr>
          <a:xfrm>
            <a:off x="6365260" y="2430780"/>
            <a:ext cx="340162" cy="425291"/>
          </a:xfrm>
          <a:prstGeom prst="rect">
            <a:avLst/>
          </a:prstGeom>
        </p:spPr>
      </p:pic>
      <p:sp>
        <p:nvSpPr>
          <p:cNvPr id="6" name="Text 2"/>
          <p:cNvSpPr/>
          <p:nvPr/>
        </p:nvSpPr>
        <p:spPr>
          <a:xfrm>
            <a:off x="7017306" y="246614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Sfida Prioritaria</a:t>
            </a:r>
            <a:endParaRPr lang="en-US" sz="2200" dirty="0"/>
          </a:p>
        </p:txBody>
      </p:sp>
      <p:sp>
        <p:nvSpPr>
          <p:cNvPr id="7" name="Text 3"/>
          <p:cNvSpPr/>
          <p:nvPr/>
        </p:nvSpPr>
        <p:spPr>
          <a:xfrm>
            <a:off x="7017306" y="2956560"/>
            <a:ext cx="2899410" cy="2177415"/>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La protezione della privacy è diventata fondamentale in una società caratterizzata da produzione e condivisione di dati senza precedenti.</a:t>
            </a:r>
            <a:endParaRPr lang="en-US" sz="1750" dirty="0"/>
          </a:p>
        </p:txBody>
      </p:sp>
      <p:sp>
        <p:nvSpPr>
          <p:cNvPr id="8" name="Shape 4"/>
          <p:cNvSpPr/>
          <p:nvPr/>
        </p:nvSpPr>
        <p:spPr>
          <a:xfrm>
            <a:off x="10200203" y="2388275"/>
            <a:ext cx="510302" cy="510302"/>
          </a:xfrm>
          <a:prstGeom prst="roundRect">
            <a:avLst>
              <a:gd name="adj" fmla="val 6667"/>
            </a:avLst>
          </a:prstGeom>
          <a:solidFill>
            <a:srgbClr val="F2EEEE"/>
          </a:solidFill>
          <a:ln/>
        </p:spPr>
        <p:txBody>
          <a:bodyPr/>
          <a:lstStyle/>
          <a:p>
            <a:endParaRPr lang="it-IT"/>
          </a:p>
        </p:txBody>
      </p:sp>
      <p:pic>
        <p:nvPicPr>
          <p:cNvPr id="9" name="Image 2" descr="preencoded.png"/>
          <p:cNvPicPr>
            <a:picLocks noChangeAspect="1"/>
          </p:cNvPicPr>
          <p:nvPr/>
        </p:nvPicPr>
        <p:blipFill>
          <a:blip r:embed="rId5"/>
          <a:stretch>
            <a:fillRect/>
          </a:stretch>
        </p:blipFill>
        <p:spPr>
          <a:xfrm>
            <a:off x="10285274" y="2430780"/>
            <a:ext cx="340162" cy="425291"/>
          </a:xfrm>
          <a:prstGeom prst="rect">
            <a:avLst/>
          </a:prstGeom>
        </p:spPr>
      </p:pic>
      <p:sp>
        <p:nvSpPr>
          <p:cNvPr id="10" name="Text 5"/>
          <p:cNvSpPr/>
          <p:nvPr/>
        </p:nvSpPr>
        <p:spPr>
          <a:xfrm>
            <a:off x="10937319" y="2466142"/>
            <a:ext cx="2899410" cy="708660"/>
          </a:xfrm>
          <a:prstGeom prst="rect">
            <a:avLst/>
          </a:prstGeom>
          <a:noFill/>
          <a:ln/>
        </p:spPr>
        <p:txBody>
          <a:bodyPr wrap="squar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Patrimonio Informativo</a:t>
            </a:r>
            <a:endParaRPr lang="en-US" sz="2200" dirty="0"/>
          </a:p>
        </p:txBody>
      </p:sp>
      <p:sp>
        <p:nvSpPr>
          <p:cNvPr id="11" name="Text 6"/>
          <p:cNvSpPr/>
          <p:nvPr/>
        </p:nvSpPr>
        <p:spPr>
          <a:xfrm>
            <a:off x="10937319" y="3310890"/>
            <a:ext cx="2899410" cy="2177415"/>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L'incremento delle capacità di raccolta e archiviazione ha creato un patrimonio di grande valore per operatori economici e istituzioni.</a:t>
            </a:r>
            <a:endParaRPr lang="en-US" sz="1750" dirty="0"/>
          </a:p>
        </p:txBody>
      </p:sp>
      <p:sp>
        <p:nvSpPr>
          <p:cNvPr id="12" name="Shape 7"/>
          <p:cNvSpPr/>
          <p:nvPr/>
        </p:nvSpPr>
        <p:spPr>
          <a:xfrm>
            <a:off x="6280190" y="5941933"/>
            <a:ext cx="510302" cy="510302"/>
          </a:xfrm>
          <a:prstGeom prst="roundRect">
            <a:avLst>
              <a:gd name="adj" fmla="val 6667"/>
            </a:avLst>
          </a:prstGeom>
          <a:solidFill>
            <a:srgbClr val="F2EEEE"/>
          </a:solidFill>
          <a:ln/>
        </p:spPr>
        <p:txBody>
          <a:bodyPr/>
          <a:lstStyle/>
          <a:p>
            <a:endParaRPr lang="it-IT"/>
          </a:p>
        </p:txBody>
      </p:sp>
      <p:pic>
        <p:nvPicPr>
          <p:cNvPr id="13" name="Image 3" descr="preencoded.png"/>
          <p:cNvPicPr>
            <a:picLocks noChangeAspect="1"/>
          </p:cNvPicPr>
          <p:nvPr/>
        </p:nvPicPr>
        <p:blipFill>
          <a:blip r:embed="rId6"/>
          <a:stretch>
            <a:fillRect/>
          </a:stretch>
        </p:blipFill>
        <p:spPr>
          <a:xfrm>
            <a:off x="6365260" y="5984438"/>
            <a:ext cx="340162" cy="425291"/>
          </a:xfrm>
          <a:prstGeom prst="rect">
            <a:avLst/>
          </a:prstGeom>
        </p:spPr>
      </p:pic>
      <p:sp>
        <p:nvSpPr>
          <p:cNvPr id="14" name="Text 8"/>
          <p:cNvSpPr/>
          <p:nvPr/>
        </p:nvSpPr>
        <p:spPr>
          <a:xfrm>
            <a:off x="7017306" y="601980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Rischio di Violazioni</a:t>
            </a:r>
            <a:endParaRPr lang="en-US" sz="2200" dirty="0"/>
          </a:p>
        </p:txBody>
      </p:sp>
      <p:sp>
        <p:nvSpPr>
          <p:cNvPr id="15" name="Text 9"/>
          <p:cNvSpPr/>
          <p:nvPr/>
        </p:nvSpPr>
        <p:spPr>
          <a:xfrm>
            <a:off x="7017306" y="6510218"/>
            <a:ext cx="6819305" cy="1088708"/>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Questa abbondanza di dati ha accentuato il rischio di violazioni della riservatezza individuale, richiedendo soluzioni tecniche avanzate.</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838795"/>
            <a:ext cx="8412718" cy="602456"/>
          </a:xfrm>
          <a:prstGeom prst="rect">
            <a:avLst/>
          </a:prstGeom>
          <a:noFill/>
          <a:ln/>
        </p:spPr>
        <p:txBody>
          <a:bodyPr wrap="none" lIns="0" tIns="0" rIns="0" bIns="0" rtlCol="0" anchor="t"/>
          <a:lstStyle/>
          <a:p>
            <a:pPr marL="0" indent="0" algn="l">
              <a:lnSpc>
                <a:spcPts val="4700"/>
              </a:lnSpc>
              <a:buNone/>
            </a:pPr>
            <a:r>
              <a:rPr lang="en-US" sz="3750" dirty="0">
                <a:solidFill>
                  <a:srgbClr val="030303"/>
                </a:solidFill>
                <a:latin typeface="DM Sans Semi Bold" pitchFamily="34" charset="0"/>
                <a:ea typeface="DM Sans Semi Bold" pitchFamily="34" charset="-122"/>
                <a:cs typeface="DM Sans Semi Bold" pitchFamily="34" charset="-120"/>
              </a:rPr>
              <a:t>Microaggregazione: Esempio Pratico</a:t>
            </a:r>
            <a:endParaRPr lang="en-US" sz="3750" dirty="0"/>
          </a:p>
        </p:txBody>
      </p:sp>
      <p:sp>
        <p:nvSpPr>
          <p:cNvPr id="3" name="Text 1"/>
          <p:cNvSpPr/>
          <p:nvPr/>
        </p:nvSpPr>
        <p:spPr>
          <a:xfrm>
            <a:off x="793790" y="1923217"/>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030303"/>
                </a:solidFill>
                <a:latin typeface="DM Sans Semi Bold" pitchFamily="34" charset="0"/>
                <a:ea typeface="DM Sans Semi Bold" pitchFamily="34" charset="-122"/>
                <a:cs typeface="DM Sans Semi Bold" pitchFamily="34" charset="-120"/>
              </a:rPr>
              <a:t>Dataset Originale</a:t>
            </a:r>
            <a:endParaRPr lang="en-US" sz="1850" dirty="0"/>
          </a:p>
        </p:txBody>
      </p:sp>
      <p:sp>
        <p:nvSpPr>
          <p:cNvPr id="4" name="Shape 2"/>
          <p:cNvSpPr/>
          <p:nvPr/>
        </p:nvSpPr>
        <p:spPr>
          <a:xfrm>
            <a:off x="793790" y="2441258"/>
            <a:ext cx="6286262" cy="3899059"/>
          </a:xfrm>
          <a:prstGeom prst="roundRect">
            <a:avLst>
              <a:gd name="adj" fmla="val 742"/>
            </a:avLst>
          </a:prstGeom>
          <a:noFill/>
          <a:ln w="7620">
            <a:solidFill>
              <a:srgbClr val="000000">
                <a:alpha val="8000"/>
              </a:srgbClr>
            </a:solidFill>
            <a:prstDash val="solid"/>
          </a:ln>
        </p:spPr>
        <p:txBody>
          <a:bodyPr/>
          <a:lstStyle/>
          <a:p>
            <a:endParaRPr lang="it-IT"/>
          </a:p>
        </p:txBody>
      </p:sp>
      <p:sp>
        <p:nvSpPr>
          <p:cNvPr id="5" name="Shape 3"/>
          <p:cNvSpPr/>
          <p:nvPr/>
        </p:nvSpPr>
        <p:spPr>
          <a:xfrm>
            <a:off x="801410" y="2448878"/>
            <a:ext cx="6271022" cy="554831"/>
          </a:xfrm>
          <a:prstGeom prst="rect">
            <a:avLst/>
          </a:prstGeom>
          <a:solidFill>
            <a:srgbClr val="FFFFFF">
              <a:alpha val="4000"/>
            </a:srgbClr>
          </a:solidFill>
          <a:ln/>
        </p:spPr>
        <p:txBody>
          <a:bodyPr/>
          <a:lstStyle/>
          <a:p>
            <a:endParaRPr lang="it-IT"/>
          </a:p>
        </p:txBody>
      </p:sp>
      <p:sp>
        <p:nvSpPr>
          <p:cNvPr id="6" name="Text 4"/>
          <p:cNvSpPr/>
          <p:nvPr/>
        </p:nvSpPr>
        <p:spPr>
          <a:xfrm>
            <a:off x="994172" y="2572107"/>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ID</a:t>
            </a:r>
            <a:endParaRPr lang="en-US" sz="1500" dirty="0"/>
          </a:p>
        </p:txBody>
      </p:sp>
      <p:sp>
        <p:nvSpPr>
          <p:cNvPr id="7" name="Text 5"/>
          <p:cNvSpPr/>
          <p:nvPr/>
        </p:nvSpPr>
        <p:spPr>
          <a:xfrm>
            <a:off x="4133493" y="2572107"/>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Reddito (€)</a:t>
            </a:r>
            <a:endParaRPr lang="en-US" sz="1500" dirty="0"/>
          </a:p>
        </p:txBody>
      </p:sp>
      <p:sp>
        <p:nvSpPr>
          <p:cNvPr id="8" name="Shape 6"/>
          <p:cNvSpPr/>
          <p:nvPr/>
        </p:nvSpPr>
        <p:spPr>
          <a:xfrm>
            <a:off x="801410" y="3003709"/>
            <a:ext cx="6271022" cy="554831"/>
          </a:xfrm>
          <a:prstGeom prst="rect">
            <a:avLst/>
          </a:prstGeom>
          <a:solidFill>
            <a:srgbClr val="000000">
              <a:alpha val="4000"/>
            </a:srgbClr>
          </a:solidFill>
          <a:ln/>
        </p:spPr>
        <p:txBody>
          <a:bodyPr/>
          <a:lstStyle/>
          <a:p>
            <a:endParaRPr lang="it-IT"/>
          </a:p>
        </p:txBody>
      </p:sp>
      <p:sp>
        <p:nvSpPr>
          <p:cNvPr id="9" name="Text 7"/>
          <p:cNvSpPr/>
          <p:nvPr/>
        </p:nvSpPr>
        <p:spPr>
          <a:xfrm>
            <a:off x="994172" y="3126938"/>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A</a:t>
            </a:r>
            <a:endParaRPr lang="en-US" sz="1500" dirty="0"/>
          </a:p>
        </p:txBody>
      </p:sp>
      <p:sp>
        <p:nvSpPr>
          <p:cNvPr id="10" name="Text 8"/>
          <p:cNvSpPr/>
          <p:nvPr/>
        </p:nvSpPr>
        <p:spPr>
          <a:xfrm>
            <a:off x="4133493" y="3126938"/>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24.000</a:t>
            </a:r>
            <a:endParaRPr lang="en-US" sz="1500" dirty="0"/>
          </a:p>
        </p:txBody>
      </p:sp>
      <p:sp>
        <p:nvSpPr>
          <p:cNvPr id="11" name="Shape 9"/>
          <p:cNvSpPr/>
          <p:nvPr/>
        </p:nvSpPr>
        <p:spPr>
          <a:xfrm>
            <a:off x="801410" y="3558540"/>
            <a:ext cx="6271022" cy="554831"/>
          </a:xfrm>
          <a:prstGeom prst="rect">
            <a:avLst/>
          </a:prstGeom>
          <a:solidFill>
            <a:srgbClr val="FFFFFF">
              <a:alpha val="4000"/>
            </a:srgbClr>
          </a:solidFill>
          <a:ln/>
        </p:spPr>
        <p:txBody>
          <a:bodyPr/>
          <a:lstStyle/>
          <a:p>
            <a:endParaRPr lang="it-IT"/>
          </a:p>
        </p:txBody>
      </p:sp>
      <p:sp>
        <p:nvSpPr>
          <p:cNvPr id="12" name="Text 10"/>
          <p:cNvSpPr/>
          <p:nvPr/>
        </p:nvSpPr>
        <p:spPr>
          <a:xfrm>
            <a:off x="994172" y="3681770"/>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B</a:t>
            </a:r>
            <a:endParaRPr lang="en-US" sz="1500" dirty="0"/>
          </a:p>
        </p:txBody>
      </p:sp>
      <p:sp>
        <p:nvSpPr>
          <p:cNvPr id="13" name="Text 11"/>
          <p:cNvSpPr/>
          <p:nvPr/>
        </p:nvSpPr>
        <p:spPr>
          <a:xfrm>
            <a:off x="4133493" y="3681770"/>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25.000</a:t>
            </a:r>
            <a:endParaRPr lang="en-US" sz="1500" dirty="0"/>
          </a:p>
        </p:txBody>
      </p:sp>
      <p:sp>
        <p:nvSpPr>
          <p:cNvPr id="14" name="Shape 12"/>
          <p:cNvSpPr/>
          <p:nvPr/>
        </p:nvSpPr>
        <p:spPr>
          <a:xfrm>
            <a:off x="801410" y="4113371"/>
            <a:ext cx="6271022" cy="554831"/>
          </a:xfrm>
          <a:prstGeom prst="rect">
            <a:avLst/>
          </a:prstGeom>
          <a:solidFill>
            <a:srgbClr val="000000">
              <a:alpha val="4000"/>
            </a:srgbClr>
          </a:solidFill>
          <a:ln/>
        </p:spPr>
        <p:txBody>
          <a:bodyPr/>
          <a:lstStyle/>
          <a:p>
            <a:endParaRPr lang="it-IT"/>
          </a:p>
        </p:txBody>
      </p:sp>
      <p:sp>
        <p:nvSpPr>
          <p:cNvPr id="15" name="Text 13"/>
          <p:cNvSpPr/>
          <p:nvPr/>
        </p:nvSpPr>
        <p:spPr>
          <a:xfrm>
            <a:off x="994172" y="4236601"/>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C</a:t>
            </a:r>
            <a:endParaRPr lang="en-US" sz="1500" dirty="0"/>
          </a:p>
        </p:txBody>
      </p:sp>
      <p:sp>
        <p:nvSpPr>
          <p:cNvPr id="16" name="Text 14"/>
          <p:cNvSpPr/>
          <p:nvPr/>
        </p:nvSpPr>
        <p:spPr>
          <a:xfrm>
            <a:off x="4133493" y="4236601"/>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26.500</a:t>
            </a:r>
            <a:endParaRPr lang="en-US" sz="1500" dirty="0"/>
          </a:p>
        </p:txBody>
      </p:sp>
      <p:sp>
        <p:nvSpPr>
          <p:cNvPr id="17" name="Shape 15"/>
          <p:cNvSpPr/>
          <p:nvPr/>
        </p:nvSpPr>
        <p:spPr>
          <a:xfrm>
            <a:off x="801410" y="4668203"/>
            <a:ext cx="6271022" cy="554831"/>
          </a:xfrm>
          <a:prstGeom prst="rect">
            <a:avLst/>
          </a:prstGeom>
          <a:solidFill>
            <a:srgbClr val="FFFFFF">
              <a:alpha val="4000"/>
            </a:srgbClr>
          </a:solidFill>
          <a:ln/>
        </p:spPr>
        <p:txBody>
          <a:bodyPr/>
          <a:lstStyle/>
          <a:p>
            <a:endParaRPr lang="it-IT"/>
          </a:p>
        </p:txBody>
      </p:sp>
      <p:sp>
        <p:nvSpPr>
          <p:cNvPr id="18" name="Text 16"/>
          <p:cNvSpPr/>
          <p:nvPr/>
        </p:nvSpPr>
        <p:spPr>
          <a:xfrm>
            <a:off x="994172" y="4791432"/>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D</a:t>
            </a:r>
            <a:endParaRPr lang="en-US" sz="1500" dirty="0"/>
          </a:p>
        </p:txBody>
      </p:sp>
      <p:sp>
        <p:nvSpPr>
          <p:cNvPr id="19" name="Text 17"/>
          <p:cNvSpPr/>
          <p:nvPr/>
        </p:nvSpPr>
        <p:spPr>
          <a:xfrm>
            <a:off x="4133493" y="4791432"/>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43.000</a:t>
            </a:r>
            <a:endParaRPr lang="en-US" sz="1500" dirty="0"/>
          </a:p>
        </p:txBody>
      </p:sp>
      <p:sp>
        <p:nvSpPr>
          <p:cNvPr id="20" name="Shape 18"/>
          <p:cNvSpPr/>
          <p:nvPr/>
        </p:nvSpPr>
        <p:spPr>
          <a:xfrm>
            <a:off x="801410" y="5223034"/>
            <a:ext cx="6271022" cy="554831"/>
          </a:xfrm>
          <a:prstGeom prst="rect">
            <a:avLst/>
          </a:prstGeom>
          <a:solidFill>
            <a:srgbClr val="000000">
              <a:alpha val="4000"/>
            </a:srgbClr>
          </a:solidFill>
          <a:ln/>
        </p:spPr>
        <p:txBody>
          <a:bodyPr/>
          <a:lstStyle/>
          <a:p>
            <a:endParaRPr lang="it-IT"/>
          </a:p>
        </p:txBody>
      </p:sp>
      <p:sp>
        <p:nvSpPr>
          <p:cNvPr id="21" name="Text 19"/>
          <p:cNvSpPr/>
          <p:nvPr/>
        </p:nvSpPr>
        <p:spPr>
          <a:xfrm>
            <a:off x="994172" y="5346263"/>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E</a:t>
            </a:r>
            <a:endParaRPr lang="en-US" sz="1500" dirty="0"/>
          </a:p>
        </p:txBody>
      </p:sp>
      <p:sp>
        <p:nvSpPr>
          <p:cNvPr id="22" name="Text 20"/>
          <p:cNvSpPr/>
          <p:nvPr/>
        </p:nvSpPr>
        <p:spPr>
          <a:xfrm>
            <a:off x="4133493" y="5346263"/>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44.200</a:t>
            </a:r>
            <a:endParaRPr lang="en-US" sz="1500" dirty="0"/>
          </a:p>
        </p:txBody>
      </p:sp>
      <p:sp>
        <p:nvSpPr>
          <p:cNvPr id="23" name="Shape 21"/>
          <p:cNvSpPr/>
          <p:nvPr/>
        </p:nvSpPr>
        <p:spPr>
          <a:xfrm>
            <a:off x="801410" y="5777865"/>
            <a:ext cx="6271022" cy="554831"/>
          </a:xfrm>
          <a:prstGeom prst="rect">
            <a:avLst/>
          </a:prstGeom>
          <a:solidFill>
            <a:srgbClr val="FFFFFF">
              <a:alpha val="4000"/>
            </a:srgbClr>
          </a:solidFill>
          <a:ln/>
        </p:spPr>
        <p:txBody>
          <a:bodyPr/>
          <a:lstStyle/>
          <a:p>
            <a:endParaRPr lang="it-IT"/>
          </a:p>
        </p:txBody>
      </p:sp>
      <p:sp>
        <p:nvSpPr>
          <p:cNvPr id="24" name="Text 22"/>
          <p:cNvSpPr/>
          <p:nvPr/>
        </p:nvSpPr>
        <p:spPr>
          <a:xfrm>
            <a:off x="994172" y="5901095"/>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F</a:t>
            </a:r>
            <a:endParaRPr lang="en-US" sz="1500" dirty="0"/>
          </a:p>
        </p:txBody>
      </p:sp>
      <p:sp>
        <p:nvSpPr>
          <p:cNvPr id="25" name="Text 23"/>
          <p:cNvSpPr/>
          <p:nvPr/>
        </p:nvSpPr>
        <p:spPr>
          <a:xfrm>
            <a:off x="4133493" y="5901095"/>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45.300</a:t>
            </a:r>
            <a:endParaRPr lang="en-US" sz="1500" dirty="0"/>
          </a:p>
        </p:txBody>
      </p:sp>
      <p:sp>
        <p:nvSpPr>
          <p:cNvPr id="26" name="Text 24"/>
          <p:cNvSpPr/>
          <p:nvPr/>
        </p:nvSpPr>
        <p:spPr>
          <a:xfrm>
            <a:off x="7557968" y="1923217"/>
            <a:ext cx="3466505" cy="301228"/>
          </a:xfrm>
          <a:prstGeom prst="rect">
            <a:avLst/>
          </a:prstGeom>
          <a:noFill/>
          <a:ln/>
        </p:spPr>
        <p:txBody>
          <a:bodyPr wrap="none" lIns="0" tIns="0" rIns="0" bIns="0" rtlCol="0" anchor="t"/>
          <a:lstStyle/>
          <a:p>
            <a:pPr marL="0" indent="0" algn="l">
              <a:lnSpc>
                <a:spcPts val="2350"/>
              </a:lnSpc>
              <a:buNone/>
            </a:pPr>
            <a:r>
              <a:rPr lang="en-US" sz="1850" dirty="0">
                <a:solidFill>
                  <a:srgbClr val="030303"/>
                </a:solidFill>
                <a:latin typeface="DM Sans Semi Bold" pitchFamily="34" charset="0"/>
                <a:ea typeface="DM Sans Semi Bold" pitchFamily="34" charset="-122"/>
                <a:cs typeface="DM Sans Semi Bold" pitchFamily="34" charset="-120"/>
              </a:rPr>
              <a:t>Dataset Microaggregato (k=3)</a:t>
            </a:r>
            <a:endParaRPr lang="en-US" sz="1850" dirty="0"/>
          </a:p>
        </p:txBody>
      </p:sp>
      <p:sp>
        <p:nvSpPr>
          <p:cNvPr id="27" name="Shape 25"/>
          <p:cNvSpPr/>
          <p:nvPr/>
        </p:nvSpPr>
        <p:spPr>
          <a:xfrm>
            <a:off x="7557968" y="2441258"/>
            <a:ext cx="6286262" cy="3899059"/>
          </a:xfrm>
          <a:prstGeom prst="roundRect">
            <a:avLst>
              <a:gd name="adj" fmla="val 742"/>
            </a:avLst>
          </a:prstGeom>
          <a:noFill/>
          <a:ln w="7620">
            <a:solidFill>
              <a:srgbClr val="000000">
                <a:alpha val="8000"/>
              </a:srgbClr>
            </a:solidFill>
            <a:prstDash val="solid"/>
          </a:ln>
        </p:spPr>
        <p:txBody>
          <a:bodyPr/>
          <a:lstStyle/>
          <a:p>
            <a:endParaRPr lang="it-IT"/>
          </a:p>
        </p:txBody>
      </p:sp>
      <p:sp>
        <p:nvSpPr>
          <p:cNvPr id="28" name="Shape 26"/>
          <p:cNvSpPr/>
          <p:nvPr/>
        </p:nvSpPr>
        <p:spPr>
          <a:xfrm>
            <a:off x="7565588" y="2448878"/>
            <a:ext cx="6271022" cy="554831"/>
          </a:xfrm>
          <a:prstGeom prst="rect">
            <a:avLst/>
          </a:prstGeom>
          <a:solidFill>
            <a:srgbClr val="FFFFFF">
              <a:alpha val="4000"/>
            </a:srgbClr>
          </a:solidFill>
          <a:ln/>
        </p:spPr>
        <p:txBody>
          <a:bodyPr/>
          <a:lstStyle/>
          <a:p>
            <a:endParaRPr lang="it-IT"/>
          </a:p>
        </p:txBody>
      </p:sp>
      <p:sp>
        <p:nvSpPr>
          <p:cNvPr id="29" name="Text 27"/>
          <p:cNvSpPr/>
          <p:nvPr/>
        </p:nvSpPr>
        <p:spPr>
          <a:xfrm>
            <a:off x="7758351" y="2572107"/>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ID</a:t>
            </a:r>
            <a:endParaRPr lang="en-US" sz="1500" dirty="0"/>
          </a:p>
        </p:txBody>
      </p:sp>
      <p:sp>
        <p:nvSpPr>
          <p:cNvPr id="30" name="Text 28"/>
          <p:cNvSpPr/>
          <p:nvPr/>
        </p:nvSpPr>
        <p:spPr>
          <a:xfrm>
            <a:off x="10897672" y="2572107"/>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Reddito (€)</a:t>
            </a:r>
            <a:endParaRPr lang="en-US" sz="1500" dirty="0"/>
          </a:p>
        </p:txBody>
      </p:sp>
      <p:sp>
        <p:nvSpPr>
          <p:cNvPr id="31" name="Shape 29"/>
          <p:cNvSpPr/>
          <p:nvPr/>
        </p:nvSpPr>
        <p:spPr>
          <a:xfrm>
            <a:off x="7565588" y="3003709"/>
            <a:ext cx="6271022" cy="554831"/>
          </a:xfrm>
          <a:prstGeom prst="rect">
            <a:avLst/>
          </a:prstGeom>
          <a:solidFill>
            <a:srgbClr val="000000">
              <a:alpha val="4000"/>
            </a:srgbClr>
          </a:solidFill>
          <a:ln/>
        </p:spPr>
        <p:txBody>
          <a:bodyPr/>
          <a:lstStyle/>
          <a:p>
            <a:endParaRPr lang="it-IT"/>
          </a:p>
        </p:txBody>
      </p:sp>
      <p:sp>
        <p:nvSpPr>
          <p:cNvPr id="32" name="Text 30"/>
          <p:cNvSpPr/>
          <p:nvPr/>
        </p:nvSpPr>
        <p:spPr>
          <a:xfrm>
            <a:off x="7758351" y="3126938"/>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A</a:t>
            </a:r>
            <a:endParaRPr lang="en-US" sz="1500" dirty="0"/>
          </a:p>
        </p:txBody>
      </p:sp>
      <p:sp>
        <p:nvSpPr>
          <p:cNvPr id="33" name="Text 31"/>
          <p:cNvSpPr/>
          <p:nvPr/>
        </p:nvSpPr>
        <p:spPr>
          <a:xfrm>
            <a:off x="10897672" y="3126938"/>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25.167</a:t>
            </a:r>
            <a:endParaRPr lang="en-US" sz="1500" dirty="0"/>
          </a:p>
        </p:txBody>
      </p:sp>
      <p:sp>
        <p:nvSpPr>
          <p:cNvPr id="34" name="Shape 32"/>
          <p:cNvSpPr/>
          <p:nvPr/>
        </p:nvSpPr>
        <p:spPr>
          <a:xfrm>
            <a:off x="7565588" y="3558540"/>
            <a:ext cx="6271022" cy="554831"/>
          </a:xfrm>
          <a:prstGeom prst="rect">
            <a:avLst/>
          </a:prstGeom>
          <a:solidFill>
            <a:srgbClr val="FFFFFF">
              <a:alpha val="4000"/>
            </a:srgbClr>
          </a:solidFill>
          <a:ln/>
        </p:spPr>
        <p:txBody>
          <a:bodyPr/>
          <a:lstStyle/>
          <a:p>
            <a:endParaRPr lang="it-IT"/>
          </a:p>
        </p:txBody>
      </p:sp>
      <p:sp>
        <p:nvSpPr>
          <p:cNvPr id="35" name="Text 33"/>
          <p:cNvSpPr/>
          <p:nvPr/>
        </p:nvSpPr>
        <p:spPr>
          <a:xfrm>
            <a:off x="7758351" y="3681770"/>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B</a:t>
            </a:r>
            <a:endParaRPr lang="en-US" sz="1500" dirty="0"/>
          </a:p>
        </p:txBody>
      </p:sp>
      <p:sp>
        <p:nvSpPr>
          <p:cNvPr id="36" name="Text 34"/>
          <p:cNvSpPr/>
          <p:nvPr/>
        </p:nvSpPr>
        <p:spPr>
          <a:xfrm>
            <a:off x="10897672" y="3681770"/>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25.167</a:t>
            </a:r>
            <a:endParaRPr lang="en-US" sz="1500" dirty="0"/>
          </a:p>
        </p:txBody>
      </p:sp>
      <p:sp>
        <p:nvSpPr>
          <p:cNvPr id="37" name="Shape 35"/>
          <p:cNvSpPr/>
          <p:nvPr/>
        </p:nvSpPr>
        <p:spPr>
          <a:xfrm>
            <a:off x="7565588" y="4113371"/>
            <a:ext cx="6271022" cy="554831"/>
          </a:xfrm>
          <a:prstGeom prst="rect">
            <a:avLst/>
          </a:prstGeom>
          <a:solidFill>
            <a:srgbClr val="000000">
              <a:alpha val="4000"/>
            </a:srgbClr>
          </a:solidFill>
          <a:ln/>
        </p:spPr>
        <p:txBody>
          <a:bodyPr/>
          <a:lstStyle/>
          <a:p>
            <a:endParaRPr lang="it-IT"/>
          </a:p>
        </p:txBody>
      </p:sp>
      <p:sp>
        <p:nvSpPr>
          <p:cNvPr id="38" name="Text 36"/>
          <p:cNvSpPr/>
          <p:nvPr/>
        </p:nvSpPr>
        <p:spPr>
          <a:xfrm>
            <a:off x="7758351" y="4236601"/>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C</a:t>
            </a:r>
            <a:endParaRPr lang="en-US" sz="1500" dirty="0"/>
          </a:p>
        </p:txBody>
      </p:sp>
      <p:sp>
        <p:nvSpPr>
          <p:cNvPr id="39" name="Text 37"/>
          <p:cNvSpPr/>
          <p:nvPr/>
        </p:nvSpPr>
        <p:spPr>
          <a:xfrm>
            <a:off x="10897672" y="4236601"/>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25.167</a:t>
            </a:r>
            <a:endParaRPr lang="en-US" sz="1500" dirty="0"/>
          </a:p>
        </p:txBody>
      </p:sp>
      <p:sp>
        <p:nvSpPr>
          <p:cNvPr id="40" name="Shape 38"/>
          <p:cNvSpPr/>
          <p:nvPr/>
        </p:nvSpPr>
        <p:spPr>
          <a:xfrm>
            <a:off x="7565588" y="4668203"/>
            <a:ext cx="6271022" cy="554831"/>
          </a:xfrm>
          <a:prstGeom prst="rect">
            <a:avLst/>
          </a:prstGeom>
          <a:solidFill>
            <a:srgbClr val="FFFFFF">
              <a:alpha val="4000"/>
            </a:srgbClr>
          </a:solidFill>
          <a:ln/>
        </p:spPr>
        <p:txBody>
          <a:bodyPr/>
          <a:lstStyle/>
          <a:p>
            <a:endParaRPr lang="it-IT"/>
          </a:p>
        </p:txBody>
      </p:sp>
      <p:sp>
        <p:nvSpPr>
          <p:cNvPr id="41" name="Text 39"/>
          <p:cNvSpPr/>
          <p:nvPr/>
        </p:nvSpPr>
        <p:spPr>
          <a:xfrm>
            <a:off x="7758351" y="4791432"/>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D</a:t>
            </a:r>
            <a:endParaRPr lang="en-US" sz="1500" dirty="0"/>
          </a:p>
        </p:txBody>
      </p:sp>
      <p:sp>
        <p:nvSpPr>
          <p:cNvPr id="42" name="Text 40"/>
          <p:cNvSpPr/>
          <p:nvPr/>
        </p:nvSpPr>
        <p:spPr>
          <a:xfrm>
            <a:off x="10897672" y="4791432"/>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44.167</a:t>
            </a:r>
            <a:endParaRPr lang="en-US" sz="1500" dirty="0"/>
          </a:p>
        </p:txBody>
      </p:sp>
      <p:sp>
        <p:nvSpPr>
          <p:cNvPr id="43" name="Shape 41"/>
          <p:cNvSpPr/>
          <p:nvPr/>
        </p:nvSpPr>
        <p:spPr>
          <a:xfrm>
            <a:off x="7565588" y="5223034"/>
            <a:ext cx="6271022" cy="554831"/>
          </a:xfrm>
          <a:prstGeom prst="rect">
            <a:avLst/>
          </a:prstGeom>
          <a:solidFill>
            <a:srgbClr val="000000">
              <a:alpha val="4000"/>
            </a:srgbClr>
          </a:solidFill>
          <a:ln/>
        </p:spPr>
        <p:txBody>
          <a:bodyPr/>
          <a:lstStyle/>
          <a:p>
            <a:endParaRPr lang="it-IT"/>
          </a:p>
        </p:txBody>
      </p:sp>
      <p:sp>
        <p:nvSpPr>
          <p:cNvPr id="44" name="Text 42"/>
          <p:cNvSpPr/>
          <p:nvPr/>
        </p:nvSpPr>
        <p:spPr>
          <a:xfrm>
            <a:off x="7758351" y="5346263"/>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E</a:t>
            </a:r>
            <a:endParaRPr lang="en-US" sz="1500" dirty="0"/>
          </a:p>
        </p:txBody>
      </p:sp>
      <p:sp>
        <p:nvSpPr>
          <p:cNvPr id="45" name="Text 43"/>
          <p:cNvSpPr/>
          <p:nvPr/>
        </p:nvSpPr>
        <p:spPr>
          <a:xfrm>
            <a:off x="10897672" y="5346263"/>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44.167</a:t>
            </a:r>
            <a:endParaRPr lang="en-US" sz="1500" dirty="0"/>
          </a:p>
        </p:txBody>
      </p:sp>
      <p:sp>
        <p:nvSpPr>
          <p:cNvPr id="46" name="Shape 44"/>
          <p:cNvSpPr/>
          <p:nvPr/>
        </p:nvSpPr>
        <p:spPr>
          <a:xfrm>
            <a:off x="7565588" y="5777865"/>
            <a:ext cx="6271022" cy="554831"/>
          </a:xfrm>
          <a:prstGeom prst="rect">
            <a:avLst/>
          </a:prstGeom>
          <a:solidFill>
            <a:srgbClr val="FFFFFF">
              <a:alpha val="4000"/>
            </a:srgbClr>
          </a:solidFill>
          <a:ln/>
        </p:spPr>
        <p:txBody>
          <a:bodyPr/>
          <a:lstStyle/>
          <a:p>
            <a:endParaRPr lang="it-IT"/>
          </a:p>
        </p:txBody>
      </p:sp>
      <p:sp>
        <p:nvSpPr>
          <p:cNvPr id="47" name="Text 45"/>
          <p:cNvSpPr/>
          <p:nvPr/>
        </p:nvSpPr>
        <p:spPr>
          <a:xfrm>
            <a:off x="7758351" y="5901095"/>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F</a:t>
            </a:r>
            <a:endParaRPr lang="en-US" sz="1500" dirty="0"/>
          </a:p>
        </p:txBody>
      </p:sp>
      <p:sp>
        <p:nvSpPr>
          <p:cNvPr id="48" name="Text 46"/>
          <p:cNvSpPr/>
          <p:nvPr/>
        </p:nvSpPr>
        <p:spPr>
          <a:xfrm>
            <a:off x="10897672" y="5901095"/>
            <a:ext cx="2746177"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44.167</a:t>
            </a:r>
            <a:endParaRPr lang="en-US" sz="1500" dirty="0"/>
          </a:p>
        </p:txBody>
      </p:sp>
      <p:sp>
        <p:nvSpPr>
          <p:cNvPr id="49" name="Text 47"/>
          <p:cNvSpPr/>
          <p:nvPr/>
        </p:nvSpPr>
        <p:spPr>
          <a:xfrm>
            <a:off x="793790" y="6773942"/>
            <a:ext cx="13042821" cy="616744"/>
          </a:xfrm>
          <a:prstGeom prst="rect">
            <a:avLst/>
          </a:prstGeom>
          <a:noFill/>
          <a:ln/>
        </p:spPr>
        <p:txBody>
          <a:bodyPr wrap="squar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Applicando una microaggregazione con gruppi di dimensione ≥3, i record vengono ordinati per valore crescente e raggruppati. Si sostituisce quindi il reddito individuale con il valore medio del rispettivo gruppo, rendendo ogni individuo indistinguibile dagli altri nel proprio gruppo.</a:t>
            </a:r>
            <a:endParaRPr lang="en-US" sz="15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93790" y="1027628"/>
            <a:ext cx="9426654" cy="566976"/>
          </a:xfrm>
          <a:prstGeom prst="rect">
            <a:avLst/>
          </a:prstGeom>
          <a:noFill/>
          <a:ln/>
        </p:spPr>
        <p:txBody>
          <a:bodyPr wrap="none" lIns="0" tIns="0" rIns="0" bIns="0" rtlCol="0" anchor="t"/>
          <a:lstStyle/>
          <a:p>
            <a:pPr marL="0" indent="0" algn="l">
              <a:lnSpc>
                <a:spcPts val="4450"/>
              </a:lnSpc>
              <a:buNone/>
            </a:pPr>
            <a:r>
              <a:rPr lang="en-US" sz="3550" dirty="0">
                <a:solidFill>
                  <a:srgbClr val="030303"/>
                </a:solidFill>
                <a:latin typeface="DM Sans Semi Bold" pitchFamily="34" charset="0"/>
                <a:ea typeface="DM Sans Semi Bold" pitchFamily="34" charset="-122"/>
                <a:cs typeface="DM Sans Semi Bold" pitchFamily="34" charset="-120"/>
              </a:rPr>
              <a:t>Data Swapping (Shuffling): Esempio Pratico</a:t>
            </a:r>
            <a:endParaRPr lang="en-US" sz="3550" dirty="0"/>
          </a:p>
        </p:txBody>
      </p:sp>
      <p:sp>
        <p:nvSpPr>
          <p:cNvPr id="3" name="Text 1"/>
          <p:cNvSpPr/>
          <p:nvPr/>
        </p:nvSpPr>
        <p:spPr>
          <a:xfrm>
            <a:off x="793790" y="2048232"/>
            <a:ext cx="2268260" cy="283488"/>
          </a:xfrm>
          <a:prstGeom prst="rect">
            <a:avLst/>
          </a:prstGeom>
          <a:noFill/>
          <a:ln/>
        </p:spPr>
        <p:txBody>
          <a:bodyPr wrap="none" lIns="0" tIns="0" rIns="0" bIns="0" rtlCol="0" anchor="t"/>
          <a:lstStyle/>
          <a:p>
            <a:pPr marL="0" indent="0" algn="l">
              <a:lnSpc>
                <a:spcPts val="2200"/>
              </a:lnSpc>
              <a:buNone/>
            </a:pPr>
            <a:r>
              <a:rPr lang="en-US" sz="1750" dirty="0">
                <a:solidFill>
                  <a:srgbClr val="030303"/>
                </a:solidFill>
                <a:latin typeface="DM Sans Semi Bold" pitchFamily="34" charset="0"/>
                <a:ea typeface="DM Sans Semi Bold" pitchFamily="34" charset="-122"/>
                <a:cs typeface="DM Sans Semi Bold" pitchFamily="34" charset="-120"/>
              </a:rPr>
              <a:t>Dataset Originale</a:t>
            </a:r>
            <a:endParaRPr lang="en-US" sz="1750" dirty="0"/>
          </a:p>
        </p:txBody>
      </p:sp>
      <p:sp>
        <p:nvSpPr>
          <p:cNvPr id="4" name="Shape 2"/>
          <p:cNvSpPr/>
          <p:nvPr/>
        </p:nvSpPr>
        <p:spPr>
          <a:xfrm>
            <a:off x="793790" y="2535793"/>
            <a:ext cx="6300073" cy="3677364"/>
          </a:xfrm>
          <a:prstGeom prst="roundRect">
            <a:avLst>
              <a:gd name="adj" fmla="val 740"/>
            </a:avLst>
          </a:prstGeom>
          <a:noFill/>
          <a:ln w="7620">
            <a:solidFill>
              <a:srgbClr val="000000">
                <a:alpha val="8000"/>
              </a:srgbClr>
            </a:solidFill>
            <a:prstDash val="solid"/>
          </a:ln>
        </p:spPr>
        <p:txBody>
          <a:bodyPr/>
          <a:lstStyle/>
          <a:p>
            <a:endParaRPr lang="it-IT"/>
          </a:p>
        </p:txBody>
      </p:sp>
      <p:sp>
        <p:nvSpPr>
          <p:cNvPr id="5" name="Shape 3"/>
          <p:cNvSpPr/>
          <p:nvPr/>
        </p:nvSpPr>
        <p:spPr>
          <a:xfrm>
            <a:off x="801410" y="2543413"/>
            <a:ext cx="6284833" cy="523161"/>
          </a:xfrm>
          <a:prstGeom prst="rect">
            <a:avLst/>
          </a:prstGeom>
          <a:solidFill>
            <a:srgbClr val="FFFFFF">
              <a:alpha val="4000"/>
            </a:srgbClr>
          </a:solidFill>
          <a:ln/>
        </p:spPr>
        <p:txBody>
          <a:bodyPr/>
          <a:lstStyle/>
          <a:p>
            <a:endParaRPr lang="it-IT"/>
          </a:p>
        </p:txBody>
      </p:sp>
      <p:sp>
        <p:nvSpPr>
          <p:cNvPr id="6" name="Text 4"/>
          <p:cNvSpPr/>
          <p:nvPr/>
        </p:nvSpPr>
        <p:spPr>
          <a:xfrm>
            <a:off x="983099" y="2659856"/>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ID</a:t>
            </a:r>
            <a:endParaRPr lang="en-US" sz="1400" dirty="0"/>
          </a:p>
        </p:txBody>
      </p:sp>
      <p:sp>
        <p:nvSpPr>
          <p:cNvPr id="7" name="Text 5"/>
          <p:cNvSpPr/>
          <p:nvPr/>
        </p:nvSpPr>
        <p:spPr>
          <a:xfrm>
            <a:off x="2558058" y="2659856"/>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Età</a:t>
            </a:r>
            <a:endParaRPr lang="en-US" sz="1400" dirty="0"/>
          </a:p>
        </p:txBody>
      </p:sp>
      <p:sp>
        <p:nvSpPr>
          <p:cNvPr id="8" name="Text 6"/>
          <p:cNvSpPr/>
          <p:nvPr/>
        </p:nvSpPr>
        <p:spPr>
          <a:xfrm>
            <a:off x="4129207" y="2659856"/>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Reddito (€)</a:t>
            </a:r>
            <a:endParaRPr lang="en-US" sz="1400" dirty="0"/>
          </a:p>
        </p:txBody>
      </p:sp>
      <p:sp>
        <p:nvSpPr>
          <p:cNvPr id="9" name="Text 7"/>
          <p:cNvSpPr/>
          <p:nvPr/>
        </p:nvSpPr>
        <p:spPr>
          <a:xfrm>
            <a:off x="5700355" y="2659856"/>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Patologia</a:t>
            </a:r>
            <a:endParaRPr lang="en-US" sz="1400" dirty="0"/>
          </a:p>
        </p:txBody>
      </p:sp>
      <p:sp>
        <p:nvSpPr>
          <p:cNvPr id="10" name="Shape 8"/>
          <p:cNvSpPr/>
          <p:nvPr/>
        </p:nvSpPr>
        <p:spPr>
          <a:xfrm>
            <a:off x="801410" y="3066574"/>
            <a:ext cx="6284833" cy="523161"/>
          </a:xfrm>
          <a:prstGeom prst="rect">
            <a:avLst/>
          </a:prstGeom>
          <a:solidFill>
            <a:srgbClr val="000000">
              <a:alpha val="4000"/>
            </a:srgbClr>
          </a:solidFill>
          <a:ln/>
        </p:spPr>
        <p:txBody>
          <a:bodyPr/>
          <a:lstStyle/>
          <a:p>
            <a:endParaRPr lang="it-IT"/>
          </a:p>
        </p:txBody>
      </p:sp>
      <p:sp>
        <p:nvSpPr>
          <p:cNvPr id="11" name="Text 9"/>
          <p:cNvSpPr/>
          <p:nvPr/>
        </p:nvSpPr>
        <p:spPr>
          <a:xfrm>
            <a:off x="983099" y="3183017"/>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A</a:t>
            </a:r>
            <a:endParaRPr lang="en-US" sz="1400" dirty="0"/>
          </a:p>
        </p:txBody>
      </p:sp>
      <p:sp>
        <p:nvSpPr>
          <p:cNvPr id="12" name="Text 10"/>
          <p:cNvSpPr/>
          <p:nvPr/>
        </p:nvSpPr>
        <p:spPr>
          <a:xfrm>
            <a:off x="2558058" y="3183017"/>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34</a:t>
            </a:r>
            <a:endParaRPr lang="en-US" sz="1400" dirty="0"/>
          </a:p>
        </p:txBody>
      </p:sp>
      <p:sp>
        <p:nvSpPr>
          <p:cNvPr id="13" name="Text 11"/>
          <p:cNvSpPr/>
          <p:nvPr/>
        </p:nvSpPr>
        <p:spPr>
          <a:xfrm>
            <a:off x="4129207" y="3183017"/>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28.000</a:t>
            </a:r>
            <a:endParaRPr lang="en-US" sz="1400" dirty="0"/>
          </a:p>
        </p:txBody>
      </p:sp>
      <p:sp>
        <p:nvSpPr>
          <p:cNvPr id="14" name="Text 12"/>
          <p:cNvSpPr/>
          <p:nvPr/>
        </p:nvSpPr>
        <p:spPr>
          <a:xfrm>
            <a:off x="5700355" y="3183017"/>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Ipertensione</a:t>
            </a:r>
            <a:endParaRPr lang="en-US" sz="1400" dirty="0"/>
          </a:p>
        </p:txBody>
      </p:sp>
      <p:sp>
        <p:nvSpPr>
          <p:cNvPr id="15" name="Shape 13"/>
          <p:cNvSpPr/>
          <p:nvPr/>
        </p:nvSpPr>
        <p:spPr>
          <a:xfrm>
            <a:off x="801410" y="3589734"/>
            <a:ext cx="6284833" cy="523161"/>
          </a:xfrm>
          <a:prstGeom prst="rect">
            <a:avLst/>
          </a:prstGeom>
          <a:solidFill>
            <a:srgbClr val="FFFFFF">
              <a:alpha val="4000"/>
            </a:srgbClr>
          </a:solidFill>
          <a:ln/>
        </p:spPr>
        <p:txBody>
          <a:bodyPr/>
          <a:lstStyle/>
          <a:p>
            <a:endParaRPr lang="it-IT"/>
          </a:p>
        </p:txBody>
      </p:sp>
      <p:sp>
        <p:nvSpPr>
          <p:cNvPr id="16" name="Text 14"/>
          <p:cNvSpPr/>
          <p:nvPr/>
        </p:nvSpPr>
        <p:spPr>
          <a:xfrm>
            <a:off x="983099" y="3706178"/>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B</a:t>
            </a:r>
            <a:endParaRPr lang="en-US" sz="1400" dirty="0"/>
          </a:p>
        </p:txBody>
      </p:sp>
      <p:sp>
        <p:nvSpPr>
          <p:cNvPr id="17" name="Text 15"/>
          <p:cNvSpPr/>
          <p:nvPr/>
        </p:nvSpPr>
        <p:spPr>
          <a:xfrm>
            <a:off x="2558058" y="3706178"/>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35</a:t>
            </a:r>
            <a:endParaRPr lang="en-US" sz="1400" dirty="0"/>
          </a:p>
        </p:txBody>
      </p:sp>
      <p:sp>
        <p:nvSpPr>
          <p:cNvPr id="18" name="Text 16"/>
          <p:cNvSpPr/>
          <p:nvPr/>
        </p:nvSpPr>
        <p:spPr>
          <a:xfrm>
            <a:off x="4129207" y="3706178"/>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29.500</a:t>
            </a:r>
            <a:endParaRPr lang="en-US" sz="1400" dirty="0"/>
          </a:p>
        </p:txBody>
      </p:sp>
      <p:sp>
        <p:nvSpPr>
          <p:cNvPr id="19" name="Text 17"/>
          <p:cNvSpPr/>
          <p:nvPr/>
        </p:nvSpPr>
        <p:spPr>
          <a:xfrm>
            <a:off x="5700355" y="3706178"/>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Diabete</a:t>
            </a:r>
            <a:endParaRPr lang="en-US" sz="1400" dirty="0"/>
          </a:p>
        </p:txBody>
      </p:sp>
      <p:sp>
        <p:nvSpPr>
          <p:cNvPr id="20" name="Shape 18"/>
          <p:cNvSpPr/>
          <p:nvPr/>
        </p:nvSpPr>
        <p:spPr>
          <a:xfrm>
            <a:off x="801410" y="4112895"/>
            <a:ext cx="6284833" cy="523161"/>
          </a:xfrm>
          <a:prstGeom prst="rect">
            <a:avLst/>
          </a:prstGeom>
          <a:solidFill>
            <a:srgbClr val="000000">
              <a:alpha val="4000"/>
            </a:srgbClr>
          </a:solidFill>
          <a:ln/>
        </p:spPr>
        <p:txBody>
          <a:bodyPr/>
          <a:lstStyle/>
          <a:p>
            <a:endParaRPr lang="it-IT"/>
          </a:p>
        </p:txBody>
      </p:sp>
      <p:sp>
        <p:nvSpPr>
          <p:cNvPr id="21" name="Text 19"/>
          <p:cNvSpPr/>
          <p:nvPr/>
        </p:nvSpPr>
        <p:spPr>
          <a:xfrm>
            <a:off x="983099" y="4229338"/>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C</a:t>
            </a:r>
            <a:endParaRPr lang="en-US" sz="1400" dirty="0"/>
          </a:p>
        </p:txBody>
      </p:sp>
      <p:sp>
        <p:nvSpPr>
          <p:cNvPr id="22" name="Text 20"/>
          <p:cNvSpPr/>
          <p:nvPr/>
        </p:nvSpPr>
        <p:spPr>
          <a:xfrm>
            <a:off x="2558058" y="4229338"/>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36</a:t>
            </a:r>
            <a:endParaRPr lang="en-US" sz="1400" dirty="0"/>
          </a:p>
        </p:txBody>
      </p:sp>
      <p:sp>
        <p:nvSpPr>
          <p:cNvPr id="23" name="Text 21"/>
          <p:cNvSpPr/>
          <p:nvPr/>
        </p:nvSpPr>
        <p:spPr>
          <a:xfrm>
            <a:off x="4129207" y="4229338"/>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27.000</a:t>
            </a:r>
            <a:endParaRPr lang="en-US" sz="1400" dirty="0"/>
          </a:p>
        </p:txBody>
      </p:sp>
      <p:sp>
        <p:nvSpPr>
          <p:cNvPr id="24" name="Text 22"/>
          <p:cNvSpPr/>
          <p:nvPr/>
        </p:nvSpPr>
        <p:spPr>
          <a:xfrm>
            <a:off x="5700355" y="4229338"/>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Asma</a:t>
            </a:r>
            <a:endParaRPr lang="en-US" sz="1400" dirty="0"/>
          </a:p>
        </p:txBody>
      </p:sp>
      <p:sp>
        <p:nvSpPr>
          <p:cNvPr id="25" name="Shape 23"/>
          <p:cNvSpPr/>
          <p:nvPr/>
        </p:nvSpPr>
        <p:spPr>
          <a:xfrm>
            <a:off x="801410" y="4636056"/>
            <a:ext cx="6284833" cy="523161"/>
          </a:xfrm>
          <a:prstGeom prst="rect">
            <a:avLst/>
          </a:prstGeom>
          <a:solidFill>
            <a:srgbClr val="FFFFFF">
              <a:alpha val="4000"/>
            </a:srgbClr>
          </a:solidFill>
          <a:ln/>
        </p:spPr>
        <p:txBody>
          <a:bodyPr/>
          <a:lstStyle/>
          <a:p>
            <a:endParaRPr lang="it-IT"/>
          </a:p>
        </p:txBody>
      </p:sp>
      <p:sp>
        <p:nvSpPr>
          <p:cNvPr id="26" name="Text 24"/>
          <p:cNvSpPr/>
          <p:nvPr/>
        </p:nvSpPr>
        <p:spPr>
          <a:xfrm>
            <a:off x="983099" y="4752499"/>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D</a:t>
            </a:r>
            <a:endParaRPr lang="en-US" sz="1400" dirty="0"/>
          </a:p>
        </p:txBody>
      </p:sp>
      <p:sp>
        <p:nvSpPr>
          <p:cNvPr id="27" name="Text 25"/>
          <p:cNvSpPr/>
          <p:nvPr/>
        </p:nvSpPr>
        <p:spPr>
          <a:xfrm>
            <a:off x="2558058" y="4752499"/>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44</a:t>
            </a:r>
            <a:endParaRPr lang="en-US" sz="1400" dirty="0"/>
          </a:p>
        </p:txBody>
      </p:sp>
      <p:sp>
        <p:nvSpPr>
          <p:cNvPr id="28" name="Text 26"/>
          <p:cNvSpPr/>
          <p:nvPr/>
        </p:nvSpPr>
        <p:spPr>
          <a:xfrm>
            <a:off x="4129207" y="4752499"/>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41.000</a:t>
            </a:r>
            <a:endParaRPr lang="en-US" sz="1400" dirty="0"/>
          </a:p>
        </p:txBody>
      </p:sp>
      <p:sp>
        <p:nvSpPr>
          <p:cNvPr id="29" name="Text 27"/>
          <p:cNvSpPr/>
          <p:nvPr/>
        </p:nvSpPr>
        <p:spPr>
          <a:xfrm>
            <a:off x="5700355" y="4752499"/>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Diabete</a:t>
            </a:r>
            <a:endParaRPr lang="en-US" sz="1400" dirty="0"/>
          </a:p>
        </p:txBody>
      </p:sp>
      <p:sp>
        <p:nvSpPr>
          <p:cNvPr id="30" name="Shape 28"/>
          <p:cNvSpPr/>
          <p:nvPr/>
        </p:nvSpPr>
        <p:spPr>
          <a:xfrm>
            <a:off x="801410" y="5159216"/>
            <a:ext cx="6284833" cy="523161"/>
          </a:xfrm>
          <a:prstGeom prst="rect">
            <a:avLst/>
          </a:prstGeom>
          <a:solidFill>
            <a:srgbClr val="000000">
              <a:alpha val="4000"/>
            </a:srgbClr>
          </a:solidFill>
          <a:ln/>
        </p:spPr>
        <p:txBody>
          <a:bodyPr/>
          <a:lstStyle/>
          <a:p>
            <a:endParaRPr lang="it-IT"/>
          </a:p>
        </p:txBody>
      </p:sp>
      <p:sp>
        <p:nvSpPr>
          <p:cNvPr id="31" name="Text 29"/>
          <p:cNvSpPr/>
          <p:nvPr/>
        </p:nvSpPr>
        <p:spPr>
          <a:xfrm>
            <a:off x="983099" y="5275659"/>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E</a:t>
            </a:r>
            <a:endParaRPr lang="en-US" sz="1400" dirty="0"/>
          </a:p>
        </p:txBody>
      </p:sp>
      <p:sp>
        <p:nvSpPr>
          <p:cNvPr id="32" name="Text 30"/>
          <p:cNvSpPr/>
          <p:nvPr/>
        </p:nvSpPr>
        <p:spPr>
          <a:xfrm>
            <a:off x="2558058" y="5275659"/>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45</a:t>
            </a:r>
            <a:endParaRPr lang="en-US" sz="1400" dirty="0"/>
          </a:p>
        </p:txBody>
      </p:sp>
      <p:sp>
        <p:nvSpPr>
          <p:cNvPr id="33" name="Text 31"/>
          <p:cNvSpPr/>
          <p:nvPr/>
        </p:nvSpPr>
        <p:spPr>
          <a:xfrm>
            <a:off x="4129207" y="5275659"/>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39.000</a:t>
            </a:r>
            <a:endParaRPr lang="en-US" sz="1400" dirty="0"/>
          </a:p>
        </p:txBody>
      </p:sp>
      <p:sp>
        <p:nvSpPr>
          <p:cNvPr id="34" name="Text 32"/>
          <p:cNvSpPr/>
          <p:nvPr/>
        </p:nvSpPr>
        <p:spPr>
          <a:xfrm>
            <a:off x="5700355" y="5275659"/>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Ipertensione</a:t>
            </a:r>
            <a:endParaRPr lang="en-US" sz="1400" dirty="0"/>
          </a:p>
        </p:txBody>
      </p:sp>
      <p:sp>
        <p:nvSpPr>
          <p:cNvPr id="35" name="Shape 33"/>
          <p:cNvSpPr/>
          <p:nvPr/>
        </p:nvSpPr>
        <p:spPr>
          <a:xfrm>
            <a:off x="801410" y="5682377"/>
            <a:ext cx="6284833" cy="523161"/>
          </a:xfrm>
          <a:prstGeom prst="rect">
            <a:avLst/>
          </a:prstGeom>
          <a:solidFill>
            <a:srgbClr val="FFFFFF">
              <a:alpha val="4000"/>
            </a:srgbClr>
          </a:solidFill>
          <a:ln/>
        </p:spPr>
        <p:txBody>
          <a:bodyPr/>
          <a:lstStyle/>
          <a:p>
            <a:endParaRPr lang="it-IT"/>
          </a:p>
        </p:txBody>
      </p:sp>
      <p:sp>
        <p:nvSpPr>
          <p:cNvPr id="36" name="Text 34"/>
          <p:cNvSpPr/>
          <p:nvPr/>
        </p:nvSpPr>
        <p:spPr>
          <a:xfrm>
            <a:off x="983099" y="5798820"/>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F</a:t>
            </a:r>
            <a:endParaRPr lang="en-US" sz="1400" dirty="0"/>
          </a:p>
        </p:txBody>
      </p:sp>
      <p:sp>
        <p:nvSpPr>
          <p:cNvPr id="37" name="Text 35"/>
          <p:cNvSpPr/>
          <p:nvPr/>
        </p:nvSpPr>
        <p:spPr>
          <a:xfrm>
            <a:off x="2558058" y="5798820"/>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46</a:t>
            </a:r>
            <a:endParaRPr lang="en-US" sz="1400" dirty="0"/>
          </a:p>
        </p:txBody>
      </p:sp>
      <p:sp>
        <p:nvSpPr>
          <p:cNvPr id="38" name="Text 36"/>
          <p:cNvSpPr/>
          <p:nvPr/>
        </p:nvSpPr>
        <p:spPr>
          <a:xfrm>
            <a:off x="4129207" y="5798820"/>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42.000</a:t>
            </a:r>
            <a:endParaRPr lang="en-US" sz="1400" dirty="0"/>
          </a:p>
        </p:txBody>
      </p:sp>
      <p:sp>
        <p:nvSpPr>
          <p:cNvPr id="39" name="Text 37"/>
          <p:cNvSpPr/>
          <p:nvPr/>
        </p:nvSpPr>
        <p:spPr>
          <a:xfrm>
            <a:off x="5700355" y="5798820"/>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Asma</a:t>
            </a:r>
            <a:endParaRPr lang="en-US" sz="1400" dirty="0"/>
          </a:p>
        </p:txBody>
      </p:sp>
      <p:sp>
        <p:nvSpPr>
          <p:cNvPr id="40" name="Text 38"/>
          <p:cNvSpPr/>
          <p:nvPr/>
        </p:nvSpPr>
        <p:spPr>
          <a:xfrm>
            <a:off x="7544157" y="2048232"/>
            <a:ext cx="2600920" cy="283488"/>
          </a:xfrm>
          <a:prstGeom prst="rect">
            <a:avLst/>
          </a:prstGeom>
          <a:noFill/>
          <a:ln/>
        </p:spPr>
        <p:txBody>
          <a:bodyPr wrap="none" lIns="0" tIns="0" rIns="0" bIns="0" rtlCol="0" anchor="t"/>
          <a:lstStyle/>
          <a:p>
            <a:pPr marL="0" indent="0" algn="l">
              <a:lnSpc>
                <a:spcPts val="2200"/>
              </a:lnSpc>
              <a:buNone/>
            </a:pPr>
            <a:r>
              <a:rPr lang="en-US" sz="1750" dirty="0">
                <a:solidFill>
                  <a:srgbClr val="030303"/>
                </a:solidFill>
                <a:latin typeface="DM Sans Semi Bold" pitchFamily="34" charset="0"/>
                <a:ea typeface="DM Sans Semi Bold" pitchFamily="34" charset="-122"/>
                <a:cs typeface="DM Sans Semi Bold" pitchFamily="34" charset="-120"/>
              </a:rPr>
              <a:t>Dataset dopo Swapping</a:t>
            </a:r>
            <a:endParaRPr lang="en-US" sz="1750" dirty="0"/>
          </a:p>
        </p:txBody>
      </p:sp>
      <p:sp>
        <p:nvSpPr>
          <p:cNvPr id="41" name="Shape 39"/>
          <p:cNvSpPr/>
          <p:nvPr/>
        </p:nvSpPr>
        <p:spPr>
          <a:xfrm>
            <a:off x="7544157" y="2535793"/>
            <a:ext cx="6300073" cy="3677364"/>
          </a:xfrm>
          <a:prstGeom prst="roundRect">
            <a:avLst>
              <a:gd name="adj" fmla="val 740"/>
            </a:avLst>
          </a:prstGeom>
          <a:noFill/>
          <a:ln w="7620">
            <a:solidFill>
              <a:srgbClr val="000000">
                <a:alpha val="8000"/>
              </a:srgbClr>
            </a:solidFill>
            <a:prstDash val="solid"/>
          </a:ln>
        </p:spPr>
        <p:txBody>
          <a:bodyPr/>
          <a:lstStyle/>
          <a:p>
            <a:endParaRPr lang="it-IT"/>
          </a:p>
        </p:txBody>
      </p:sp>
      <p:sp>
        <p:nvSpPr>
          <p:cNvPr id="42" name="Shape 40"/>
          <p:cNvSpPr/>
          <p:nvPr/>
        </p:nvSpPr>
        <p:spPr>
          <a:xfrm>
            <a:off x="7551777" y="2543413"/>
            <a:ext cx="6284833" cy="523161"/>
          </a:xfrm>
          <a:prstGeom prst="rect">
            <a:avLst/>
          </a:prstGeom>
          <a:solidFill>
            <a:srgbClr val="FFFFFF">
              <a:alpha val="4000"/>
            </a:srgbClr>
          </a:solidFill>
          <a:ln/>
        </p:spPr>
        <p:txBody>
          <a:bodyPr/>
          <a:lstStyle/>
          <a:p>
            <a:endParaRPr lang="it-IT"/>
          </a:p>
        </p:txBody>
      </p:sp>
      <p:sp>
        <p:nvSpPr>
          <p:cNvPr id="43" name="Text 41"/>
          <p:cNvSpPr/>
          <p:nvPr/>
        </p:nvSpPr>
        <p:spPr>
          <a:xfrm>
            <a:off x="7733467" y="2659856"/>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ID</a:t>
            </a:r>
            <a:endParaRPr lang="en-US" sz="1400" dirty="0"/>
          </a:p>
        </p:txBody>
      </p:sp>
      <p:sp>
        <p:nvSpPr>
          <p:cNvPr id="44" name="Text 42"/>
          <p:cNvSpPr/>
          <p:nvPr/>
        </p:nvSpPr>
        <p:spPr>
          <a:xfrm>
            <a:off x="9308425" y="2659856"/>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Età</a:t>
            </a:r>
            <a:endParaRPr lang="en-US" sz="1400" dirty="0"/>
          </a:p>
        </p:txBody>
      </p:sp>
      <p:sp>
        <p:nvSpPr>
          <p:cNvPr id="45" name="Text 43"/>
          <p:cNvSpPr/>
          <p:nvPr/>
        </p:nvSpPr>
        <p:spPr>
          <a:xfrm>
            <a:off x="10879574" y="2659856"/>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Reddito (€)</a:t>
            </a:r>
            <a:endParaRPr lang="en-US" sz="1400" dirty="0"/>
          </a:p>
        </p:txBody>
      </p:sp>
      <p:sp>
        <p:nvSpPr>
          <p:cNvPr id="46" name="Text 44"/>
          <p:cNvSpPr/>
          <p:nvPr/>
        </p:nvSpPr>
        <p:spPr>
          <a:xfrm>
            <a:off x="12450723" y="2659856"/>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Patologia</a:t>
            </a:r>
            <a:endParaRPr lang="en-US" sz="1400" dirty="0"/>
          </a:p>
        </p:txBody>
      </p:sp>
      <p:sp>
        <p:nvSpPr>
          <p:cNvPr id="47" name="Shape 45"/>
          <p:cNvSpPr/>
          <p:nvPr/>
        </p:nvSpPr>
        <p:spPr>
          <a:xfrm>
            <a:off x="7551777" y="3066574"/>
            <a:ext cx="6284833" cy="523161"/>
          </a:xfrm>
          <a:prstGeom prst="rect">
            <a:avLst/>
          </a:prstGeom>
          <a:solidFill>
            <a:srgbClr val="000000">
              <a:alpha val="4000"/>
            </a:srgbClr>
          </a:solidFill>
          <a:ln/>
        </p:spPr>
        <p:txBody>
          <a:bodyPr/>
          <a:lstStyle/>
          <a:p>
            <a:endParaRPr lang="it-IT"/>
          </a:p>
        </p:txBody>
      </p:sp>
      <p:sp>
        <p:nvSpPr>
          <p:cNvPr id="48" name="Text 46"/>
          <p:cNvSpPr/>
          <p:nvPr/>
        </p:nvSpPr>
        <p:spPr>
          <a:xfrm>
            <a:off x="7733467" y="3183017"/>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A</a:t>
            </a:r>
            <a:endParaRPr lang="en-US" sz="1400" dirty="0"/>
          </a:p>
        </p:txBody>
      </p:sp>
      <p:sp>
        <p:nvSpPr>
          <p:cNvPr id="49" name="Text 47"/>
          <p:cNvSpPr/>
          <p:nvPr/>
        </p:nvSpPr>
        <p:spPr>
          <a:xfrm>
            <a:off x="9308425" y="3183017"/>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34</a:t>
            </a:r>
            <a:endParaRPr lang="en-US" sz="1400" dirty="0"/>
          </a:p>
        </p:txBody>
      </p:sp>
      <p:sp>
        <p:nvSpPr>
          <p:cNvPr id="50" name="Text 48"/>
          <p:cNvSpPr/>
          <p:nvPr/>
        </p:nvSpPr>
        <p:spPr>
          <a:xfrm>
            <a:off x="10879574" y="3183017"/>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28.000</a:t>
            </a:r>
            <a:endParaRPr lang="en-US" sz="1400" dirty="0"/>
          </a:p>
        </p:txBody>
      </p:sp>
      <p:sp>
        <p:nvSpPr>
          <p:cNvPr id="51" name="Text 49"/>
          <p:cNvSpPr/>
          <p:nvPr/>
        </p:nvSpPr>
        <p:spPr>
          <a:xfrm>
            <a:off x="12450723" y="3183017"/>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Asma</a:t>
            </a:r>
            <a:endParaRPr lang="en-US" sz="1400" dirty="0"/>
          </a:p>
        </p:txBody>
      </p:sp>
      <p:sp>
        <p:nvSpPr>
          <p:cNvPr id="52" name="Shape 50"/>
          <p:cNvSpPr/>
          <p:nvPr/>
        </p:nvSpPr>
        <p:spPr>
          <a:xfrm>
            <a:off x="7551777" y="3589734"/>
            <a:ext cx="6284833" cy="523161"/>
          </a:xfrm>
          <a:prstGeom prst="rect">
            <a:avLst/>
          </a:prstGeom>
          <a:solidFill>
            <a:srgbClr val="FFFFFF">
              <a:alpha val="4000"/>
            </a:srgbClr>
          </a:solidFill>
          <a:ln/>
        </p:spPr>
        <p:txBody>
          <a:bodyPr/>
          <a:lstStyle/>
          <a:p>
            <a:endParaRPr lang="it-IT"/>
          </a:p>
        </p:txBody>
      </p:sp>
      <p:sp>
        <p:nvSpPr>
          <p:cNvPr id="53" name="Text 51"/>
          <p:cNvSpPr/>
          <p:nvPr/>
        </p:nvSpPr>
        <p:spPr>
          <a:xfrm>
            <a:off x="7733467" y="3706178"/>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B</a:t>
            </a:r>
            <a:endParaRPr lang="en-US" sz="1400" dirty="0"/>
          </a:p>
        </p:txBody>
      </p:sp>
      <p:sp>
        <p:nvSpPr>
          <p:cNvPr id="54" name="Text 52"/>
          <p:cNvSpPr/>
          <p:nvPr/>
        </p:nvSpPr>
        <p:spPr>
          <a:xfrm>
            <a:off x="9308425" y="3706178"/>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35</a:t>
            </a:r>
            <a:endParaRPr lang="en-US" sz="1400" dirty="0"/>
          </a:p>
        </p:txBody>
      </p:sp>
      <p:sp>
        <p:nvSpPr>
          <p:cNvPr id="55" name="Text 53"/>
          <p:cNvSpPr/>
          <p:nvPr/>
        </p:nvSpPr>
        <p:spPr>
          <a:xfrm>
            <a:off x="10879574" y="3706178"/>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29.500</a:t>
            </a:r>
            <a:endParaRPr lang="en-US" sz="1400" dirty="0"/>
          </a:p>
        </p:txBody>
      </p:sp>
      <p:sp>
        <p:nvSpPr>
          <p:cNvPr id="56" name="Text 54"/>
          <p:cNvSpPr/>
          <p:nvPr/>
        </p:nvSpPr>
        <p:spPr>
          <a:xfrm>
            <a:off x="12450723" y="3706178"/>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Diabete</a:t>
            </a:r>
            <a:endParaRPr lang="en-US" sz="1400" dirty="0"/>
          </a:p>
        </p:txBody>
      </p:sp>
      <p:sp>
        <p:nvSpPr>
          <p:cNvPr id="57" name="Shape 55"/>
          <p:cNvSpPr/>
          <p:nvPr/>
        </p:nvSpPr>
        <p:spPr>
          <a:xfrm>
            <a:off x="7551777" y="4112895"/>
            <a:ext cx="6284833" cy="523161"/>
          </a:xfrm>
          <a:prstGeom prst="rect">
            <a:avLst/>
          </a:prstGeom>
          <a:solidFill>
            <a:srgbClr val="000000">
              <a:alpha val="4000"/>
            </a:srgbClr>
          </a:solidFill>
          <a:ln/>
        </p:spPr>
        <p:txBody>
          <a:bodyPr/>
          <a:lstStyle/>
          <a:p>
            <a:endParaRPr lang="it-IT"/>
          </a:p>
        </p:txBody>
      </p:sp>
      <p:sp>
        <p:nvSpPr>
          <p:cNvPr id="58" name="Text 56"/>
          <p:cNvSpPr/>
          <p:nvPr/>
        </p:nvSpPr>
        <p:spPr>
          <a:xfrm>
            <a:off x="7733467" y="4229338"/>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C</a:t>
            </a:r>
            <a:endParaRPr lang="en-US" sz="1400" dirty="0"/>
          </a:p>
        </p:txBody>
      </p:sp>
      <p:sp>
        <p:nvSpPr>
          <p:cNvPr id="59" name="Text 57"/>
          <p:cNvSpPr/>
          <p:nvPr/>
        </p:nvSpPr>
        <p:spPr>
          <a:xfrm>
            <a:off x="9308425" y="4229338"/>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36</a:t>
            </a:r>
            <a:endParaRPr lang="en-US" sz="1400" dirty="0"/>
          </a:p>
        </p:txBody>
      </p:sp>
      <p:sp>
        <p:nvSpPr>
          <p:cNvPr id="60" name="Text 58"/>
          <p:cNvSpPr/>
          <p:nvPr/>
        </p:nvSpPr>
        <p:spPr>
          <a:xfrm>
            <a:off x="10879574" y="4229338"/>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27.000</a:t>
            </a:r>
            <a:endParaRPr lang="en-US" sz="1400" dirty="0"/>
          </a:p>
        </p:txBody>
      </p:sp>
      <p:sp>
        <p:nvSpPr>
          <p:cNvPr id="61" name="Text 59"/>
          <p:cNvSpPr/>
          <p:nvPr/>
        </p:nvSpPr>
        <p:spPr>
          <a:xfrm>
            <a:off x="12450723" y="4229338"/>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Ipertensione</a:t>
            </a:r>
            <a:endParaRPr lang="en-US" sz="1400" dirty="0"/>
          </a:p>
        </p:txBody>
      </p:sp>
      <p:sp>
        <p:nvSpPr>
          <p:cNvPr id="62" name="Shape 60"/>
          <p:cNvSpPr/>
          <p:nvPr/>
        </p:nvSpPr>
        <p:spPr>
          <a:xfrm>
            <a:off x="7551777" y="4636056"/>
            <a:ext cx="6284833" cy="523161"/>
          </a:xfrm>
          <a:prstGeom prst="rect">
            <a:avLst/>
          </a:prstGeom>
          <a:solidFill>
            <a:srgbClr val="FFFFFF">
              <a:alpha val="4000"/>
            </a:srgbClr>
          </a:solidFill>
          <a:ln/>
        </p:spPr>
        <p:txBody>
          <a:bodyPr/>
          <a:lstStyle/>
          <a:p>
            <a:endParaRPr lang="it-IT"/>
          </a:p>
        </p:txBody>
      </p:sp>
      <p:sp>
        <p:nvSpPr>
          <p:cNvPr id="63" name="Text 61"/>
          <p:cNvSpPr/>
          <p:nvPr/>
        </p:nvSpPr>
        <p:spPr>
          <a:xfrm>
            <a:off x="7733467" y="4752499"/>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D</a:t>
            </a:r>
            <a:endParaRPr lang="en-US" sz="1400" dirty="0"/>
          </a:p>
        </p:txBody>
      </p:sp>
      <p:sp>
        <p:nvSpPr>
          <p:cNvPr id="64" name="Text 62"/>
          <p:cNvSpPr/>
          <p:nvPr/>
        </p:nvSpPr>
        <p:spPr>
          <a:xfrm>
            <a:off x="9308425" y="4752499"/>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44</a:t>
            </a:r>
            <a:endParaRPr lang="en-US" sz="1400" dirty="0"/>
          </a:p>
        </p:txBody>
      </p:sp>
      <p:sp>
        <p:nvSpPr>
          <p:cNvPr id="65" name="Text 63"/>
          <p:cNvSpPr/>
          <p:nvPr/>
        </p:nvSpPr>
        <p:spPr>
          <a:xfrm>
            <a:off x="10879574" y="4752499"/>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41.000</a:t>
            </a:r>
            <a:endParaRPr lang="en-US" sz="1400" dirty="0"/>
          </a:p>
        </p:txBody>
      </p:sp>
      <p:sp>
        <p:nvSpPr>
          <p:cNvPr id="66" name="Text 64"/>
          <p:cNvSpPr/>
          <p:nvPr/>
        </p:nvSpPr>
        <p:spPr>
          <a:xfrm>
            <a:off x="12450723" y="4752499"/>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Ipertensione</a:t>
            </a:r>
            <a:endParaRPr lang="en-US" sz="1400" dirty="0"/>
          </a:p>
        </p:txBody>
      </p:sp>
      <p:sp>
        <p:nvSpPr>
          <p:cNvPr id="67" name="Shape 65"/>
          <p:cNvSpPr/>
          <p:nvPr/>
        </p:nvSpPr>
        <p:spPr>
          <a:xfrm>
            <a:off x="7551777" y="5159216"/>
            <a:ext cx="6284833" cy="523161"/>
          </a:xfrm>
          <a:prstGeom prst="rect">
            <a:avLst/>
          </a:prstGeom>
          <a:solidFill>
            <a:srgbClr val="000000">
              <a:alpha val="4000"/>
            </a:srgbClr>
          </a:solidFill>
          <a:ln/>
        </p:spPr>
        <p:txBody>
          <a:bodyPr/>
          <a:lstStyle/>
          <a:p>
            <a:endParaRPr lang="it-IT"/>
          </a:p>
        </p:txBody>
      </p:sp>
      <p:sp>
        <p:nvSpPr>
          <p:cNvPr id="68" name="Text 66"/>
          <p:cNvSpPr/>
          <p:nvPr/>
        </p:nvSpPr>
        <p:spPr>
          <a:xfrm>
            <a:off x="7733467" y="5275659"/>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E</a:t>
            </a:r>
            <a:endParaRPr lang="en-US" sz="1400" dirty="0"/>
          </a:p>
        </p:txBody>
      </p:sp>
      <p:sp>
        <p:nvSpPr>
          <p:cNvPr id="69" name="Text 67"/>
          <p:cNvSpPr/>
          <p:nvPr/>
        </p:nvSpPr>
        <p:spPr>
          <a:xfrm>
            <a:off x="9308425" y="5275659"/>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45</a:t>
            </a:r>
            <a:endParaRPr lang="en-US" sz="1400" dirty="0"/>
          </a:p>
        </p:txBody>
      </p:sp>
      <p:sp>
        <p:nvSpPr>
          <p:cNvPr id="70" name="Text 68"/>
          <p:cNvSpPr/>
          <p:nvPr/>
        </p:nvSpPr>
        <p:spPr>
          <a:xfrm>
            <a:off x="10879574" y="5275659"/>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39.000</a:t>
            </a:r>
            <a:endParaRPr lang="en-US" sz="1400" dirty="0"/>
          </a:p>
        </p:txBody>
      </p:sp>
      <p:sp>
        <p:nvSpPr>
          <p:cNvPr id="71" name="Text 69"/>
          <p:cNvSpPr/>
          <p:nvPr/>
        </p:nvSpPr>
        <p:spPr>
          <a:xfrm>
            <a:off x="12450723" y="5275659"/>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Diabete</a:t>
            </a:r>
            <a:endParaRPr lang="en-US" sz="1400" dirty="0"/>
          </a:p>
        </p:txBody>
      </p:sp>
      <p:sp>
        <p:nvSpPr>
          <p:cNvPr id="72" name="Shape 70"/>
          <p:cNvSpPr/>
          <p:nvPr/>
        </p:nvSpPr>
        <p:spPr>
          <a:xfrm>
            <a:off x="7551777" y="5682377"/>
            <a:ext cx="6284833" cy="523161"/>
          </a:xfrm>
          <a:prstGeom prst="rect">
            <a:avLst/>
          </a:prstGeom>
          <a:solidFill>
            <a:srgbClr val="FFFFFF">
              <a:alpha val="4000"/>
            </a:srgbClr>
          </a:solidFill>
          <a:ln/>
        </p:spPr>
        <p:txBody>
          <a:bodyPr/>
          <a:lstStyle/>
          <a:p>
            <a:endParaRPr lang="it-IT"/>
          </a:p>
        </p:txBody>
      </p:sp>
      <p:sp>
        <p:nvSpPr>
          <p:cNvPr id="73" name="Text 71"/>
          <p:cNvSpPr/>
          <p:nvPr/>
        </p:nvSpPr>
        <p:spPr>
          <a:xfrm>
            <a:off x="7733467" y="5798820"/>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F</a:t>
            </a:r>
            <a:endParaRPr lang="en-US" sz="1400" dirty="0"/>
          </a:p>
        </p:txBody>
      </p:sp>
      <p:sp>
        <p:nvSpPr>
          <p:cNvPr id="74" name="Text 72"/>
          <p:cNvSpPr/>
          <p:nvPr/>
        </p:nvSpPr>
        <p:spPr>
          <a:xfrm>
            <a:off x="9308425" y="5798820"/>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46</a:t>
            </a:r>
            <a:endParaRPr lang="en-US" sz="1400" dirty="0"/>
          </a:p>
        </p:txBody>
      </p:sp>
      <p:sp>
        <p:nvSpPr>
          <p:cNvPr id="75" name="Text 73"/>
          <p:cNvSpPr/>
          <p:nvPr/>
        </p:nvSpPr>
        <p:spPr>
          <a:xfrm>
            <a:off x="10879574" y="5798820"/>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42.000</a:t>
            </a:r>
            <a:endParaRPr lang="en-US" sz="1400" dirty="0"/>
          </a:p>
        </p:txBody>
      </p:sp>
      <p:sp>
        <p:nvSpPr>
          <p:cNvPr id="76" name="Text 74"/>
          <p:cNvSpPr/>
          <p:nvPr/>
        </p:nvSpPr>
        <p:spPr>
          <a:xfrm>
            <a:off x="12450723" y="5798820"/>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Asma</a:t>
            </a:r>
            <a:endParaRPr lang="en-US" sz="1400" dirty="0"/>
          </a:p>
        </p:txBody>
      </p:sp>
      <p:sp>
        <p:nvSpPr>
          <p:cNvPr id="77" name="Text 75"/>
          <p:cNvSpPr/>
          <p:nvPr/>
        </p:nvSpPr>
        <p:spPr>
          <a:xfrm>
            <a:off x="793790" y="6621304"/>
            <a:ext cx="13042821" cy="580549"/>
          </a:xfrm>
          <a:prstGeom prst="rect">
            <a:avLst/>
          </a:prstGeom>
          <a:noFill/>
          <a:ln/>
        </p:spPr>
        <p:txBody>
          <a:bodyPr wrap="squar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Per proteggere la variabile sensibile Patologia, abbiamo applicato il data swapping su questa colonna: i valori vengono permutati casualmente tra i record, mantenendo invariata la distribuzione complessiva delle patologie, ma rompendo il legame diretto tra individuo e diagnosi.</a:t>
            </a:r>
            <a:endParaRPr lang="en-US" sz="1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93790" y="737354"/>
            <a:ext cx="8271153" cy="566976"/>
          </a:xfrm>
          <a:prstGeom prst="rect">
            <a:avLst/>
          </a:prstGeom>
          <a:noFill/>
          <a:ln/>
        </p:spPr>
        <p:txBody>
          <a:bodyPr wrap="none" lIns="0" tIns="0" rIns="0" bIns="0" rtlCol="0" anchor="t"/>
          <a:lstStyle/>
          <a:p>
            <a:pPr marL="0" indent="0" algn="l">
              <a:lnSpc>
                <a:spcPts val="4450"/>
              </a:lnSpc>
              <a:buNone/>
            </a:pPr>
            <a:r>
              <a:rPr lang="en-US" sz="3550" dirty="0">
                <a:solidFill>
                  <a:srgbClr val="030303"/>
                </a:solidFill>
                <a:latin typeface="DM Sans Semi Bold" pitchFamily="34" charset="0"/>
                <a:ea typeface="DM Sans Semi Bold" pitchFamily="34" charset="-122"/>
                <a:cs typeface="DM Sans Semi Bold" pitchFamily="34" charset="-120"/>
              </a:rPr>
              <a:t>Perturbazione/Noise: Esempio Pratico</a:t>
            </a:r>
            <a:endParaRPr lang="en-US" sz="3550" dirty="0"/>
          </a:p>
        </p:txBody>
      </p:sp>
      <p:sp>
        <p:nvSpPr>
          <p:cNvPr id="3" name="Text 1"/>
          <p:cNvSpPr/>
          <p:nvPr/>
        </p:nvSpPr>
        <p:spPr>
          <a:xfrm>
            <a:off x="793790" y="1757958"/>
            <a:ext cx="2268260" cy="283488"/>
          </a:xfrm>
          <a:prstGeom prst="rect">
            <a:avLst/>
          </a:prstGeom>
          <a:noFill/>
          <a:ln/>
        </p:spPr>
        <p:txBody>
          <a:bodyPr wrap="none" lIns="0" tIns="0" rIns="0" bIns="0" rtlCol="0" anchor="t"/>
          <a:lstStyle/>
          <a:p>
            <a:pPr marL="0" indent="0" algn="l">
              <a:lnSpc>
                <a:spcPts val="2200"/>
              </a:lnSpc>
              <a:buNone/>
            </a:pPr>
            <a:r>
              <a:rPr lang="en-US" sz="1750" dirty="0">
                <a:solidFill>
                  <a:srgbClr val="030303"/>
                </a:solidFill>
                <a:latin typeface="DM Sans Semi Bold" pitchFamily="34" charset="0"/>
                <a:ea typeface="DM Sans Semi Bold" pitchFamily="34" charset="-122"/>
                <a:cs typeface="DM Sans Semi Bold" pitchFamily="34" charset="-120"/>
              </a:rPr>
              <a:t>Dataset Originale</a:t>
            </a:r>
            <a:endParaRPr lang="en-US" sz="1750" dirty="0"/>
          </a:p>
        </p:txBody>
      </p:sp>
      <p:sp>
        <p:nvSpPr>
          <p:cNvPr id="4" name="Shape 2"/>
          <p:cNvSpPr/>
          <p:nvPr/>
        </p:nvSpPr>
        <p:spPr>
          <a:xfrm>
            <a:off x="793790" y="2245519"/>
            <a:ext cx="6300073" cy="3677364"/>
          </a:xfrm>
          <a:prstGeom prst="roundRect">
            <a:avLst>
              <a:gd name="adj" fmla="val 740"/>
            </a:avLst>
          </a:prstGeom>
          <a:noFill/>
          <a:ln w="7620">
            <a:solidFill>
              <a:srgbClr val="000000">
                <a:alpha val="8000"/>
              </a:srgbClr>
            </a:solidFill>
            <a:prstDash val="solid"/>
          </a:ln>
        </p:spPr>
        <p:txBody>
          <a:bodyPr/>
          <a:lstStyle/>
          <a:p>
            <a:endParaRPr lang="it-IT"/>
          </a:p>
        </p:txBody>
      </p:sp>
      <p:sp>
        <p:nvSpPr>
          <p:cNvPr id="5" name="Shape 3"/>
          <p:cNvSpPr/>
          <p:nvPr/>
        </p:nvSpPr>
        <p:spPr>
          <a:xfrm>
            <a:off x="801410" y="2253139"/>
            <a:ext cx="6284833" cy="523161"/>
          </a:xfrm>
          <a:prstGeom prst="rect">
            <a:avLst/>
          </a:prstGeom>
          <a:solidFill>
            <a:srgbClr val="FFFFFF">
              <a:alpha val="4000"/>
            </a:srgbClr>
          </a:solidFill>
          <a:ln/>
        </p:spPr>
        <p:txBody>
          <a:bodyPr/>
          <a:lstStyle/>
          <a:p>
            <a:endParaRPr lang="it-IT"/>
          </a:p>
        </p:txBody>
      </p:sp>
      <p:sp>
        <p:nvSpPr>
          <p:cNvPr id="6" name="Text 4"/>
          <p:cNvSpPr/>
          <p:nvPr/>
        </p:nvSpPr>
        <p:spPr>
          <a:xfrm>
            <a:off x="982861" y="2369582"/>
            <a:ext cx="2775704"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ID</a:t>
            </a:r>
            <a:endParaRPr lang="en-US" sz="1400" dirty="0"/>
          </a:p>
        </p:txBody>
      </p:sp>
      <p:sp>
        <p:nvSpPr>
          <p:cNvPr id="7" name="Text 5"/>
          <p:cNvSpPr/>
          <p:nvPr/>
        </p:nvSpPr>
        <p:spPr>
          <a:xfrm>
            <a:off x="4129088" y="2369582"/>
            <a:ext cx="2775704"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Reddito (€)</a:t>
            </a:r>
            <a:endParaRPr lang="en-US" sz="1400" dirty="0"/>
          </a:p>
        </p:txBody>
      </p:sp>
      <p:sp>
        <p:nvSpPr>
          <p:cNvPr id="8" name="Shape 6"/>
          <p:cNvSpPr/>
          <p:nvPr/>
        </p:nvSpPr>
        <p:spPr>
          <a:xfrm>
            <a:off x="801410" y="2776299"/>
            <a:ext cx="6284833" cy="523161"/>
          </a:xfrm>
          <a:prstGeom prst="rect">
            <a:avLst/>
          </a:prstGeom>
          <a:solidFill>
            <a:srgbClr val="000000">
              <a:alpha val="4000"/>
            </a:srgbClr>
          </a:solidFill>
          <a:ln/>
        </p:spPr>
        <p:txBody>
          <a:bodyPr/>
          <a:lstStyle/>
          <a:p>
            <a:endParaRPr lang="it-IT"/>
          </a:p>
        </p:txBody>
      </p:sp>
      <p:sp>
        <p:nvSpPr>
          <p:cNvPr id="9" name="Text 7"/>
          <p:cNvSpPr/>
          <p:nvPr/>
        </p:nvSpPr>
        <p:spPr>
          <a:xfrm>
            <a:off x="982861" y="2892743"/>
            <a:ext cx="2775704"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A</a:t>
            </a:r>
            <a:endParaRPr lang="en-US" sz="1400" dirty="0"/>
          </a:p>
        </p:txBody>
      </p:sp>
      <p:sp>
        <p:nvSpPr>
          <p:cNvPr id="10" name="Text 8"/>
          <p:cNvSpPr/>
          <p:nvPr/>
        </p:nvSpPr>
        <p:spPr>
          <a:xfrm>
            <a:off x="4129088" y="2892743"/>
            <a:ext cx="2775704"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28.000</a:t>
            </a:r>
            <a:endParaRPr lang="en-US" sz="1400" dirty="0"/>
          </a:p>
        </p:txBody>
      </p:sp>
      <p:sp>
        <p:nvSpPr>
          <p:cNvPr id="11" name="Shape 9"/>
          <p:cNvSpPr/>
          <p:nvPr/>
        </p:nvSpPr>
        <p:spPr>
          <a:xfrm>
            <a:off x="801410" y="3299460"/>
            <a:ext cx="6284833" cy="523161"/>
          </a:xfrm>
          <a:prstGeom prst="rect">
            <a:avLst/>
          </a:prstGeom>
          <a:solidFill>
            <a:srgbClr val="FFFFFF">
              <a:alpha val="4000"/>
            </a:srgbClr>
          </a:solidFill>
          <a:ln/>
        </p:spPr>
        <p:txBody>
          <a:bodyPr/>
          <a:lstStyle/>
          <a:p>
            <a:endParaRPr lang="it-IT"/>
          </a:p>
        </p:txBody>
      </p:sp>
      <p:sp>
        <p:nvSpPr>
          <p:cNvPr id="12" name="Text 10"/>
          <p:cNvSpPr/>
          <p:nvPr/>
        </p:nvSpPr>
        <p:spPr>
          <a:xfrm>
            <a:off x="982861" y="3415903"/>
            <a:ext cx="2775704"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B</a:t>
            </a:r>
            <a:endParaRPr lang="en-US" sz="1400" dirty="0"/>
          </a:p>
        </p:txBody>
      </p:sp>
      <p:sp>
        <p:nvSpPr>
          <p:cNvPr id="13" name="Text 11"/>
          <p:cNvSpPr/>
          <p:nvPr/>
        </p:nvSpPr>
        <p:spPr>
          <a:xfrm>
            <a:off x="4129088" y="3415903"/>
            <a:ext cx="2775704"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29.500</a:t>
            </a:r>
            <a:endParaRPr lang="en-US" sz="1400" dirty="0"/>
          </a:p>
        </p:txBody>
      </p:sp>
      <p:sp>
        <p:nvSpPr>
          <p:cNvPr id="14" name="Shape 12"/>
          <p:cNvSpPr/>
          <p:nvPr/>
        </p:nvSpPr>
        <p:spPr>
          <a:xfrm>
            <a:off x="801410" y="3822621"/>
            <a:ext cx="6284833" cy="523161"/>
          </a:xfrm>
          <a:prstGeom prst="rect">
            <a:avLst/>
          </a:prstGeom>
          <a:solidFill>
            <a:srgbClr val="000000">
              <a:alpha val="4000"/>
            </a:srgbClr>
          </a:solidFill>
          <a:ln/>
        </p:spPr>
        <p:txBody>
          <a:bodyPr/>
          <a:lstStyle/>
          <a:p>
            <a:endParaRPr lang="it-IT"/>
          </a:p>
        </p:txBody>
      </p:sp>
      <p:sp>
        <p:nvSpPr>
          <p:cNvPr id="15" name="Text 13"/>
          <p:cNvSpPr/>
          <p:nvPr/>
        </p:nvSpPr>
        <p:spPr>
          <a:xfrm>
            <a:off x="982861" y="3939064"/>
            <a:ext cx="2775704"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C</a:t>
            </a:r>
            <a:endParaRPr lang="en-US" sz="1400" dirty="0"/>
          </a:p>
        </p:txBody>
      </p:sp>
      <p:sp>
        <p:nvSpPr>
          <p:cNvPr id="16" name="Text 14"/>
          <p:cNvSpPr/>
          <p:nvPr/>
        </p:nvSpPr>
        <p:spPr>
          <a:xfrm>
            <a:off x="4129088" y="3939064"/>
            <a:ext cx="2775704"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27.000</a:t>
            </a:r>
            <a:endParaRPr lang="en-US" sz="1400" dirty="0"/>
          </a:p>
        </p:txBody>
      </p:sp>
      <p:sp>
        <p:nvSpPr>
          <p:cNvPr id="17" name="Shape 15"/>
          <p:cNvSpPr/>
          <p:nvPr/>
        </p:nvSpPr>
        <p:spPr>
          <a:xfrm>
            <a:off x="801410" y="4345781"/>
            <a:ext cx="6284833" cy="523161"/>
          </a:xfrm>
          <a:prstGeom prst="rect">
            <a:avLst/>
          </a:prstGeom>
          <a:solidFill>
            <a:srgbClr val="FFFFFF">
              <a:alpha val="4000"/>
            </a:srgbClr>
          </a:solidFill>
          <a:ln/>
        </p:spPr>
        <p:txBody>
          <a:bodyPr/>
          <a:lstStyle/>
          <a:p>
            <a:endParaRPr lang="it-IT"/>
          </a:p>
        </p:txBody>
      </p:sp>
      <p:sp>
        <p:nvSpPr>
          <p:cNvPr id="18" name="Text 16"/>
          <p:cNvSpPr/>
          <p:nvPr/>
        </p:nvSpPr>
        <p:spPr>
          <a:xfrm>
            <a:off x="982861" y="4462224"/>
            <a:ext cx="2775704"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D</a:t>
            </a:r>
            <a:endParaRPr lang="en-US" sz="1400" dirty="0"/>
          </a:p>
        </p:txBody>
      </p:sp>
      <p:sp>
        <p:nvSpPr>
          <p:cNvPr id="19" name="Text 17"/>
          <p:cNvSpPr/>
          <p:nvPr/>
        </p:nvSpPr>
        <p:spPr>
          <a:xfrm>
            <a:off x="4129088" y="4462224"/>
            <a:ext cx="2775704"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41.000</a:t>
            </a:r>
            <a:endParaRPr lang="en-US" sz="1400" dirty="0"/>
          </a:p>
        </p:txBody>
      </p:sp>
      <p:sp>
        <p:nvSpPr>
          <p:cNvPr id="20" name="Shape 18"/>
          <p:cNvSpPr/>
          <p:nvPr/>
        </p:nvSpPr>
        <p:spPr>
          <a:xfrm>
            <a:off x="801410" y="4868942"/>
            <a:ext cx="6284833" cy="523161"/>
          </a:xfrm>
          <a:prstGeom prst="rect">
            <a:avLst/>
          </a:prstGeom>
          <a:solidFill>
            <a:srgbClr val="000000">
              <a:alpha val="4000"/>
            </a:srgbClr>
          </a:solidFill>
          <a:ln/>
        </p:spPr>
        <p:txBody>
          <a:bodyPr/>
          <a:lstStyle/>
          <a:p>
            <a:endParaRPr lang="it-IT"/>
          </a:p>
        </p:txBody>
      </p:sp>
      <p:sp>
        <p:nvSpPr>
          <p:cNvPr id="21" name="Text 19"/>
          <p:cNvSpPr/>
          <p:nvPr/>
        </p:nvSpPr>
        <p:spPr>
          <a:xfrm>
            <a:off x="982861" y="4985385"/>
            <a:ext cx="2775704"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E</a:t>
            </a:r>
            <a:endParaRPr lang="en-US" sz="1400" dirty="0"/>
          </a:p>
        </p:txBody>
      </p:sp>
      <p:sp>
        <p:nvSpPr>
          <p:cNvPr id="22" name="Text 20"/>
          <p:cNvSpPr/>
          <p:nvPr/>
        </p:nvSpPr>
        <p:spPr>
          <a:xfrm>
            <a:off x="4129088" y="4985385"/>
            <a:ext cx="2775704"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39.000</a:t>
            </a:r>
            <a:endParaRPr lang="en-US" sz="1400" dirty="0"/>
          </a:p>
        </p:txBody>
      </p:sp>
      <p:sp>
        <p:nvSpPr>
          <p:cNvPr id="23" name="Shape 21"/>
          <p:cNvSpPr/>
          <p:nvPr/>
        </p:nvSpPr>
        <p:spPr>
          <a:xfrm>
            <a:off x="801410" y="5392103"/>
            <a:ext cx="6284833" cy="523161"/>
          </a:xfrm>
          <a:prstGeom prst="rect">
            <a:avLst/>
          </a:prstGeom>
          <a:solidFill>
            <a:srgbClr val="FFFFFF">
              <a:alpha val="4000"/>
            </a:srgbClr>
          </a:solidFill>
          <a:ln/>
        </p:spPr>
        <p:txBody>
          <a:bodyPr/>
          <a:lstStyle/>
          <a:p>
            <a:endParaRPr lang="it-IT"/>
          </a:p>
        </p:txBody>
      </p:sp>
      <p:sp>
        <p:nvSpPr>
          <p:cNvPr id="24" name="Text 22"/>
          <p:cNvSpPr/>
          <p:nvPr/>
        </p:nvSpPr>
        <p:spPr>
          <a:xfrm>
            <a:off x="982861" y="5508546"/>
            <a:ext cx="2775704"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F</a:t>
            </a:r>
            <a:endParaRPr lang="en-US" sz="1400" dirty="0"/>
          </a:p>
        </p:txBody>
      </p:sp>
      <p:sp>
        <p:nvSpPr>
          <p:cNvPr id="25" name="Text 23"/>
          <p:cNvSpPr/>
          <p:nvPr/>
        </p:nvSpPr>
        <p:spPr>
          <a:xfrm>
            <a:off x="4129088" y="5508546"/>
            <a:ext cx="2775704"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42.000</a:t>
            </a:r>
            <a:endParaRPr lang="en-US" sz="1400" dirty="0"/>
          </a:p>
        </p:txBody>
      </p:sp>
      <p:sp>
        <p:nvSpPr>
          <p:cNvPr id="26" name="Text 24"/>
          <p:cNvSpPr/>
          <p:nvPr/>
        </p:nvSpPr>
        <p:spPr>
          <a:xfrm>
            <a:off x="7544157" y="1757958"/>
            <a:ext cx="4409718" cy="283488"/>
          </a:xfrm>
          <a:prstGeom prst="rect">
            <a:avLst/>
          </a:prstGeom>
          <a:noFill/>
          <a:ln/>
        </p:spPr>
        <p:txBody>
          <a:bodyPr wrap="none" lIns="0" tIns="0" rIns="0" bIns="0" rtlCol="0" anchor="t"/>
          <a:lstStyle/>
          <a:p>
            <a:pPr marL="0" indent="0" algn="l">
              <a:lnSpc>
                <a:spcPts val="2200"/>
              </a:lnSpc>
              <a:buNone/>
            </a:pPr>
            <a:r>
              <a:rPr lang="en-US" sz="1750" dirty="0">
                <a:solidFill>
                  <a:srgbClr val="030303"/>
                </a:solidFill>
                <a:latin typeface="DM Sans Semi Bold" pitchFamily="34" charset="0"/>
                <a:ea typeface="DM Sans Semi Bold" pitchFamily="34" charset="-122"/>
                <a:cs typeface="DM Sans Semi Bold" pitchFamily="34" charset="-120"/>
              </a:rPr>
              <a:t>Dataset Perturbato (Rumore Laplaciano)</a:t>
            </a:r>
            <a:endParaRPr lang="en-US" sz="1750" dirty="0"/>
          </a:p>
        </p:txBody>
      </p:sp>
      <p:sp>
        <p:nvSpPr>
          <p:cNvPr id="27" name="Shape 25"/>
          <p:cNvSpPr/>
          <p:nvPr/>
        </p:nvSpPr>
        <p:spPr>
          <a:xfrm>
            <a:off x="7544157" y="2245519"/>
            <a:ext cx="6300073" cy="4257913"/>
          </a:xfrm>
          <a:prstGeom prst="roundRect">
            <a:avLst>
              <a:gd name="adj" fmla="val 639"/>
            </a:avLst>
          </a:prstGeom>
          <a:noFill/>
          <a:ln w="7620">
            <a:solidFill>
              <a:srgbClr val="000000">
                <a:alpha val="8000"/>
              </a:srgbClr>
            </a:solidFill>
            <a:prstDash val="solid"/>
          </a:ln>
        </p:spPr>
        <p:txBody>
          <a:bodyPr/>
          <a:lstStyle/>
          <a:p>
            <a:endParaRPr lang="it-IT"/>
          </a:p>
        </p:txBody>
      </p:sp>
      <p:sp>
        <p:nvSpPr>
          <p:cNvPr id="28" name="Shape 26"/>
          <p:cNvSpPr/>
          <p:nvPr/>
        </p:nvSpPr>
        <p:spPr>
          <a:xfrm>
            <a:off x="7551777" y="2253139"/>
            <a:ext cx="6284833" cy="1103709"/>
          </a:xfrm>
          <a:prstGeom prst="rect">
            <a:avLst/>
          </a:prstGeom>
          <a:solidFill>
            <a:srgbClr val="FFFFFF">
              <a:alpha val="4000"/>
            </a:srgbClr>
          </a:solidFill>
          <a:ln/>
        </p:spPr>
        <p:txBody>
          <a:bodyPr/>
          <a:lstStyle/>
          <a:p>
            <a:endParaRPr lang="it-IT"/>
          </a:p>
        </p:txBody>
      </p:sp>
      <p:sp>
        <p:nvSpPr>
          <p:cNvPr id="29" name="Text 27"/>
          <p:cNvSpPr/>
          <p:nvPr/>
        </p:nvSpPr>
        <p:spPr>
          <a:xfrm>
            <a:off x="7733467" y="2369582"/>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ID</a:t>
            </a:r>
            <a:endParaRPr lang="en-US" sz="1400" dirty="0"/>
          </a:p>
        </p:txBody>
      </p:sp>
      <p:sp>
        <p:nvSpPr>
          <p:cNvPr id="30" name="Text 28"/>
          <p:cNvSpPr/>
          <p:nvPr/>
        </p:nvSpPr>
        <p:spPr>
          <a:xfrm>
            <a:off x="9308425" y="2369582"/>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Reddito (€)</a:t>
            </a:r>
            <a:endParaRPr lang="en-US" sz="1400" dirty="0"/>
          </a:p>
        </p:txBody>
      </p:sp>
      <p:sp>
        <p:nvSpPr>
          <p:cNvPr id="31" name="Text 29"/>
          <p:cNvSpPr/>
          <p:nvPr/>
        </p:nvSpPr>
        <p:spPr>
          <a:xfrm>
            <a:off x="10879574" y="2369582"/>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Rumore</a:t>
            </a:r>
            <a:endParaRPr lang="en-US" sz="1400" dirty="0"/>
          </a:p>
        </p:txBody>
      </p:sp>
      <p:sp>
        <p:nvSpPr>
          <p:cNvPr id="32" name="Text 30"/>
          <p:cNvSpPr/>
          <p:nvPr/>
        </p:nvSpPr>
        <p:spPr>
          <a:xfrm>
            <a:off x="12450723" y="2369582"/>
            <a:ext cx="1204436" cy="870823"/>
          </a:xfrm>
          <a:prstGeom prst="rect">
            <a:avLst/>
          </a:prstGeom>
          <a:noFill/>
          <a:ln/>
        </p:spPr>
        <p:txBody>
          <a:bodyPr wrap="squar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Reddito perturbato (€)</a:t>
            </a:r>
            <a:endParaRPr lang="en-US" sz="1400" dirty="0"/>
          </a:p>
        </p:txBody>
      </p:sp>
      <p:sp>
        <p:nvSpPr>
          <p:cNvPr id="33" name="Shape 31"/>
          <p:cNvSpPr/>
          <p:nvPr/>
        </p:nvSpPr>
        <p:spPr>
          <a:xfrm>
            <a:off x="7551777" y="3356848"/>
            <a:ext cx="6284833" cy="523161"/>
          </a:xfrm>
          <a:prstGeom prst="rect">
            <a:avLst/>
          </a:prstGeom>
          <a:solidFill>
            <a:srgbClr val="000000">
              <a:alpha val="4000"/>
            </a:srgbClr>
          </a:solidFill>
          <a:ln/>
        </p:spPr>
        <p:txBody>
          <a:bodyPr/>
          <a:lstStyle/>
          <a:p>
            <a:endParaRPr lang="it-IT"/>
          </a:p>
        </p:txBody>
      </p:sp>
      <p:sp>
        <p:nvSpPr>
          <p:cNvPr id="34" name="Text 32"/>
          <p:cNvSpPr/>
          <p:nvPr/>
        </p:nvSpPr>
        <p:spPr>
          <a:xfrm>
            <a:off x="7733467" y="3473291"/>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A</a:t>
            </a:r>
            <a:endParaRPr lang="en-US" sz="1400" dirty="0"/>
          </a:p>
        </p:txBody>
      </p:sp>
      <p:sp>
        <p:nvSpPr>
          <p:cNvPr id="35" name="Text 33"/>
          <p:cNvSpPr/>
          <p:nvPr/>
        </p:nvSpPr>
        <p:spPr>
          <a:xfrm>
            <a:off x="9308425" y="3473291"/>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28.000</a:t>
            </a:r>
            <a:endParaRPr lang="en-US" sz="1400" dirty="0"/>
          </a:p>
        </p:txBody>
      </p:sp>
      <p:sp>
        <p:nvSpPr>
          <p:cNvPr id="36" name="Text 34"/>
          <p:cNvSpPr/>
          <p:nvPr/>
        </p:nvSpPr>
        <p:spPr>
          <a:xfrm>
            <a:off x="10879574" y="3473291"/>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+1800</a:t>
            </a:r>
            <a:endParaRPr lang="en-US" sz="1400" dirty="0"/>
          </a:p>
        </p:txBody>
      </p:sp>
      <p:sp>
        <p:nvSpPr>
          <p:cNvPr id="37" name="Text 35"/>
          <p:cNvSpPr/>
          <p:nvPr/>
        </p:nvSpPr>
        <p:spPr>
          <a:xfrm>
            <a:off x="12450723" y="3473291"/>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29.800</a:t>
            </a:r>
            <a:endParaRPr lang="en-US" sz="1400" dirty="0"/>
          </a:p>
        </p:txBody>
      </p:sp>
      <p:sp>
        <p:nvSpPr>
          <p:cNvPr id="38" name="Shape 36"/>
          <p:cNvSpPr/>
          <p:nvPr/>
        </p:nvSpPr>
        <p:spPr>
          <a:xfrm>
            <a:off x="7551777" y="3880009"/>
            <a:ext cx="6284833" cy="523161"/>
          </a:xfrm>
          <a:prstGeom prst="rect">
            <a:avLst/>
          </a:prstGeom>
          <a:solidFill>
            <a:srgbClr val="FFFFFF">
              <a:alpha val="4000"/>
            </a:srgbClr>
          </a:solidFill>
          <a:ln/>
        </p:spPr>
        <p:txBody>
          <a:bodyPr/>
          <a:lstStyle/>
          <a:p>
            <a:endParaRPr lang="it-IT"/>
          </a:p>
        </p:txBody>
      </p:sp>
      <p:sp>
        <p:nvSpPr>
          <p:cNvPr id="39" name="Text 37"/>
          <p:cNvSpPr/>
          <p:nvPr/>
        </p:nvSpPr>
        <p:spPr>
          <a:xfrm>
            <a:off x="7733467" y="3996452"/>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B</a:t>
            </a:r>
            <a:endParaRPr lang="en-US" sz="1400" dirty="0"/>
          </a:p>
        </p:txBody>
      </p:sp>
      <p:sp>
        <p:nvSpPr>
          <p:cNvPr id="40" name="Text 38"/>
          <p:cNvSpPr/>
          <p:nvPr/>
        </p:nvSpPr>
        <p:spPr>
          <a:xfrm>
            <a:off x="9308425" y="3996452"/>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29.500</a:t>
            </a:r>
            <a:endParaRPr lang="en-US" sz="1400" dirty="0"/>
          </a:p>
        </p:txBody>
      </p:sp>
      <p:sp>
        <p:nvSpPr>
          <p:cNvPr id="41" name="Text 39"/>
          <p:cNvSpPr/>
          <p:nvPr/>
        </p:nvSpPr>
        <p:spPr>
          <a:xfrm>
            <a:off x="10879574" y="3996452"/>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-2500</a:t>
            </a:r>
            <a:endParaRPr lang="en-US" sz="1400" dirty="0"/>
          </a:p>
        </p:txBody>
      </p:sp>
      <p:sp>
        <p:nvSpPr>
          <p:cNvPr id="42" name="Text 40"/>
          <p:cNvSpPr/>
          <p:nvPr/>
        </p:nvSpPr>
        <p:spPr>
          <a:xfrm>
            <a:off x="12450723" y="3996452"/>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27.000</a:t>
            </a:r>
            <a:endParaRPr lang="en-US" sz="1400" dirty="0"/>
          </a:p>
        </p:txBody>
      </p:sp>
      <p:sp>
        <p:nvSpPr>
          <p:cNvPr id="43" name="Shape 41"/>
          <p:cNvSpPr/>
          <p:nvPr/>
        </p:nvSpPr>
        <p:spPr>
          <a:xfrm>
            <a:off x="7551777" y="4403169"/>
            <a:ext cx="6284833" cy="523161"/>
          </a:xfrm>
          <a:prstGeom prst="rect">
            <a:avLst/>
          </a:prstGeom>
          <a:solidFill>
            <a:srgbClr val="000000">
              <a:alpha val="4000"/>
            </a:srgbClr>
          </a:solidFill>
          <a:ln/>
        </p:spPr>
        <p:txBody>
          <a:bodyPr/>
          <a:lstStyle/>
          <a:p>
            <a:endParaRPr lang="it-IT"/>
          </a:p>
        </p:txBody>
      </p:sp>
      <p:sp>
        <p:nvSpPr>
          <p:cNvPr id="44" name="Text 42"/>
          <p:cNvSpPr/>
          <p:nvPr/>
        </p:nvSpPr>
        <p:spPr>
          <a:xfrm>
            <a:off x="7733467" y="4519613"/>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C</a:t>
            </a:r>
            <a:endParaRPr lang="en-US" sz="1400" dirty="0"/>
          </a:p>
        </p:txBody>
      </p:sp>
      <p:sp>
        <p:nvSpPr>
          <p:cNvPr id="45" name="Text 43"/>
          <p:cNvSpPr/>
          <p:nvPr/>
        </p:nvSpPr>
        <p:spPr>
          <a:xfrm>
            <a:off x="9308425" y="4519613"/>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27.000</a:t>
            </a:r>
            <a:endParaRPr lang="en-US" sz="1400" dirty="0"/>
          </a:p>
        </p:txBody>
      </p:sp>
      <p:sp>
        <p:nvSpPr>
          <p:cNvPr id="46" name="Text 44"/>
          <p:cNvSpPr/>
          <p:nvPr/>
        </p:nvSpPr>
        <p:spPr>
          <a:xfrm>
            <a:off x="10879574" y="4519613"/>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+400</a:t>
            </a:r>
            <a:endParaRPr lang="en-US" sz="1400" dirty="0"/>
          </a:p>
        </p:txBody>
      </p:sp>
      <p:sp>
        <p:nvSpPr>
          <p:cNvPr id="47" name="Text 45"/>
          <p:cNvSpPr/>
          <p:nvPr/>
        </p:nvSpPr>
        <p:spPr>
          <a:xfrm>
            <a:off x="12450723" y="4519613"/>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27.400</a:t>
            </a:r>
            <a:endParaRPr lang="en-US" sz="1400" dirty="0"/>
          </a:p>
        </p:txBody>
      </p:sp>
      <p:sp>
        <p:nvSpPr>
          <p:cNvPr id="48" name="Shape 46"/>
          <p:cNvSpPr/>
          <p:nvPr/>
        </p:nvSpPr>
        <p:spPr>
          <a:xfrm>
            <a:off x="7551777" y="4926330"/>
            <a:ext cx="6284833" cy="523161"/>
          </a:xfrm>
          <a:prstGeom prst="rect">
            <a:avLst/>
          </a:prstGeom>
          <a:solidFill>
            <a:srgbClr val="FFFFFF">
              <a:alpha val="4000"/>
            </a:srgbClr>
          </a:solidFill>
          <a:ln/>
        </p:spPr>
        <p:txBody>
          <a:bodyPr/>
          <a:lstStyle/>
          <a:p>
            <a:endParaRPr lang="it-IT"/>
          </a:p>
        </p:txBody>
      </p:sp>
      <p:sp>
        <p:nvSpPr>
          <p:cNvPr id="49" name="Text 47"/>
          <p:cNvSpPr/>
          <p:nvPr/>
        </p:nvSpPr>
        <p:spPr>
          <a:xfrm>
            <a:off x="7733467" y="5042773"/>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D</a:t>
            </a:r>
            <a:endParaRPr lang="en-US" sz="1400" dirty="0"/>
          </a:p>
        </p:txBody>
      </p:sp>
      <p:sp>
        <p:nvSpPr>
          <p:cNvPr id="50" name="Text 48"/>
          <p:cNvSpPr/>
          <p:nvPr/>
        </p:nvSpPr>
        <p:spPr>
          <a:xfrm>
            <a:off x="9308425" y="5042773"/>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41.000</a:t>
            </a:r>
            <a:endParaRPr lang="en-US" sz="1400" dirty="0"/>
          </a:p>
        </p:txBody>
      </p:sp>
      <p:sp>
        <p:nvSpPr>
          <p:cNvPr id="51" name="Text 49"/>
          <p:cNvSpPr/>
          <p:nvPr/>
        </p:nvSpPr>
        <p:spPr>
          <a:xfrm>
            <a:off x="10879574" y="5042773"/>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-900</a:t>
            </a:r>
            <a:endParaRPr lang="en-US" sz="1400" dirty="0"/>
          </a:p>
        </p:txBody>
      </p:sp>
      <p:sp>
        <p:nvSpPr>
          <p:cNvPr id="52" name="Text 50"/>
          <p:cNvSpPr/>
          <p:nvPr/>
        </p:nvSpPr>
        <p:spPr>
          <a:xfrm>
            <a:off x="12450723" y="5042773"/>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40.100</a:t>
            </a:r>
            <a:endParaRPr lang="en-US" sz="1400" dirty="0"/>
          </a:p>
        </p:txBody>
      </p:sp>
      <p:sp>
        <p:nvSpPr>
          <p:cNvPr id="53" name="Shape 51"/>
          <p:cNvSpPr/>
          <p:nvPr/>
        </p:nvSpPr>
        <p:spPr>
          <a:xfrm>
            <a:off x="7551777" y="5449491"/>
            <a:ext cx="6284833" cy="523161"/>
          </a:xfrm>
          <a:prstGeom prst="rect">
            <a:avLst/>
          </a:prstGeom>
          <a:solidFill>
            <a:srgbClr val="000000">
              <a:alpha val="4000"/>
            </a:srgbClr>
          </a:solidFill>
          <a:ln/>
        </p:spPr>
        <p:txBody>
          <a:bodyPr/>
          <a:lstStyle/>
          <a:p>
            <a:endParaRPr lang="it-IT"/>
          </a:p>
        </p:txBody>
      </p:sp>
      <p:sp>
        <p:nvSpPr>
          <p:cNvPr id="54" name="Text 52"/>
          <p:cNvSpPr/>
          <p:nvPr/>
        </p:nvSpPr>
        <p:spPr>
          <a:xfrm>
            <a:off x="7733467" y="5565934"/>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E</a:t>
            </a:r>
            <a:endParaRPr lang="en-US" sz="1400" dirty="0"/>
          </a:p>
        </p:txBody>
      </p:sp>
      <p:sp>
        <p:nvSpPr>
          <p:cNvPr id="55" name="Text 53"/>
          <p:cNvSpPr/>
          <p:nvPr/>
        </p:nvSpPr>
        <p:spPr>
          <a:xfrm>
            <a:off x="9308425" y="5565934"/>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39.000</a:t>
            </a:r>
            <a:endParaRPr lang="en-US" sz="1400" dirty="0"/>
          </a:p>
        </p:txBody>
      </p:sp>
      <p:sp>
        <p:nvSpPr>
          <p:cNvPr id="56" name="Text 54"/>
          <p:cNvSpPr/>
          <p:nvPr/>
        </p:nvSpPr>
        <p:spPr>
          <a:xfrm>
            <a:off x="10879574" y="5565934"/>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+1300</a:t>
            </a:r>
            <a:endParaRPr lang="en-US" sz="1400" dirty="0"/>
          </a:p>
        </p:txBody>
      </p:sp>
      <p:sp>
        <p:nvSpPr>
          <p:cNvPr id="57" name="Text 55"/>
          <p:cNvSpPr/>
          <p:nvPr/>
        </p:nvSpPr>
        <p:spPr>
          <a:xfrm>
            <a:off x="12450723" y="5565934"/>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40.300</a:t>
            </a:r>
            <a:endParaRPr lang="en-US" sz="1400" dirty="0"/>
          </a:p>
        </p:txBody>
      </p:sp>
      <p:sp>
        <p:nvSpPr>
          <p:cNvPr id="58" name="Shape 56"/>
          <p:cNvSpPr/>
          <p:nvPr/>
        </p:nvSpPr>
        <p:spPr>
          <a:xfrm>
            <a:off x="7551777" y="5972651"/>
            <a:ext cx="6284833" cy="523161"/>
          </a:xfrm>
          <a:prstGeom prst="rect">
            <a:avLst/>
          </a:prstGeom>
          <a:solidFill>
            <a:srgbClr val="FFFFFF">
              <a:alpha val="4000"/>
            </a:srgbClr>
          </a:solidFill>
          <a:ln/>
        </p:spPr>
        <p:txBody>
          <a:bodyPr/>
          <a:lstStyle/>
          <a:p>
            <a:endParaRPr lang="it-IT"/>
          </a:p>
        </p:txBody>
      </p:sp>
      <p:sp>
        <p:nvSpPr>
          <p:cNvPr id="59" name="Text 57"/>
          <p:cNvSpPr/>
          <p:nvPr/>
        </p:nvSpPr>
        <p:spPr>
          <a:xfrm>
            <a:off x="7733467" y="6089094"/>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F</a:t>
            </a:r>
            <a:endParaRPr lang="en-US" sz="1400" dirty="0"/>
          </a:p>
        </p:txBody>
      </p:sp>
      <p:sp>
        <p:nvSpPr>
          <p:cNvPr id="60" name="Text 58"/>
          <p:cNvSpPr/>
          <p:nvPr/>
        </p:nvSpPr>
        <p:spPr>
          <a:xfrm>
            <a:off x="9308425" y="6089094"/>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42.000</a:t>
            </a:r>
            <a:endParaRPr lang="en-US" sz="1400" dirty="0"/>
          </a:p>
        </p:txBody>
      </p:sp>
      <p:sp>
        <p:nvSpPr>
          <p:cNvPr id="61" name="Text 59"/>
          <p:cNvSpPr/>
          <p:nvPr/>
        </p:nvSpPr>
        <p:spPr>
          <a:xfrm>
            <a:off x="10879574" y="6089094"/>
            <a:ext cx="120062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-2200</a:t>
            </a:r>
            <a:endParaRPr lang="en-US" sz="1400" dirty="0"/>
          </a:p>
        </p:txBody>
      </p:sp>
      <p:sp>
        <p:nvSpPr>
          <p:cNvPr id="62" name="Text 60"/>
          <p:cNvSpPr/>
          <p:nvPr/>
        </p:nvSpPr>
        <p:spPr>
          <a:xfrm>
            <a:off x="12450723" y="6089094"/>
            <a:ext cx="1204436" cy="290274"/>
          </a:xfrm>
          <a:prstGeom prst="rect">
            <a:avLst/>
          </a:prstGeom>
          <a:noFill/>
          <a:ln/>
        </p:spPr>
        <p:txBody>
          <a:bodyPr wrap="non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39.800</a:t>
            </a:r>
            <a:endParaRPr lang="en-US" sz="1400" dirty="0"/>
          </a:p>
        </p:txBody>
      </p:sp>
      <p:sp>
        <p:nvSpPr>
          <p:cNvPr id="63" name="Text 61"/>
          <p:cNvSpPr/>
          <p:nvPr/>
        </p:nvSpPr>
        <p:spPr>
          <a:xfrm>
            <a:off x="793790" y="6911578"/>
            <a:ext cx="13042821" cy="580549"/>
          </a:xfrm>
          <a:prstGeom prst="rect">
            <a:avLst/>
          </a:prstGeom>
          <a:noFill/>
          <a:ln/>
        </p:spPr>
        <p:txBody>
          <a:bodyPr wrap="squar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Applicando un rumore Laplaciano calibrato con ε=1 e sensibilità stimata Δf=5000, otteniamo valori perturbati che conservano approssimativamente la media e la varianza del dataset originale, ma rendono molto più difficile risalire al valore esatto originario.</a:t>
            </a:r>
            <a:endParaRPr lang="en-US" sz="1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785813" y="618053"/>
            <a:ext cx="7330202" cy="631388"/>
          </a:xfrm>
          <a:prstGeom prst="rect">
            <a:avLst/>
          </a:prstGeom>
          <a:noFill/>
          <a:ln/>
        </p:spPr>
        <p:txBody>
          <a:bodyPr wrap="none" lIns="0" tIns="0" rIns="0" bIns="0" rtlCol="0" anchor="t"/>
          <a:lstStyle/>
          <a:p>
            <a:pPr marL="0" indent="0" algn="l">
              <a:lnSpc>
                <a:spcPts val="4950"/>
              </a:lnSpc>
              <a:buNone/>
            </a:pPr>
            <a:r>
              <a:rPr lang="en-US" sz="3950" dirty="0">
                <a:solidFill>
                  <a:srgbClr val="030303"/>
                </a:solidFill>
                <a:latin typeface="DM Sans Semi Bold" pitchFamily="34" charset="0"/>
                <a:ea typeface="DM Sans Semi Bold" pitchFamily="34" charset="-122"/>
                <a:cs typeface="DM Sans Semi Bold" pitchFamily="34" charset="-120"/>
              </a:rPr>
              <a:t>Dati Sintetici: Esempio Pratico</a:t>
            </a:r>
            <a:endParaRPr lang="en-US" sz="3950" dirty="0"/>
          </a:p>
        </p:txBody>
      </p:sp>
      <p:sp>
        <p:nvSpPr>
          <p:cNvPr id="3" name="Text 1"/>
          <p:cNvSpPr/>
          <p:nvPr/>
        </p:nvSpPr>
        <p:spPr>
          <a:xfrm>
            <a:off x="785813" y="1754505"/>
            <a:ext cx="2526030" cy="315754"/>
          </a:xfrm>
          <a:prstGeom prst="rect">
            <a:avLst/>
          </a:prstGeom>
          <a:noFill/>
          <a:ln/>
        </p:spPr>
        <p:txBody>
          <a:bodyPr wrap="none" lIns="0" tIns="0" rIns="0" bIns="0" rtlCol="0" anchor="t"/>
          <a:lstStyle/>
          <a:p>
            <a:pPr marL="0" indent="0" algn="l">
              <a:lnSpc>
                <a:spcPts val="2450"/>
              </a:lnSpc>
              <a:buNone/>
            </a:pPr>
            <a:r>
              <a:rPr lang="en-US" sz="1950" dirty="0">
                <a:solidFill>
                  <a:srgbClr val="030303"/>
                </a:solidFill>
                <a:latin typeface="DM Sans Semi Bold" pitchFamily="34" charset="0"/>
                <a:ea typeface="DM Sans Semi Bold" pitchFamily="34" charset="-122"/>
                <a:cs typeface="DM Sans Semi Bold" pitchFamily="34" charset="-120"/>
              </a:rPr>
              <a:t>Dataset Originale</a:t>
            </a:r>
            <a:endParaRPr lang="en-US" sz="1950" dirty="0"/>
          </a:p>
        </p:txBody>
      </p:sp>
      <p:sp>
        <p:nvSpPr>
          <p:cNvPr id="4" name="Shape 2"/>
          <p:cNvSpPr/>
          <p:nvPr/>
        </p:nvSpPr>
        <p:spPr>
          <a:xfrm>
            <a:off x="785813" y="2297549"/>
            <a:ext cx="6282928" cy="3889534"/>
          </a:xfrm>
          <a:prstGeom prst="roundRect">
            <a:avLst>
              <a:gd name="adj" fmla="val 779"/>
            </a:avLst>
          </a:prstGeom>
          <a:noFill/>
          <a:ln w="7620">
            <a:solidFill>
              <a:srgbClr val="000000">
                <a:alpha val="8000"/>
              </a:srgbClr>
            </a:solidFill>
            <a:prstDash val="solid"/>
          </a:ln>
        </p:spPr>
        <p:txBody>
          <a:bodyPr/>
          <a:lstStyle/>
          <a:p>
            <a:endParaRPr lang="it-IT"/>
          </a:p>
        </p:txBody>
      </p:sp>
      <p:sp>
        <p:nvSpPr>
          <p:cNvPr id="5" name="Shape 3"/>
          <p:cNvSpPr/>
          <p:nvPr/>
        </p:nvSpPr>
        <p:spPr>
          <a:xfrm>
            <a:off x="793433" y="2305169"/>
            <a:ext cx="6267688" cy="904161"/>
          </a:xfrm>
          <a:prstGeom prst="rect">
            <a:avLst/>
          </a:prstGeom>
          <a:solidFill>
            <a:srgbClr val="FFFFFF">
              <a:alpha val="4000"/>
            </a:srgbClr>
          </a:solidFill>
          <a:ln/>
        </p:spPr>
        <p:txBody>
          <a:bodyPr/>
          <a:lstStyle/>
          <a:p>
            <a:endParaRPr lang="it-IT"/>
          </a:p>
        </p:txBody>
      </p:sp>
      <p:sp>
        <p:nvSpPr>
          <p:cNvPr id="6" name="Text 4"/>
          <p:cNvSpPr/>
          <p:nvPr/>
        </p:nvSpPr>
        <p:spPr>
          <a:xfrm>
            <a:off x="995720" y="2433995"/>
            <a:ext cx="115895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Età</a:t>
            </a:r>
            <a:endParaRPr lang="en-US" sz="1550" dirty="0"/>
          </a:p>
        </p:txBody>
      </p:sp>
      <p:sp>
        <p:nvSpPr>
          <p:cNvPr id="7" name="Text 5"/>
          <p:cNvSpPr/>
          <p:nvPr/>
        </p:nvSpPr>
        <p:spPr>
          <a:xfrm>
            <a:off x="2566392" y="2433995"/>
            <a:ext cx="115514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Genere</a:t>
            </a:r>
            <a:endParaRPr lang="en-US" sz="1550" dirty="0"/>
          </a:p>
        </p:txBody>
      </p:sp>
      <p:sp>
        <p:nvSpPr>
          <p:cNvPr id="8" name="Text 6"/>
          <p:cNvSpPr/>
          <p:nvPr/>
        </p:nvSpPr>
        <p:spPr>
          <a:xfrm>
            <a:off x="4133255" y="2433995"/>
            <a:ext cx="1155144" cy="64650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Pressione (mmHg)</a:t>
            </a:r>
            <a:endParaRPr lang="en-US" sz="1550" dirty="0"/>
          </a:p>
        </p:txBody>
      </p:sp>
      <p:sp>
        <p:nvSpPr>
          <p:cNvPr id="9" name="Text 7"/>
          <p:cNvSpPr/>
          <p:nvPr/>
        </p:nvSpPr>
        <p:spPr>
          <a:xfrm>
            <a:off x="5700117" y="2433995"/>
            <a:ext cx="115895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Diagnosi</a:t>
            </a:r>
            <a:endParaRPr lang="en-US" sz="1550" dirty="0"/>
          </a:p>
        </p:txBody>
      </p:sp>
      <p:sp>
        <p:nvSpPr>
          <p:cNvPr id="10" name="Shape 8"/>
          <p:cNvSpPr/>
          <p:nvPr/>
        </p:nvSpPr>
        <p:spPr>
          <a:xfrm>
            <a:off x="793433" y="3209330"/>
            <a:ext cx="6267688" cy="904161"/>
          </a:xfrm>
          <a:prstGeom prst="rect">
            <a:avLst/>
          </a:prstGeom>
          <a:solidFill>
            <a:srgbClr val="000000">
              <a:alpha val="4000"/>
            </a:srgbClr>
          </a:solidFill>
          <a:ln/>
        </p:spPr>
        <p:txBody>
          <a:bodyPr/>
          <a:lstStyle/>
          <a:p>
            <a:endParaRPr lang="it-IT"/>
          </a:p>
        </p:txBody>
      </p:sp>
      <p:sp>
        <p:nvSpPr>
          <p:cNvPr id="11" name="Text 9"/>
          <p:cNvSpPr/>
          <p:nvPr/>
        </p:nvSpPr>
        <p:spPr>
          <a:xfrm>
            <a:off x="995720" y="3338155"/>
            <a:ext cx="115895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45</a:t>
            </a:r>
            <a:endParaRPr lang="en-US" sz="1550" dirty="0"/>
          </a:p>
        </p:txBody>
      </p:sp>
      <p:sp>
        <p:nvSpPr>
          <p:cNvPr id="12" name="Text 10"/>
          <p:cNvSpPr/>
          <p:nvPr/>
        </p:nvSpPr>
        <p:spPr>
          <a:xfrm>
            <a:off x="2566392" y="3338155"/>
            <a:ext cx="115514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M</a:t>
            </a:r>
            <a:endParaRPr lang="en-US" sz="1550" dirty="0"/>
          </a:p>
        </p:txBody>
      </p:sp>
      <p:sp>
        <p:nvSpPr>
          <p:cNvPr id="13" name="Text 11"/>
          <p:cNvSpPr/>
          <p:nvPr/>
        </p:nvSpPr>
        <p:spPr>
          <a:xfrm>
            <a:off x="4133255" y="3338155"/>
            <a:ext cx="115514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130</a:t>
            </a:r>
            <a:endParaRPr lang="en-US" sz="1550" dirty="0"/>
          </a:p>
        </p:txBody>
      </p:sp>
      <p:sp>
        <p:nvSpPr>
          <p:cNvPr id="14" name="Text 12"/>
          <p:cNvSpPr/>
          <p:nvPr/>
        </p:nvSpPr>
        <p:spPr>
          <a:xfrm>
            <a:off x="5700117" y="3338155"/>
            <a:ext cx="1158954" cy="64650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Ipertensione</a:t>
            </a:r>
            <a:endParaRPr lang="en-US" sz="1550" dirty="0"/>
          </a:p>
        </p:txBody>
      </p:sp>
      <p:sp>
        <p:nvSpPr>
          <p:cNvPr id="15" name="Shape 13"/>
          <p:cNvSpPr/>
          <p:nvPr/>
        </p:nvSpPr>
        <p:spPr>
          <a:xfrm>
            <a:off x="793433" y="4113490"/>
            <a:ext cx="6267688" cy="580906"/>
          </a:xfrm>
          <a:prstGeom prst="rect">
            <a:avLst/>
          </a:prstGeom>
          <a:solidFill>
            <a:srgbClr val="FFFFFF">
              <a:alpha val="4000"/>
            </a:srgbClr>
          </a:solidFill>
          <a:ln/>
        </p:spPr>
        <p:txBody>
          <a:bodyPr/>
          <a:lstStyle/>
          <a:p>
            <a:endParaRPr lang="it-IT"/>
          </a:p>
        </p:txBody>
      </p:sp>
      <p:sp>
        <p:nvSpPr>
          <p:cNvPr id="16" name="Text 14"/>
          <p:cNvSpPr/>
          <p:nvPr/>
        </p:nvSpPr>
        <p:spPr>
          <a:xfrm>
            <a:off x="995720" y="4242316"/>
            <a:ext cx="115895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36</a:t>
            </a:r>
            <a:endParaRPr lang="en-US" sz="1550" dirty="0"/>
          </a:p>
        </p:txBody>
      </p:sp>
      <p:sp>
        <p:nvSpPr>
          <p:cNvPr id="17" name="Text 15"/>
          <p:cNvSpPr/>
          <p:nvPr/>
        </p:nvSpPr>
        <p:spPr>
          <a:xfrm>
            <a:off x="2566392" y="4242316"/>
            <a:ext cx="115514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F</a:t>
            </a:r>
            <a:endParaRPr lang="en-US" sz="1550" dirty="0"/>
          </a:p>
        </p:txBody>
      </p:sp>
      <p:sp>
        <p:nvSpPr>
          <p:cNvPr id="18" name="Text 16"/>
          <p:cNvSpPr/>
          <p:nvPr/>
        </p:nvSpPr>
        <p:spPr>
          <a:xfrm>
            <a:off x="4133255" y="4242316"/>
            <a:ext cx="115514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110</a:t>
            </a:r>
            <a:endParaRPr lang="en-US" sz="1550" dirty="0"/>
          </a:p>
        </p:txBody>
      </p:sp>
      <p:sp>
        <p:nvSpPr>
          <p:cNvPr id="19" name="Text 17"/>
          <p:cNvSpPr/>
          <p:nvPr/>
        </p:nvSpPr>
        <p:spPr>
          <a:xfrm>
            <a:off x="5700117" y="4242316"/>
            <a:ext cx="115895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Nessuna</a:t>
            </a:r>
            <a:endParaRPr lang="en-US" sz="1550" dirty="0"/>
          </a:p>
        </p:txBody>
      </p:sp>
      <p:sp>
        <p:nvSpPr>
          <p:cNvPr id="20" name="Shape 18"/>
          <p:cNvSpPr/>
          <p:nvPr/>
        </p:nvSpPr>
        <p:spPr>
          <a:xfrm>
            <a:off x="793433" y="4694396"/>
            <a:ext cx="6267688" cy="580906"/>
          </a:xfrm>
          <a:prstGeom prst="rect">
            <a:avLst/>
          </a:prstGeom>
          <a:solidFill>
            <a:srgbClr val="000000">
              <a:alpha val="4000"/>
            </a:srgbClr>
          </a:solidFill>
          <a:ln/>
        </p:spPr>
        <p:txBody>
          <a:bodyPr/>
          <a:lstStyle/>
          <a:p>
            <a:endParaRPr lang="it-IT"/>
          </a:p>
        </p:txBody>
      </p:sp>
      <p:sp>
        <p:nvSpPr>
          <p:cNvPr id="21" name="Text 19"/>
          <p:cNvSpPr/>
          <p:nvPr/>
        </p:nvSpPr>
        <p:spPr>
          <a:xfrm>
            <a:off x="995720" y="4823222"/>
            <a:ext cx="115895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52</a:t>
            </a:r>
            <a:endParaRPr lang="en-US" sz="1550" dirty="0"/>
          </a:p>
        </p:txBody>
      </p:sp>
      <p:sp>
        <p:nvSpPr>
          <p:cNvPr id="22" name="Text 20"/>
          <p:cNvSpPr/>
          <p:nvPr/>
        </p:nvSpPr>
        <p:spPr>
          <a:xfrm>
            <a:off x="2566392" y="4823222"/>
            <a:ext cx="115514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M</a:t>
            </a:r>
            <a:endParaRPr lang="en-US" sz="1550" dirty="0"/>
          </a:p>
        </p:txBody>
      </p:sp>
      <p:sp>
        <p:nvSpPr>
          <p:cNvPr id="23" name="Text 21"/>
          <p:cNvSpPr/>
          <p:nvPr/>
        </p:nvSpPr>
        <p:spPr>
          <a:xfrm>
            <a:off x="4133255" y="4823222"/>
            <a:ext cx="115514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145</a:t>
            </a:r>
            <a:endParaRPr lang="en-US" sz="1550" dirty="0"/>
          </a:p>
        </p:txBody>
      </p:sp>
      <p:sp>
        <p:nvSpPr>
          <p:cNvPr id="24" name="Text 22"/>
          <p:cNvSpPr/>
          <p:nvPr/>
        </p:nvSpPr>
        <p:spPr>
          <a:xfrm>
            <a:off x="5700117" y="4823222"/>
            <a:ext cx="115895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Diabete</a:t>
            </a:r>
            <a:endParaRPr lang="en-US" sz="1550" dirty="0"/>
          </a:p>
        </p:txBody>
      </p:sp>
      <p:sp>
        <p:nvSpPr>
          <p:cNvPr id="25" name="Shape 23"/>
          <p:cNvSpPr/>
          <p:nvPr/>
        </p:nvSpPr>
        <p:spPr>
          <a:xfrm>
            <a:off x="793433" y="5275302"/>
            <a:ext cx="6267688" cy="904161"/>
          </a:xfrm>
          <a:prstGeom prst="rect">
            <a:avLst/>
          </a:prstGeom>
          <a:solidFill>
            <a:srgbClr val="FFFFFF">
              <a:alpha val="4000"/>
            </a:srgbClr>
          </a:solidFill>
          <a:ln/>
        </p:spPr>
        <p:txBody>
          <a:bodyPr/>
          <a:lstStyle/>
          <a:p>
            <a:endParaRPr lang="it-IT"/>
          </a:p>
        </p:txBody>
      </p:sp>
      <p:sp>
        <p:nvSpPr>
          <p:cNvPr id="26" name="Text 24"/>
          <p:cNvSpPr/>
          <p:nvPr/>
        </p:nvSpPr>
        <p:spPr>
          <a:xfrm>
            <a:off x="995720" y="5404128"/>
            <a:ext cx="115895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29</a:t>
            </a:r>
            <a:endParaRPr lang="en-US" sz="1550" dirty="0"/>
          </a:p>
        </p:txBody>
      </p:sp>
      <p:sp>
        <p:nvSpPr>
          <p:cNvPr id="27" name="Text 25"/>
          <p:cNvSpPr/>
          <p:nvPr/>
        </p:nvSpPr>
        <p:spPr>
          <a:xfrm>
            <a:off x="2566392" y="5404128"/>
            <a:ext cx="115514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F</a:t>
            </a:r>
            <a:endParaRPr lang="en-US" sz="1550" dirty="0"/>
          </a:p>
        </p:txBody>
      </p:sp>
      <p:sp>
        <p:nvSpPr>
          <p:cNvPr id="28" name="Text 26"/>
          <p:cNvSpPr/>
          <p:nvPr/>
        </p:nvSpPr>
        <p:spPr>
          <a:xfrm>
            <a:off x="4133255" y="5404128"/>
            <a:ext cx="115514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120</a:t>
            </a:r>
            <a:endParaRPr lang="en-US" sz="1550" dirty="0"/>
          </a:p>
        </p:txBody>
      </p:sp>
      <p:sp>
        <p:nvSpPr>
          <p:cNvPr id="29" name="Text 27"/>
          <p:cNvSpPr/>
          <p:nvPr/>
        </p:nvSpPr>
        <p:spPr>
          <a:xfrm>
            <a:off x="5700117" y="5404128"/>
            <a:ext cx="1158954" cy="64650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Ipertensione</a:t>
            </a:r>
            <a:endParaRPr lang="en-US" sz="1550" dirty="0"/>
          </a:p>
        </p:txBody>
      </p:sp>
      <p:sp>
        <p:nvSpPr>
          <p:cNvPr id="30" name="Text 28"/>
          <p:cNvSpPr/>
          <p:nvPr/>
        </p:nvSpPr>
        <p:spPr>
          <a:xfrm>
            <a:off x="7569279" y="1754505"/>
            <a:ext cx="3236238" cy="315754"/>
          </a:xfrm>
          <a:prstGeom prst="rect">
            <a:avLst/>
          </a:prstGeom>
          <a:noFill/>
          <a:ln/>
        </p:spPr>
        <p:txBody>
          <a:bodyPr wrap="none" lIns="0" tIns="0" rIns="0" bIns="0" rtlCol="0" anchor="t"/>
          <a:lstStyle/>
          <a:p>
            <a:pPr marL="0" indent="0" algn="l">
              <a:lnSpc>
                <a:spcPts val="2450"/>
              </a:lnSpc>
              <a:buNone/>
            </a:pPr>
            <a:r>
              <a:rPr lang="en-US" sz="1950" dirty="0">
                <a:solidFill>
                  <a:srgbClr val="030303"/>
                </a:solidFill>
                <a:latin typeface="DM Sans Semi Bold" pitchFamily="34" charset="0"/>
                <a:ea typeface="DM Sans Semi Bold" pitchFamily="34" charset="-122"/>
                <a:cs typeface="DM Sans Semi Bold" pitchFamily="34" charset="-120"/>
              </a:rPr>
              <a:t>Dataset Sintetico (CTGAN)</a:t>
            </a:r>
            <a:endParaRPr lang="en-US" sz="1950" dirty="0"/>
          </a:p>
        </p:txBody>
      </p:sp>
      <p:sp>
        <p:nvSpPr>
          <p:cNvPr id="31" name="Shape 29"/>
          <p:cNvSpPr/>
          <p:nvPr/>
        </p:nvSpPr>
        <p:spPr>
          <a:xfrm>
            <a:off x="7569279" y="2297549"/>
            <a:ext cx="6282928" cy="3889534"/>
          </a:xfrm>
          <a:prstGeom prst="roundRect">
            <a:avLst>
              <a:gd name="adj" fmla="val 779"/>
            </a:avLst>
          </a:prstGeom>
          <a:noFill/>
          <a:ln w="7620">
            <a:solidFill>
              <a:srgbClr val="000000">
                <a:alpha val="8000"/>
              </a:srgbClr>
            </a:solidFill>
            <a:prstDash val="solid"/>
          </a:ln>
        </p:spPr>
        <p:txBody>
          <a:bodyPr/>
          <a:lstStyle/>
          <a:p>
            <a:endParaRPr lang="it-IT"/>
          </a:p>
        </p:txBody>
      </p:sp>
      <p:sp>
        <p:nvSpPr>
          <p:cNvPr id="32" name="Shape 30"/>
          <p:cNvSpPr/>
          <p:nvPr/>
        </p:nvSpPr>
        <p:spPr>
          <a:xfrm>
            <a:off x="7576899" y="2305169"/>
            <a:ext cx="6267688" cy="904161"/>
          </a:xfrm>
          <a:prstGeom prst="rect">
            <a:avLst/>
          </a:prstGeom>
          <a:solidFill>
            <a:srgbClr val="FFFFFF">
              <a:alpha val="4000"/>
            </a:srgbClr>
          </a:solidFill>
          <a:ln/>
        </p:spPr>
        <p:txBody>
          <a:bodyPr/>
          <a:lstStyle/>
          <a:p>
            <a:endParaRPr lang="it-IT"/>
          </a:p>
        </p:txBody>
      </p:sp>
      <p:sp>
        <p:nvSpPr>
          <p:cNvPr id="33" name="Text 31"/>
          <p:cNvSpPr/>
          <p:nvPr/>
        </p:nvSpPr>
        <p:spPr>
          <a:xfrm>
            <a:off x="7779187" y="2433995"/>
            <a:ext cx="115895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Età</a:t>
            </a:r>
            <a:endParaRPr lang="en-US" sz="1550" dirty="0"/>
          </a:p>
        </p:txBody>
      </p:sp>
      <p:sp>
        <p:nvSpPr>
          <p:cNvPr id="34" name="Text 32"/>
          <p:cNvSpPr/>
          <p:nvPr/>
        </p:nvSpPr>
        <p:spPr>
          <a:xfrm>
            <a:off x="9349859" y="2433995"/>
            <a:ext cx="115514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Genere</a:t>
            </a:r>
            <a:endParaRPr lang="en-US" sz="1550" dirty="0"/>
          </a:p>
        </p:txBody>
      </p:sp>
      <p:sp>
        <p:nvSpPr>
          <p:cNvPr id="35" name="Text 33"/>
          <p:cNvSpPr/>
          <p:nvPr/>
        </p:nvSpPr>
        <p:spPr>
          <a:xfrm>
            <a:off x="10916722" y="2433995"/>
            <a:ext cx="1155144" cy="64650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Pressione (mmHg)</a:t>
            </a:r>
            <a:endParaRPr lang="en-US" sz="1550" dirty="0"/>
          </a:p>
        </p:txBody>
      </p:sp>
      <p:sp>
        <p:nvSpPr>
          <p:cNvPr id="36" name="Text 34"/>
          <p:cNvSpPr/>
          <p:nvPr/>
        </p:nvSpPr>
        <p:spPr>
          <a:xfrm>
            <a:off x="12483584" y="2433995"/>
            <a:ext cx="115895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Diagnosi</a:t>
            </a:r>
            <a:endParaRPr lang="en-US" sz="1550" dirty="0"/>
          </a:p>
        </p:txBody>
      </p:sp>
      <p:sp>
        <p:nvSpPr>
          <p:cNvPr id="37" name="Shape 35"/>
          <p:cNvSpPr/>
          <p:nvPr/>
        </p:nvSpPr>
        <p:spPr>
          <a:xfrm>
            <a:off x="7576899" y="3209330"/>
            <a:ext cx="6267688" cy="904161"/>
          </a:xfrm>
          <a:prstGeom prst="rect">
            <a:avLst/>
          </a:prstGeom>
          <a:solidFill>
            <a:srgbClr val="000000">
              <a:alpha val="4000"/>
            </a:srgbClr>
          </a:solidFill>
          <a:ln/>
        </p:spPr>
        <p:txBody>
          <a:bodyPr/>
          <a:lstStyle/>
          <a:p>
            <a:endParaRPr lang="it-IT"/>
          </a:p>
        </p:txBody>
      </p:sp>
      <p:sp>
        <p:nvSpPr>
          <p:cNvPr id="38" name="Text 36"/>
          <p:cNvSpPr/>
          <p:nvPr/>
        </p:nvSpPr>
        <p:spPr>
          <a:xfrm>
            <a:off x="7779187" y="3338155"/>
            <a:ext cx="115895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47</a:t>
            </a:r>
            <a:endParaRPr lang="en-US" sz="1550" dirty="0"/>
          </a:p>
        </p:txBody>
      </p:sp>
      <p:sp>
        <p:nvSpPr>
          <p:cNvPr id="39" name="Text 37"/>
          <p:cNvSpPr/>
          <p:nvPr/>
        </p:nvSpPr>
        <p:spPr>
          <a:xfrm>
            <a:off x="9349859" y="3338155"/>
            <a:ext cx="115514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M</a:t>
            </a:r>
            <a:endParaRPr lang="en-US" sz="1550" dirty="0"/>
          </a:p>
        </p:txBody>
      </p:sp>
      <p:sp>
        <p:nvSpPr>
          <p:cNvPr id="40" name="Text 38"/>
          <p:cNvSpPr/>
          <p:nvPr/>
        </p:nvSpPr>
        <p:spPr>
          <a:xfrm>
            <a:off x="10916722" y="3338155"/>
            <a:ext cx="115514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135</a:t>
            </a:r>
            <a:endParaRPr lang="en-US" sz="1550" dirty="0"/>
          </a:p>
        </p:txBody>
      </p:sp>
      <p:sp>
        <p:nvSpPr>
          <p:cNvPr id="41" name="Text 39"/>
          <p:cNvSpPr/>
          <p:nvPr/>
        </p:nvSpPr>
        <p:spPr>
          <a:xfrm>
            <a:off x="12483584" y="3338155"/>
            <a:ext cx="1158954" cy="64650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Ipertensione</a:t>
            </a:r>
            <a:endParaRPr lang="en-US" sz="1550" dirty="0"/>
          </a:p>
        </p:txBody>
      </p:sp>
      <p:sp>
        <p:nvSpPr>
          <p:cNvPr id="42" name="Shape 40"/>
          <p:cNvSpPr/>
          <p:nvPr/>
        </p:nvSpPr>
        <p:spPr>
          <a:xfrm>
            <a:off x="7576899" y="4113490"/>
            <a:ext cx="6267688" cy="580906"/>
          </a:xfrm>
          <a:prstGeom prst="rect">
            <a:avLst/>
          </a:prstGeom>
          <a:solidFill>
            <a:srgbClr val="FFFFFF">
              <a:alpha val="4000"/>
            </a:srgbClr>
          </a:solidFill>
          <a:ln/>
        </p:spPr>
        <p:txBody>
          <a:bodyPr/>
          <a:lstStyle/>
          <a:p>
            <a:endParaRPr lang="it-IT"/>
          </a:p>
        </p:txBody>
      </p:sp>
      <p:sp>
        <p:nvSpPr>
          <p:cNvPr id="43" name="Text 41"/>
          <p:cNvSpPr/>
          <p:nvPr/>
        </p:nvSpPr>
        <p:spPr>
          <a:xfrm>
            <a:off x="7779187" y="4242316"/>
            <a:ext cx="115895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35</a:t>
            </a:r>
            <a:endParaRPr lang="en-US" sz="1550" dirty="0"/>
          </a:p>
        </p:txBody>
      </p:sp>
      <p:sp>
        <p:nvSpPr>
          <p:cNvPr id="44" name="Text 42"/>
          <p:cNvSpPr/>
          <p:nvPr/>
        </p:nvSpPr>
        <p:spPr>
          <a:xfrm>
            <a:off x="9349859" y="4242316"/>
            <a:ext cx="115514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F</a:t>
            </a:r>
            <a:endParaRPr lang="en-US" sz="1550" dirty="0"/>
          </a:p>
        </p:txBody>
      </p:sp>
      <p:sp>
        <p:nvSpPr>
          <p:cNvPr id="45" name="Text 43"/>
          <p:cNvSpPr/>
          <p:nvPr/>
        </p:nvSpPr>
        <p:spPr>
          <a:xfrm>
            <a:off x="10916722" y="4242316"/>
            <a:ext cx="115514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112</a:t>
            </a:r>
            <a:endParaRPr lang="en-US" sz="1550" dirty="0"/>
          </a:p>
        </p:txBody>
      </p:sp>
      <p:sp>
        <p:nvSpPr>
          <p:cNvPr id="46" name="Text 44"/>
          <p:cNvSpPr/>
          <p:nvPr/>
        </p:nvSpPr>
        <p:spPr>
          <a:xfrm>
            <a:off x="12483584" y="4242316"/>
            <a:ext cx="115895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Nessuna</a:t>
            </a:r>
            <a:endParaRPr lang="en-US" sz="1550" dirty="0"/>
          </a:p>
        </p:txBody>
      </p:sp>
      <p:sp>
        <p:nvSpPr>
          <p:cNvPr id="47" name="Shape 45"/>
          <p:cNvSpPr/>
          <p:nvPr/>
        </p:nvSpPr>
        <p:spPr>
          <a:xfrm>
            <a:off x="7576899" y="4694396"/>
            <a:ext cx="6267688" cy="580906"/>
          </a:xfrm>
          <a:prstGeom prst="rect">
            <a:avLst/>
          </a:prstGeom>
          <a:solidFill>
            <a:srgbClr val="000000">
              <a:alpha val="4000"/>
            </a:srgbClr>
          </a:solidFill>
          <a:ln/>
        </p:spPr>
        <p:txBody>
          <a:bodyPr/>
          <a:lstStyle/>
          <a:p>
            <a:endParaRPr lang="it-IT"/>
          </a:p>
        </p:txBody>
      </p:sp>
      <p:sp>
        <p:nvSpPr>
          <p:cNvPr id="48" name="Text 46"/>
          <p:cNvSpPr/>
          <p:nvPr/>
        </p:nvSpPr>
        <p:spPr>
          <a:xfrm>
            <a:off x="7779187" y="4823222"/>
            <a:ext cx="115895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50</a:t>
            </a:r>
            <a:endParaRPr lang="en-US" sz="1550" dirty="0"/>
          </a:p>
        </p:txBody>
      </p:sp>
      <p:sp>
        <p:nvSpPr>
          <p:cNvPr id="49" name="Text 47"/>
          <p:cNvSpPr/>
          <p:nvPr/>
        </p:nvSpPr>
        <p:spPr>
          <a:xfrm>
            <a:off x="9349859" y="4823222"/>
            <a:ext cx="115514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M</a:t>
            </a:r>
            <a:endParaRPr lang="en-US" sz="1550" dirty="0"/>
          </a:p>
        </p:txBody>
      </p:sp>
      <p:sp>
        <p:nvSpPr>
          <p:cNvPr id="50" name="Text 48"/>
          <p:cNvSpPr/>
          <p:nvPr/>
        </p:nvSpPr>
        <p:spPr>
          <a:xfrm>
            <a:off x="10916722" y="4823222"/>
            <a:ext cx="115514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142</a:t>
            </a:r>
            <a:endParaRPr lang="en-US" sz="1550" dirty="0"/>
          </a:p>
        </p:txBody>
      </p:sp>
      <p:sp>
        <p:nvSpPr>
          <p:cNvPr id="51" name="Text 49"/>
          <p:cNvSpPr/>
          <p:nvPr/>
        </p:nvSpPr>
        <p:spPr>
          <a:xfrm>
            <a:off x="12483584" y="4823222"/>
            <a:ext cx="115895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Diabete</a:t>
            </a:r>
            <a:endParaRPr lang="en-US" sz="1550" dirty="0"/>
          </a:p>
        </p:txBody>
      </p:sp>
      <p:sp>
        <p:nvSpPr>
          <p:cNvPr id="52" name="Shape 50"/>
          <p:cNvSpPr/>
          <p:nvPr/>
        </p:nvSpPr>
        <p:spPr>
          <a:xfrm>
            <a:off x="7576899" y="5275302"/>
            <a:ext cx="6267688" cy="904161"/>
          </a:xfrm>
          <a:prstGeom prst="rect">
            <a:avLst/>
          </a:prstGeom>
          <a:solidFill>
            <a:srgbClr val="FFFFFF">
              <a:alpha val="4000"/>
            </a:srgbClr>
          </a:solidFill>
          <a:ln/>
        </p:spPr>
        <p:txBody>
          <a:bodyPr/>
          <a:lstStyle/>
          <a:p>
            <a:endParaRPr lang="it-IT"/>
          </a:p>
        </p:txBody>
      </p:sp>
      <p:sp>
        <p:nvSpPr>
          <p:cNvPr id="53" name="Text 51"/>
          <p:cNvSpPr/>
          <p:nvPr/>
        </p:nvSpPr>
        <p:spPr>
          <a:xfrm>
            <a:off x="7779187" y="5404128"/>
            <a:ext cx="115895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31</a:t>
            </a:r>
            <a:endParaRPr lang="en-US" sz="1550" dirty="0"/>
          </a:p>
        </p:txBody>
      </p:sp>
      <p:sp>
        <p:nvSpPr>
          <p:cNvPr id="54" name="Text 52"/>
          <p:cNvSpPr/>
          <p:nvPr/>
        </p:nvSpPr>
        <p:spPr>
          <a:xfrm>
            <a:off x="9349859" y="5404128"/>
            <a:ext cx="115514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F</a:t>
            </a:r>
            <a:endParaRPr lang="en-US" sz="1550" dirty="0"/>
          </a:p>
        </p:txBody>
      </p:sp>
      <p:sp>
        <p:nvSpPr>
          <p:cNvPr id="55" name="Text 53"/>
          <p:cNvSpPr/>
          <p:nvPr/>
        </p:nvSpPr>
        <p:spPr>
          <a:xfrm>
            <a:off x="10916722" y="5404128"/>
            <a:ext cx="1155144" cy="323255"/>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118</a:t>
            </a:r>
            <a:endParaRPr lang="en-US" sz="1550" dirty="0"/>
          </a:p>
        </p:txBody>
      </p:sp>
      <p:sp>
        <p:nvSpPr>
          <p:cNvPr id="56" name="Text 54"/>
          <p:cNvSpPr/>
          <p:nvPr/>
        </p:nvSpPr>
        <p:spPr>
          <a:xfrm>
            <a:off x="12483584" y="5404128"/>
            <a:ext cx="1158954" cy="64650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Ipertensione</a:t>
            </a:r>
            <a:endParaRPr lang="en-US" sz="1550" dirty="0"/>
          </a:p>
        </p:txBody>
      </p:sp>
      <p:sp>
        <p:nvSpPr>
          <p:cNvPr id="57" name="Text 55"/>
          <p:cNvSpPr/>
          <p:nvPr/>
        </p:nvSpPr>
        <p:spPr>
          <a:xfrm>
            <a:off x="785813" y="6641663"/>
            <a:ext cx="13058775" cy="969764"/>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Utilizzando un modello come CTGAN (Conditional Tabular GAN), il sistema apprende la distribuzione congiunta delle variabili originali e genera dati artificiali. Le distribuzioni marginali e le correlazioni statistiche tra variabili sono conservate, ma nessun record sintetico coincide con uno reale.</a:t>
            </a:r>
            <a:endParaRPr lang="en-US" sz="15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78761" y="624007"/>
            <a:ext cx="5836682" cy="636746"/>
          </a:xfrm>
          <a:prstGeom prst="rect">
            <a:avLst/>
          </a:prstGeom>
          <a:noFill/>
          <a:ln/>
        </p:spPr>
        <p:txBody>
          <a:bodyPr wrap="none" lIns="0" tIns="0" rIns="0" bIns="0" rtlCol="0" anchor="t"/>
          <a:lstStyle/>
          <a:p>
            <a:pPr marL="0" indent="0" algn="l">
              <a:lnSpc>
                <a:spcPts val="5000"/>
              </a:lnSpc>
              <a:buNone/>
            </a:pPr>
            <a:r>
              <a:rPr lang="en-US" sz="4000" dirty="0">
                <a:solidFill>
                  <a:srgbClr val="030303"/>
                </a:solidFill>
                <a:latin typeface="DM Sans Semi Bold" pitchFamily="34" charset="0"/>
                <a:ea typeface="DM Sans Semi Bold" pitchFamily="34" charset="-122"/>
                <a:cs typeface="DM Sans Semi Bold" pitchFamily="34" charset="-120"/>
              </a:rPr>
              <a:t>Differential Privacy (DP)</a:t>
            </a:r>
            <a:endParaRPr lang="en-US" sz="4000" dirty="0"/>
          </a:p>
        </p:txBody>
      </p:sp>
      <p:sp>
        <p:nvSpPr>
          <p:cNvPr id="4" name="Text 1"/>
          <p:cNvSpPr/>
          <p:nvPr/>
        </p:nvSpPr>
        <p:spPr>
          <a:xfrm>
            <a:off x="6278761" y="1566386"/>
            <a:ext cx="7559278" cy="1303496"/>
          </a:xfrm>
          <a:prstGeom prst="rect">
            <a:avLst/>
          </a:prstGeom>
          <a:noFill/>
          <a:ln/>
        </p:spPr>
        <p:txBody>
          <a:bodyPr wrap="squar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La Differential Privacy rappresenta uno dei modelli matematici più robusti per garantire la protezione dei dati personali in presenza di avversari dotati di conoscenza arbitrariamente ampia, introducendo incertezza controllata sulle risposte alle query.</a:t>
            </a:r>
            <a:endParaRPr lang="en-US" sz="1600" dirty="0"/>
          </a:p>
        </p:txBody>
      </p:sp>
      <p:sp>
        <p:nvSpPr>
          <p:cNvPr id="5" name="Shape 2"/>
          <p:cNvSpPr/>
          <p:nvPr/>
        </p:nvSpPr>
        <p:spPr>
          <a:xfrm>
            <a:off x="6278761" y="3099078"/>
            <a:ext cx="3677841" cy="2803088"/>
          </a:xfrm>
          <a:prstGeom prst="roundRect">
            <a:avLst>
              <a:gd name="adj" fmla="val 1090"/>
            </a:avLst>
          </a:prstGeom>
          <a:solidFill>
            <a:srgbClr val="F2EEEE"/>
          </a:solidFill>
          <a:ln/>
        </p:spPr>
        <p:txBody>
          <a:bodyPr/>
          <a:lstStyle/>
          <a:p>
            <a:endParaRPr lang="it-IT"/>
          </a:p>
        </p:txBody>
      </p:sp>
      <p:sp>
        <p:nvSpPr>
          <p:cNvPr id="6" name="Text 3"/>
          <p:cNvSpPr/>
          <p:nvPr/>
        </p:nvSpPr>
        <p:spPr>
          <a:xfrm>
            <a:off x="6482477" y="3302794"/>
            <a:ext cx="2546985" cy="318254"/>
          </a:xfrm>
          <a:prstGeom prst="rect">
            <a:avLst/>
          </a:prstGeom>
          <a:noFill/>
          <a:ln/>
        </p:spPr>
        <p:txBody>
          <a:bodyPr wrap="none" lIns="0" tIns="0" rIns="0" bIns="0" rtlCol="0" anchor="t"/>
          <a:lstStyle/>
          <a:p>
            <a:pPr marL="0" indent="0" algn="l">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Definizione Formale</a:t>
            </a:r>
            <a:endParaRPr lang="en-US" sz="2000" dirty="0"/>
          </a:p>
        </p:txBody>
      </p:sp>
      <p:sp>
        <p:nvSpPr>
          <p:cNvPr id="7" name="Text 4"/>
          <p:cNvSpPr/>
          <p:nvPr/>
        </p:nvSpPr>
        <p:spPr>
          <a:xfrm>
            <a:off x="6482477" y="3743206"/>
            <a:ext cx="3270409" cy="1955244"/>
          </a:xfrm>
          <a:prstGeom prst="rect">
            <a:avLst/>
          </a:prstGeom>
          <a:noFill/>
          <a:ln/>
        </p:spPr>
        <p:txBody>
          <a:bodyPr wrap="squar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Un meccanismo M soddisfa (ε, δ)-DP se ∀ DB adiacenti D, D′ e ∀ S: Pr[M(D)∈S] ≤ e^ε·Pr[M(D′)∈S]+δ. ε controlla la privacy loss, δ la probabilità di violazione catastrofica.</a:t>
            </a:r>
            <a:endParaRPr lang="en-US" sz="1600" dirty="0"/>
          </a:p>
        </p:txBody>
      </p:sp>
      <p:sp>
        <p:nvSpPr>
          <p:cNvPr id="8" name="Shape 5"/>
          <p:cNvSpPr/>
          <p:nvPr/>
        </p:nvSpPr>
        <p:spPr>
          <a:xfrm>
            <a:off x="10160318" y="3099078"/>
            <a:ext cx="3677841" cy="2803088"/>
          </a:xfrm>
          <a:prstGeom prst="roundRect">
            <a:avLst>
              <a:gd name="adj" fmla="val 1090"/>
            </a:avLst>
          </a:prstGeom>
          <a:solidFill>
            <a:srgbClr val="F2EEEE"/>
          </a:solidFill>
          <a:ln/>
        </p:spPr>
        <p:txBody>
          <a:bodyPr/>
          <a:lstStyle/>
          <a:p>
            <a:endParaRPr lang="it-IT"/>
          </a:p>
        </p:txBody>
      </p:sp>
      <p:sp>
        <p:nvSpPr>
          <p:cNvPr id="9" name="Text 6"/>
          <p:cNvSpPr/>
          <p:nvPr/>
        </p:nvSpPr>
        <p:spPr>
          <a:xfrm>
            <a:off x="10364033" y="3302794"/>
            <a:ext cx="2678787" cy="318254"/>
          </a:xfrm>
          <a:prstGeom prst="rect">
            <a:avLst/>
          </a:prstGeom>
          <a:noFill/>
          <a:ln/>
        </p:spPr>
        <p:txBody>
          <a:bodyPr wrap="none" lIns="0" tIns="0" rIns="0" bIns="0" rtlCol="0" anchor="t"/>
          <a:lstStyle/>
          <a:p>
            <a:pPr marL="0" indent="0" algn="l">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Principali Meccanismi</a:t>
            </a:r>
            <a:endParaRPr lang="en-US" sz="2000" dirty="0"/>
          </a:p>
        </p:txBody>
      </p:sp>
      <p:sp>
        <p:nvSpPr>
          <p:cNvPr id="10" name="Text 7"/>
          <p:cNvSpPr/>
          <p:nvPr/>
        </p:nvSpPr>
        <p:spPr>
          <a:xfrm>
            <a:off x="10364033" y="3743206"/>
            <a:ext cx="3270409" cy="1629370"/>
          </a:xfrm>
          <a:prstGeom prst="rect">
            <a:avLst/>
          </a:prstGeom>
          <a:noFill/>
          <a:ln/>
        </p:spPr>
        <p:txBody>
          <a:bodyPr wrap="squar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Laplace Mechanism (query scalari, sensibilità L₁), Gaussian Mechanism (sensibilità L₂, δ &gt; 0), Exponential Mechanism (output discreti).</a:t>
            </a:r>
            <a:endParaRPr lang="en-US" sz="1600" dirty="0"/>
          </a:p>
        </p:txBody>
      </p:sp>
      <p:sp>
        <p:nvSpPr>
          <p:cNvPr id="11" name="Shape 8"/>
          <p:cNvSpPr/>
          <p:nvPr/>
        </p:nvSpPr>
        <p:spPr>
          <a:xfrm>
            <a:off x="6278761" y="6105882"/>
            <a:ext cx="7559278" cy="1499592"/>
          </a:xfrm>
          <a:prstGeom prst="roundRect">
            <a:avLst>
              <a:gd name="adj" fmla="val 2038"/>
            </a:avLst>
          </a:prstGeom>
          <a:solidFill>
            <a:srgbClr val="F2EEEE"/>
          </a:solidFill>
          <a:ln/>
        </p:spPr>
        <p:txBody>
          <a:bodyPr/>
          <a:lstStyle/>
          <a:p>
            <a:endParaRPr lang="it-IT"/>
          </a:p>
        </p:txBody>
      </p:sp>
      <p:sp>
        <p:nvSpPr>
          <p:cNvPr id="12" name="Text 9"/>
          <p:cNvSpPr/>
          <p:nvPr/>
        </p:nvSpPr>
        <p:spPr>
          <a:xfrm>
            <a:off x="6482477" y="6309598"/>
            <a:ext cx="2546985" cy="318254"/>
          </a:xfrm>
          <a:prstGeom prst="rect">
            <a:avLst/>
          </a:prstGeom>
          <a:noFill/>
          <a:ln/>
        </p:spPr>
        <p:txBody>
          <a:bodyPr wrap="none" lIns="0" tIns="0" rIns="0" bIns="0" rtlCol="0" anchor="t"/>
          <a:lstStyle/>
          <a:p>
            <a:pPr marL="0" indent="0" algn="l">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Composizione</a:t>
            </a:r>
            <a:endParaRPr lang="en-US" sz="2000" dirty="0"/>
          </a:p>
        </p:txBody>
      </p:sp>
      <p:sp>
        <p:nvSpPr>
          <p:cNvPr id="13" name="Text 10"/>
          <p:cNvSpPr/>
          <p:nvPr/>
        </p:nvSpPr>
        <p:spPr>
          <a:xfrm>
            <a:off x="6482477" y="6750010"/>
            <a:ext cx="7151846" cy="651748"/>
          </a:xfrm>
          <a:prstGeom prst="rect">
            <a:avLst/>
          </a:prstGeom>
          <a:noFill/>
          <a:ln/>
        </p:spPr>
        <p:txBody>
          <a:bodyPr wrap="square" lIns="0" tIns="0" rIns="0" bIns="0" rtlCol="0" anchor="t"/>
          <a:lstStyle/>
          <a:p>
            <a:pPr marL="0" indent="0" algn="l">
              <a:lnSpc>
                <a:spcPts val="2550"/>
              </a:lnSpc>
              <a:buNone/>
            </a:pPr>
            <a:r>
              <a:rPr lang="en-US" sz="1600" dirty="0">
                <a:solidFill>
                  <a:srgbClr val="464646"/>
                </a:solidFill>
                <a:latin typeface="Inter Medium" pitchFamily="34" charset="0"/>
                <a:ea typeface="Inter Medium" pitchFamily="34" charset="-122"/>
                <a:cs typeface="Inter Medium" pitchFamily="34" charset="-120"/>
              </a:rPr>
              <a:t>ε_tot = Σε_i (sequenziale) o criteri Rényi per bound più stretti in caso di query multiple.</a:t>
            </a:r>
            <a:endParaRPr lang="en-US" sz="1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09944"/>
          </a:xfrm>
          <a:prstGeom prst="rect">
            <a:avLst/>
          </a:prstGeom>
        </p:spPr>
      </p:pic>
      <p:sp>
        <p:nvSpPr>
          <p:cNvPr id="3" name="Text 0"/>
          <p:cNvSpPr/>
          <p:nvPr/>
        </p:nvSpPr>
        <p:spPr>
          <a:xfrm>
            <a:off x="793790" y="3259574"/>
            <a:ext cx="7076242" cy="602456"/>
          </a:xfrm>
          <a:prstGeom prst="rect">
            <a:avLst/>
          </a:prstGeom>
          <a:noFill/>
          <a:ln/>
        </p:spPr>
        <p:txBody>
          <a:bodyPr wrap="none" lIns="0" tIns="0" rIns="0" bIns="0" rtlCol="0" anchor="t"/>
          <a:lstStyle/>
          <a:p>
            <a:pPr marL="0" indent="0" algn="l">
              <a:lnSpc>
                <a:spcPts val="4700"/>
              </a:lnSpc>
              <a:buNone/>
            </a:pPr>
            <a:r>
              <a:rPr lang="en-US" sz="3750" dirty="0">
                <a:solidFill>
                  <a:srgbClr val="030303"/>
                </a:solidFill>
                <a:latin typeface="DM Sans Semi Bold" pitchFamily="34" charset="0"/>
                <a:ea typeface="DM Sans Semi Bold" pitchFamily="34" charset="-122"/>
                <a:cs typeface="DM Sans Semi Bold" pitchFamily="34" charset="-120"/>
              </a:rPr>
              <a:t>Esempio di Differential Privacy</a:t>
            </a:r>
            <a:endParaRPr lang="en-US" sz="3750" dirty="0"/>
          </a:p>
        </p:txBody>
      </p:sp>
      <p:sp>
        <p:nvSpPr>
          <p:cNvPr id="4" name="Text 1"/>
          <p:cNvSpPr/>
          <p:nvPr/>
        </p:nvSpPr>
        <p:spPr>
          <a:xfrm>
            <a:off x="793790" y="4151233"/>
            <a:ext cx="13042821" cy="616744"/>
          </a:xfrm>
          <a:prstGeom prst="rect">
            <a:avLst/>
          </a:prstGeom>
          <a:noFill/>
          <a:ln/>
        </p:spPr>
        <p:txBody>
          <a:bodyPr wrap="squar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Consideriamo il calcolo della media degli stipendi in un dataset con 10.000 record. Se il range degli stipendi è tra 15.000€ e 100.000€, la sensibilità della query è Δf = (100.000 - 15.000)/10.000 = 8,5€.</a:t>
            </a:r>
            <a:endParaRPr lang="en-US" sz="1500" dirty="0"/>
          </a:p>
        </p:txBody>
      </p:sp>
      <p:sp>
        <p:nvSpPr>
          <p:cNvPr id="5" name="Shape 2"/>
          <p:cNvSpPr/>
          <p:nvPr/>
        </p:nvSpPr>
        <p:spPr>
          <a:xfrm>
            <a:off x="793790" y="5852398"/>
            <a:ext cx="3043714" cy="192762"/>
          </a:xfrm>
          <a:prstGeom prst="roundRect">
            <a:avLst>
              <a:gd name="adj" fmla="val 15003"/>
            </a:avLst>
          </a:prstGeom>
          <a:solidFill>
            <a:srgbClr val="F2EEEE"/>
          </a:solidFill>
          <a:ln/>
        </p:spPr>
        <p:txBody>
          <a:bodyPr/>
          <a:lstStyle/>
          <a:p>
            <a:endParaRPr lang="it-IT"/>
          </a:p>
        </p:txBody>
      </p:sp>
      <p:sp>
        <p:nvSpPr>
          <p:cNvPr id="6" name="Text 3"/>
          <p:cNvSpPr/>
          <p:nvPr/>
        </p:nvSpPr>
        <p:spPr>
          <a:xfrm>
            <a:off x="793790" y="6334363"/>
            <a:ext cx="2753320" cy="301228"/>
          </a:xfrm>
          <a:prstGeom prst="rect">
            <a:avLst/>
          </a:prstGeom>
          <a:noFill/>
          <a:ln/>
        </p:spPr>
        <p:txBody>
          <a:bodyPr wrap="none" lIns="0" tIns="0" rIns="0" bIns="0" rtlCol="0" anchor="t"/>
          <a:lstStyle/>
          <a:p>
            <a:pPr marL="0" indent="0" algn="l">
              <a:lnSpc>
                <a:spcPts val="2350"/>
              </a:lnSpc>
              <a:buNone/>
            </a:pPr>
            <a:r>
              <a:rPr lang="en-US" sz="1850" dirty="0">
                <a:solidFill>
                  <a:srgbClr val="464646"/>
                </a:solidFill>
                <a:latin typeface="DM Sans Semi Bold" pitchFamily="34" charset="0"/>
                <a:ea typeface="DM Sans Semi Bold" pitchFamily="34" charset="-122"/>
                <a:cs typeface="DM Sans Semi Bold" pitchFamily="34" charset="-120"/>
              </a:rPr>
              <a:t>Calcolo della Sensibilità</a:t>
            </a:r>
            <a:endParaRPr lang="en-US" sz="1850" dirty="0"/>
          </a:p>
        </p:txBody>
      </p:sp>
      <p:sp>
        <p:nvSpPr>
          <p:cNvPr id="7" name="Text 4"/>
          <p:cNvSpPr/>
          <p:nvPr/>
        </p:nvSpPr>
        <p:spPr>
          <a:xfrm>
            <a:off x="793790" y="6751201"/>
            <a:ext cx="3043714" cy="616744"/>
          </a:xfrm>
          <a:prstGeom prst="rect">
            <a:avLst/>
          </a:prstGeom>
          <a:noFill/>
          <a:ln/>
        </p:spPr>
        <p:txBody>
          <a:bodyPr wrap="squar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Δf = (max - min)/n = (100.000€ - 15.000€)/10.000 = 8,5€</a:t>
            </a:r>
            <a:endParaRPr lang="en-US" sz="1500" dirty="0"/>
          </a:p>
        </p:txBody>
      </p:sp>
      <p:sp>
        <p:nvSpPr>
          <p:cNvPr id="8" name="Shape 5"/>
          <p:cNvSpPr/>
          <p:nvPr/>
        </p:nvSpPr>
        <p:spPr>
          <a:xfrm>
            <a:off x="4126706" y="5563195"/>
            <a:ext cx="3043833" cy="192762"/>
          </a:xfrm>
          <a:prstGeom prst="roundRect">
            <a:avLst>
              <a:gd name="adj" fmla="val 15003"/>
            </a:avLst>
          </a:prstGeom>
          <a:solidFill>
            <a:srgbClr val="F2EEEE"/>
          </a:solidFill>
          <a:ln/>
        </p:spPr>
        <p:txBody>
          <a:bodyPr/>
          <a:lstStyle/>
          <a:p>
            <a:endParaRPr lang="it-IT"/>
          </a:p>
        </p:txBody>
      </p:sp>
      <p:sp>
        <p:nvSpPr>
          <p:cNvPr id="9" name="Text 6"/>
          <p:cNvSpPr/>
          <p:nvPr/>
        </p:nvSpPr>
        <p:spPr>
          <a:xfrm>
            <a:off x="4126706" y="6045160"/>
            <a:ext cx="3043833" cy="602456"/>
          </a:xfrm>
          <a:prstGeom prst="rect">
            <a:avLst/>
          </a:prstGeom>
          <a:noFill/>
          <a:ln/>
        </p:spPr>
        <p:txBody>
          <a:bodyPr wrap="square" lIns="0" tIns="0" rIns="0" bIns="0" rtlCol="0" anchor="t"/>
          <a:lstStyle/>
          <a:p>
            <a:pPr marL="0" indent="0" algn="l">
              <a:lnSpc>
                <a:spcPts val="2350"/>
              </a:lnSpc>
              <a:buNone/>
            </a:pPr>
            <a:r>
              <a:rPr lang="en-US" sz="1850" dirty="0">
                <a:solidFill>
                  <a:srgbClr val="464646"/>
                </a:solidFill>
                <a:latin typeface="DM Sans Semi Bold" pitchFamily="34" charset="0"/>
                <a:ea typeface="DM Sans Semi Bold" pitchFamily="34" charset="-122"/>
                <a:cs typeface="DM Sans Semi Bold" pitchFamily="34" charset="-120"/>
              </a:rPr>
              <a:t>Scelta del Parametro Privacy</a:t>
            </a:r>
            <a:endParaRPr lang="en-US" sz="1850" dirty="0"/>
          </a:p>
        </p:txBody>
      </p:sp>
      <p:sp>
        <p:nvSpPr>
          <p:cNvPr id="10" name="Text 7"/>
          <p:cNvSpPr/>
          <p:nvPr/>
        </p:nvSpPr>
        <p:spPr>
          <a:xfrm>
            <a:off x="4126706" y="6763226"/>
            <a:ext cx="3043833" cy="616744"/>
          </a:xfrm>
          <a:prstGeom prst="rect">
            <a:avLst/>
          </a:prstGeom>
          <a:noFill/>
          <a:ln/>
        </p:spPr>
        <p:txBody>
          <a:bodyPr wrap="squar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ε = 0,5 (valore che garantisce una buona protezione)</a:t>
            </a:r>
            <a:endParaRPr lang="en-US" sz="1500" dirty="0"/>
          </a:p>
        </p:txBody>
      </p:sp>
      <p:sp>
        <p:nvSpPr>
          <p:cNvPr id="11" name="Shape 8"/>
          <p:cNvSpPr/>
          <p:nvPr/>
        </p:nvSpPr>
        <p:spPr>
          <a:xfrm>
            <a:off x="7459742" y="5273993"/>
            <a:ext cx="3043833" cy="192762"/>
          </a:xfrm>
          <a:prstGeom prst="roundRect">
            <a:avLst>
              <a:gd name="adj" fmla="val 15003"/>
            </a:avLst>
          </a:prstGeom>
          <a:solidFill>
            <a:srgbClr val="F2EEEE"/>
          </a:solidFill>
          <a:ln/>
        </p:spPr>
        <p:txBody>
          <a:bodyPr/>
          <a:lstStyle/>
          <a:p>
            <a:endParaRPr lang="it-IT"/>
          </a:p>
        </p:txBody>
      </p:sp>
      <p:sp>
        <p:nvSpPr>
          <p:cNvPr id="12" name="Text 9"/>
          <p:cNvSpPr/>
          <p:nvPr/>
        </p:nvSpPr>
        <p:spPr>
          <a:xfrm>
            <a:off x="7459742" y="5755958"/>
            <a:ext cx="2818209" cy="301228"/>
          </a:xfrm>
          <a:prstGeom prst="rect">
            <a:avLst/>
          </a:prstGeom>
          <a:noFill/>
          <a:ln/>
        </p:spPr>
        <p:txBody>
          <a:bodyPr wrap="none" lIns="0" tIns="0" rIns="0" bIns="0" rtlCol="0" anchor="t"/>
          <a:lstStyle/>
          <a:p>
            <a:pPr marL="0" indent="0" algn="l">
              <a:lnSpc>
                <a:spcPts val="2350"/>
              </a:lnSpc>
              <a:buNone/>
            </a:pPr>
            <a:r>
              <a:rPr lang="en-US" sz="1850" dirty="0">
                <a:solidFill>
                  <a:srgbClr val="464646"/>
                </a:solidFill>
                <a:latin typeface="DM Sans Semi Bold" pitchFamily="34" charset="0"/>
                <a:ea typeface="DM Sans Semi Bold" pitchFamily="34" charset="-122"/>
                <a:cs typeface="DM Sans Semi Bold" pitchFamily="34" charset="-120"/>
              </a:rPr>
              <a:t>Calibrazione del Rumore</a:t>
            </a:r>
            <a:endParaRPr lang="en-US" sz="1850" dirty="0"/>
          </a:p>
        </p:txBody>
      </p:sp>
      <p:sp>
        <p:nvSpPr>
          <p:cNvPr id="13" name="Text 10"/>
          <p:cNvSpPr/>
          <p:nvPr/>
        </p:nvSpPr>
        <p:spPr>
          <a:xfrm>
            <a:off x="7459742" y="6172795"/>
            <a:ext cx="3043833" cy="616744"/>
          </a:xfrm>
          <a:prstGeom prst="rect">
            <a:avLst/>
          </a:prstGeom>
          <a:noFill/>
          <a:ln/>
        </p:spPr>
        <p:txBody>
          <a:bodyPr wrap="squar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Rumore Laplace con parametro b = Δf/ε = 8,5/0,5 = 17€</a:t>
            </a:r>
            <a:endParaRPr lang="en-US" sz="1500" dirty="0"/>
          </a:p>
        </p:txBody>
      </p:sp>
      <p:sp>
        <p:nvSpPr>
          <p:cNvPr id="14" name="Shape 11"/>
          <p:cNvSpPr/>
          <p:nvPr/>
        </p:nvSpPr>
        <p:spPr>
          <a:xfrm>
            <a:off x="10792778" y="4984790"/>
            <a:ext cx="3043833" cy="192762"/>
          </a:xfrm>
          <a:prstGeom prst="roundRect">
            <a:avLst>
              <a:gd name="adj" fmla="val 15003"/>
            </a:avLst>
          </a:prstGeom>
          <a:solidFill>
            <a:srgbClr val="F2EEEE"/>
          </a:solidFill>
          <a:ln/>
        </p:spPr>
        <p:txBody>
          <a:bodyPr/>
          <a:lstStyle/>
          <a:p>
            <a:endParaRPr lang="it-IT"/>
          </a:p>
        </p:txBody>
      </p:sp>
      <p:sp>
        <p:nvSpPr>
          <p:cNvPr id="15" name="Text 12"/>
          <p:cNvSpPr/>
          <p:nvPr/>
        </p:nvSpPr>
        <p:spPr>
          <a:xfrm>
            <a:off x="10792778" y="5466755"/>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464646"/>
                </a:solidFill>
                <a:latin typeface="DM Sans Semi Bold" pitchFamily="34" charset="0"/>
                <a:ea typeface="DM Sans Semi Bold" pitchFamily="34" charset="-122"/>
                <a:cs typeface="DM Sans Semi Bold" pitchFamily="34" charset="-120"/>
              </a:rPr>
              <a:t>Risultato</a:t>
            </a:r>
            <a:endParaRPr lang="en-US" sz="1850" dirty="0"/>
          </a:p>
        </p:txBody>
      </p:sp>
      <p:sp>
        <p:nvSpPr>
          <p:cNvPr id="16" name="Text 13"/>
          <p:cNvSpPr/>
          <p:nvPr/>
        </p:nvSpPr>
        <p:spPr>
          <a:xfrm>
            <a:off x="10792778" y="5883593"/>
            <a:ext cx="3043833" cy="925116"/>
          </a:xfrm>
          <a:prstGeom prst="rect">
            <a:avLst/>
          </a:prstGeom>
          <a:noFill/>
          <a:ln/>
        </p:spPr>
        <p:txBody>
          <a:bodyPr wrap="squar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RMSE relativo dello 0,04%, praticamente trascurabile per l'analisi statistica</a:t>
            </a:r>
            <a:endParaRPr lang="en-US" sz="15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793790" y="1210389"/>
            <a:ext cx="6426160" cy="708779"/>
          </a:xfrm>
          <a:prstGeom prst="rect">
            <a:avLst/>
          </a:prstGeom>
          <a:noFill/>
          <a:ln/>
        </p:spPr>
        <p:txBody>
          <a:bodyPr wrap="none" lIns="0" tIns="0" rIns="0" bIns="0" rtlCol="0" anchor="t"/>
          <a:lstStyle/>
          <a:p>
            <a:pPr marL="0" indent="0" algn="l">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Metriche di Valutazione</a:t>
            </a:r>
            <a:endParaRPr lang="en-US" sz="4450" dirty="0"/>
          </a:p>
        </p:txBody>
      </p:sp>
      <p:sp>
        <p:nvSpPr>
          <p:cNvPr id="3" name="Text 1"/>
          <p:cNvSpPr/>
          <p:nvPr/>
        </p:nvSpPr>
        <p:spPr>
          <a:xfrm>
            <a:off x="793790" y="2372797"/>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Una valutazione rigorosa delle tecniche di anonimizzazione richiede l'adozione di metriche che possano quantificare sia il grado di protezione della privacy ottenuto sia la qualità e l'utilizzabilità residua dei dati trasformati.</a:t>
            </a:r>
            <a:endParaRPr lang="en-US" sz="1750" dirty="0"/>
          </a:p>
        </p:txBody>
      </p:sp>
      <p:sp>
        <p:nvSpPr>
          <p:cNvPr id="4" name="Text 2"/>
          <p:cNvSpPr/>
          <p:nvPr/>
        </p:nvSpPr>
        <p:spPr>
          <a:xfrm>
            <a:off x="793790" y="358056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30303"/>
                </a:solidFill>
                <a:latin typeface="DM Sans Semi Bold" pitchFamily="34" charset="0"/>
                <a:ea typeface="DM Sans Semi Bold" pitchFamily="34" charset="-122"/>
                <a:cs typeface="DM Sans Semi Bold" pitchFamily="34" charset="-120"/>
              </a:rPr>
              <a:t>Metriche di Rischio</a:t>
            </a:r>
            <a:endParaRPr lang="en-US" sz="2200" dirty="0"/>
          </a:p>
        </p:txBody>
      </p:sp>
      <p:sp>
        <p:nvSpPr>
          <p:cNvPr id="5" name="Text 3"/>
          <p:cNvSpPr/>
          <p:nvPr/>
        </p:nvSpPr>
        <p:spPr>
          <a:xfrm>
            <a:off x="793790" y="4161711"/>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64646"/>
                </a:solidFill>
                <a:latin typeface="Inter Medium" pitchFamily="34" charset="0"/>
                <a:ea typeface="Inter Medium" pitchFamily="34" charset="-122"/>
                <a:cs typeface="Inter Medium" pitchFamily="34" charset="-120"/>
              </a:rPr>
              <a:t>ρₚ (Prosecutor Risk): probabilità di associare il record corretto</a:t>
            </a:r>
            <a:endParaRPr lang="en-US" sz="1750" dirty="0"/>
          </a:p>
        </p:txBody>
      </p:sp>
      <p:sp>
        <p:nvSpPr>
          <p:cNvPr id="6" name="Text 4"/>
          <p:cNvSpPr/>
          <p:nvPr/>
        </p:nvSpPr>
        <p:spPr>
          <a:xfrm>
            <a:off x="793790" y="4966811"/>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64646"/>
                </a:solidFill>
                <a:latin typeface="Inter Medium" pitchFamily="34" charset="0"/>
                <a:ea typeface="Inter Medium" pitchFamily="34" charset="-122"/>
                <a:cs typeface="Inter Medium" pitchFamily="34" charset="-120"/>
              </a:rPr>
              <a:t>AECS (Average Equivalence Class Size): dimensione media delle classi</a:t>
            </a:r>
            <a:endParaRPr lang="en-US" sz="1750" dirty="0"/>
          </a:p>
        </p:txBody>
      </p:sp>
      <p:sp>
        <p:nvSpPr>
          <p:cNvPr id="7" name="Text 5"/>
          <p:cNvSpPr/>
          <p:nvPr/>
        </p:nvSpPr>
        <p:spPr>
          <a:xfrm>
            <a:off x="793790" y="5771912"/>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64646"/>
                </a:solidFill>
                <a:latin typeface="Inter Medium" pitchFamily="34" charset="0"/>
                <a:ea typeface="Inter Medium" pitchFamily="34" charset="-122"/>
                <a:cs typeface="Inter Medium" pitchFamily="34" charset="-120"/>
              </a:rPr>
              <a:t>DDL (Distance to Detectable Leaks): per dati sintetici</a:t>
            </a:r>
            <a:endParaRPr lang="en-US" sz="1750" dirty="0"/>
          </a:p>
        </p:txBody>
      </p:sp>
      <p:sp>
        <p:nvSpPr>
          <p:cNvPr id="8" name="Text 6"/>
          <p:cNvSpPr/>
          <p:nvPr/>
        </p:nvSpPr>
        <p:spPr>
          <a:xfrm>
            <a:off x="793790" y="6214110"/>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64646"/>
                </a:solidFill>
                <a:latin typeface="Inter Medium" pitchFamily="34" charset="0"/>
                <a:ea typeface="Inter Medium" pitchFamily="34" charset="-122"/>
                <a:cs typeface="Inter Medium" pitchFamily="34" charset="-120"/>
              </a:rPr>
              <a:t>Pₘₑₘb (Membership Precision): per attacchi di membership inference</a:t>
            </a:r>
            <a:endParaRPr lang="en-US" sz="1750" dirty="0"/>
          </a:p>
        </p:txBody>
      </p:sp>
      <p:sp>
        <p:nvSpPr>
          <p:cNvPr id="9" name="Text 7"/>
          <p:cNvSpPr/>
          <p:nvPr/>
        </p:nvSpPr>
        <p:spPr>
          <a:xfrm>
            <a:off x="7599521" y="358056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30303"/>
                </a:solidFill>
                <a:latin typeface="DM Sans Semi Bold" pitchFamily="34" charset="0"/>
                <a:ea typeface="DM Sans Semi Bold" pitchFamily="34" charset="-122"/>
                <a:cs typeface="DM Sans Semi Bold" pitchFamily="34" charset="-120"/>
              </a:rPr>
              <a:t>Metriche di Utilità</a:t>
            </a:r>
            <a:endParaRPr lang="en-US" sz="2200" dirty="0"/>
          </a:p>
        </p:txBody>
      </p:sp>
      <p:sp>
        <p:nvSpPr>
          <p:cNvPr id="10" name="Text 8"/>
          <p:cNvSpPr/>
          <p:nvPr/>
        </p:nvSpPr>
        <p:spPr>
          <a:xfrm>
            <a:off x="7599521" y="4161711"/>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64646"/>
                </a:solidFill>
                <a:latin typeface="Inter Medium" pitchFamily="34" charset="0"/>
                <a:ea typeface="Inter Medium" pitchFamily="34" charset="-122"/>
                <a:cs typeface="Inter Medium" pitchFamily="34" charset="-120"/>
              </a:rPr>
              <a:t>Normalized Certainty Penalty (NCP): perdita informativa</a:t>
            </a:r>
            <a:endParaRPr lang="en-US" sz="1750" dirty="0"/>
          </a:p>
        </p:txBody>
      </p:sp>
      <p:sp>
        <p:nvSpPr>
          <p:cNvPr id="11" name="Text 9"/>
          <p:cNvSpPr/>
          <p:nvPr/>
        </p:nvSpPr>
        <p:spPr>
          <a:xfrm>
            <a:off x="7599521" y="4966811"/>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64646"/>
                </a:solidFill>
                <a:latin typeface="Inter Medium" pitchFamily="34" charset="0"/>
                <a:ea typeface="Inter Medium" pitchFamily="34" charset="-122"/>
                <a:cs typeface="Inter Medium" pitchFamily="34" charset="-120"/>
              </a:rPr>
              <a:t>Discernibility Metric (DM): penalizza classi ampie</a:t>
            </a:r>
            <a:endParaRPr lang="en-US" sz="1750" dirty="0"/>
          </a:p>
        </p:txBody>
      </p:sp>
      <p:sp>
        <p:nvSpPr>
          <p:cNvPr id="12" name="Text 10"/>
          <p:cNvSpPr/>
          <p:nvPr/>
        </p:nvSpPr>
        <p:spPr>
          <a:xfrm>
            <a:off x="7599521" y="5409009"/>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64646"/>
                </a:solidFill>
                <a:latin typeface="Inter Medium" pitchFamily="34" charset="0"/>
                <a:ea typeface="Inter Medium" pitchFamily="34" charset="-122"/>
                <a:cs typeface="Inter Medium" pitchFamily="34" charset="-120"/>
              </a:rPr>
              <a:t>Variazione di accuratezza nei modelli ML</a:t>
            </a:r>
            <a:endParaRPr lang="en-US" sz="1750" dirty="0"/>
          </a:p>
        </p:txBody>
      </p:sp>
      <p:sp>
        <p:nvSpPr>
          <p:cNvPr id="13" name="Text 11"/>
          <p:cNvSpPr/>
          <p:nvPr/>
        </p:nvSpPr>
        <p:spPr>
          <a:xfrm>
            <a:off x="7599521" y="5851208"/>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64646"/>
                </a:solidFill>
                <a:latin typeface="Inter Medium" pitchFamily="34" charset="0"/>
                <a:ea typeface="Inter Medium" pitchFamily="34" charset="-122"/>
                <a:cs typeface="Inter Medium" pitchFamily="34" charset="-120"/>
              </a:rPr>
              <a:t>Jensen-Shannon Distance (JSD): dissimilarità tra distribuzioni</a:t>
            </a:r>
            <a:endParaRPr lang="en-US" sz="17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793790" y="664726"/>
            <a:ext cx="6368891" cy="708779"/>
          </a:xfrm>
          <a:prstGeom prst="rect">
            <a:avLst/>
          </a:prstGeom>
          <a:noFill/>
          <a:ln/>
        </p:spPr>
        <p:txBody>
          <a:bodyPr wrap="none" lIns="0" tIns="0" rIns="0" bIns="0" rtlCol="0" anchor="t"/>
          <a:lstStyle/>
          <a:p>
            <a:pPr marL="0" indent="0" algn="l">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Standard e Linee Guida</a:t>
            </a:r>
            <a:endParaRPr lang="en-US" sz="4450" dirty="0"/>
          </a:p>
        </p:txBody>
      </p:sp>
      <p:sp>
        <p:nvSpPr>
          <p:cNvPr id="3" name="Text 1"/>
          <p:cNvSpPr/>
          <p:nvPr/>
        </p:nvSpPr>
        <p:spPr>
          <a:xfrm>
            <a:off x="793790" y="1827133"/>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L'efficacia delle strategie di anonimizzazione deve essere valutata anche rispetto al quadro normativo e regolatorio in cui esse vengono implementate, con standard e linee guida che disciplinano le modalità di anonimizzazione.</a:t>
            </a:r>
            <a:endParaRPr lang="en-US" sz="1750" dirty="0"/>
          </a:p>
        </p:txBody>
      </p:sp>
      <p:pic>
        <p:nvPicPr>
          <p:cNvPr id="4" name="Image 0" descr="preencoded.png"/>
          <p:cNvPicPr>
            <a:picLocks noChangeAspect="1"/>
          </p:cNvPicPr>
          <p:nvPr/>
        </p:nvPicPr>
        <p:blipFill>
          <a:blip r:embed="rId3"/>
          <a:stretch>
            <a:fillRect/>
          </a:stretch>
        </p:blipFill>
        <p:spPr>
          <a:xfrm>
            <a:off x="801410" y="2954060"/>
            <a:ext cx="3120747" cy="3120747"/>
          </a:xfrm>
          <a:prstGeom prst="rect">
            <a:avLst/>
          </a:prstGeom>
        </p:spPr>
      </p:pic>
      <p:pic>
        <p:nvPicPr>
          <p:cNvPr id="5" name="Image 1" descr="preencoded.png"/>
          <p:cNvPicPr>
            <a:picLocks noChangeAspect="1"/>
          </p:cNvPicPr>
          <p:nvPr/>
        </p:nvPicPr>
        <p:blipFill>
          <a:blip r:embed="rId4"/>
          <a:stretch>
            <a:fillRect/>
          </a:stretch>
        </p:blipFill>
        <p:spPr>
          <a:xfrm>
            <a:off x="4103608" y="2954060"/>
            <a:ext cx="3120866" cy="3120866"/>
          </a:xfrm>
          <a:prstGeom prst="rect">
            <a:avLst/>
          </a:prstGeom>
        </p:spPr>
      </p:pic>
      <p:pic>
        <p:nvPicPr>
          <p:cNvPr id="6" name="Image 2" descr="preencoded.png"/>
          <p:cNvPicPr>
            <a:picLocks noChangeAspect="1"/>
          </p:cNvPicPr>
          <p:nvPr/>
        </p:nvPicPr>
        <p:blipFill>
          <a:blip r:embed="rId5"/>
          <a:stretch>
            <a:fillRect/>
          </a:stretch>
        </p:blipFill>
        <p:spPr>
          <a:xfrm>
            <a:off x="7405926" y="2954060"/>
            <a:ext cx="3120747" cy="3120747"/>
          </a:xfrm>
          <a:prstGeom prst="rect">
            <a:avLst/>
          </a:prstGeom>
        </p:spPr>
      </p:pic>
      <p:pic>
        <p:nvPicPr>
          <p:cNvPr id="7" name="Image 3" descr="preencoded.png"/>
          <p:cNvPicPr>
            <a:picLocks noChangeAspect="1"/>
          </p:cNvPicPr>
          <p:nvPr/>
        </p:nvPicPr>
        <p:blipFill>
          <a:blip r:embed="rId6"/>
          <a:stretch>
            <a:fillRect/>
          </a:stretch>
        </p:blipFill>
        <p:spPr>
          <a:xfrm>
            <a:off x="10708124" y="2954060"/>
            <a:ext cx="3120866" cy="3120866"/>
          </a:xfrm>
          <a:prstGeom prst="rect">
            <a:avLst/>
          </a:prstGeom>
        </p:spPr>
      </p:pic>
      <p:sp>
        <p:nvSpPr>
          <p:cNvPr id="8" name="Text 2"/>
          <p:cNvSpPr/>
          <p:nvPr/>
        </p:nvSpPr>
        <p:spPr>
          <a:xfrm>
            <a:off x="793790" y="6476048"/>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I principali riferimenti includono il GDPR (art. 25/32; Considerando 26), ISO/IEC 20889:2018 per terminologia e classificazione, NIST SP 800-188 (draft 2024) per la de-identificazione dei dati governativi, e le linee guida nazionali come l'ICO Anonymisation Code (UK) e le CNIL De-Identification Guidelines (Francia).</a:t>
            </a:r>
            <a:endParaRPr lang="en-US" sz="175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Shape 0"/>
          <p:cNvSpPr/>
          <p:nvPr/>
        </p:nvSpPr>
        <p:spPr>
          <a:xfrm>
            <a:off x="9144000" y="0"/>
            <a:ext cx="5486400" cy="8229600"/>
          </a:xfrm>
          <a:prstGeom prst="rect">
            <a:avLst/>
          </a:prstGeom>
          <a:solidFill>
            <a:srgbClr val="E6E6E7"/>
          </a:solidFill>
          <a:ln/>
        </p:spPr>
        <p:txBody>
          <a:bodyPr/>
          <a:lstStyle/>
          <a:p>
            <a:endParaRPr lang="it-IT"/>
          </a:p>
        </p:txBody>
      </p:sp>
      <p:pic>
        <p:nvPicPr>
          <p:cNvPr id="3"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4" name="Text 1"/>
          <p:cNvSpPr/>
          <p:nvPr/>
        </p:nvSpPr>
        <p:spPr>
          <a:xfrm>
            <a:off x="793790" y="1114306"/>
            <a:ext cx="6763703" cy="496133"/>
          </a:xfrm>
          <a:prstGeom prst="rect">
            <a:avLst/>
          </a:prstGeom>
          <a:noFill/>
          <a:ln/>
        </p:spPr>
        <p:txBody>
          <a:bodyPr wrap="none" lIns="0" tIns="0" rIns="0" bIns="0" rtlCol="0" anchor="t"/>
          <a:lstStyle/>
          <a:p>
            <a:pPr marL="0" indent="0" algn="l">
              <a:lnSpc>
                <a:spcPts val="3900"/>
              </a:lnSpc>
              <a:buNone/>
            </a:pPr>
            <a:r>
              <a:rPr lang="en-US" sz="3100" dirty="0">
                <a:solidFill>
                  <a:srgbClr val="030303"/>
                </a:solidFill>
                <a:latin typeface="DM Sans Semi Bold" pitchFamily="34" charset="0"/>
                <a:ea typeface="DM Sans Semi Bold" pitchFamily="34" charset="-122"/>
                <a:cs typeface="DM Sans Semi Bold" pitchFamily="34" charset="-120"/>
              </a:rPr>
              <a:t>Tabella Comparativa delle Tecniche</a:t>
            </a:r>
            <a:endParaRPr lang="en-US" sz="3100" dirty="0"/>
          </a:p>
        </p:txBody>
      </p:sp>
      <p:sp>
        <p:nvSpPr>
          <p:cNvPr id="5" name="Shape 2"/>
          <p:cNvSpPr/>
          <p:nvPr/>
        </p:nvSpPr>
        <p:spPr>
          <a:xfrm>
            <a:off x="793790" y="1848564"/>
            <a:ext cx="7556421" cy="5266611"/>
          </a:xfrm>
          <a:prstGeom prst="roundRect">
            <a:avLst>
              <a:gd name="adj" fmla="val 452"/>
            </a:avLst>
          </a:prstGeom>
          <a:noFill/>
          <a:ln w="7620">
            <a:solidFill>
              <a:srgbClr val="000000">
                <a:alpha val="8000"/>
              </a:srgbClr>
            </a:solidFill>
            <a:prstDash val="solid"/>
          </a:ln>
        </p:spPr>
        <p:txBody>
          <a:bodyPr/>
          <a:lstStyle/>
          <a:p>
            <a:endParaRPr lang="it-IT"/>
          </a:p>
        </p:txBody>
      </p:sp>
      <p:sp>
        <p:nvSpPr>
          <p:cNvPr id="6" name="Shape 3"/>
          <p:cNvSpPr/>
          <p:nvPr/>
        </p:nvSpPr>
        <p:spPr>
          <a:xfrm>
            <a:off x="801410" y="1856184"/>
            <a:ext cx="7541181" cy="713899"/>
          </a:xfrm>
          <a:prstGeom prst="rect">
            <a:avLst/>
          </a:prstGeom>
          <a:solidFill>
            <a:srgbClr val="FFFFFF">
              <a:alpha val="4000"/>
            </a:srgbClr>
          </a:solidFill>
          <a:ln/>
        </p:spPr>
        <p:txBody>
          <a:bodyPr/>
          <a:lstStyle/>
          <a:p>
            <a:endParaRPr lang="it-IT"/>
          </a:p>
        </p:txBody>
      </p:sp>
      <p:sp>
        <p:nvSpPr>
          <p:cNvPr id="7" name="Text 4"/>
          <p:cNvSpPr/>
          <p:nvPr/>
        </p:nvSpPr>
        <p:spPr>
          <a:xfrm>
            <a:off x="960477" y="1959054"/>
            <a:ext cx="1186934"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Tecnica</a:t>
            </a:r>
            <a:endParaRPr lang="en-US" sz="1250" dirty="0"/>
          </a:p>
        </p:txBody>
      </p:sp>
      <p:sp>
        <p:nvSpPr>
          <p:cNvPr id="8" name="Text 5"/>
          <p:cNvSpPr/>
          <p:nvPr/>
        </p:nvSpPr>
        <p:spPr>
          <a:xfrm>
            <a:off x="2472452" y="1959054"/>
            <a:ext cx="1183124"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Garanzia teorica</a:t>
            </a:r>
            <a:endParaRPr lang="en-US" sz="1250" dirty="0"/>
          </a:p>
        </p:txBody>
      </p:sp>
      <p:sp>
        <p:nvSpPr>
          <p:cNvPr id="9" name="Text 6"/>
          <p:cNvSpPr/>
          <p:nvPr/>
        </p:nvSpPr>
        <p:spPr>
          <a:xfrm>
            <a:off x="3980617" y="1959054"/>
            <a:ext cx="1183124"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Punti di forza</a:t>
            </a:r>
            <a:endParaRPr lang="en-US" sz="1250" dirty="0"/>
          </a:p>
        </p:txBody>
      </p:sp>
      <p:sp>
        <p:nvSpPr>
          <p:cNvPr id="10" name="Text 7"/>
          <p:cNvSpPr/>
          <p:nvPr/>
        </p:nvSpPr>
        <p:spPr>
          <a:xfrm>
            <a:off x="5488781" y="1959054"/>
            <a:ext cx="1183124"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Limiti</a:t>
            </a:r>
            <a:endParaRPr lang="en-US" sz="1250" dirty="0"/>
          </a:p>
        </p:txBody>
      </p:sp>
      <p:sp>
        <p:nvSpPr>
          <p:cNvPr id="11" name="Text 8"/>
          <p:cNvSpPr/>
          <p:nvPr/>
        </p:nvSpPr>
        <p:spPr>
          <a:xfrm>
            <a:off x="6996946" y="1959054"/>
            <a:ext cx="1186934"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Quando usarla</a:t>
            </a:r>
            <a:endParaRPr lang="en-US" sz="1250" dirty="0"/>
          </a:p>
        </p:txBody>
      </p:sp>
      <p:sp>
        <p:nvSpPr>
          <p:cNvPr id="12" name="Shape 9"/>
          <p:cNvSpPr/>
          <p:nvPr/>
        </p:nvSpPr>
        <p:spPr>
          <a:xfrm>
            <a:off x="801410" y="2570083"/>
            <a:ext cx="7541181" cy="713899"/>
          </a:xfrm>
          <a:prstGeom prst="rect">
            <a:avLst/>
          </a:prstGeom>
          <a:solidFill>
            <a:srgbClr val="000000">
              <a:alpha val="4000"/>
            </a:srgbClr>
          </a:solidFill>
          <a:ln/>
        </p:spPr>
        <p:txBody>
          <a:bodyPr/>
          <a:lstStyle/>
          <a:p>
            <a:endParaRPr lang="it-IT"/>
          </a:p>
        </p:txBody>
      </p:sp>
      <p:sp>
        <p:nvSpPr>
          <p:cNvPr id="13" name="Text 10"/>
          <p:cNvSpPr/>
          <p:nvPr/>
        </p:nvSpPr>
        <p:spPr>
          <a:xfrm>
            <a:off x="960477" y="2672953"/>
            <a:ext cx="1186934"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k-Anon.</a:t>
            </a:r>
            <a:endParaRPr lang="en-US" sz="1250" dirty="0"/>
          </a:p>
        </p:txBody>
      </p:sp>
      <p:sp>
        <p:nvSpPr>
          <p:cNvPr id="14" name="Text 11"/>
          <p:cNvSpPr/>
          <p:nvPr/>
        </p:nvSpPr>
        <p:spPr>
          <a:xfrm>
            <a:off x="2472452" y="2672953"/>
            <a:ext cx="1183124"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indistinguibilità su QI</a:t>
            </a:r>
            <a:endParaRPr lang="en-US" sz="1250" dirty="0"/>
          </a:p>
        </p:txBody>
      </p:sp>
      <p:sp>
        <p:nvSpPr>
          <p:cNvPr id="15" name="Text 12"/>
          <p:cNvSpPr/>
          <p:nvPr/>
        </p:nvSpPr>
        <p:spPr>
          <a:xfrm>
            <a:off x="3980617" y="2672953"/>
            <a:ext cx="1183124"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Intuitiva, veloce</a:t>
            </a:r>
            <a:endParaRPr lang="en-US" sz="1250" dirty="0"/>
          </a:p>
        </p:txBody>
      </p:sp>
      <p:sp>
        <p:nvSpPr>
          <p:cNvPr id="16" name="Text 13"/>
          <p:cNvSpPr/>
          <p:nvPr/>
        </p:nvSpPr>
        <p:spPr>
          <a:xfrm>
            <a:off x="5488781" y="2672953"/>
            <a:ext cx="1183124"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Vulnerabile a linkage</a:t>
            </a:r>
            <a:endParaRPr lang="en-US" sz="1250" dirty="0"/>
          </a:p>
        </p:txBody>
      </p:sp>
      <p:sp>
        <p:nvSpPr>
          <p:cNvPr id="17" name="Text 14"/>
          <p:cNvSpPr/>
          <p:nvPr/>
        </p:nvSpPr>
        <p:spPr>
          <a:xfrm>
            <a:off x="6996946" y="2672953"/>
            <a:ext cx="1186934"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Quick sharing inter-PA</a:t>
            </a:r>
            <a:endParaRPr lang="en-US" sz="1250" dirty="0"/>
          </a:p>
        </p:txBody>
      </p:sp>
      <p:sp>
        <p:nvSpPr>
          <p:cNvPr id="18" name="Shape 15"/>
          <p:cNvSpPr/>
          <p:nvPr/>
        </p:nvSpPr>
        <p:spPr>
          <a:xfrm>
            <a:off x="801410" y="3283982"/>
            <a:ext cx="7541181" cy="713899"/>
          </a:xfrm>
          <a:prstGeom prst="rect">
            <a:avLst/>
          </a:prstGeom>
          <a:solidFill>
            <a:srgbClr val="FFFFFF">
              <a:alpha val="4000"/>
            </a:srgbClr>
          </a:solidFill>
          <a:ln/>
        </p:spPr>
        <p:txBody>
          <a:bodyPr/>
          <a:lstStyle/>
          <a:p>
            <a:endParaRPr lang="it-IT"/>
          </a:p>
        </p:txBody>
      </p:sp>
      <p:sp>
        <p:nvSpPr>
          <p:cNvPr id="19" name="Text 16"/>
          <p:cNvSpPr/>
          <p:nvPr/>
        </p:nvSpPr>
        <p:spPr>
          <a:xfrm>
            <a:off x="960477" y="3386852"/>
            <a:ext cx="1186934"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l-Div.</a:t>
            </a:r>
            <a:endParaRPr lang="en-US" sz="1250" dirty="0"/>
          </a:p>
        </p:txBody>
      </p:sp>
      <p:sp>
        <p:nvSpPr>
          <p:cNvPr id="20" name="Text 17"/>
          <p:cNvSpPr/>
          <p:nvPr/>
        </p:nvSpPr>
        <p:spPr>
          <a:xfrm>
            <a:off x="2472452" y="3386852"/>
            <a:ext cx="1183124"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diversità SA</a:t>
            </a:r>
            <a:endParaRPr lang="en-US" sz="1250" dirty="0"/>
          </a:p>
        </p:txBody>
      </p:sp>
      <p:sp>
        <p:nvSpPr>
          <p:cNvPr id="21" name="Text 18"/>
          <p:cNvSpPr/>
          <p:nvPr/>
        </p:nvSpPr>
        <p:spPr>
          <a:xfrm>
            <a:off x="3980617" y="3386852"/>
            <a:ext cx="1183124"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Mitiga omogeneità</a:t>
            </a:r>
            <a:endParaRPr lang="en-US" sz="1250" dirty="0"/>
          </a:p>
        </p:txBody>
      </p:sp>
      <p:sp>
        <p:nvSpPr>
          <p:cNvPr id="22" name="Text 19"/>
          <p:cNvSpPr/>
          <p:nvPr/>
        </p:nvSpPr>
        <p:spPr>
          <a:xfrm>
            <a:off x="5488781" y="3386852"/>
            <a:ext cx="1183124"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Fallisce con skew SA</a:t>
            </a:r>
            <a:endParaRPr lang="en-US" sz="1250" dirty="0"/>
          </a:p>
        </p:txBody>
      </p:sp>
      <p:sp>
        <p:nvSpPr>
          <p:cNvPr id="23" name="Text 20"/>
          <p:cNvSpPr/>
          <p:nvPr/>
        </p:nvSpPr>
        <p:spPr>
          <a:xfrm>
            <a:off x="6996946" y="3386852"/>
            <a:ext cx="1186934"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Dataset sanitari eterogenei</a:t>
            </a:r>
            <a:endParaRPr lang="en-US" sz="1250" dirty="0"/>
          </a:p>
        </p:txBody>
      </p:sp>
      <p:sp>
        <p:nvSpPr>
          <p:cNvPr id="24" name="Shape 21"/>
          <p:cNvSpPr/>
          <p:nvPr/>
        </p:nvSpPr>
        <p:spPr>
          <a:xfrm>
            <a:off x="801410" y="3997881"/>
            <a:ext cx="7541181" cy="967978"/>
          </a:xfrm>
          <a:prstGeom prst="rect">
            <a:avLst/>
          </a:prstGeom>
          <a:solidFill>
            <a:srgbClr val="000000">
              <a:alpha val="4000"/>
            </a:srgbClr>
          </a:solidFill>
          <a:ln/>
        </p:spPr>
        <p:txBody>
          <a:bodyPr/>
          <a:lstStyle/>
          <a:p>
            <a:endParaRPr lang="it-IT"/>
          </a:p>
        </p:txBody>
      </p:sp>
      <p:sp>
        <p:nvSpPr>
          <p:cNvPr id="25" name="Text 22"/>
          <p:cNvSpPr/>
          <p:nvPr/>
        </p:nvSpPr>
        <p:spPr>
          <a:xfrm>
            <a:off x="960477" y="4100751"/>
            <a:ext cx="1186934"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t-Clos.</a:t>
            </a:r>
            <a:endParaRPr lang="en-US" sz="1250" dirty="0"/>
          </a:p>
        </p:txBody>
      </p:sp>
      <p:sp>
        <p:nvSpPr>
          <p:cNvPr id="26" name="Text 23"/>
          <p:cNvSpPr/>
          <p:nvPr/>
        </p:nvSpPr>
        <p:spPr>
          <a:xfrm>
            <a:off x="2472452" y="4100751"/>
            <a:ext cx="1183124"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distanza distribuzionale</a:t>
            </a:r>
            <a:endParaRPr lang="en-US" sz="1250" dirty="0"/>
          </a:p>
        </p:txBody>
      </p:sp>
      <p:sp>
        <p:nvSpPr>
          <p:cNvPr id="27" name="Text 24"/>
          <p:cNvSpPr/>
          <p:nvPr/>
        </p:nvSpPr>
        <p:spPr>
          <a:xfrm>
            <a:off x="3980617" y="4100751"/>
            <a:ext cx="1183124"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Riduce grass-cheating</a:t>
            </a:r>
            <a:endParaRPr lang="en-US" sz="1250" dirty="0"/>
          </a:p>
        </p:txBody>
      </p:sp>
      <p:sp>
        <p:nvSpPr>
          <p:cNvPr id="28" name="Text 25"/>
          <p:cNvSpPr/>
          <p:nvPr/>
        </p:nvSpPr>
        <p:spPr>
          <a:xfrm>
            <a:off x="5488781" y="4100751"/>
            <a:ext cx="1183124"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Alta perdita utilità</a:t>
            </a:r>
            <a:endParaRPr lang="en-US" sz="1250" dirty="0"/>
          </a:p>
        </p:txBody>
      </p:sp>
      <p:sp>
        <p:nvSpPr>
          <p:cNvPr id="29" name="Text 26"/>
          <p:cNvSpPr/>
          <p:nvPr/>
        </p:nvSpPr>
        <p:spPr>
          <a:xfrm>
            <a:off x="6996946" y="4100751"/>
            <a:ext cx="1186934" cy="762238"/>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Release pubblici sensibili</a:t>
            </a:r>
            <a:endParaRPr lang="en-US" sz="1250" dirty="0"/>
          </a:p>
        </p:txBody>
      </p:sp>
      <p:sp>
        <p:nvSpPr>
          <p:cNvPr id="30" name="Shape 27"/>
          <p:cNvSpPr/>
          <p:nvPr/>
        </p:nvSpPr>
        <p:spPr>
          <a:xfrm>
            <a:off x="801410" y="4965859"/>
            <a:ext cx="7541181" cy="713899"/>
          </a:xfrm>
          <a:prstGeom prst="rect">
            <a:avLst/>
          </a:prstGeom>
          <a:solidFill>
            <a:srgbClr val="FFFFFF">
              <a:alpha val="4000"/>
            </a:srgbClr>
          </a:solidFill>
          <a:ln/>
        </p:spPr>
        <p:txBody>
          <a:bodyPr/>
          <a:lstStyle/>
          <a:p>
            <a:endParaRPr lang="it-IT"/>
          </a:p>
        </p:txBody>
      </p:sp>
      <p:sp>
        <p:nvSpPr>
          <p:cNvPr id="31" name="Text 28"/>
          <p:cNvSpPr/>
          <p:nvPr/>
        </p:nvSpPr>
        <p:spPr>
          <a:xfrm>
            <a:off x="960477" y="5068729"/>
            <a:ext cx="1186934"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DP (ε≤1)</a:t>
            </a:r>
            <a:endParaRPr lang="en-US" sz="1250" dirty="0"/>
          </a:p>
        </p:txBody>
      </p:sp>
      <p:sp>
        <p:nvSpPr>
          <p:cNvPr id="32" name="Text 29"/>
          <p:cNvSpPr/>
          <p:nvPr/>
        </p:nvSpPr>
        <p:spPr>
          <a:xfrm>
            <a:off x="2472452" y="5068729"/>
            <a:ext cx="1183124"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bound probab.</a:t>
            </a:r>
            <a:endParaRPr lang="en-US" sz="1250" dirty="0"/>
          </a:p>
        </p:txBody>
      </p:sp>
      <p:sp>
        <p:nvSpPr>
          <p:cNvPr id="33" name="Text 30"/>
          <p:cNvSpPr/>
          <p:nvPr/>
        </p:nvSpPr>
        <p:spPr>
          <a:xfrm>
            <a:off x="3980617" y="5068729"/>
            <a:ext cx="1183124"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Forte contro qualsiasi BK</a:t>
            </a:r>
            <a:endParaRPr lang="en-US" sz="1250" dirty="0"/>
          </a:p>
        </p:txBody>
      </p:sp>
      <p:sp>
        <p:nvSpPr>
          <p:cNvPr id="34" name="Text 31"/>
          <p:cNvSpPr/>
          <p:nvPr/>
        </p:nvSpPr>
        <p:spPr>
          <a:xfrm>
            <a:off x="5488781" y="5068729"/>
            <a:ext cx="1183124"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Rumore, tuning complesso</a:t>
            </a:r>
            <a:endParaRPr lang="en-US" sz="1250" dirty="0"/>
          </a:p>
        </p:txBody>
      </p:sp>
      <p:sp>
        <p:nvSpPr>
          <p:cNvPr id="35" name="Text 32"/>
          <p:cNvSpPr/>
          <p:nvPr/>
        </p:nvSpPr>
        <p:spPr>
          <a:xfrm>
            <a:off x="6996946" y="5068729"/>
            <a:ext cx="1186934"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Statistiche open-data</a:t>
            </a:r>
            <a:endParaRPr lang="en-US" sz="1250" dirty="0"/>
          </a:p>
        </p:txBody>
      </p:sp>
      <p:sp>
        <p:nvSpPr>
          <p:cNvPr id="36" name="Shape 33"/>
          <p:cNvSpPr/>
          <p:nvPr/>
        </p:nvSpPr>
        <p:spPr>
          <a:xfrm>
            <a:off x="801410" y="5679758"/>
            <a:ext cx="7541181" cy="713899"/>
          </a:xfrm>
          <a:prstGeom prst="rect">
            <a:avLst/>
          </a:prstGeom>
          <a:solidFill>
            <a:srgbClr val="000000">
              <a:alpha val="4000"/>
            </a:srgbClr>
          </a:solidFill>
          <a:ln/>
        </p:spPr>
        <p:txBody>
          <a:bodyPr/>
          <a:lstStyle/>
          <a:p>
            <a:endParaRPr lang="it-IT"/>
          </a:p>
        </p:txBody>
      </p:sp>
      <p:sp>
        <p:nvSpPr>
          <p:cNvPr id="37" name="Text 34"/>
          <p:cNvSpPr/>
          <p:nvPr/>
        </p:nvSpPr>
        <p:spPr>
          <a:xfrm>
            <a:off x="960477" y="5782628"/>
            <a:ext cx="1186934"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DP-GAN</a:t>
            </a:r>
            <a:endParaRPr lang="en-US" sz="1250" dirty="0"/>
          </a:p>
        </p:txBody>
      </p:sp>
      <p:sp>
        <p:nvSpPr>
          <p:cNvPr id="38" name="Text 35"/>
          <p:cNvSpPr/>
          <p:nvPr/>
        </p:nvSpPr>
        <p:spPr>
          <a:xfrm>
            <a:off x="2472452" y="5782628"/>
            <a:ext cx="1183124"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DP + generativo</a:t>
            </a:r>
            <a:endParaRPr lang="en-US" sz="1250" dirty="0"/>
          </a:p>
        </p:txBody>
      </p:sp>
      <p:sp>
        <p:nvSpPr>
          <p:cNvPr id="39" name="Text 36"/>
          <p:cNvSpPr/>
          <p:nvPr/>
        </p:nvSpPr>
        <p:spPr>
          <a:xfrm>
            <a:off x="3980617" y="5782628"/>
            <a:ext cx="1183124"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Correlazioni preservate</a:t>
            </a:r>
            <a:endParaRPr lang="en-US" sz="1250" dirty="0"/>
          </a:p>
        </p:txBody>
      </p:sp>
      <p:sp>
        <p:nvSpPr>
          <p:cNvPr id="40" name="Text 37"/>
          <p:cNvSpPr/>
          <p:nvPr/>
        </p:nvSpPr>
        <p:spPr>
          <a:xfrm>
            <a:off x="5488781" y="5782628"/>
            <a:ext cx="1183124"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runtime alto</a:t>
            </a:r>
            <a:endParaRPr lang="en-US" sz="1250" dirty="0"/>
          </a:p>
        </p:txBody>
      </p:sp>
      <p:sp>
        <p:nvSpPr>
          <p:cNvPr id="41" name="Text 38"/>
          <p:cNvSpPr/>
          <p:nvPr/>
        </p:nvSpPr>
        <p:spPr>
          <a:xfrm>
            <a:off x="6996946" y="5782628"/>
            <a:ext cx="1186934"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Sandbox per ML</a:t>
            </a:r>
            <a:endParaRPr lang="en-US" sz="1250" dirty="0"/>
          </a:p>
        </p:txBody>
      </p:sp>
      <p:sp>
        <p:nvSpPr>
          <p:cNvPr id="42" name="Shape 39"/>
          <p:cNvSpPr/>
          <p:nvPr/>
        </p:nvSpPr>
        <p:spPr>
          <a:xfrm>
            <a:off x="801410" y="6393656"/>
            <a:ext cx="7541181" cy="713899"/>
          </a:xfrm>
          <a:prstGeom prst="rect">
            <a:avLst/>
          </a:prstGeom>
          <a:solidFill>
            <a:srgbClr val="FFFFFF">
              <a:alpha val="4000"/>
            </a:srgbClr>
          </a:solidFill>
          <a:ln/>
        </p:spPr>
        <p:txBody>
          <a:bodyPr/>
          <a:lstStyle/>
          <a:p>
            <a:endParaRPr lang="it-IT"/>
          </a:p>
        </p:txBody>
      </p:sp>
      <p:sp>
        <p:nvSpPr>
          <p:cNvPr id="43" name="Text 40"/>
          <p:cNvSpPr/>
          <p:nvPr/>
        </p:nvSpPr>
        <p:spPr>
          <a:xfrm>
            <a:off x="960477" y="6496526"/>
            <a:ext cx="1186934"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Microagg.</a:t>
            </a:r>
            <a:endParaRPr lang="en-US" sz="1250" dirty="0"/>
          </a:p>
        </p:txBody>
      </p:sp>
      <p:sp>
        <p:nvSpPr>
          <p:cNvPr id="44" name="Text 41"/>
          <p:cNvSpPr/>
          <p:nvPr/>
        </p:nvSpPr>
        <p:spPr>
          <a:xfrm>
            <a:off x="2472452" y="6496526"/>
            <a:ext cx="1183124"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cluster mean</a:t>
            </a:r>
            <a:endParaRPr lang="en-US" sz="1250" dirty="0"/>
          </a:p>
        </p:txBody>
      </p:sp>
      <p:sp>
        <p:nvSpPr>
          <p:cNvPr id="45" name="Text 42"/>
          <p:cNvSpPr/>
          <p:nvPr/>
        </p:nvSpPr>
        <p:spPr>
          <a:xfrm>
            <a:off x="3980617" y="6496526"/>
            <a:ext cx="1183124"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Alta utilità</a:t>
            </a:r>
            <a:endParaRPr lang="en-US" sz="1250" dirty="0"/>
          </a:p>
        </p:txBody>
      </p:sp>
      <p:sp>
        <p:nvSpPr>
          <p:cNvPr id="46" name="Text 43"/>
          <p:cNvSpPr/>
          <p:nvPr/>
        </p:nvSpPr>
        <p:spPr>
          <a:xfrm>
            <a:off x="5488781" y="6496526"/>
            <a:ext cx="1183124" cy="508159"/>
          </a:xfrm>
          <a:prstGeom prst="rect">
            <a:avLst/>
          </a:prstGeom>
          <a:noFill/>
          <a:ln/>
        </p:spPr>
        <p:txBody>
          <a:bodyPr wrap="squar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Rischio link se cluster piccolo</a:t>
            </a:r>
            <a:endParaRPr lang="en-US" sz="1250" dirty="0"/>
          </a:p>
        </p:txBody>
      </p:sp>
      <p:sp>
        <p:nvSpPr>
          <p:cNvPr id="47" name="Text 44"/>
          <p:cNvSpPr/>
          <p:nvPr/>
        </p:nvSpPr>
        <p:spPr>
          <a:xfrm>
            <a:off x="6996946" y="6496526"/>
            <a:ext cx="1186934" cy="254079"/>
          </a:xfrm>
          <a:prstGeom prst="rect">
            <a:avLst/>
          </a:prstGeom>
          <a:noFill/>
          <a:ln/>
        </p:spPr>
        <p:txBody>
          <a:bodyPr wrap="none" lIns="0" tIns="0" rIns="0" bIns="0" rtlCol="0" anchor="t"/>
          <a:lstStyle/>
          <a:p>
            <a:pPr marL="0" indent="0" algn="l">
              <a:lnSpc>
                <a:spcPts val="2000"/>
              </a:lnSpc>
              <a:buNone/>
            </a:pPr>
            <a:r>
              <a:rPr lang="en-US" sz="1250" dirty="0">
                <a:solidFill>
                  <a:srgbClr val="464646"/>
                </a:solidFill>
                <a:latin typeface="Inter Medium" pitchFamily="34" charset="0"/>
                <a:ea typeface="Inter Medium" pitchFamily="34" charset="-122"/>
                <a:cs typeface="Inter Medium" pitchFamily="34" charset="-120"/>
              </a:rPr>
              <a:t>Flussi periodici</a:t>
            </a:r>
            <a:endParaRPr lang="en-US" sz="12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793790" y="683895"/>
            <a:ext cx="9783485" cy="602456"/>
          </a:xfrm>
          <a:prstGeom prst="rect">
            <a:avLst/>
          </a:prstGeom>
          <a:noFill/>
          <a:ln/>
        </p:spPr>
        <p:txBody>
          <a:bodyPr wrap="none" lIns="0" tIns="0" rIns="0" bIns="0" rtlCol="0" anchor="t"/>
          <a:lstStyle/>
          <a:p>
            <a:pPr marL="0" indent="0" algn="l">
              <a:lnSpc>
                <a:spcPts val="4700"/>
              </a:lnSpc>
              <a:buNone/>
            </a:pPr>
            <a:r>
              <a:rPr lang="en-US" sz="3750" dirty="0">
                <a:solidFill>
                  <a:srgbClr val="030303"/>
                </a:solidFill>
                <a:latin typeface="DM Sans Semi Bold" pitchFamily="34" charset="0"/>
                <a:ea typeface="DM Sans Semi Bold" pitchFamily="34" charset="-122"/>
                <a:cs typeface="DM Sans Semi Bold" pitchFamily="34" charset="-120"/>
              </a:rPr>
              <a:t>Strategie di Mitigazione delle Vulnerabilità</a:t>
            </a:r>
            <a:endParaRPr lang="en-US" sz="3750" dirty="0"/>
          </a:p>
        </p:txBody>
      </p:sp>
      <p:sp>
        <p:nvSpPr>
          <p:cNvPr id="3" name="Text 1"/>
          <p:cNvSpPr/>
          <p:nvPr/>
        </p:nvSpPr>
        <p:spPr>
          <a:xfrm>
            <a:off x="793790" y="1671876"/>
            <a:ext cx="13042821" cy="616744"/>
          </a:xfrm>
          <a:prstGeom prst="rect">
            <a:avLst/>
          </a:prstGeom>
          <a:noFill/>
          <a:ln/>
        </p:spPr>
        <p:txBody>
          <a:bodyPr wrap="squar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Questa sezione presenta un insieme articolato di strategie di mitigazione concepite per rafforzare la protezione dei dati personali, rispondendo in modo mirato alle criticità evidenziate nelle tecniche tradizionali.</a:t>
            </a:r>
            <a:endParaRPr lang="en-US" sz="1500" dirty="0"/>
          </a:p>
        </p:txBody>
      </p:sp>
      <p:sp>
        <p:nvSpPr>
          <p:cNvPr id="4" name="Shape 2"/>
          <p:cNvSpPr/>
          <p:nvPr/>
        </p:nvSpPr>
        <p:spPr>
          <a:xfrm>
            <a:off x="793790" y="2505432"/>
            <a:ext cx="1630323" cy="1110734"/>
          </a:xfrm>
          <a:prstGeom prst="roundRect">
            <a:avLst>
              <a:gd name="adj" fmla="val 2604"/>
            </a:avLst>
          </a:prstGeom>
          <a:solidFill>
            <a:srgbClr val="F2EEEE"/>
          </a:solidFill>
          <a:ln/>
        </p:spPr>
        <p:txBody>
          <a:bodyPr/>
          <a:lstStyle/>
          <a:p>
            <a:endParaRPr lang="it-IT"/>
          </a:p>
        </p:txBody>
      </p:sp>
      <p:pic>
        <p:nvPicPr>
          <p:cNvPr id="5" name="Image 0" descr="preencoded.png"/>
          <p:cNvPicPr>
            <a:picLocks noChangeAspect="1"/>
          </p:cNvPicPr>
          <p:nvPr/>
        </p:nvPicPr>
        <p:blipFill>
          <a:blip r:embed="rId3"/>
          <a:stretch>
            <a:fillRect/>
          </a:stretch>
        </p:blipFill>
        <p:spPr>
          <a:xfrm>
            <a:off x="1473398" y="2891314"/>
            <a:ext cx="271105" cy="338852"/>
          </a:xfrm>
          <a:prstGeom prst="rect">
            <a:avLst/>
          </a:prstGeom>
        </p:spPr>
      </p:pic>
      <p:sp>
        <p:nvSpPr>
          <p:cNvPr id="6" name="Text 3"/>
          <p:cNvSpPr/>
          <p:nvPr/>
        </p:nvSpPr>
        <p:spPr>
          <a:xfrm>
            <a:off x="2616875" y="2698194"/>
            <a:ext cx="4088011" cy="301228"/>
          </a:xfrm>
          <a:prstGeom prst="rect">
            <a:avLst/>
          </a:prstGeom>
          <a:noFill/>
          <a:ln/>
        </p:spPr>
        <p:txBody>
          <a:bodyPr wrap="none" lIns="0" tIns="0" rIns="0" bIns="0" rtlCol="0" anchor="t"/>
          <a:lstStyle/>
          <a:p>
            <a:pPr marL="0" indent="0" algn="l">
              <a:lnSpc>
                <a:spcPts val="2350"/>
              </a:lnSpc>
              <a:buNone/>
            </a:pPr>
            <a:r>
              <a:rPr lang="en-US" sz="1850" dirty="0">
                <a:solidFill>
                  <a:srgbClr val="464646"/>
                </a:solidFill>
                <a:latin typeface="DM Sans Semi Bold" pitchFamily="34" charset="0"/>
                <a:ea typeface="DM Sans Semi Bold" pitchFamily="34" charset="-122"/>
                <a:cs typeface="DM Sans Semi Bold" pitchFamily="34" charset="-120"/>
              </a:rPr>
              <a:t>Miglioramenti ai metodi tradizionali</a:t>
            </a:r>
            <a:endParaRPr lang="en-US" sz="1850" dirty="0"/>
          </a:p>
        </p:txBody>
      </p:sp>
      <p:sp>
        <p:nvSpPr>
          <p:cNvPr id="7" name="Text 4"/>
          <p:cNvSpPr/>
          <p:nvPr/>
        </p:nvSpPr>
        <p:spPr>
          <a:xfrm>
            <a:off x="2616875" y="3115032"/>
            <a:ext cx="5228511"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Ottimizzazione dei metodi basati su classi di equivalenza</a:t>
            </a:r>
            <a:endParaRPr lang="en-US" sz="1500" dirty="0"/>
          </a:p>
        </p:txBody>
      </p:sp>
      <p:sp>
        <p:nvSpPr>
          <p:cNvPr id="8" name="Shape 5"/>
          <p:cNvSpPr/>
          <p:nvPr/>
        </p:nvSpPr>
        <p:spPr>
          <a:xfrm>
            <a:off x="2520434" y="3606641"/>
            <a:ext cx="11219855" cy="11430"/>
          </a:xfrm>
          <a:prstGeom prst="roundRect">
            <a:avLst>
              <a:gd name="adj" fmla="val 253023"/>
            </a:avLst>
          </a:prstGeom>
          <a:solidFill>
            <a:srgbClr val="D8D4D4"/>
          </a:solidFill>
          <a:ln/>
        </p:spPr>
        <p:txBody>
          <a:bodyPr/>
          <a:lstStyle/>
          <a:p>
            <a:endParaRPr lang="it-IT"/>
          </a:p>
        </p:txBody>
      </p:sp>
      <p:sp>
        <p:nvSpPr>
          <p:cNvPr id="9" name="Shape 6"/>
          <p:cNvSpPr/>
          <p:nvPr/>
        </p:nvSpPr>
        <p:spPr>
          <a:xfrm>
            <a:off x="793790" y="3712488"/>
            <a:ext cx="3260646" cy="1110734"/>
          </a:xfrm>
          <a:prstGeom prst="roundRect">
            <a:avLst>
              <a:gd name="adj" fmla="val 2604"/>
            </a:avLst>
          </a:prstGeom>
          <a:solidFill>
            <a:srgbClr val="F2EEEE"/>
          </a:solidFill>
          <a:ln/>
        </p:spPr>
        <p:txBody>
          <a:bodyPr/>
          <a:lstStyle/>
          <a:p>
            <a:endParaRPr lang="it-IT"/>
          </a:p>
        </p:txBody>
      </p:sp>
      <p:pic>
        <p:nvPicPr>
          <p:cNvPr id="10" name="Image 1" descr="preencoded.png"/>
          <p:cNvPicPr>
            <a:picLocks noChangeAspect="1"/>
          </p:cNvPicPr>
          <p:nvPr/>
        </p:nvPicPr>
        <p:blipFill>
          <a:blip r:embed="rId4"/>
          <a:stretch>
            <a:fillRect/>
          </a:stretch>
        </p:blipFill>
        <p:spPr>
          <a:xfrm>
            <a:off x="2288500" y="4098369"/>
            <a:ext cx="271105" cy="338852"/>
          </a:xfrm>
          <a:prstGeom prst="rect">
            <a:avLst/>
          </a:prstGeom>
        </p:spPr>
      </p:pic>
      <p:sp>
        <p:nvSpPr>
          <p:cNvPr id="11" name="Text 7"/>
          <p:cNvSpPr/>
          <p:nvPr/>
        </p:nvSpPr>
        <p:spPr>
          <a:xfrm>
            <a:off x="4247198" y="3905250"/>
            <a:ext cx="3299103" cy="301228"/>
          </a:xfrm>
          <a:prstGeom prst="rect">
            <a:avLst/>
          </a:prstGeom>
          <a:noFill/>
          <a:ln/>
        </p:spPr>
        <p:txBody>
          <a:bodyPr wrap="none" lIns="0" tIns="0" rIns="0" bIns="0" rtlCol="0" anchor="t"/>
          <a:lstStyle/>
          <a:p>
            <a:pPr marL="0" indent="0" algn="l">
              <a:lnSpc>
                <a:spcPts val="2350"/>
              </a:lnSpc>
              <a:buNone/>
            </a:pPr>
            <a:r>
              <a:rPr lang="en-US" sz="1850" dirty="0">
                <a:solidFill>
                  <a:srgbClr val="464646"/>
                </a:solidFill>
                <a:latin typeface="DM Sans Semi Bold" pitchFamily="34" charset="0"/>
                <a:ea typeface="DM Sans Semi Bold" pitchFamily="34" charset="-122"/>
                <a:cs typeface="DM Sans Semi Bold" pitchFamily="34" charset="-120"/>
              </a:rPr>
              <a:t>Differential Privacy avanzata</a:t>
            </a:r>
            <a:endParaRPr lang="en-US" sz="1850" dirty="0"/>
          </a:p>
        </p:txBody>
      </p:sp>
      <p:sp>
        <p:nvSpPr>
          <p:cNvPr id="12" name="Text 8"/>
          <p:cNvSpPr/>
          <p:nvPr/>
        </p:nvSpPr>
        <p:spPr>
          <a:xfrm>
            <a:off x="4247198" y="4322088"/>
            <a:ext cx="3503533"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Applicazione in contesti operativi reali</a:t>
            </a:r>
            <a:endParaRPr lang="en-US" sz="1500" dirty="0"/>
          </a:p>
        </p:txBody>
      </p:sp>
      <p:sp>
        <p:nvSpPr>
          <p:cNvPr id="13" name="Shape 9"/>
          <p:cNvSpPr/>
          <p:nvPr/>
        </p:nvSpPr>
        <p:spPr>
          <a:xfrm>
            <a:off x="4150757" y="4813697"/>
            <a:ext cx="9589532" cy="11430"/>
          </a:xfrm>
          <a:prstGeom prst="roundRect">
            <a:avLst>
              <a:gd name="adj" fmla="val 253023"/>
            </a:avLst>
          </a:prstGeom>
          <a:solidFill>
            <a:srgbClr val="D8D4D4"/>
          </a:solidFill>
          <a:ln/>
        </p:spPr>
        <p:txBody>
          <a:bodyPr/>
          <a:lstStyle/>
          <a:p>
            <a:endParaRPr lang="it-IT"/>
          </a:p>
        </p:txBody>
      </p:sp>
      <p:sp>
        <p:nvSpPr>
          <p:cNvPr id="14" name="Shape 10"/>
          <p:cNvSpPr/>
          <p:nvPr/>
        </p:nvSpPr>
        <p:spPr>
          <a:xfrm>
            <a:off x="793790" y="4919543"/>
            <a:ext cx="4890968" cy="1110734"/>
          </a:xfrm>
          <a:prstGeom prst="roundRect">
            <a:avLst>
              <a:gd name="adj" fmla="val 2604"/>
            </a:avLst>
          </a:prstGeom>
          <a:solidFill>
            <a:srgbClr val="F2EEEE"/>
          </a:solidFill>
          <a:ln/>
        </p:spPr>
        <p:txBody>
          <a:bodyPr/>
          <a:lstStyle/>
          <a:p>
            <a:endParaRPr lang="it-IT"/>
          </a:p>
        </p:txBody>
      </p:sp>
      <p:pic>
        <p:nvPicPr>
          <p:cNvPr id="15" name="Image 2" descr="preencoded.png"/>
          <p:cNvPicPr>
            <a:picLocks noChangeAspect="1"/>
          </p:cNvPicPr>
          <p:nvPr/>
        </p:nvPicPr>
        <p:blipFill>
          <a:blip r:embed="rId5"/>
          <a:stretch>
            <a:fillRect/>
          </a:stretch>
        </p:blipFill>
        <p:spPr>
          <a:xfrm>
            <a:off x="3103721" y="5305425"/>
            <a:ext cx="271105" cy="338852"/>
          </a:xfrm>
          <a:prstGeom prst="rect">
            <a:avLst/>
          </a:prstGeom>
        </p:spPr>
      </p:pic>
      <p:sp>
        <p:nvSpPr>
          <p:cNvPr id="16" name="Text 11"/>
          <p:cNvSpPr/>
          <p:nvPr/>
        </p:nvSpPr>
        <p:spPr>
          <a:xfrm>
            <a:off x="5877520" y="5112306"/>
            <a:ext cx="3875961" cy="301228"/>
          </a:xfrm>
          <a:prstGeom prst="rect">
            <a:avLst/>
          </a:prstGeom>
          <a:noFill/>
          <a:ln/>
        </p:spPr>
        <p:txBody>
          <a:bodyPr wrap="none" lIns="0" tIns="0" rIns="0" bIns="0" rtlCol="0" anchor="t"/>
          <a:lstStyle/>
          <a:p>
            <a:pPr marL="0" indent="0" algn="l">
              <a:lnSpc>
                <a:spcPts val="2350"/>
              </a:lnSpc>
              <a:buNone/>
            </a:pPr>
            <a:r>
              <a:rPr lang="en-US" sz="1850" dirty="0">
                <a:solidFill>
                  <a:srgbClr val="464646"/>
                </a:solidFill>
                <a:latin typeface="DM Sans Semi Bold" pitchFamily="34" charset="0"/>
                <a:ea typeface="DM Sans Semi Bold" pitchFamily="34" charset="-122"/>
                <a:cs typeface="DM Sans Semi Bold" pitchFamily="34" charset="-120"/>
              </a:rPr>
              <a:t>Dati sintetici con garanzie formali</a:t>
            </a:r>
            <a:endParaRPr lang="en-US" sz="1850" dirty="0"/>
          </a:p>
        </p:txBody>
      </p:sp>
      <p:sp>
        <p:nvSpPr>
          <p:cNvPr id="17" name="Text 12"/>
          <p:cNvSpPr/>
          <p:nvPr/>
        </p:nvSpPr>
        <p:spPr>
          <a:xfrm>
            <a:off x="5877520" y="5529143"/>
            <a:ext cx="3875961" cy="308372"/>
          </a:xfrm>
          <a:prstGeom prst="rect">
            <a:avLst/>
          </a:prstGeom>
          <a:noFill/>
          <a:ln/>
        </p:spPr>
        <p:txBody>
          <a:bodyPr wrap="non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Generazione di dataset artificiali sicuri</a:t>
            </a:r>
            <a:endParaRPr lang="en-US" sz="1500" dirty="0"/>
          </a:p>
        </p:txBody>
      </p:sp>
      <p:sp>
        <p:nvSpPr>
          <p:cNvPr id="18" name="Shape 13"/>
          <p:cNvSpPr/>
          <p:nvPr/>
        </p:nvSpPr>
        <p:spPr>
          <a:xfrm>
            <a:off x="5781080" y="6020753"/>
            <a:ext cx="7959209" cy="11430"/>
          </a:xfrm>
          <a:prstGeom prst="roundRect">
            <a:avLst>
              <a:gd name="adj" fmla="val 253023"/>
            </a:avLst>
          </a:prstGeom>
          <a:solidFill>
            <a:srgbClr val="D8D4D4"/>
          </a:solidFill>
          <a:ln/>
        </p:spPr>
        <p:txBody>
          <a:bodyPr/>
          <a:lstStyle/>
          <a:p>
            <a:endParaRPr lang="it-IT"/>
          </a:p>
        </p:txBody>
      </p:sp>
      <p:sp>
        <p:nvSpPr>
          <p:cNvPr id="19" name="Shape 14"/>
          <p:cNvSpPr/>
          <p:nvPr/>
        </p:nvSpPr>
        <p:spPr>
          <a:xfrm>
            <a:off x="793790" y="6126599"/>
            <a:ext cx="6521410" cy="1419106"/>
          </a:xfrm>
          <a:prstGeom prst="roundRect">
            <a:avLst>
              <a:gd name="adj" fmla="val 2038"/>
            </a:avLst>
          </a:prstGeom>
          <a:solidFill>
            <a:srgbClr val="F2EEEE"/>
          </a:solidFill>
          <a:ln/>
        </p:spPr>
        <p:txBody>
          <a:bodyPr/>
          <a:lstStyle/>
          <a:p>
            <a:endParaRPr lang="it-IT"/>
          </a:p>
        </p:txBody>
      </p:sp>
      <p:pic>
        <p:nvPicPr>
          <p:cNvPr id="20" name="Image 3" descr="preencoded.png"/>
          <p:cNvPicPr>
            <a:picLocks noChangeAspect="1"/>
          </p:cNvPicPr>
          <p:nvPr/>
        </p:nvPicPr>
        <p:blipFill>
          <a:blip r:embed="rId6"/>
          <a:stretch>
            <a:fillRect/>
          </a:stretch>
        </p:blipFill>
        <p:spPr>
          <a:xfrm>
            <a:off x="3918942" y="6666667"/>
            <a:ext cx="271105" cy="338852"/>
          </a:xfrm>
          <a:prstGeom prst="rect">
            <a:avLst/>
          </a:prstGeom>
        </p:spPr>
      </p:pic>
      <p:sp>
        <p:nvSpPr>
          <p:cNvPr id="21" name="Text 15"/>
          <p:cNvSpPr/>
          <p:nvPr/>
        </p:nvSpPr>
        <p:spPr>
          <a:xfrm>
            <a:off x="7507962" y="6319361"/>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464646"/>
                </a:solidFill>
                <a:latin typeface="DM Sans Semi Bold" pitchFamily="34" charset="0"/>
                <a:ea typeface="DM Sans Semi Bold" pitchFamily="34" charset="-122"/>
                <a:cs typeface="DM Sans Semi Bold" pitchFamily="34" charset="-120"/>
              </a:rPr>
              <a:t>Strategie ibride</a:t>
            </a:r>
            <a:endParaRPr lang="en-US" sz="1850" dirty="0"/>
          </a:p>
        </p:txBody>
      </p:sp>
      <p:sp>
        <p:nvSpPr>
          <p:cNvPr id="22" name="Text 16"/>
          <p:cNvSpPr/>
          <p:nvPr/>
        </p:nvSpPr>
        <p:spPr>
          <a:xfrm>
            <a:off x="7507962" y="6736199"/>
            <a:ext cx="6135886" cy="616744"/>
          </a:xfrm>
          <a:prstGeom prst="rect">
            <a:avLst/>
          </a:prstGeom>
          <a:noFill/>
          <a:ln/>
        </p:spPr>
        <p:txBody>
          <a:bodyPr wrap="square" lIns="0" tIns="0" rIns="0" bIns="0" rtlCol="0" anchor="t"/>
          <a:lstStyle/>
          <a:p>
            <a:pPr marL="0" indent="0" algn="l">
              <a:lnSpc>
                <a:spcPts val="2400"/>
              </a:lnSpc>
              <a:buNone/>
            </a:pPr>
            <a:r>
              <a:rPr lang="en-US" sz="1500" dirty="0">
                <a:solidFill>
                  <a:srgbClr val="464646"/>
                </a:solidFill>
                <a:latin typeface="Inter Medium" pitchFamily="34" charset="0"/>
                <a:ea typeface="Inter Medium" pitchFamily="34" charset="-122"/>
                <a:cs typeface="Inter Medium" pitchFamily="34" charset="-120"/>
              </a:rPr>
              <a:t>Combinazione di più approcci per massimizzare protezione e utilità</a:t>
            </a:r>
            <a:endParaRPr lang="en-US"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904042"/>
            <a:ext cx="7269242" cy="708779"/>
          </a:xfrm>
          <a:prstGeom prst="rect">
            <a:avLst/>
          </a:prstGeom>
          <a:noFill/>
          <a:ln/>
        </p:spPr>
        <p:txBody>
          <a:bodyPr wrap="none" lIns="0" tIns="0" rIns="0" bIns="0" rtlCol="0" anchor="t"/>
          <a:lstStyle/>
          <a:p>
            <a:pPr marL="0" indent="0" algn="l">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Metodi di Anonimizzazione</a:t>
            </a:r>
            <a:endParaRPr lang="en-US" sz="4450" dirty="0"/>
          </a:p>
        </p:txBody>
      </p:sp>
      <p:pic>
        <p:nvPicPr>
          <p:cNvPr id="4" name="Image 1" descr="preencoded.png"/>
          <p:cNvPicPr>
            <a:picLocks noChangeAspect="1"/>
          </p:cNvPicPr>
          <p:nvPr/>
        </p:nvPicPr>
        <p:blipFill>
          <a:blip r:embed="rId4"/>
          <a:stretch>
            <a:fillRect/>
          </a:stretch>
        </p:blipFill>
        <p:spPr>
          <a:xfrm>
            <a:off x="793790" y="1952982"/>
            <a:ext cx="1134070" cy="2032754"/>
          </a:xfrm>
          <a:prstGeom prst="rect">
            <a:avLst/>
          </a:prstGeom>
        </p:spPr>
      </p:pic>
      <p:sp>
        <p:nvSpPr>
          <p:cNvPr id="5" name="Text 1"/>
          <p:cNvSpPr/>
          <p:nvPr/>
        </p:nvSpPr>
        <p:spPr>
          <a:xfrm>
            <a:off x="2268022" y="217979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K-anonimato</a:t>
            </a:r>
            <a:endParaRPr lang="en-US" sz="2200" dirty="0"/>
          </a:p>
        </p:txBody>
      </p:sp>
      <p:sp>
        <p:nvSpPr>
          <p:cNvPr id="6" name="Text 2"/>
          <p:cNvSpPr/>
          <p:nvPr/>
        </p:nvSpPr>
        <p:spPr>
          <a:xfrm>
            <a:off x="2268022" y="2670215"/>
            <a:ext cx="6082189" cy="1088708"/>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Rende i record indistinguibili all'interno di classi di equivalenza, riducendo la probabilità di re-identificazione.</a:t>
            </a:r>
            <a:endParaRPr lang="en-US" sz="1750" dirty="0"/>
          </a:p>
        </p:txBody>
      </p:sp>
      <p:pic>
        <p:nvPicPr>
          <p:cNvPr id="7" name="Image 2" descr="preencoded.png"/>
          <p:cNvPicPr>
            <a:picLocks noChangeAspect="1"/>
          </p:cNvPicPr>
          <p:nvPr/>
        </p:nvPicPr>
        <p:blipFill>
          <a:blip r:embed="rId5"/>
          <a:stretch>
            <a:fillRect/>
          </a:stretch>
        </p:blipFill>
        <p:spPr>
          <a:xfrm>
            <a:off x="793790" y="3985736"/>
            <a:ext cx="1134070" cy="1669852"/>
          </a:xfrm>
          <a:prstGeom prst="rect">
            <a:avLst/>
          </a:prstGeom>
        </p:spPr>
      </p:pic>
      <p:sp>
        <p:nvSpPr>
          <p:cNvPr id="8" name="Text 3"/>
          <p:cNvSpPr/>
          <p:nvPr/>
        </p:nvSpPr>
        <p:spPr>
          <a:xfrm>
            <a:off x="2268022" y="421255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L-diversità</a:t>
            </a:r>
            <a:endParaRPr lang="en-US" sz="2200" dirty="0"/>
          </a:p>
        </p:txBody>
      </p:sp>
      <p:sp>
        <p:nvSpPr>
          <p:cNvPr id="9" name="Text 4"/>
          <p:cNvSpPr/>
          <p:nvPr/>
        </p:nvSpPr>
        <p:spPr>
          <a:xfrm>
            <a:off x="2268022" y="4702969"/>
            <a:ext cx="6082189" cy="725805"/>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Garantisce diversità negli attributi sensibili all'interno delle classi di equivalenza.</a:t>
            </a:r>
            <a:endParaRPr lang="en-US" sz="1750" dirty="0"/>
          </a:p>
        </p:txBody>
      </p:sp>
      <p:pic>
        <p:nvPicPr>
          <p:cNvPr id="10" name="Image 3" descr="preencoded.png"/>
          <p:cNvPicPr>
            <a:picLocks noChangeAspect="1"/>
          </p:cNvPicPr>
          <p:nvPr/>
        </p:nvPicPr>
        <p:blipFill>
          <a:blip r:embed="rId6"/>
          <a:stretch>
            <a:fillRect/>
          </a:stretch>
        </p:blipFill>
        <p:spPr>
          <a:xfrm>
            <a:off x="793790" y="5655588"/>
            <a:ext cx="1134070" cy="1669852"/>
          </a:xfrm>
          <a:prstGeom prst="rect">
            <a:avLst/>
          </a:prstGeom>
        </p:spPr>
      </p:pic>
      <p:sp>
        <p:nvSpPr>
          <p:cNvPr id="11" name="Text 5"/>
          <p:cNvSpPr/>
          <p:nvPr/>
        </p:nvSpPr>
        <p:spPr>
          <a:xfrm>
            <a:off x="2268022" y="588240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T-closeness</a:t>
            </a:r>
            <a:endParaRPr lang="en-US" sz="2200" dirty="0"/>
          </a:p>
        </p:txBody>
      </p:sp>
      <p:sp>
        <p:nvSpPr>
          <p:cNvPr id="12" name="Text 6"/>
          <p:cNvSpPr/>
          <p:nvPr/>
        </p:nvSpPr>
        <p:spPr>
          <a:xfrm>
            <a:off x="2268022" y="6372820"/>
            <a:ext cx="6082189" cy="725805"/>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Assicura che la distribuzione degli attributi sensibili in ogni classe sia simile alla distribuzione globale.</a:t>
            </a:r>
            <a:endParaRPr lang="en-US" sz="17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26456"/>
          </a:xfrm>
          <a:prstGeom prst="rect">
            <a:avLst/>
          </a:prstGeom>
        </p:spPr>
      </p:pic>
      <p:sp>
        <p:nvSpPr>
          <p:cNvPr id="3" name="Text 0"/>
          <p:cNvSpPr/>
          <p:nvPr/>
        </p:nvSpPr>
        <p:spPr>
          <a:xfrm>
            <a:off x="793790" y="2885718"/>
            <a:ext cx="10320695" cy="531614"/>
          </a:xfrm>
          <a:prstGeom prst="rect">
            <a:avLst/>
          </a:prstGeom>
          <a:noFill/>
          <a:ln/>
        </p:spPr>
        <p:txBody>
          <a:bodyPr wrap="none" lIns="0" tIns="0" rIns="0" bIns="0" rtlCol="0" anchor="t"/>
          <a:lstStyle/>
          <a:p>
            <a:pPr marL="0" indent="0" algn="l">
              <a:lnSpc>
                <a:spcPts val="4150"/>
              </a:lnSpc>
              <a:buNone/>
            </a:pPr>
            <a:r>
              <a:rPr lang="en-US" sz="3300" dirty="0">
                <a:solidFill>
                  <a:srgbClr val="030303"/>
                </a:solidFill>
                <a:latin typeface="DM Sans Semi Bold" pitchFamily="34" charset="0"/>
                <a:ea typeface="DM Sans Semi Bold" pitchFamily="34" charset="-122"/>
                <a:cs typeface="DM Sans Semi Bold" pitchFamily="34" charset="-120"/>
              </a:rPr>
              <a:t>Differential Privacy Applicata in Contesti Operativi</a:t>
            </a:r>
            <a:endParaRPr lang="en-US" sz="3300" dirty="0"/>
          </a:p>
        </p:txBody>
      </p:sp>
      <p:pic>
        <p:nvPicPr>
          <p:cNvPr id="4" name="Image 1" descr="preencoded.png"/>
          <p:cNvPicPr>
            <a:picLocks noChangeAspect="1"/>
          </p:cNvPicPr>
          <p:nvPr/>
        </p:nvPicPr>
        <p:blipFill>
          <a:blip r:embed="rId4"/>
          <a:stretch>
            <a:fillRect/>
          </a:stretch>
        </p:blipFill>
        <p:spPr>
          <a:xfrm>
            <a:off x="793790" y="3672483"/>
            <a:ext cx="850583" cy="1020723"/>
          </a:xfrm>
          <a:prstGeom prst="rect">
            <a:avLst/>
          </a:prstGeom>
        </p:spPr>
      </p:pic>
      <p:sp>
        <p:nvSpPr>
          <p:cNvPr id="5" name="Text 1"/>
          <p:cNvSpPr/>
          <p:nvPr/>
        </p:nvSpPr>
        <p:spPr>
          <a:xfrm>
            <a:off x="1899523" y="3842504"/>
            <a:ext cx="2344698" cy="265747"/>
          </a:xfrm>
          <a:prstGeom prst="rect">
            <a:avLst/>
          </a:prstGeom>
          <a:noFill/>
          <a:ln/>
        </p:spPr>
        <p:txBody>
          <a:bodyPr wrap="none" lIns="0" tIns="0" rIns="0" bIns="0" rtlCol="0" anchor="t"/>
          <a:lstStyle/>
          <a:p>
            <a:pPr marL="0" indent="0" algn="l">
              <a:lnSpc>
                <a:spcPts val="2050"/>
              </a:lnSpc>
              <a:buNone/>
            </a:pPr>
            <a:r>
              <a:rPr lang="en-US" sz="1650" dirty="0">
                <a:solidFill>
                  <a:srgbClr val="464646"/>
                </a:solidFill>
                <a:latin typeface="DM Sans Semi Bold" pitchFamily="34" charset="0"/>
                <a:ea typeface="DM Sans Semi Bold" pitchFamily="34" charset="-122"/>
                <a:cs typeface="DM Sans Semi Bold" pitchFamily="34" charset="-120"/>
              </a:rPr>
              <a:t>Query-level Protection</a:t>
            </a:r>
            <a:endParaRPr lang="en-US" sz="1650" dirty="0"/>
          </a:p>
        </p:txBody>
      </p:sp>
      <p:sp>
        <p:nvSpPr>
          <p:cNvPr id="6" name="Text 2"/>
          <p:cNvSpPr/>
          <p:nvPr/>
        </p:nvSpPr>
        <p:spPr>
          <a:xfrm>
            <a:off x="1899523" y="4210288"/>
            <a:ext cx="11937087" cy="272177"/>
          </a:xfrm>
          <a:prstGeom prst="rect">
            <a:avLst/>
          </a:prstGeom>
          <a:noFill/>
          <a:ln/>
        </p:spPr>
        <p:txBody>
          <a:bodyPr wrap="none" lIns="0" tIns="0" rIns="0" bIns="0" rtlCol="0" anchor="t"/>
          <a:lstStyle/>
          <a:p>
            <a:pPr marL="0" indent="0" algn="l">
              <a:lnSpc>
                <a:spcPts val="2100"/>
              </a:lnSpc>
              <a:buNone/>
            </a:pPr>
            <a:r>
              <a:rPr lang="en-US" sz="1300" dirty="0">
                <a:solidFill>
                  <a:srgbClr val="464646"/>
                </a:solidFill>
                <a:latin typeface="Inter Medium" pitchFamily="34" charset="0"/>
                <a:ea typeface="Inter Medium" pitchFamily="34" charset="-122"/>
                <a:cs typeface="Inter Medium" pitchFamily="34" charset="-120"/>
              </a:rPr>
              <a:t>Applicazione del meccanismo di Laplace o Gauss alle risposte aggregate per proteggere i dati individuali nelle query.</a:t>
            </a:r>
            <a:endParaRPr lang="en-US" sz="1300" dirty="0"/>
          </a:p>
        </p:txBody>
      </p:sp>
      <p:pic>
        <p:nvPicPr>
          <p:cNvPr id="7" name="Image 2" descr="preencoded.png"/>
          <p:cNvPicPr>
            <a:picLocks noChangeAspect="1"/>
          </p:cNvPicPr>
          <p:nvPr/>
        </p:nvPicPr>
        <p:blipFill>
          <a:blip r:embed="rId5"/>
          <a:stretch>
            <a:fillRect/>
          </a:stretch>
        </p:blipFill>
        <p:spPr>
          <a:xfrm>
            <a:off x="793790" y="4693206"/>
            <a:ext cx="850583" cy="1020723"/>
          </a:xfrm>
          <a:prstGeom prst="rect">
            <a:avLst/>
          </a:prstGeom>
        </p:spPr>
      </p:pic>
      <p:sp>
        <p:nvSpPr>
          <p:cNvPr id="8" name="Text 3"/>
          <p:cNvSpPr/>
          <p:nvPr/>
        </p:nvSpPr>
        <p:spPr>
          <a:xfrm>
            <a:off x="1899523" y="4863227"/>
            <a:ext cx="2345888" cy="265747"/>
          </a:xfrm>
          <a:prstGeom prst="rect">
            <a:avLst/>
          </a:prstGeom>
          <a:noFill/>
          <a:ln/>
        </p:spPr>
        <p:txBody>
          <a:bodyPr wrap="none" lIns="0" tIns="0" rIns="0" bIns="0" rtlCol="0" anchor="t"/>
          <a:lstStyle/>
          <a:p>
            <a:pPr marL="0" indent="0" algn="l">
              <a:lnSpc>
                <a:spcPts val="2050"/>
              </a:lnSpc>
              <a:buNone/>
            </a:pPr>
            <a:r>
              <a:rPr lang="en-US" sz="1650" dirty="0">
                <a:solidFill>
                  <a:srgbClr val="464646"/>
                </a:solidFill>
                <a:latin typeface="DM Sans Semi Bold" pitchFamily="34" charset="0"/>
                <a:ea typeface="DM Sans Semi Bold" pitchFamily="34" charset="-122"/>
                <a:cs typeface="DM Sans Semi Bold" pitchFamily="34" charset="-120"/>
              </a:rPr>
              <a:t>Model-level Protection</a:t>
            </a:r>
            <a:endParaRPr lang="en-US" sz="1650" dirty="0"/>
          </a:p>
        </p:txBody>
      </p:sp>
      <p:sp>
        <p:nvSpPr>
          <p:cNvPr id="9" name="Text 4"/>
          <p:cNvSpPr/>
          <p:nvPr/>
        </p:nvSpPr>
        <p:spPr>
          <a:xfrm>
            <a:off x="1899523" y="5231011"/>
            <a:ext cx="11937087" cy="272177"/>
          </a:xfrm>
          <a:prstGeom prst="rect">
            <a:avLst/>
          </a:prstGeom>
          <a:noFill/>
          <a:ln/>
        </p:spPr>
        <p:txBody>
          <a:bodyPr wrap="none" lIns="0" tIns="0" rIns="0" bIns="0" rtlCol="0" anchor="t"/>
          <a:lstStyle/>
          <a:p>
            <a:pPr marL="0" indent="0" algn="l">
              <a:lnSpc>
                <a:spcPts val="2100"/>
              </a:lnSpc>
              <a:buNone/>
            </a:pPr>
            <a:r>
              <a:rPr lang="en-US" sz="1300" dirty="0">
                <a:solidFill>
                  <a:srgbClr val="464646"/>
                </a:solidFill>
                <a:latin typeface="Inter Medium" pitchFamily="34" charset="0"/>
                <a:ea typeface="Inter Medium" pitchFamily="34" charset="-122"/>
                <a:cs typeface="Inter Medium" pitchFamily="34" charset="-120"/>
              </a:rPr>
              <a:t>Utilizzo di algoritmi di training come DP-SGD per modelli di machine learning, controllando la privacy loss durante l'ottimizzazione.</a:t>
            </a:r>
            <a:endParaRPr lang="en-US" sz="1300" dirty="0"/>
          </a:p>
        </p:txBody>
      </p:sp>
      <p:pic>
        <p:nvPicPr>
          <p:cNvPr id="10" name="Image 3" descr="preencoded.png"/>
          <p:cNvPicPr>
            <a:picLocks noChangeAspect="1"/>
          </p:cNvPicPr>
          <p:nvPr/>
        </p:nvPicPr>
        <p:blipFill>
          <a:blip r:embed="rId6"/>
          <a:stretch>
            <a:fillRect/>
          </a:stretch>
        </p:blipFill>
        <p:spPr>
          <a:xfrm>
            <a:off x="793790" y="5713928"/>
            <a:ext cx="850583" cy="1020723"/>
          </a:xfrm>
          <a:prstGeom prst="rect">
            <a:avLst/>
          </a:prstGeom>
        </p:spPr>
      </p:pic>
      <p:sp>
        <p:nvSpPr>
          <p:cNvPr id="11" name="Text 5"/>
          <p:cNvSpPr/>
          <p:nvPr/>
        </p:nvSpPr>
        <p:spPr>
          <a:xfrm>
            <a:off x="1899523" y="5883950"/>
            <a:ext cx="2979658" cy="265747"/>
          </a:xfrm>
          <a:prstGeom prst="rect">
            <a:avLst/>
          </a:prstGeom>
          <a:noFill/>
          <a:ln/>
        </p:spPr>
        <p:txBody>
          <a:bodyPr wrap="none" lIns="0" tIns="0" rIns="0" bIns="0" rtlCol="0" anchor="t"/>
          <a:lstStyle/>
          <a:p>
            <a:pPr marL="0" indent="0" algn="l">
              <a:lnSpc>
                <a:spcPts val="2050"/>
              </a:lnSpc>
              <a:buNone/>
            </a:pPr>
            <a:r>
              <a:rPr lang="en-US" sz="1650" dirty="0">
                <a:solidFill>
                  <a:srgbClr val="464646"/>
                </a:solidFill>
                <a:latin typeface="DM Sans Semi Bold" pitchFamily="34" charset="0"/>
                <a:ea typeface="DM Sans Semi Bold" pitchFamily="34" charset="-122"/>
                <a:cs typeface="DM Sans Semi Bold" pitchFamily="34" charset="-120"/>
              </a:rPr>
              <a:t>Composition-aware Systems</a:t>
            </a:r>
            <a:endParaRPr lang="en-US" sz="1650" dirty="0"/>
          </a:p>
        </p:txBody>
      </p:sp>
      <p:sp>
        <p:nvSpPr>
          <p:cNvPr id="12" name="Text 6"/>
          <p:cNvSpPr/>
          <p:nvPr/>
        </p:nvSpPr>
        <p:spPr>
          <a:xfrm>
            <a:off x="1899523" y="6251734"/>
            <a:ext cx="11937087" cy="272177"/>
          </a:xfrm>
          <a:prstGeom prst="rect">
            <a:avLst/>
          </a:prstGeom>
          <a:noFill/>
          <a:ln/>
        </p:spPr>
        <p:txBody>
          <a:bodyPr wrap="none" lIns="0" tIns="0" rIns="0" bIns="0" rtlCol="0" anchor="t"/>
          <a:lstStyle/>
          <a:p>
            <a:pPr marL="0" indent="0" algn="l">
              <a:lnSpc>
                <a:spcPts val="2100"/>
              </a:lnSpc>
              <a:buNone/>
            </a:pPr>
            <a:r>
              <a:rPr lang="en-US" sz="1300" dirty="0">
                <a:solidFill>
                  <a:srgbClr val="464646"/>
                </a:solidFill>
                <a:latin typeface="Inter Medium" pitchFamily="34" charset="0"/>
                <a:ea typeface="Inter Medium" pitchFamily="34" charset="-122"/>
                <a:cs typeface="Inter Medium" pitchFamily="34" charset="-120"/>
              </a:rPr>
              <a:t>Introduzione di sistemi di accounting per la gestione del privacy budget totale in caso di query multiple.</a:t>
            </a:r>
            <a:endParaRPr lang="en-US" sz="1300" dirty="0"/>
          </a:p>
        </p:txBody>
      </p:sp>
      <p:sp>
        <p:nvSpPr>
          <p:cNvPr id="13" name="Text 7"/>
          <p:cNvSpPr/>
          <p:nvPr/>
        </p:nvSpPr>
        <p:spPr>
          <a:xfrm>
            <a:off x="793790" y="6925985"/>
            <a:ext cx="13042821" cy="544354"/>
          </a:xfrm>
          <a:prstGeom prst="rect">
            <a:avLst/>
          </a:prstGeom>
          <a:noFill/>
          <a:ln/>
        </p:spPr>
        <p:txBody>
          <a:bodyPr wrap="square" lIns="0" tIns="0" rIns="0" bIns="0" rtlCol="0" anchor="t"/>
          <a:lstStyle/>
          <a:p>
            <a:pPr marL="0" indent="0" algn="l">
              <a:lnSpc>
                <a:spcPts val="2100"/>
              </a:lnSpc>
              <a:buNone/>
            </a:pPr>
            <a:r>
              <a:rPr lang="en-US" sz="1300" dirty="0">
                <a:solidFill>
                  <a:srgbClr val="464646"/>
                </a:solidFill>
                <a:latin typeface="Inter Medium" pitchFamily="34" charset="0"/>
                <a:ea typeface="Inter Medium" pitchFamily="34" charset="-122"/>
                <a:cs typeface="Inter Medium" pitchFamily="34" charset="-120"/>
              </a:rPr>
              <a:t>Esperimenti su dataset UCI e sanitari hanno mostrato che, con ε ≤ 1, si possono ottenere livelli di rischio ρₚ &lt; 0,1 con RMSE inferiori al 5% nelle query principali, dimostrando l'efficacia pratica di questi approcci.</a:t>
            </a:r>
            <a:endParaRPr lang="en-US" sz="13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sp>
        <p:nvSpPr>
          <p:cNvPr id="2" name="Text 0"/>
          <p:cNvSpPr/>
          <p:nvPr/>
        </p:nvSpPr>
        <p:spPr>
          <a:xfrm>
            <a:off x="793790" y="1088350"/>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Discussione Critica</a:t>
            </a:r>
            <a:endParaRPr lang="en-US" sz="4450" dirty="0"/>
          </a:p>
        </p:txBody>
      </p:sp>
      <p:sp>
        <p:nvSpPr>
          <p:cNvPr id="3" name="Text 1"/>
          <p:cNvSpPr/>
          <p:nvPr/>
        </p:nvSpPr>
        <p:spPr>
          <a:xfrm>
            <a:off x="793790" y="2364105"/>
            <a:ext cx="3364468" cy="354330"/>
          </a:xfrm>
          <a:prstGeom prst="rect">
            <a:avLst/>
          </a:prstGeom>
          <a:noFill/>
          <a:ln/>
        </p:spPr>
        <p:txBody>
          <a:bodyPr wrap="none" lIns="0" tIns="0" rIns="0" bIns="0" rtlCol="0" anchor="t"/>
          <a:lstStyle/>
          <a:p>
            <a:pPr marL="0" indent="0" algn="l">
              <a:lnSpc>
                <a:spcPts val="2750"/>
              </a:lnSpc>
              <a:buNone/>
            </a:pPr>
            <a:r>
              <a:rPr lang="en-US" sz="2200" dirty="0">
                <a:solidFill>
                  <a:srgbClr val="030303"/>
                </a:solidFill>
                <a:latin typeface="DM Sans Semi Bold" pitchFamily="34" charset="0"/>
                <a:ea typeface="DM Sans Semi Bold" pitchFamily="34" charset="-122"/>
                <a:cs typeface="DM Sans Semi Bold" pitchFamily="34" charset="-120"/>
              </a:rPr>
              <a:t>Trade-off Privacy-Utilità</a:t>
            </a:r>
            <a:endParaRPr lang="en-US" sz="2200" dirty="0"/>
          </a:p>
        </p:txBody>
      </p:sp>
      <p:sp>
        <p:nvSpPr>
          <p:cNvPr id="4" name="Text 2"/>
          <p:cNvSpPr/>
          <p:nvPr/>
        </p:nvSpPr>
        <p:spPr>
          <a:xfrm>
            <a:off x="793790" y="2945249"/>
            <a:ext cx="3978116" cy="3629025"/>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Le evidenze empiriche confermano che all'aumentare della protezione della privacy si verifica una riduzione tangibile dell'utilità dei dati. Le tecniche più protettive comportano un calo nelle prestazioni analitiche. La sfida resta identificare un equilibrio dinamico tra rischio accettabile e conservazione informativa.</a:t>
            </a:r>
            <a:endParaRPr lang="en-US" sz="1750" dirty="0"/>
          </a:p>
        </p:txBody>
      </p:sp>
      <p:sp>
        <p:nvSpPr>
          <p:cNvPr id="5" name="Text 3"/>
          <p:cNvSpPr/>
          <p:nvPr/>
        </p:nvSpPr>
        <p:spPr>
          <a:xfrm>
            <a:off x="5332928" y="2364105"/>
            <a:ext cx="3978116" cy="708660"/>
          </a:xfrm>
          <a:prstGeom prst="rect">
            <a:avLst/>
          </a:prstGeom>
          <a:noFill/>
          <a:ln/>
        </p:spPr>
        <p:txBody>
          <a:bodyPr wrap="square" lIns="0" tIns="0" rIns="0" bIns="0" rtlCol="0" anchor="t"/>
          <a:lstStyle/>
          <a:p>
            <a:pPr marL="0" indent="0" algn="l">
              <a:lnSpc>
                <a:spcPts val="2750"/>
              </a:lnSpc>
              <a:buNone/>
            </a:pPr>
            <a:r>
              <a:rPr lang="en-US" sz="2200" dirty="0">
                <a:solidFill>
                  <a:srgbClr val="030303"/>
                </a:solidFill>
                <a:latin typeface="DM Sans Semi Bold" pitchFamily="34" charset="0"/>
                <a:ea typeface="DM Sans Semi Bold" pitchFamily="34" charset="-122"/>
                <a:cs typeface="DM Sans Semi Bold" pitchFamily="34" charset="-120"/>
              </a:rPr>
              <a:t>Implementabilità e Scalabilità</a:t>
            </a:r>
            <a:endParaRPr lang="en-US" sz="2200" dirty="0"/>
          </a:p>
        </p:txBody>
      </p:sp>
      <p:sp>
        <p:nvSpPr>
          <p:cNvPr id="6" name="Text 4"/>
          <p:cNvSpPr/>
          <p:nvPr/>
        </p:nvSpPr>
        <p:spPr>
          <a:xfrm>
            <a:off x="5332928" y="3299579"/>
            <a:ext cx="3978116" cy="2903220"/>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Le tecniche basate su classi di equivalenza risultano più semplici da implementare, ma meno efficaci in contesti ad alta dimensionalità. Al contrario, DP e GAN offrono garanzie superiori, ma a costo di maggiore complessità computazionale e di tuning.</a:t>
            </a:r>
            <a:endParaRPr lang="en-US" sz="1750" dirty="0"/>
          </a:p>
        </p:txBody>
      </p:sp>
      <p:sp>
        <p:nvSpPr>
          <p:cNvPr id="7" name="Text 5"/>
          <p:cNvSpPr/>
          <p:nvPr/>
        </p:nvSpPr>
        <p:spPr>
          <a:xfrm>
            <a:off x="9872067" y="2364105"/>
            <a:ext cx="3034903" cy="354330"/>
          </a:xfrm>
          <a:prstGeom prst="rect">
            <a:avLst/>
          </a:prstGeom>
          <a:noFill/>
          <a:ln/>
        </p:spPr>
        <p:txBody>
          <a:bodyPr wrap="none" lIns="0" tIns="0" rIns="0" bIns="0" rtlCol="0" anchor="t"/>
          <a:lstStyle/>
          <a:p>
            <a:pPr marL="0" indent="0" algn="l">
              <a:lnSpc>
                <a:spcPts val="2750"/>
              </a:lnSpc>
              <a:buNone/>
            </a:pPr>
            <a:r>
              <a:rPr lang="en-US" sz="2200" dirty="0">
                <a:solidFill>
                  <a:srgbClr val="030303"/>
                </a:solidFill>
                <a:latin typeface="DM Sans Semi Bold" pitchFamily="34" charset="0"/>
                <a:ea typeface="DM Sans Semi Bold" pitchFamily="34" charset="-122"/>
                <a:cs typeface="DM Sans Semi Bold" pitchFamily="34" charset="-120"/>
              </a:rPr>
              <a:t>Conformità Normativa</a:t>
            </a:r>
            <a:endParaRPr lang="en-US" sz="2200" dirty="0"/>
          </a:p>
        </p:txBody>
      </p:sp>
      <p:sp>
        <p:nvSpPr>
          <p:cNvPr id="8" name="Text 6"/>
          <p:cNvSpPr/>
          <p:nvPr/>
        </p:nvSpPr>
        <p:spPr>
          <a:xfrm>
            <a:off x="9872067" y="2945249"/>
            <a:ext cx="3978116" cy="3991928"/>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In ambito UE, le autorità di protezione dati tendono a riconoscere la Differential Privacy come una delle tecniche più vicine ai requisiti dell'anonimizzazione "ragionevolmente irreversibile" (Considerando 26 GDPR). Tuttavia, l'assenza di parametri soglia normativi precisi rende ancora difficile una valutazione standardizzata.</a:t>
            </a:r>
            <a:endParaRPr lang="en-US" sz="17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Shape 0"/>
          <p:cNvSpPr/>
          <p:nvPr/>
        </p:nvSpPr>
        <p:spPr>
          <a:xfrm>
            <a:off x="9144000" y="0"/>
            <a:ext cx="5486400" cy="8229600"/>
          </a:xfrm>
          <a:prstGeom prst="rect">
            <a:avLst/>
          </a:prstGeom>
          <a:solidFill>
            <a:srgbClr val="E6E6E7"/>
          </a:solidFill>
          <a:ln/>
        </p:spPr>
        <p:txBody>
          <a:bodyPr/>
          <a:lstStyle/>
          <a:p>
            <a:endParaRPr lang="it-IT"/>
          </a:p>
        </p:txBody>
      </p:sp>
      <p:pic>
        <p:nvPicPr>
          <p:cNvPr id="4" name="Image 1" descr="preencoded.png"/>
          <p:cNvPicPr>
            <a:picLocks noChangeAspect="1"/>
          </p:cNvPicPr>
          <p:nvPr/>
        </p:nvPicPr>
        <p:blipFill>
          <a:blip r:embed="rId4"/>
          <a:stretch>
            <a:fillRect/>
          </a:stretch>
        </p:blipFill>
        <p:spPr>
          <a:xfrm>
            <a:off x="9144000" y="0"/>
            <a:ext cx="5486400" cy="8229600"/>
          </a:xfrm>
          <a:prstGeom prst="rect">
            <a:avLst/>
          </a:prstGeom>
        </p:spPr>
      </p:pic>
      <p:sp>
        <p:nvSpPr>
          <p:cNvPr id="5" name="Text 1"/>
          <p:cNvSpPr/>
          <p:nvPr/>
        </p:nvSpPr>
        <p:spPr>
          <a:xfrm>
            <a:off x="793790" y="790337"/>
            <a:ext cx="6303883" cy="566976"/>
          </a:xfrm>
          <a:prstGeom prst="rect">
            <a:avLst/>
          </a:prstGeom>
          <a:noFill/>
          <a:ln/>
        </p:spPr>
        <p:txBody>
          <a:bodyPr wrap="none" lIns="0" tIns="0" rIns="0" bIns="0" rtlCol="0" anchor="t"/>
          <a:lstStyle/>
          <a:p>
            <a:pPr marL="0" indent="0" algn="l">
              <a:lnSpc>
                <a:spcPts val="4450"/>
              </a:lnSpc>
              <a:buNone/>
            </a:pPr>
            <a:r>
              <a:rPr lang="en-US" sz="3550" dirty="0">
                <a:solidFill>
                  <a:srgbClr val="030303"/>
                </a:solidFill>
                <a:latin typeface="DM Sans Semi Bold" pitchFamily="34" charset="0"/>
                <a:ea typeface="DM Sans Semi Bold" pitchFamily="34" charset="-122"/>
                <a:cs typeface="DM Sans Semi Bold" pitchFamily="34" charset="-120"/>
              </a:rPr>
              <a:t>Raccomandazioni Trasversali</a:t>
            </a:r>
            <a:endParaRPr lang="en-US" sz="3550" dirty="0"/>
          </a:p>
        </p:txBody>
      </p:sp>
      <p:sp>
        <p:nvSpPr>
          <p:cNvPr id="6" name="Shape 2"/>
          <p:cNvSpPr/>
          <p:nvPr/>
        </p:nvSpPr>
        <p:spPr>
          <a:xfrm>
            <a:off x="793790" y="1629489"/>
            <a:ext cx="408265" cy="408265"/>
          </a:xfrm>
          <a:prstGeom prst="roundRect">
            <a:avLst>
              <a:gd name="adj" fmla="val 6667"/>
            </a:avLst>
          </a:prstGeom>
          <a:solidFill>
            <a:srgbClr val="F2EEEE"/>
          </a:solidFill>
          <a:ln/>
        </p:spPr>
        <p:txBody>
          <a:bodyPr/>
          <a:lstStyle/>
          <a:p>
            <a:endParaRPr lang="it-IT"/>
          </a:p>
        </p:txBody>
      </p:sp>
      <p:pic>
        <p:nvPicPr>
          <p:cNvPr id="7" name="Image 2" descr="preencoded.png"/>
          <p:cNvPicPr>
            <a:picLocks noChangeAspect="1"/>
          </p:cNvPicPr>
          <p:nvPr/>
        </p:nvPicPr>
        <p:blipFill>
          <a:blip r:embed="rId5"/>
          <a:stretch>
            <a:fillRect/>
          </a:stretch>
        </p:blipFill>
        <p:spPr>
          <a:xfrm>
            <a:off x="861774" y="1663482"/>
            <a:ext cx="272177" cy="340162"/>
          </a:xfrm>
          <a:prstGeom prst="rect">
            <a:avLst/>
          </a:prstGeom>
        </p:spPr>
      </p:pic>
      <p:sp>
        <p:nvSpPr>
          <p:cNvPr id="8" name="Text 3"/>
          <p:cNvSpPr/>
          <p:nvPr/>
        </p:nvSpPr>
        <p:spPr>
          <a:xfrm>
            <a:off x="1383506" y="1691759"/>
            <a:ext cx="2268260" cy="283488"/>
          </a:xfrm>
          <a:prstGeom prst="rect">
            <a:avLst/>
          </a:prstGeom>
          <a:noFill/>
          <a:ln/>
        </p:spPr>
        <p:txBody>
          <a:bodyPr wrap="none" lIns="0" tIns="0" rIns="0" bIns="0" rtlCol="0" anchor="t"/>
          <a:lstStyle/>
          <a:p>
            <a:pPr marL="0" indent="0" algn="l">
              <a:lnSpc>
                <a:spcPts val="2200"/>
              </a:lnSpc>
              <a:buNone/>
            </a:pPr>
            <a:r>
              <a:rPr lang="en-US" sz="1750" dirty="0">
                <a:solidFill>
                  <a:srgbClr val="464646"/>
                </a:solidFill>
                <a:latin typeface="DM Sans Semi Bold" pitchFamily="34" charset="0"/>
                <a:ea typeface="DM Sans Semi Bold" pitchFamily="34" charset="-122"/>
                <a:cs typeface="DM Sans Semi Bold" pitchFamily="34" charset="-120"/>
              </a:rPr>
              <a:t>Contestualizzazione</a:t>
            </a:r>
            <a:endParaRPr lang="en-US" sz="1750" dirty="0"/>
          </a:p>
        </p:txBody>
      </p:sp>
      <p:sp>
        <p:nvSpPr>
          <p:cNvPr id="9" name="Text 4"/>
          <p:cNvSpPr/>
          <p:nvPr/>
        </p:nvSpPr>
        <p:spPr>
          <a:xfrm>
            <a:off x="1383506" y="2084070"/>
            <a:ext cx="6966704" cy="870823"/>
          </a:xfrm>
          <a:prstGeom prst="rect">
            <a:avLst/>
          </a:prstGeom>
          <a:noFill/>
          <a:ln/>
        </p:spPr>
        <p:txBody>
          <a:bodyPr wrap="squar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Scegliere la tecnica in base al contesto d'uso: DP per release pubblici, microaggregazione per dati interni, GAN solo se validata con metriche appropriate.</a:t>
            </a:r>
            <a:endParaRPr lang="en-US" sz="1400" dirty="0"/>
          </a:p>
        </p:txBody>
      </p:sp>
      <p:sp>
        <p:nvSpPr>
          <p:cNvPr id="10" name="Shape 5"/>
          <p:cNvSpPr/>
          <p:nvPr/>
        </p:nvSpPr>
        <p:spPr>
          <a:xfrm>
            <a:off x="793790" y="3317796"/>
            <a:ext cx="408265" cy="408265"/>
          </a:xfrm>
          <a:prstGeom prst="roundRect">
            <a:avLst>
              <a:gd name="adj" fmla="val 6667"/>
            </a:avLst>
          </a:prstGeom>
          <a:solidFill>
            <a:srgbClr val="F2EEEE"/>
          </a:solidFill>
          <a:ln/>
        </p:spPr>
        <p:txBody>
          <a:bodyPr/>
          <a:lstStyle/>
          <a:p>
            <a:endParaRPr lang="it-IT"/>
          </a:p>
        </p:txBody>
      </p:sp>
      <p:pic>
        <p:nvPicPr>
          <p:cNvPr id="11" name="Image 3" descr="preencoded.png"/>
          <p:cNvPicPr>
            <a:picLocks noChangeAspect="1"/>
          </p:cNvPicPr>
          <p:nvPr/>
        </p:nvPicPr>
        <p:blipFill>
          <a:blip r:embed="rId6"/>
          <a:stretch>
            <a:fillRect/>
          </a:stretch>
        </p:blipFill>
        <p:spPr>
          <a:xfrm>
            <a:off x="861774" y="3351788"/>
            <a:ext cx="272177" cy="340162"/>
          </a:xfrm>
          <a:prstGeom prst="rect">
            <a:avLst/>
          </a:prstGeom>
        </p:spPr>
      </p:pic>
      <p:sp>
        <p:nvSpPr>
          <p:cNvPr id="12" name="Text 6"/>
          <p:cNvSpPr/>
          <p:nvPr/>
        </p:nvSpPr>
        <p:spPr>
          <a:xfrm>
            <a:off x="1383506" y="3380065"/>
            <a:ext cx="2747605" cy="283488"/>
          </a:xfrm>
          <a:prstGeom prst="rect">
            <a:avLst/>
          </a:prstGeom>
          <a:noFill/>
          <a:ln/>
        </p:spPr>
        <p:txBody>
          <a:bodyPr wrap="none" lIns="0" tIns="0" rIns="0" bIns="0" rtlCol="0" anchor="t"/>
          <a:lstStyle/>
          <a:p>
            <a:pPr marL="0" indent="0" algn="l">
              <a:lnSpc>
                <a:spcPts val="2200"/>
              </a:lnSpc>
              <a:buNone/>
            </a:pPr>
            <a:r>
              <a:rPr lang="en-US" sz="1750" dirty="0">
                <a:solidFill>
                  <a:srgbClr val="464646"/>
                </a:solidFill>
                <a:latin typeface="DM Sans Semi Bold" pitchFamily="34" charset="0"/>
                <a:ea typeface="DM Sans Semi Bold" pitchFamily="34" charset="-122"/>
                <a:cs typeface="DM Sans Semi Bold" pitchFamily="34" charset="-120"/>
              </a:rPr>
              <a:t>Documentazione Metrica</a:t>
            </a:r>
            <a:endParaRPr lang="en-US" sz="1750" dirty="0"/>
          </a:p>
        </p:txBody>
      </p:sp>
      <p:sp>
        <p:nvSpPr>
          <p:cNvPr id="13" name="Text 7"/>
          <p:cNvSpPr/>
          <p:nvPr/>
        </p:nvSpPr>
        <p:spPr>
          <a:xfrm>
            <a:off x="1383506" y="3772376"/>
            <a:ext cx="6966704" cy="580549"/>
          </a:xfrm>
          <a:prstGeom prst="rect">
            <a:avLst/>
          </a:prstGeom>
          <a:noFill/>
          <a:ln/>
        </p:spPr>
        <p:txBody>
          <a:bodyPr wrap="squar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Accompagnare ogni trasformazione con report metrici che illustrino ρₚ, AECS, NCP e altre misure rilevanti di rischio e utilità.</a:t>
            </a:r>
            <a:endParaRPr lang="en-US" sz="1400" dirty="0"/>
          </a:p>
        </p:txBody>
      </p:sp>
      <p:sp>
        <p:nvSpPr>
          <p:cNvPr id="14" name="Shape 8"/>
          <p:cNvSpPr/>
          <p:nvPr/>
        </p:nvSpPr>
        <p:spPr>
          <a:xfrm>
            <a:off x="793790" y="4715828"/>
            <a:ext cx="408265" cy="408265"/>
          </a:xfrm>
          <a:prstGeom prst="roundRect">
            <a:avLst>
              <a:gd name="adj" fmla="val 6667"/>
            </a:avLst>
          </a:prstGeom>
          <a:solidFill>
            <a:srgbClr val="F2EEEE"/>
          </a:solidFill>
          <a:ln/>
        </p:spPr>
        <p:txBody>
          <a:bodyPr/>
          <a:lstStyle/>
          <a:p>
            <a:endParaRPr lang="it-IT"/>
          </a:p>
        </p:txBody>
      </p:sp>
      <p:pic>
        <p:nvPicPr>
          <p:cNvPr id="15" name="Image 4" descr="preencoded.png"/>
          <p:cNvPicPr>
            <a:picLocks noChangeAspect="1"/>
          </p:cNvPicPr>
          <p:nvPr/>
        </p:nvPicPr>
        <p:blipFill>
          <a:blip r:embed="rId7"/>
          <a:stretch>
            <a:fillRect/>
          </a:stretch>
        </p:blipFill>
        <p:spPr>
          <a:xfrm>
            <a:off x="861774" y="4749820"/>
            <a:ext cx="272177" cy="340162"/>
          </a:xfrm>
          <a:prstGeom prst="rect">
            <a:avLst/>
          </a:prstGeom>
        </p:spPr>
      </p:pic>
      <p:sp>
        <p:nvSpPr>
          <p:cNvPr id="16" name="Text 9"/>
          <p:cNvSpPr/>
          <p:nvPr/>
        </p:nvSpPr>
        <p:spPr>
          <a:xfrm>
            <a:off x="1383506" y="4778097"/>
            <a:ext cx="2268260" cy="283488"/>
          </a:xfrm>
          <a:prstGeom prst="rect">
            <a:avLst/>
          </a:prstGeom>
          <a:noFill/>
          <a:ln/>
        </p:spPr>
        <p:txBody>
          <a:bodyPr wrap="none" lIns="0" tIns="0" rIns="0" bIns="0" rtlCol="0" anchor="t"/>
          <a:lstStyle/>
          <a:p>
            <a:pPr marL="0" indent="0" algn="l">
              <a:lnSpc>
                <a:spcPts val="2200"/>
              </a:lnSpc>
              <a:buNone/>
            </a:pPr>
            <a:r>
              <a:rPr lang="en-US" sz="1750" dirty="0">
                <a:solidFill>
                  <a:srgbClr val="464646"/>
                </a:solidFill>
                <a:latin typeface="DM Sans Semi Bold" pitchFamily="34" charset="0"/>
                <a:ea typeface="DM Sans Semi Bold" pitchFamily="34" charset="-122"/>
                <a:cs typeface="DM Sans Semi Bold" pitchFamily="34" charset="-120"/>
              </a:rPr>
              <a:t>Audit Regolari</a:t>
            </a:r>
            <a:endParaRPr lang="en-US" sz="1750" dirty="0"/>
          </a:p>
        </p:txBody>
      </p:sp>
      <p:sp>
        <p:nvSpPr>
          <p:cNvPr id="17" name="Text 10"/>
          <p:cNvSpPr/>
          <p:nvPr/>
        </p:nvSpPr>
        <p:spPr>
          <a:xfrm>
            <a:off x="1383506" y="5170408"/>
            <a:ext cx="6966704" cy="580549"/>
          </a:xfrm>
          <a:prstGeom prst="rect">
            <a:avLst/>
          </a:prstGeom>
          <a:noFill/>
          <a:ln/>
        </p:spPr>
        <p:txBody>
          <a:bodyPr wrap="squar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Inserire audit regolari e strumenti di leak detection nelle pipeline di anonimizzazione per identificare tempestivamente potenziali vulnerabilità.</a:t>
            </a:r>
            <a:endParaRPr lang="en-US" sz="1400" dirty="0"/>
          </a:p>
        </p:txBody>
      </p:sp>
      <p:sp>
        <p:nvSpPr>
          <p:cNvPr id="18" name="Shape 11"/>
          <p:cNvSpPr/>
          <p:nvPr/>
        </p:nvSpPr>
        <p:spPr>
          <a:xfrm>
            <a:off x="793790" y="6113859"/>
            <a:ext cx="408265" cy="408265"/>
          </a:xfrm>
          <a:prstGeom prst="roundRect">
            <a:avLst>
              <a:gd name="adj" fmla="val 6667"/>
            </a:avLst>
          </a:prstGeom>
          <a:solidFill>
            <a:srgbClr val="F2EEEE"/>
          </a:solidFill>
          <a:ln/>
        </p:spPr>
        <p:txBody>
          <a:bodyPr/>
          <a:lstStyle/>
          <a:p>
            <a:endParaRPr lang="it-IT"/>
          </a:p>
        </p:txBody>
      </p:sp>
      <p:pic>
        <p:nvPicPr>
          <p:cNvPr id="19" name="Image 5" descr="preencoded.png"/>
          <p:cNvPicPr>
            <a:picLocks noChangeAspect="1"/>
          </p:cNvPicPr>
          <p:nvPr/>
        </p:nvPicPr>
        <p:blipFill>
          <a:blip r:embed="rId8"/>
          <a:stretch>
            <a:fillRect/>
          </a:stretch>
        </p:blipFill>
        <p:spPr>
          <a:xfrm>
            <a:off x="861774" y="6147852"/>
            <a:ext cx="272177" cy="340162"/>
          </a:xfrm>
          <a:prstGeom prst="rect">
            <a:avLst/>
          </a:prstGeom>
        </p:spPr>
      </p:pic>
      <p:sp>
        <p:nvSpPr>
          <p:cNvPr id="20" name="Text 12"/>
          <p:cNvSpPr/>
          <p:nvPr/>
        </p:nvSpPr>
        <p:spPr>
          <a:xfrm>
            <a:off x="1383506" y="6176129"/>
            <a:ext cx="2268260" cy="283488"/>
          </a:xfrm>
          <a:prstGeom prst="rect">
            <a:avLst/>
          </a:prstGeom>
          <a:noFill/>
          <a:ln/>
        </p:spPr>
        <p:txBody>
          <a:bodyPr wrap="none" lIns="0" tIns="0" rIns="0" bIns="0" rtlCol="0" anchor="t"/>
          <a:lstStyle/>
          <a:p>
            <a:pPr marL="0" indent="0" algn="l">
              <a:lnSpc>
                <a:spcPts val="2200"/>
              </a:lnSpc>
              <a:buNone/>
            </a:pPr>
            <a:r>
              <a:rPr lang="en-US" sz="1750" dirty="0">
                <a:solidFill>
                  <a:srgbClr val="464646"/>
                </a:solidFill>
                <a:latin typeface="DM Sans Semi Bold" pitchFamily="34" charset="0"/>
                <a:ea typeface="DM Sans Semi Bold" pitchFamily="34" charset="-122"/>
                <a:cs typeface="DM Sans Semi Bold" pitchFamily="34" charset="-120"/>
              </a:rPr>
              <a:t>Formazione</a:t>
            </a:r>
            <a:endParaRPr lang="en-US" sz="1750" dirty="0"/>
          </a:p>
        </p:txBody>
      </p:sp>
      <p:sp>
        <p:nvSpPr>
          <p:cNvPr id="21" name="Text 13"/>
          <p:cNvSpPr/>
          <p:nvPr/>
        </p:nvSpPr>
        <p:spPr>
          <a:xfrm>
            <a:off x="1383506" y="6568440"/>
            <a:ext cx="6966704" cy="870823"/>
          </a:xfrm>
          <a:prstGeom prst="rect">
            <a:avLst/>
          </a:prstGeom>
          <a:noFill/>
          <a:ln/>
        </p:spPr>
        <p:txBody>
          <a:bodyPr wrap="squar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Promuovere la formazione degli stakeholder aziendali per comprendere il significato di ε, δ, l, k e t e le implicazioni pratiche delle diverse tecniche di anonimizzazione.</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31163"/>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Insufficienza dei Paradigmi Classici</a:t>
            </a:r>
            <a:endParaRPr lang="en-US" sz="4450" dirty="0"/>
          </a:p>
        </p:txBody>
      </p:sp>
      <p:sp>
        <p:nvSpPr>
          <p:cNvPr id="4" name="Shape 1"/>
          <p:cNvSpPr/>
          <p:nvPr/>
        </p:nvSpPr>
        <p:spPr>
          <a:xfrm>
            <a:off x="6280190" y="2488883"/>
            <a:ext cx="3664863" cy="3112889"/>
          </a:xfrm>
          <a:prstGeom prst="roundRect">
            <a:avLst>
              <a:gd name="adj" fmla="val 1093"/>
            </a:avLst>
          </a:prstGeom>
          <a:solidFill>
            <a:srgbClr val="F2EEEE"/>
          </a:solidFill>
          <a:ln/>
        </p:spPr>
        <p:txBody>
          <a:bodyPr/>
          <a:lstStyle/>
          <a:p>
            <a:endParaRPr lang="it-IT"/>
          </a:p>
        </p:txBody>
      </p:sp>
      <p:sp>
        <p:nvSpPr>
          <p:cNvPr id="5" name="Text 2"/>
          <p:cNvSpPr/>
          <p:nvPr/>
        </p:nvSpPr>
        <p:spPr>
          <a:xfrm>
            <a:off x="6507004" y="2715697"/>
            <a:ext cx="3211235" cy="708660"/>
          </a:xfrm>
          <a:prstGeom prst="rect">
            <a:avLst/>
          </a:prstGeom>
          <a:noFill/>
          <a:ln/>
        </p:spPr>
        <p:txBody>
          <a:bodyPr wrap="squar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Scenari ad Alta Dimensionalità</a:t>
            </a:r>
            <a:endParaRPr lang="en-US" sz="2200" dirty="0"/>
          </a:p>
        </p:txBody>
      </p:sp>
      <p:sp>
        <p:nvSpPr>
          <p:cNvPr id="6" name="Text 3"/>
          <p:cNvSpPr/>
          <p:nvPr/>
        </p:nvSpPr>
        <p:spPr>
          <a:xfrm>
            <a:off x="6507004" y="3560445"/>
            <a:ext cx="3211235" cy="1814513"/>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I metodi tradizionali di anonimizzazione non garantiscono protezione adeguata in contesti con molte variabili correlate.</a:t>
            </a:r>
            <a:endParaRPr lang="en-US" sz="1750" dirty="0"/>
          </a:p>
        </p:txBody>
      </p:sp>
      <p:sp>
        <p:nvSpPr>
          <p:cNvPr id="7" name="Shape 4"/>
          <p:cNvSpPr/>
          <p:nvPr/>
        </p:nvSpPr>
        <p:spPr>
          <a:xfrm>
            <a:off x="10171867" y="2488883"/>
            <a:ext cx="3664863" cy="3112889"/>
          </a:xfrm>
          <a:prstGeom prst="roundRect">
            <a:avLst>
              <a:gd name="adj" fmla="val 1093"/>
            </a:avLst>
          </a:prstGeom>
          <a:solidFill>
            <a:srgbClr val="F2EEEE"/>
          </a:solidFill>
          <a:ln/>
        </p:spPr>
        <p:txBody>
          <a:bodyPr/>
          <a:lstStyle/>
          <a:p>
            <a:endParaRPr lang="it-IT"/>
          </a:p>
        </p:txBody>
      </p:sp>
      <p:sp>
        <p:nvSpPr>
          <p:cNvPr id="8" name="Text 5"/>
          <p:cNvSpPr/>
          <p:nvPr/>
        </p:nvSpPr>
        <p:spPr>
          <a:xfrm>
            <a:off x="10398681" y="271569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Avversari Sofisticati</a:t>
            </a:r>
            <a:endParaRPr lang="en-US" sz="2200" dirty="0"/>
          </a:p>
        </p:txBody>
      </p:sp>
      <p:sp>
        <p:nvSpPr>
          <p:cNvPr id="9" name="Text 6"/>
          <p:cNvSpPr/>
          <p:nvPr/>
        </p:nvSpPr>
        <p:spPr>
          <a:xfrm>
            <a:off x="10398681" y="3206115"/>
            <a:ext cx="3211235" cy="1814513"/>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Attaccanti con ampia conoscenza di background e capacità di calcolo elevate possono superare le protezioni standard.</a:t>
            </a:r>
            <a:endParaRPr lang="en-US" sz="1750" dirty="0"/>
          </a:p>
        </p:txBody>
      </p:sp>
      <p:sp>
        <p:nvSpPr>
          <p:cNvPr id="10" name="Shape 7"/>
          <p:cNvSpPr/>
          <p:nvPr/>
        </p:nvSpPr>
        <p:spPr>
          <a:xfrm>
            <a:off x="6280190" y="5828586"/>
            <a:ext cx="7556421" cy="1669852"/>
          </a:xfrm>
          <a:prstGeom prst="roundRect">
            <a:avLst>
              <a:gd name="adj" fmla="val 2038"/>
            </a:avLst>
          </a:prstGeom>
          <a:solidFill>
            <a:srgbClr val="F2EEEE"/>
          </a:solidFill>
          <a:ln/>
        </p:spPr>
        <p:txBody>
          <a:bodyPr/>
          <a:lstStyle/>
          <a:p>
            <a:endParaRPr lang="it-IT"/>
          </a:p>
        </p:txBody>
      </p:sp>
      <p:sp>
        <p:nvSpPr>
          <p:cNvPr id="11" name="Text 8"/>
          <p:cNvSpPr/>
          <p:nvPr/>
        </p:nvSpPr>
        <p:spPr>
          <a:xfrm>
            <a:off x="6507004" y="605540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Tecniche di Linkage</a:t>
            </a:r>
            <a:endParaRPr lang="en-US" sz="2200" dirty="0"/>
          </a:p>
        </p:txBody>
      </p:sp>
      <p:sp>
        <p:nvSpPr>
          <p:cNvPr id="12" name="Text 9"/>
          <p:cNvSpPr/>
          <p:nvPr/>
        </p:nvSpPr>
        <p:spPr>
          <a:xfrm>
            <a:off x="6507004" y="6545818"/>
            <a:ext cx="7102793" cy="725805"/>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L'evoluzione degli algoritmi di data mining e machine learning ha amplificato drasticamente il rischio di re-identificazione.</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2358509"/>
            <a:ext cx="9263896" cy="708779"/>
          </a:xfrm>
          <a:prstGeom prst="rect">
            <a:avLst/>
          </a:prstGeom>
          <a:noFill/>
          <a:ln/>
        </p:spPr>
        <p:txBody>
          <a:bodyPr wrap="none" lIns="0" tIns="0" rIns="0" bIns="0" rtlCol="0" anchor="t"/>
          <a:lstStyle/>
          <a:p>
            <a:pPr marL="0" indent="0" algn="l">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Quadro Regolatorio Internazionale</a:t>
            </a:r>
            <a:endParaRPr lang="en-US" sz="4450" dirty="0"/>
          </a:p>
        </p:txBody>
      </p:sp>
      <p:sp>
        <p:nvSpPr>
          <p:cNvPr id="3" name="Text 1"/>
          <p:cNvSpPr/>
          <p:nvPr/>
        </p:nvSpPr>
        <p:spPr>
          <a:xfrm>
            <a:off x="793790" y="363426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30303"/>
                </a:solidFill>
                <a:latin typeface="DM Sans Semi Bold" pitchFamily="34" charset="0"/>
                <a:ea typeface="DM Sans Semi Bold" pitchFamily="34" charset="-122"/>
                <a:cs typeface="DM Sans Semi Bold" pitchFamily="34" charset="-120"/>
              </a:rPr>
              <a:t>GDPR (UE)</a:t>
            </a:r>
            <a:endParaRPr lang="en-US" sz="2200" dirty="0"/>
          </a:p>
        </p:txBody>
      </p:sp>
      <p:sp>
        <p:nvSpPr>
          <p:cNvPr id="4" name="Text 2"/>
          <p:cNvSpPr/>
          <p:nvPr/>
        </p:nvSpPr>
        <p:spPr>
          <a:xfrm>
            <a:off x="793790" y="4215408"/>
            <a:ext cx="6244709" cy="1451610"/>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Il Regolamento Generale sulla Protezione dei Dati (2016/679) impone requisiti stringenti di privacy by design e privacy by default, rendendo necessaria l'adozione di processi di anonimizzazione verificabili.</a:t>
            </a:r>
            <a:endParaRPr lang="en-US" sz="1750" dirty="0"/>
          </a:p>
        </p:txBody>
      </p:sp>
      <p:sp>
        <p:nvSpPr>
          <p:cNvPr id="5" name="Text 3"/>
          <p:cNvSpPr/>
          <p:nvPr/>
        </p:nvSpPr>
        <p:spPr>
          <a:xfrm>
            <a:off x="7599521" y="363426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30303"/>
                </a:solidFill>
                <a:latin typeface="DM Sans Semi Bold" pitchFamily="34" charset="0"/>
                <a:ea typeface="DM Sans Semi Bold" pitchFamily="34" charset="-122"/>
                <a:cs typeface="DM Sans Semi Bold" pitchFamily="34" charset="-120"/>
              </a:rPr>
              <a:t>Normative USA</a:t>
            </a:r>
            <a:endParaRPr lang="en-US" sz="2200" dirty="0"/>
          </a:p>
        </p:txBody>
      </p:sp>
      <p:sp>
        <p:nvSpPr>
          <p:cNvPr id="6" name="Text 4"/>
          <p:cNvSpPr/>
          <p:nvPr/>
        </p:nvSpPr>
        <p:spPr>
          <a:xfrm>
            <a:off x="7599521" y="4215408"/>
            <a:ext cx="6244709" cy="1451610"/>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Regolamentazioni settoriali come HIPAA (sanità) e CCPA (California Consumer Privacy Act) stabiliscono standard specifici per la protezione dei dati personali in diversi ambiti.</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679490"/>
            <a:ext cx="5387102" cy="673418"/>
          </a:xfrm>
          <a:prstGeom prst="rect">
            <a:avLst/>
          </a:prstGeom>
          <a:noFill/>
          <a:ln/>
        </p:spPr>
        <p:txBody>
          <a:bodyPr wrap="none" lIns="0" tIns="0" rIns="0" bIns="0" rtlCol="0" anchor="t"/>
          <a:lstStyle/>
          <a:p>
            <a:pPr marL="0" indent="0" algn="l">
              <a:lnSpc>
                <a:spcPts val="5300"/>
              </a:lnSpc>
              <a:buNone/>
            </a:pPr>
            <a:r>
              <a:rPr lang="en-US" sz="4200" dirty="0">
                <a:solidFill>
                  <a:srgbClr val="030303"/>
                </a:solidFill>
                <a:latin typeface="DM Sans Semi Bold" pitchFamily="34" charset="0"/>
                <a:ea typeface="DM Sans Semi Bold" pitchFamily="34" charset="-122"/>
                <a:cs typeface="DM Sans Semi Bold" pitchFamily="34" charset="-120"/>
              </a:rPr>
              <a:t>Domanda di Ricerca</a:t>
            </a:r>
            <a:endParaRPr lang="en-US" sz="4200" dirty="0"/>
          </a:p>
        </p:txBody>
      </p:sp>
      <p:sp>
        <p:nvSpPr>
          <p:cNvPr id="4" name="Text 1"/>
          <p:cNvSpPr/>
          <p:nvPr/>
        </p:nvSpPr>
        <p:spPr>
          <a:xfrm>
            <a:off x="1116925" y="1918454"/>
            <a:ext cx="7233285" cy="1034415"/>
          </a:xfrm>
          <a:prstGeom prst="rect">
            <a:avLst/>
          </a:prstGeom>
          <a:noFill/>
          <a:ln/>
        </p:spPr>
        <p:txBody>
          <a:bodyPr wrap="square" lIns="0" tIns="0" rIns="0" bIns="0" rtlCol="0" anchor="t"/>
          <a:lstStyle/>
          <a:p>
            <a:pPr marL="0" indent="0" algn="l">
              <a:lnSpc>
                <a:spcPts val="2700"/>
              </a:lnSpc>
              <a:buNone/>
            </a:pPr>
            <a:r>
              <a:rPr lang="en-US" sz="1650" dirty="0">
                <a:solidFill>
                  <a:srgbClr val="464646"/>
                </a:solidFill>
                <a:latin typeface="Inter Medium" pitchFamily="34" charset="0"/>
                <a:ea typeface="Inter Medium" pitchFamily="34" charset="-122"/>
                <a:cs typeface="Inter Medium" pitchFamily="34" charset="-120"/>
              </a:rPr>
              <a:t>Quali sono le vulnerabilità intrinseche dei metodi di anonimizzazione tradizionali, con particolare riferimento a k-anonimato, l-diversità e t-closeness?</a:t>
            </a:r>
            <a:endParaRPr lang="en-US" sz="1650" dirty="0"/>
          </a:p>
        </p:txBody>
      </p:sp>
      <p:sp>
        <p:nvSpPr>
          <p:cNvPr id="5" name="Shape 2"/>
          <p:cNvSpPr/>
          <p:nvPr/>
        </p:nvSpPr>
        <p:spPr>
          <a:xfrm>
            <a:off x="793790" y="1676043"/>
            <a:ext cx="30480" cy="1519238"/>
          </a:xfrm>
          <a:prstGeom prst="rect">
            <a:avLst/>
          </a:prstGeom>
          <a:solidFill>
            <a:srgbClr val="1C9770"/>
          </a:solidFill>
          <a:ln/>
        </p:spPr>
        <p:txBody>
          <a:bodyPr/>
          <a:lstStyle/>
          <a:p>
            <a:endParaRPr lang="it-IT"/>
          </a:p>
        </p:txBody>
      </p:sp>
      <p:sp>
        <p:nvSpPr>
          <p:cNvPr id="6" name="Shape 3"/>
          <p:cNvSpPr/>
          <p:nvPr/>
        </p:nvSpPr>
        <p:spPr>
          <a:xfrm>
            <a:off x="793790" y="3437692"/>
            <a:ext cx="161568" cy="1155382"/>
          </a:xfrm>
          <a:prstGeom prst="roundRect">
            <a:avLst>
              <a:gd name="adj" fmla="val 20006"/>
            </a:avLst>
          </a:prstGeom>
          <a:solidFill>
            <a:srgbClr val="F2EEEE"/>
          </a:solidFill>
          <a:ln/>
        </p:spPr>
        <p:txBody>
          <a:bodyPr/>
          <a:lstStyle/>
          <a:p>
            <a:endParaRPr lang="it-IT"/>
          </a:p>
        </p:txBody>
      </p:sp>
      <p:sp>
        <p:nvSpPr>
          <p:cNvPr id="7" name="Text 4"/>
          <p:cNvSpPr/>
          <p:nvPr/>
        </p:nvSpPr>
        <p:spPr>
          <a:xfrm>
            <a:off x="1278493" y="3437692"/>
            <a:ext cx="3508296" cy="336590"/>
          </a:xfrm>
          <a:prstGeom prst="rect">
            <a:avLst/>
          </a:prstGeom>
          <a:noFill/>
          <a:ln/>
        </p:spPr>
        <p:txBody>
          <a:bodyPr wrap="none" lIns="0" tIns="0" rIns="0" bIns="0" rtlCol="0" anchor="t"/>
          <a:lstStyle/>
          <a:p>
            <a:pPr marL="0" indent="0" algn="l">
              <a:lnSpc>
                <a:spcPts val="2650"/>
              </a:lnSpc>
              <a:buNone/>
            </a:pPr>
            <a:r>
              <a:rPr lang="en-US" sz="2100" dirty="0">
                <a:solidFill>
                  <a:srgbClr val="464646"/>
                </a:solidFill>
                <a:latin typeface="DM Sans Semi Bold" pitchFamily="34" charset="0"/>
                <a:ea typeface="DM Sans Semi Bold" pitchFamily="34" charset="-122"/>
                <a:cs typeface="DM Sans Semi Bold" pitchFamily="34" charset="-120"/>
              </a:rPr>
              <a:t>Identificare le Vulnerabilità</a:t>
            </a:r>
            <a:endParaRPr lang="en-US" sz="2100" dirty="0"/>
          </a:p>
        </p:txBody>
      </p:sp>
      <p:sp>
        <p:nvSpPr>
          <p:cNvPr id="8" name="Text 5"/>
          <p:cNvSpPr/>
          <p:nvPr/>
        </p:nvSpPr>
        <p:spPr>
          <a:xfrm>
            <a:off x="1278493" y="3903464"/>
            <a:ext cx="7071717" cy="689610"/>
          </a:xfrm>
          <a:prstGeom prst="rect">
            <a:avLst/>
          </a:prstGeom>
          <a:noFill/>
          <a:ln/>
        </p:spPr>
        <p:txBody>
          <a:bodyPr wrap="square" lIns="0" tIns="0" rIns="0" bIns="0" rtlCol="0" anchor="t"/>
          <a:lstStyle/>
          <a:p>
            <a:pPr marL="0" indent="0" algn="l">
              <a:lnSpc>
                <a:spcPts val="2700"/>
              </a:lnSpc>
              <a:buNone/>
            </a:pPr>
            <a:r>
              <a:rPr lang="en-US" sz="1650" dirty="0">
                <a:solidFill>
                  <a:srgbClr val="464646"/>
                </a:solidFill>
                <a:latin typeface="Inter Medium" pitchFamily="34" charset="0"/>
                <a:ea typeface="Inter Medium" pitchFamily="34" charset="-122"/>
                <a:cs typeface="Inter Medium" pitchFamily="34" charset="-120"/>
              </a:rPr>
              <a:t>Analizzare i punti deboli dei metodi tradizionali di anonimizzazione in scenari reali.</a:t>
            </a:r>
            <a:endParaRPr lang="en-US" sz="1650" dirty="0"/>
          </a:p>
        </p:txBody>
      </p:sp>
      <p:sp>
        <p:nvSpPr>
          <p:cNvPr id="9" name="Shape 6"/>
          <p:cNvSpPr/>
          <p:nvPr/>
        </p:nvSpPr>
        <p:spPr>
          <a:xfrm>
            <a:off x="1116925" y="4808458"/>
            <a:ext cx="161568" cy="1155382"/>
          </a:xfrm>
          <a:prstGeom prst="roundRect">
            <a:avLst>
              <a:gd name="adj" fmla="val 20006"/>
            </a:avLst>
          </a:prstGeom>
          <a:solidFill>
            <a:srgbClr val="F2EEEE"/>
          </a:solidFill>
          <a:ln/>
        </p:spPr>
        <p:txBody>
          <a:bodyPr/>
          <a:lstStyle/>
          <a:p>
            <a:endParaRPr lang="it-IT"/>
          </a:p>
        </p:txBody>
      </p:sp>
      <p:sp>
        <p:nvSpPr>
          <p:cNvPr id="10" name="Text 7"/>
          <p:cNvSpPr/>
          <p:nvPr/>
        </p:nvSpPr>
        <p:spPr>
          <a:xfrm>
            <a:off x="1601629" y="4808458"/>
            <a:ext cx="4498062" cy="336590"/>
          </a:xfrm>
          <a:prstGeom prst="rect">
            <a:avLst/>
          </a:prstGeom>
          <a:noFill/>
          <a:ln/>
        </p:spPr>
        <p:txBody>
          <a:bodyPr wrap="none" lIns="0" tIns="0" rIns="0" bIns="0" rtlCol="0" anchor="t"/>
          <a:lstStyle/>
          <a:p>
            <a:pPr marL="0" indent="0" algn="l">
              <a:lnSpc>
                <a:spcPts val="2650"/>
              </a:lnSpc>
              <a:buNone/>
            </a:pPr>
            <a:r>
              <a:rPr lang="en-US" sz="2100" dirty="0">
                <a:solidFill>
                  <a:srgbClr val="464646"/>
                </a:solidFill>
                <a:latin typeface="DM Sans Semi Bold" pitchFamily="34" charset="0"/>
                <a:ea typeface="DM Sans Semi Bold" pitchFamily="34" charset="-122"/>
                <a:cs typeface="DM Sans Semi Bold" pitchFamily="34" charset="-120"/>
              </a:rPr>
              <a:t>Valutare le Strategie di Mitigazione</a:t>
            </a:r>
            <a:endParaRPr lang="en-US" sz="2100" dirty="0"/>
          </a:p>
        </p:txBody>
      </p:sp>
      <p:sp>
        <p:nvSpPr>
          <p:cNvPr id="11" name="Text 8"/>
          <p:cNvSpPr/>
          <p:nvPr/>
        </p:nvSpPr>
        <p:spPr>
          <a:xfrm>
            <a:off x="1601629" y="5274231"/>
            <a:ext cx="6748582" cy="689610"/>
          </a:xfrm>
          <a:prstGeom prst="rect">
            <a:avLst/>
          </a:prstGeom>
          <a:noFill/>
          <a:ln/>
        </p:spPr>
        <p:txBody>
          <a:bodyPr wrap="square" lIns="0" tIns="0" rIns="0" bIns="0" rtlCol="0" anchor="t"/>
          <a:lstStyle/>
          <a:p>
            <a:pPr marL="0" indent="0" algn="l">
              <a:lnSpc>
                <a:spcPts val="2700"/>
              </a:lnSpc>
              <a:buNone/>
            </a:pPr>
            <a:r>
              <a:rPr lang="en-US" sz="1650" dirty="0">
                <a:solidFill>
                  <a:srgbClr val="464646"/>
                </a:solidFill>
                <a:latin typeface="Inter Medium" pitchFamily="34" charset="0"/>
                <a:ea typeface="Inter Medium" pitchFamily="34" charset="-122"/>
                <a:cs typeface="Inter Medium" pitchFamily="34" charset="-120"/>
              </a:rPr>
              <a:t>Esaminare approcci avanzati per rafforzare la protezione dei dati personali.</a:t>
            </a:r>
            <a:endParaRPr lang="en-US" sz="1650" dirty="0"/>
          </a:p>
        </p:txBody>
      </p:sp>
      <p:sp>
        <p:nvSpPr>
          <p:cNvPr id="12" name="Shape 9"/>
          <p:cNvSpPr/>
          <p:nvPr/>
        </p:nvSpPr>
        <p:spPr>
          <a:xfrm>
            <a:off x="1440180" y="6179225"/>
            <a:ext cx="161568" cy="1155382"/>
          </a:xfrm>
          <a:prstGeom prst="roundRect">
            <a:avLst>
              <a:gd name="adj" fmla="val 20006"/>
            </a:avLst>
          </a:prstGeom>
          <a:solidFill>
            <a:srgbClr val="F2EEEE"/>
          </a:solidFill>
          <a:ln/>
        </p:spPr>
        <p:txBody>
          <a:bodyPr/>
          <a:lstStyle/>
          <a:p>
            <a:endParaRPr lang="it-IT"/>
          </a:p>
        </p:txBody>
      </p:sp>
      <p:sp>
        <p:nvSpPr>
          <p:cNvPr id="13" name="Text 10"/>
          <p:cNvSpPr/>
          <p:nvPr/>
        </p:nvSpPr>
        <p:spPr>
          <a:xfrm>
            <a:off x="1924883" y="6179225"/>
            <a:ext cx="3508296" cy="336590"/>
          </a:xfrm>
          <a:prstGeom prst="rect">
            <a:avLst/>
          </a:prstGeom>
          <a:noFill/>
          <a:ln/>
        </p:spPr>
        <p:txBody>
          <a:bodyPr wrap="none" lIns="0" tIns="0" rIns="0" bIns="0" rtlCol="0" anchor="t"/>
          <a:lstStyle/>
          <a:p>
            <a:pPr marL="0" indent="0" algn="l">
              <a:lnSpc>
                <a:spcPts val="2650"/>
              </a:lnSpc>
              <a:buNone/>
            </a:pPr>
            <a:r>
              <a:rPr lang="en-US" sz="2100" dirty="0">
                <a:solidFill>
                  <a:srgbClr val="464646"/>
                </a:solidFill>
                <a:latin typeface="DM Sans Semi Bold" pitchFamily="34" charset="0"/>
                <a:ea typeface="DM Sans Semi Bold" pitchFamily="34" charset="-122"/>
                <a:cs typeface="DM Sans Semi Bold" pitchFamily="34" charset="-120"/>
              </a:rPr>
              <a:t>Proporre Soluzioni Pratiche</a:t>
            </a:r>
            <a:endParaRPr lang="en-US" sz="2100" dirty="0"/>
          </a:p>
        </p:txBody>
      </p:sp>
      <p:sp>
        <p:nvSpPr>
          <p:cNvPr id="14" name="Text 11"/>
          <p:cNvSpPr/>
          <p:nvPr/>
        </p:nvSpPr>
        <p:spPr>
          <a:xfrm>
            <a:off x="1924883" y="6644997"/>
            <a:ext cx="6425327" cy="689610"/>
          </a:xfrm>
          <a:prstGeom prst="rect">
            <a:avLst/>
          </a:prstGeom>
          <a:noFill/>
          <a:ln/>
        </p:spPr>
        <p:txBody>
          <a:bodyPr wrap="square" lIns="0" tIns="0" rIns="0" bIns="0" rtlCol="0" anchor="t"/>
          <a:lstStyle/>
          <a:p>
            <a:pPr marL="0" indent="0" algn="l">
              <a:lnSpc>
                <a:spcPts val="2700"/>
              </a:lnSpc>
              <a:buNone/>
            </a:pPr>
            <a:r>
              <a:rPr lang="en-US" sz="1650" dirty="0">
                <a:solidFill>
                  <a:srgbClr val="464646"/>
                </a:solidFill>
                <a:latin typeface="Inter Medium" pitchFamily="34" charset="0"/>
                <a:ea typeface="Inter Medium" pitchFamily="34" charset="-122"/>
                <a:cs typeface="Inter Medium" pitchFamily="34" charset="-120"/>
              </a:rPr>
              <a:t>Sviluppare raccomandazioni concrete per implementare sistemi di anonimizzazione più robusti.</a:t>
            </a:r>
            <a:endParaRPr lang="en-US" sz="16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760571"/>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Background Teorico</a:t>
            </a:r>
            <a:endParaRPr lang="en-US" sz="4450" dirty="0"/>
          </a:p>
        </p:txBody>
      </p:sp>
      <p:sp>
        <p:nvSpPr>
          <p:cNvPr id="3" name="Text 1"/>
          <p:cNvSpPr/>
          <p:nvPr/>
        </p:nvSpPr>
        <p:spPr>
          <a:xfrm>
            <a:off x="793790" y="1922978"/>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Questa sezione definisce il lessico e i modelli di riferimento per l'anonimizzazione, fornisce una tassonomia unificata delle tecniche, illustra le metriche di valutazione e riporta esempi numerici che rendono concreti i concetti teorici.</a:t>
            </a:r>
            <a:endParaRPr lang="en-US" sz="1750" dirty="0"/>
          </a:p>
        </p:txBody>
      </p:sp>
      <p:sp>
        <p:nvSpPr>
          <p:cNvPr id="4" name="Text 2"/>
          <p:cNvSpPr/>
          <p:nvPr/>
        </p:nvSpPr>
        <p:spPr>
          <a:xfrm>
            <a:off x="1857256" y="3351967"/>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Definizioni</a:t>
            </a:r>
            <a:endParaRPr lang="en-US" sz="2200" dirty="0"/>
          </a:p>
        </p:txBody>
      </p:sp>
      <p:sp>
        <p:nvSpPr>
          <p:cNvPr id="5" name="Text 3"/>
          <p:cNvSpPr/>
          <p:nvPr/>
        </p:nvSpPr>
        <p:spPr>
          <a:xfrm>
            <a:off x="793790" y="3842385"/>
            <a:ext cx="3898702" cy="725805"/>
          </a:xfrm>
          <a:prstGeom prst="rect">
            <a:avLst/>
          </a:prstGeom>
          <a:noFill/>
          <a:ln/>
        </p:spPr>
        <p:txBody>
          <a:bodyPr wrap="square" lIns="0" tIns="0" rIns="0" bIns="0" rtlCol="0" anchor="t"/>
          <a:lstStyle/>
          <a:p>
            <a:pPr marL="0" indent="0" algn="r">
              <a:lnSpc>
                <a:spcPts val="2850"/>
              </a:lnSpc>
              <a:buNone/>
            </a:pPr>
            <a:r>
              <a:rPr lang="en-US" sz="1750" dirty="0">
                <a:solidFill>
                  <a:srgbClr val="464646"/>
                </a:solidFill>
                <a:latin typeface="Inter Medium" pitchFamily="34" charset="0"/>
                <a:ea typeface="Inter Medium" pitchFamily="34" charset="-122"/>
                <a:cs typeface="Inter Medium" pitchFamily="34" charset="-120"/>
              </a:rPr>
              <a:t>Lessico e concetti di base dell'anonimizzazione</a:t>
            </a:r>
            <a:endParaRPr lang="en-US" sz="1750" dirty="0"/>
          </a:p>
        </p:txBody>
      </p:sp>
      <p:pic>
        <p:nvPicPr>
          <p:cNvPr id="6" name="Image 0" descr="preencoded.png"/>
          <p:cNvPicPr>
            <a:picLocks noChangeAspect="1"/>
          </p:cNvPicPr>
          <p:nvPr/>
        </p:nvPicPr>
        <p:blipFill>
          <a:blip r:embed="rId3"/>
          <a:stretch>
            <a:fillRect/>
          </a:stretch>
        </p:blipFill>
        <p:spPr>
          <a:xfrm>
            <a:off x="5032653" y="2903934"/>
            <a:ext cx="4564975" cy="4564975"/>
          </a:xfrm>
          <a:prstGeom prst="rect">
            <a:avLst/>
          </a:prstGeom>
        </p:spPr>
      </p:pic>
      <p:pic>
        <p:nvPicPr>
          <p:cNvPr id="7" name="Image 1" descr="preencoded.png"/>
          <p:cNvPicPr>
            <a:picLocks noChangeAspect="1"/>
          </p:cNvPicPr>
          <p:nvPr/>
        </p:nvPicPr>
        <p:blipFill>
          <a:blip r:embed="rId4"/>
          <a:stretch>
            <a:fillRect/>
          </a:stretch>
        </p:blipFill>
        <p:spPr>
          <a:xfrm>
            <a:off x="6226731" y="3667006"/>
            <a:ext cx="339328" cy="424220"/>
          </a:xfrm>
          <a:prstGeom prst="rect">
            <a:avLst/>
          </a:prstGeom>
        </p:spPr>
      </p:pic>
      <p:sp>
        <p:nvSpPr>
          <p:cNvPr id="8" name="Text 4"/>
          <p:cNvSpPr/>
          <p:nvPr/>
        </p:nvSpPr>
        <p:spPr>
          <a:xfrm>
            <a:off x="9937790" y="335196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Tassonomia</a:t>
            </a:r>
            <a:endParaRPr lang="en-US" sz="2200" dirty="0"/>
          </a:p>
        </p:txBody>
      </p:sp>
      <p:sp>
        <p:nvSpPr>
          <p:cNvPr id="9" name="Text 5"/>
          <p:cNvSpPr/>
          <p:nvPr/>
        </p:nvSpPr>
        <p:spPr>
          <a:xfrm>
            <a:off x="9937790" y="3842385"/>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Classificazione unificata delle tecniche</a:t>
            </a:r>
            <a:endParaRPr lang="en-US" sz="1750" dirty="0"/>
          </a:p>
        </p:txBody>
      </p:sp>
      <p:pic>
        <p:nvPicPr>
          <p:cNvPr id="10" name="Image 2" descr="preencoded.png"/>
          <p:cNvPicPr>
            <a:picLocks noChangeAspect="1"/>
          </p:cNvPicPr>
          <p:nvPr/>
        </p:nvPicPr>
        <p:blipFill>
          <a:blip r:embed="rId5"/>
          <a:stretch>
            <a:fillRect/>
          </a:stretch>
        </p:blipFill>
        <p:spPr>
          <a:xfrm>
            <a:off x="5032653" y="2903934"/>
            <a:ext cx="4564975" cy="4564975"/>
          </a:xfrm>
          <a:prstGeom prst="rect">
            <a:avLst/>
          </a:prstGeom>
        </p:spPr>
      </p:pic>
      <p:pic>
        <p:nvPicPr>
          <p:cNvPr id="11" name="Image 3" descr="preencoded.png"/>
          <p:cNvPicPr>
            <a:picLocks noChangeAspect="1"/>
          </p:cNvPicPr>
          <p:nvPr/>
        </p:nvPicPr>
        <p:blipFill>
          <a:blip r:embed="rId6"/>
          <a:stretch>
            <a:fillRect/>
          </a:stretch>
        </p:blipFill>
        <p:spPr>
          <a:xfrm>
            <a:off x="8452604" y="4055507"/>
            <a:ext cx="339328" cy="424220"/>
          </a:xfrm>
          <a:prstGeom prst="rect">
            <a:avLst/>
          </a:prstGeom>
        </p:spPr>
      </p:pic>
      <p:sp>
        <p:nvSpPr>
          <p:cNvPr id="12" name="Text 6"/>
          <p:cNvSpPr/>
          <p:nvPr/>
        </p:nvSpPr>
        <p:spPr>
          <a:xfrm>
            <a:off x="9937790" y="580453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Metriche</a:t>
            </a:r>
            <a:endParaRPr lang="en-US" sz="2200" dirty="0"/>
          </a:p>
        </p:txBody>
      </p:sp>
      <p:sp>
        <p:nvSpPr>
          <p:cNvPr id="13" name="Text 7"/>
          <p:cNvSpPr/>
          <p:nvPr/>
        </p:nvSpPr>
        <p:spPr>
          <a:xfrm>
            <a:off x="9937790" y="6294953"/>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Strumenti di valutazione dell'efficacia</a:t>
            </a:r>
            <a:endParaRPr lang="en-US" sz="1750" dirty="0"/>
          </a:p>
        </p:txBody>
      </p:sp>
      <p:pic>
        <p:nvPicPr>
          <p:cNvPr id="14" name="Image 4" descr="preencoded.png"/>
          <p:cNvPicPr>
            <a:picLocks noChangeAspect="1"/>
          </p:cNvPicPr>
          <p:nvPr/>
        </p:nvPicPr>
        <p:blipFill>
          <a:blip r:embed="rId7"/>
          <a:stretch>
            <a:fillRect/>
          </a:stretch>
        </p:blipFill>
        <p:spPr>
          <a:xfrm>
            <a:off x="5032653" y="2903934"/>
            <a:ext cx="4564975" cy="4564975"/>
          </a:xfrm>
          <a:prstGeom prst="rect">
            <a:avLst/>
          </a:prstGeom>
        </p:spPr>
      </p:pic>
      <p:pic>
        <p:nvPicPr>
          <p:cNvPr id="15" name="Image 5" descr="preencoded.png"/>
          <p:cNvPicPr>
            <a:picLocks noChangeAspect="1"/>
          </p:cNvPicPr>
          <p:nvPr/>
        </p:nvPicPr>
        <p:blipFill>
          <a:blip r:embed="rId8"/>
          <a:stretch>
            <a:fillRect/>
          </a:stretch>
        </p:blipFill>
        <p:spPr>
          <a:xfrm>
            <a:off x="8064103" y="6281380"/>
            <a:ext cx="339328" cy="424220"/>
          </a:xfrm>
          <a:prstGeom prst="rect">
            <a:avLst/>
          </a:prstGeom>
        </p:spPr>
      </p:pic>
      <p:sp>
        <p:nvSpPr>
          <p:cNvPr id="16" name="Text 8"/>
          <p:cNvSpPr/>
          <p:nvPr/>
        </p:nvSpPr>
        <p:spPr>
          <a:xfrm>
            <a:off x="1857256" y="5985986"/>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Esempi</a:t>
            </a:r>
            <a:endParaRPr lang="en-US" sz="2200" dirty="0"/>
          </a:p>
        </p:txBody>
      </p:sp>
      <p:sp>
        <p:nvSpPr>
          <p:cNvPr id="17" name="Text 9"/>
          <p:cNvSpPr/>
          <p:nvPr/>
        </p:nvSpPr>
        <p:spPr>
          <a:xfrm>
            <a:off x="793790" y="6476405"/>
            <a:ext cx="3898702" cy="362903"/>
          </a:xfrm>
          <a:prstGeom prst="rect">
            <a:avLst/>
          </a:prstGeom>
          <a:noFill/>
          <a:ln/>
        </p:spPr>
        <p:txBody>
          <a:bodyPr wrap="none" lIns="0" tIns="0" rIns="0" bIns="0" rtlCol="0" anchor="t"/>
          <a:lstStyle/>
          <a:p>
            <a:pPr marL="0" indent="0" algn="r">
              <a:lnSpc>
                <a:spcPts val="2850"/>
              </a:lnSpc>
              <a:buNone/>
            </a:pPr>
            <a:r>
              <a:rPr lang="en-US" sz="1750" dirty="0">
                <a:solidFill>
                  <a:srgbClr val="464646"/>
                </a:solidFill>
                <a:latin typeface="Inter Medium" pitchFamily="34" charset="0"/>
                <a:ea typeface="Inter Medium" pitchFamily="34" charset="-122"/>
                <a:cs typeface="Inter Medium" pitchFamily="34" charset="-120"/>
              </a:rPr>
              <a:t>Casi concreti di applicazione</a:t>
            </a:r>
            <a:endParaRPr lang="en-US" sz="1750" dirty="0"/>
          </a:p>
        </p:txBody>
      </p:sp>
      <p:pic>
        <p:nvPicPr>
          <p:cNvPr id="18" name="Image 6" descr="preencoded.png"/>
          <p:cNvPicPr>
            <a:picLocks noChangeAspect="1"/>
          </p:cNvPicPr>
          <p:nvPr/>
        </p:nvPicPr>
        <p:blipFill>
          <a:blip r:embed="rId9"/>
          <a:stretch>
            <a:fillRect/>
          </a:stretch>
        </p:blipFill>
        <p:spPr>
          <a:xfrm>
            <a:off x="5032653" y="2903934"/>
            <a:ext cx="4564975" cy="4564975"/>
          </a:xfrm>
          <a:prstGeom prst="rect">
            <a:avLst/>
          </a:prstGeom>
        </p:spPr>
      </p:pic>
      <p:pic>
        <p:nvPicPr>
          <p:cNvPr id="19" name="Image 7" descr="preencoded.png"/>
          <p:cNvPicPr>
            <a:picLocks noChangeAspect="1"/>
          </p:cNvPicPr>
          <p:nvPr/>
        </p:nvPicPr>
        <p:blipFill>
          <a:blip r:embed="rId10"/>
          <a:stretch>
            <a:fillRect/>
          </a:stretch>
        </p:blipFill>
        <p:spPr>
          <a:xfrm>
            <a:off x="5838230" y="5892879"/>
            <a:ext cx="339328" cy="42422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999893"/>
            <a:ext cx="7951827" cy="708779"/>
          </a:xfrm>
          <a:prstGeom prst="rect">
            <a:avLst/>
          </a:prstGeom>
          <a:noFill/>
          <a:ln/>
        </p:spPr>
        <p:txBody>
          <a:bodyPr wrap="none" lIns="0" tIns="0" rIns="0" bIns="0" rtlCol="0" anchor="t"/>
          <a:lstStyle/>
          <a:p>
            <a:pPr marL="0" indent="0" algn="l">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Definizioni e Concetti di Base</a:t>
            </a:r>
            <a:endParaRPr lang="en-US" sz="4450" dirty="0"/>
          </a:p>
        </p:txBody>
      </p:sp>
      <p:sp>
        <p:nvSpPr>
          <p:cNvPr id="3" name="Text 1"/>
          <p:cNvSpPr/>
          <p:nvPr/>
        </p:nvSpPr>
        <p:spPr>
          <a:xfrm>
            <a:off x="793790" y="327564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30303"/>
                </a:solidFill>
                <a:latin typeface="DM Sans Semi Bold" pitchFamily="34" charset="0"/>
                <a:ea typeface="DM Sans Semi Bold" pitchFamily="34" charset="-122"/>
                <a:cs typeface="DM Sans Semi Bold" pitchFamily="34" charset="-120"/>
              </a:rPr>
              <a:t>De-identificazione</a:t>
            </a:r>
            <a:endParaRPr lang="en-US" sz="2200" dirty="0"/>
          </a:p>
        </p:txBody>
      </p:sp>
      <p:sp>
        <p:nvSpPr>
          <p:cNvPr id="4" name="Text 2"/>
          <p:cNvSpPr/>
          <p:nvPr/>
        </p:nvSpPr>
        <p:spPr>
          <a:xfrm>
            <a:off x="793790" y="3856792"/>
            <a:ext cx="3978116" cy="1814513"/>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L'insieme delle trasformazioni che riducono il legame fra un record e la persona fisica cui si riferisce, rendendo più difficile risalire all'identità originale.</a:t>
            </a:r>
            <a:endParaRPr lang="en-US" sz="1750" dirty="0"/>
          </a:p>
        </p:txBody>
      </p:sp>
      <p:sp>
        <p:nvSpPr>
          <p:cNvPr id="5" name="Text 3"/>
          <p:cNvSpPr/>
          <p:nvPr/>
        </p:nvSpPr>
        <p:spPr>
          <a:xfrm>
            <a:off x="5332928" y="3275648"/>
            <a:ext cx="3978116" cy="708660"/>
          </a:xfrm>
          <a:prstGeom prst="rect">
            <a:avLst/>
          </a:prstGeom>
          <a:noFill/>
          <a:ln/>
        </p:spPr>
        <p:txBody>
          <a:bodyPr wrap="square" lIns="0" tIns="0" rIns="0" bIns="0" rtlCol="0" anchor="t"/>
          <a:lstStyle/>
          <a:p>
            <a:pPr marL="0" indent="0" algn="l">
              <a:lnSpc>
                <a:spcPts val="2750"/>
              </a:lnSpc>
              <a:buNone/>
            </a:pPr>
            <a:r>
              <a:rPr lang="en-US" sz="2200" dirty="0">
                <a:solidFill>
                  <a:srgbClr val="030303"/>
                </a:solidFill>
                <a:latin typeface="DM Sans Semi Bold" pitchFamily="34" charset="0"/>
                <a:ea typeface="DM Sans Semi Bold" pitchFamily="34" charset="-122"/>
                <a:cs typeface="DM Sans Semi Bold" pitchFamily="34" charset="-120"/>
              </a:rPr>
              <a:t>Pseudonimizzazione (GDPR art. 4(5))</a:t>
            </a:r>
            <a:endParaRPr lang="en-US" sz="2200" dirty="0"/>
          </a:p>
        </p:txBody>
      </p:sp>
      <p:sp>
        <p:nvSpPr>
          <p:cNvPr id="6" name="Text 4"/>
          <p:cNvSpPr/>
          <p:nvPr/>
        </p:nvSpPr>
        <p:spPr>
          <a:xfrm>
            <a:off x="5332928" y="4211122"/>
            <a:ext cx="3978116" cy="1814513"/>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Sostituzione degli identificatori diretti con codici reversibili mediante una chiave separata. Non è considerata una forma completa di anonimizzazione secondo il GDPR.</a:t>
            </a:r>
            <a:endParaRPr lang="en-US" sz="1750" dirty="0"/>
          </a:p>
        </p:txBody>
      </p:sp>
      <p:sp>
        <p:nvSpPr>
          <p:cNvPr id="7" name="Text 5"/>
          <p:cNvSpPr/>
          <p:nvPr/>
        </p:nvSpPr>
        <p:spPr>
          <a:xfrm>
            <a:off x="9872067" y="3275648"/>
            <a:ext cx="3978116" cy="708660"/>
          </a:xfrm>
          <a:prstGeom prst="rect">
            <a:avLst/>
          </a:prstGeom>
          <a:noFill/>
          <a:ln/>
        </p:spPr>
        <p:txBody>
          <a:bodyPr wrap="square" lIns="0" tIns="0" rIns="0" bIns="0" rtlCol="0" anchor="t"/>
          <a:lstStyle/>
          <a:p>
            <a:pPr marL="0" indent="0" algn="l">
              <a:lnSpc>
                <a:spcPts val="2750"/>
              </a:lnSpc>
              <a:buNone/>
            </a:pPr>
            <a:r>
              <a:rPr lang="en-US" sz="2200" dirty="0">
                <a:solidFill>
                  <a:srgbClr val="030303"/>
                </a:solidFill>
                <a:latin typeface="DM Sans Semi Bold" pitchFamily="34" charset="0"/>
                <a:ea typeface="DM Sans Semi Bold" pitchFamily="34" charset="-122"/>
                <a:cs typeface="DM Sans Semi Bold" pitchFamily="34" charset="-120"/>
              </a:rPr>
              <a:t>Anonimizzazione (Considerando 26)</a:t>
            </a:r>
            <a:endParaRPr lang="en-US" sz="2200" dirty="0"/>
          </a:p>
        </p:txBody>
      </p:sp>
      <p:sp>
        <p:nvSpPr>
          <p:cNvPr id="8" name="Text 6"/>
          <p:cNvSpPr/>
          <p:nvPr/>
        </p:nvSpPr>
        <p:spPr>
          <a:xfrm>
            <a:off x="9872067" y="4211122"/>
            <a:ext cx="3978116" cy="1814513"/>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Trattamento irreversibile che rende "ragionevolmente improbabile" la reidentificazione, anche considerando mezzi, costi e tempo dell'avversario.</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834628"/>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Tipologie di Attributi</a:t>
            </a:r>
            <a:endParaRPr lang="en-US" sz="4450" dirty="0"/>
          </a:p>
        </p:txBody>
      </p:sp>
      <p:pic>
        <p:nvPicPr>
          <p:cNvPr id="3" name="Image 0" descr="preencoded.png"/>
          <p:cNvPicPr>
            <a:picLocks noChangeAspect="1"/>
          </p:cNvPicPr>
          <p:nvPr/>
        </p:nvPicPr>
        <p:blipFill>
          <a:blip r:embed="rId3"/>
          <a:stretch>
            <a:fillRect/>
          </a:stretch>
        </p:blipFill>
        <p:spPr>
          <a:xfrm>
            <a:off x="3247430" y="1997035"/>
            <a:ext cx="1614011" cy="1306949"/>
          </a:xfrm>
          <a:prstGeom prst="rect">
            <a:avLst/>
          </a:prstGeom>
        </p:spPr>
      </p:pic>
      <p:pic>
        <p:nvPicPr>
          <p:cNvPr id="4" name="Image 1" descr="preencoded.png"/>
          <p:cNvPicPr>
            <a:picLocks noChangeAspect="1"/>
          </p:cNvPicPr>
          <p:nvPr/>
        </p:nvPicPr>
        <p:blipFill>
          <a:blip r:embed="rId4"/>
          <a:stretch>
            <a:fillRect/>
          </a:stretch>
        </p:blipFill>
        <p:spPr>
          <a:xfrm>
            <a:off x="3894892" y="2613065"/>
            <a:ext cx="318968" cy="398621"/>
          </a:xfrm>
          <a:prstGeom prst="rect">
            <a:avLst/>
          </a:prstGeom>
        </p:spPr>
      </p:pic>
      <p:sp>
        <p:nvSpPr>
          <p:cNvPr id="5" name="Text 1"/>
          <p:cNvSpPr/>
          <p:nvPr/>
        </p:nvSpPr>
        <p:spPr>
          <a:xfrm>
            <a:off x="5088255" y="2223849"/>
            <a:ext cx="3250049"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Identificatori Diretti (ID)</a:t>
            </a:r>
            <a:endParaRPr lang="en-US" sz="2200" dirty="0"/>
          </a:p>
        </p:txBody>
      </p:sp>
      <p:sp>
        <p:nvSpPr>
          <p:cNvPr id="6" name="Text 2"/>
          <p:cNvSpPr/>
          <p:nvPr/>
        </p:nvSpPr>
        <p:spPr>
          <a:xfrm>
            <a:off x="5088255" y="2714268"/>
            <a:ext cx="5796320" cy="362903"/>
          </a:xfrm>
          <a:prstGeom prst="rect">
            <a:avLst/>
          </a:prstGeom>
          <a:noFill/>
          <a:ln/>
        </p:spPr>
        <p:txBody>
          <a:bodyPr wrap="non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Permettono identificazione univoca (nome, CF, email)</a:t>
            </a:r>
            <a:endParaRPr lang="en-US" sz="1750" dirty="0"/>
          </a:p>
        </p:txBody>
      </p:sp>
      <p:sp>
        <p:nvSpPr>
          <p:cNvPr id="7" name="Shape 3"/>
          <p:cNvSpPr/>
          <p:nvPr/>
        </p:nvSpPr>
        <p:spPr>
          <a:xfrm>
            <a:off x="4918115" y="3317081"/>
            <a:ext cx="8861822" cy="15240"/>
          </a:xfrm>
          <a:prstGeom prst="roundRect">
            <a:avLst>
              <a:gd name="adj" fmla="val 223256"/>
            </a:avLst>
          </a:prstGeom>
          <a:solidFill>
            <a:srgbClr val="D8D4D4"/>
          </a:solidFill>
          <a:ln/>
        </p:spPr>
        <p:txBody>
          <a:bodyPr/>
          <a:lstStyle/>
          <a:p>
            <a:endParaRPr lang="it-IT"/>
          </a:p>
        </p:txBody>
      </p:sp>
      <p:pic>
        <p:nvPicPr>
          <p:cNvPr id="8" name="Image 2" descr="preencoded.png"/>
          <p:cNvPicPr>
            <a:picLocks noChangeAspect="1"/>
          </p:cNvPicPr>
          <p:nvPr/>
        </p:nvPicPr>
        <p:blipFill>
          <a:blip r:embed="rId5"/>
          <a:stretch>
            <a:fillRect/>
          </a:stretch>
        </p:blipFill>
        <p:spPr>
          <a:xfrm>
            <a:off x="2440424" y="3360658"/>
            <a:ext cx="3228022" cy="1306949"/>
          </a:xfrm>
          <a:prstGeom prst="rect">
            <a:avLst/>
          </a:prstGeom>
        </p:spPr>
      </p:pic>
      <p:pic>
        <p:nvPicPr>
          <p:cNvPr id="9" name="Image 3" descr="preencoded.png"/>
          <p:cNvPicPr>
            <a:picLocks noChangeAspect="1"/>
          </p:cNvPicPr>
          <p:nvPr/>
        </p:nvPicPr>
        <p:blipFill>
          <a:blip r:embed="rId6"/>
          <a:stretch>
            <a:fillRect/>
          </a:stretch>
        </p:blipFill>
        <p:spPr>
          <a:xfrm>
            <a:off x="3894892" y="3814762"/>
            <a:ext cx="318968" cy="398621"/>
          </a:xfrm>
          <a:prstGeom prst="rect">
            <a:avLst/>
          </a:prstGeom>
        </p:spPr>
      </p:pic>
      <p:sp>
        <p:nvSpPr>
          <p:cNvPr id="10" name="Text 4"/>
          <p:cNvSpPr/>
          <p:nvPr/>
        </p:nvSpPr>
        <p:spPr>
          <a:xfrm>
            <a:off x="5895261" y="3587472"/>
            <a:ext cx="3281482"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Quasi-identificatori (QI)</a:t>
            </a:r>
            <a:endParaRPr lang="en-US" sz="2200" dirty="0"/>
          </a:p>
        </p:txBody>
      </p:sp>
      <p:sp>
        <p:nvSpPr>
          <p:cNvPr id="11" name="Text 5"/>
          <p:cNvSpPr/>
          <p:nvPr/>
        </p:nvSpPr>
        <p:spPr>
          <a:xfrm>
            <a:off x="5895261" y="4077891"/>
            <a:ext cx="6089928" cy="362903"/>
          </a:xfrm>
          <a:prstGeom prst="rect">
            <a:avLst/>
          </a:prstGeom>
          <a:noFill/>
          <a:ln/>
        </p:spPr>
        <p:txBody>
          <a:bodyPr wrap="non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Combinati portano a re-identificazione (età, CAP, sesso)</a:t>
            </a:r>
            <a:endParaRPr lang="en-US" sz="1750" dirty="0"/>
          </a:p>
        </p:txBody>
      </p:sp>
      <p:sp>
        <p:nvSpPr>
          <p:cNvPr id="12" name="Shape 6"/>
          <p:cNvSpPr/>
          <p:nvPr/>
        </p:nvSpPr>
        <p:spPr>
          <a:xfrm>
            <a:off x="5725120" y="4680704"/>
            <a:ext cx="8054816" cy="15240"/>
          </a:xfrm>
          <a:prstGeom prst="roundRect">
            <a:avLst>
              <a:gd name="adj" fmla="val 223256"/>
            </a:avLst>
          </a:prstGeom>
          <a:solidFill>
            <a:srgbClr val="D8D4D4"/>
          </a:solidFill>
          <a:ln/>
        </p:spPr>
        <p:txBody>
          <a:bodyPr/>
          <a:lstStyle/>
          <a:p>
            <a:endParaRPr lang="it-IT"/>
          </a:p>
        </p:txBody>
      </p:sp>
      <p:pic>
        <p:nvPicPr>
          <p:cNvPr id="13" name="Image 4" descr="preencoded.png"/>
          <p:cNvPicPr>
            <a:picLocks noChangeAspect="1"/>
          </p:cNvPicPr>
          <p:nvPr/>
        </p:nvPicPr>
        <p:blipFill>
          <a:blip r:embed="rId7"/>
          <a:stretch>
            <a:fillRect/>
          </a:stretch>
        </p:blipFill>
        <p:spPr>
          <a:xfrm>
            <a:off x="1633418" y="4724281"/>
            <a:ext cx="4842034" cy="1306949"/>
          </a:xfrm>
          <a:prstGeom prst="rect">
            <a:avLst/>
          </a:prstGeom>
        </p:spPr>
      </p:pic>
      <p:pic>
        <p:nvPicPr>
          <p:cNvPr id="14" name="Image 5" descr="preencoded.png"/>
          <p:cNvPicPr>
            <a:picLocks noChangeAspect="1"/>
          </p:cNvPicPr>
          <p:nvPr/>
        </p:nvPicPr>
        <p:blipFill>
          <a:blip r:embed="rId8"/>
          <a:stretch>
            <a:fillRect/>
          </a:stretch>
        </p:blipFill>
        <p:spPr>
          <a:xfrm>
            <a:off x="3894892" y="5178385"/>
            <a:ext cx="318968" cy="398621"/>
          </a:xfrm>
          <a:prstGeom prst="rect">
            <a:avLst/>
          </a:prstGeom>
        </p:spPr>
      </p:pic>
      <p:sp>
        <p:nvSpPr>
          <p:cNvPr id="15" name="Text 7"/>
          <p:cNvSpPr/>
          <p:nvPr/>
        </p:nvSpPr>
        <p:spPr>
          <a:xfrm>
            <a:off x="6702266" y="4951095"/>
            <a:ext cx="3016568"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Attributi Sensibili (SA)</a:t>
            </a:r>
            <a:endParaRPr lang="en-US" sz="2200" dirty="0"/>
          </a:p>
        </p:txBody>
      </p:sp>
      <p:sp>
        <p:nvSpPr>
          <p:cNvPr id="16" name="Text 8"/>
          <p:cNvSpPr/>
          <p:nvPr/>
        </p:nvSpPr>
        <p:spPr>
          <a:xfrm>
            <a:off x="6702266" y="5441513"/>
            <a:ext cx="5592723" cy="362903"/>
          </a:xfrm>
          <a:prstGeom prst="rect">
            <a:avLst/>
          </a:prstGeom>
          <a:noFill/>
          <a:ln/>
        </p:spPr>
        <p:txBody>
          <a:bodyPr wrap="non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Informazioni riservate (condizioni mediche, reddito)</a:t>
            </a:r>
            <a:endParaRPr lang="en-US" sz="1750" dirty="0"/>
          </a:p>
        </p:txBody>
      </p:sp>
      <p:sp>
        <p:nvSpPr>
          <p:cNvPr id="17" name="Shape 9"/>
          <p:cNvSpPr/>
          <p:nvPr/>
        </p:nvSpPr>
        <p:spPr>
          <a:xfrm>
            <a:off x="6532126" y="6044327"/>
            <a:ext cx="7247811" cy="15240"/>
          </a:xfrm>
          <a:prstGeom prst="roundRect">
            <a:avLst>
              <a:gd name="adj" fmla="val 223256"/>
            </a:avLst>
          </a:prstGeom>
          <a:solidFill>
            <a:srgbClr val="D8D4D4"/>
          </a:solidFill>
          <a:ln/>
        </p:spPr>
        <p:txBody>
          <a:bodyPr/>
          <a:lstStyle/>
          <a:p>
            <a:endParaRPr lang="it-IT"/>
          </a:p>
        </p:txBody>
      </p:sp>
      <p:pic>
        <p:nvPicPr>
          <p:cNvPr id="18" name="Image 6" descr="preencoded.png"/>
          <p:cNvPicPr>
            <a:picLocks noChangeAspect="1"/>
          </p:cNvPicPr>
          <p:nvPr/>
        </p:nvPicPr>
        <p:blipFill>
          <a:blip r:embed="rId9"/>
          <a:stretch>
            <a:fillRect/>
          </a:stretch>
        </p:blipFill>
        <p:spPr>
          <a:xfrm>
            <a:off x="826294" y="6087904"/>
            <a:ext cx="6456164" cy="1306949"/>
          </a:xfrm>
          <a:prstGeom prst="rect">
            <a:avLst/>
          </a:prstGeom>
        </p:spPr>
      </p:pic>
      <p:pic>
        <p:nvPicPr>
          <p:cNvPr id="19" name="Image 7" descr="preencoded.png"/>
          <p:cNvPicPr>
            <a:picLocks noChangeAspect="1"/>
          </p:cNvPicPr>
          <p:nvPr/>
        </p:nvPicPr>
        <p:blipFill>
          <a:blip r:embed="rId10"/>
          <a:stretch>
            <a:fillRect/>
          </a:stretch>
        </p:blipFill>
        <p:spPr>
          <a:xfrm>
            <a:off x="3894773" y="6542008"/>
            <a:ext cx="318968" cy="398621"/>
          </a:xfrm>
          <a:prstGeom prst="rect">
            <a:avLst/>
          </a:prstGeom>
        </p:spPr>
      </p:pic>
      <p:sp>
        <p:nvSpPr>
          <p:cNvPr id="20" name="Text 10"/>
          <p:cNvSpPr/>
          <p:nvPr/>
        </p:nvSpPr>
        <p:spPr>
          <a:xfrm>
            <a:off x="7509272" y="6314718"/>
            <a:ext cx="3835122"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Attributi Non Sensibili (NSA)</a:t>
            </a:r>
            <a:endParaRPr lang="en-US" sz="2200" dirty="0"/>
          </a:p>
        </p:txBody>
      </p:sp>
      <p:sp>
        <p:nvSpPr>
          <p:cNvPr id="21" name="Text 11"/>
          <p:cNvSpPr/>
          <p:nvPr/>
        </p:nvSpPr>
        <p:spPr>
          <a:xfrm>
            <a:off x="7509272" y="6805136"/>
            <a:ext cx="5032415" cy="362903"/>
          </a:xfrm>
          <a:prstGeom prst="rect">
            <a:avLst/>
          </a:prstGeom>
          <a:noFill/>
          <a:ln/>
        </p:spPr>
        <p:txBody>
          <a:bodyPr wrap="non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Non pongono rischi significativi singolarmente</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TotalTime>
  <Words>4587</Words>
  <Application>Microsoft Macintosh PowerPoint</Application>
  <PresentationFormat>Personalizzato</PresentationFormat>
  <Paragraphs>619</Paragraphs>
  <Slides>32</Slides>
  <Notes>32</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32</vt:i4>
      </vt:variant>
    </vt:vector>
  </HeadingPairs>
  <TitlesOfParts>
    <vt:vector size="37" baseType="lpstr">
      <vt:lpstr>Inter Medium</vt:lpstr>
      <vt:lpstr>Inter Bold</vt:lpstr>
      <vt:lpstr>Arial</vt:lpstr>
      <vt:lpstr>DM Sans Semi Bold</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Nicola Convertini</cp:lastModifiedBy>
  <cp:revision>2</cp:revision>
  <dcterms:created xsi:type="dcterms:W3CDTF">2025-05-23T09:44:19Z</dcterms:created>
  <dcterms:modified xsi:type="dcterms:W3CDTF">2025-05-23T10:15:51Z</dcterms:modified>
</cp:coreProperties>
</file>