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</p:sldIdLst>
  <p:sldSz cx="14630400" cy="8229600"/>
  <p:notesSz cx="8229600" cy="14630400"/>
  <p:embeddedFontLst>
    <p:embeddedFont>
      <p:font typeface="Inter" panose="02000503000000020004" pitchFamily="2" charset="0"/>
      <p:regular r:id="rId20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10"/>
  </p:normalViewPr>
  <p:slideViewPr>
    <p:cSldViewPr snapToGrid="0" snapToObjects="1">
      <p:cViewPr>
        <p:scale>
          <a:sx n="96" d="100"/>
          <a:sy n="96" d="100"/>
        </p:scale>
        <p:origin x="14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483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4.jpe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4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37792"/>
            <a:ext cx="75564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EHDS &amp; Cybersecurity – Implicazioni legali per il settore sanitario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491073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e-privacy XXXVI (2025): </a:t>
            </a:r>
            <a:r>
              <a:rPr lang="en-US" sz="1750" b="1" i="1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vita è tutto un dossier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52878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Relatore: Avv. Filippo Bianchini</a:t>
            </a:r>
            <a:endParaRPr lang="en-US" sz="1750" dirty="0"/>
          </a:p>
        </p:txBody>
      </p:sp>
      <p:pic>
        <p:nvPicPr>
          <p:cNvPr id="6" name="object 13">
            <a:extLst>
              <a:ext uri="{FF2B5EF4-FFF2-40B4-BE49-F238E27FC236}">
                <a16:creationId xmlns:a16="http://schemas.microsoft.com/office/drawing/2014/main" id="{B3FBE6D4-C695-C90B-0B83-5FA0C8A9DE0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3790" y="6732105"/>
            <a:ext cx="1300054" cy="429018"/>
          </a:xfrm>
          <a:prstGeom prst="rect">
            <a:avLst/>
          </a:prstGeom>
        </p:spPr>
      </p:pic>
      <p:pic>
        <p:nvPicPr>
          <p:cNvPr id="7" name="Immagine 6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D772C31E-92C4-BACA-33E4-556EB606C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2464"/>
            <a:ext cx="7556421" cy="1339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Impatto sull'ecosistema cybersecurity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80190" y="2308265"/>
            <a:ext cx="152995" cy="1110615"/>
          </a:xfrm>
          <a:prstGeom prst="roundRect">
            <a:avLst>
              <a:gd name="adj" fmla="val 56042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2"/>
          <p:cNvSpPr/>
          <p:nvPr/>
        </p:nvSpPr>
        <p:spPr>
          <a:xfrm>
            <a:off x="6739295" y="2308265"/>
            <a:ext cx="3855006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Espansione superficie d'attacco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739295" y="2765465"/>
            <a:ext cx="7097316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L'interconnessione dei sistemi richiede l'implementazione di architetture Zero Trust.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586299" y="3622953"/>
            <a:ext cx="152995" cy="1110615"/>
          </a:xfrm>
          <a:prstGeom prst="roundRect">
            <a:avLst>
              <a:gd name="adj" fmla="val 56042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7045404" y="3622953"/>
            <a:ext cx="267938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Security-by-design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045404" y="4080153"/>
            <a:ext cx="6791206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sistemi EHR certificati devono incorporare la sicurezza fin dalla progettazione.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892528" y="4937641"/>
            <a:ext cx="152995" cy="1110615"/>
          </a:xfrm>
          <a:prstGeom prst="roundRect">
            <a:avLst>
              <a:gd name="adj" fmla="val 56042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7351633" y="4937641"/>
            <a:ext cx="267938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Verifica continua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7351633" y="5394841"/>
            <a:ext cx="6484977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Audit periodici e penetration test diventano obbligatori per garantire la sicurezza.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98757" y="6252329"/>
            <a:ext cx="152995" cy="1110615"/>
          </a:xfrm>
          <a:prstGeom prst="roundRect">
            <a:avLst>
              <a:gd name="adj" fmla="val 56042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Text 11"/>
          <p:cNvSpPr/>
          <p:nvPr/>
        </p:nvSpPr>
        <p:spPr>
          <a:xfrm>
            <a:off x="7657862" y="6252329"/>
            <a:ext cx="2848570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Monitoraggio integrato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7657862" y="6709529"/>
            <a:ext cx="6178748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 log di sistema devono integrarsi con CSIRT nazionale e HealthData@EU.</a:t>
            </a:r>
            <a:endParaRPr lang="en-US" sz="1600" dirty="0"/>
          </a:p>
        </p:txBody>
      </p:sp>
      <p:pic>
        <p:nvPicPr>
          <p:cNvPr id="16" name="Immagine 15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20BBE85E-403E-9282-8334-9BBE28B3A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0056" y="843947"/>
            <a:ext cx="3757732" cy="274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La minaccia cyber al settore sanitario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t="1248" b="51492"/>
          <a:stretch>
            <a:fillRect/>
          </a:stretch>
        </p:blipFill>
        <p:spPr>
          <a:xfrm>
            <a:off x="785888" y="2035781"/>
            <a:ext cx="6441075" cy="4517808"/>
          </a:xfrm>
          <a:prstGeom prst="rect">
            <a:avLst/>
          </a:prstGeom>
        </p:spPr>
      </p:pic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ECDCC085-D68D-5969-81F8-12230EB00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717" b="2763"/>
          <a:stretch>
            <a:fillRect/>
          </a:stretch>
        </p:blipFill>
        <p:spPr>
          <a:xfrm>
            <a:off x="7403438" y="2035781"/>
            <a:ext cx="6146962" cy="4517808"/>
          </a:xfrm>
          <a:prstGeom prst="rect">
            <a:avLst/>
          </a:prstGeom>
        </p:spPr>
      </p:pic>
      <p:pic>
        <p:nvPicPr>
          <p:cNvPr id="6" name="Immagine 5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0AB5F8D0-A199-0FE3-B394-54AB53D77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4861"/>
            <a:ext cx="11813977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Classificazione delle criticità rilevate nel settore sanitario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263" y="1693188"/>
            <a:ext cx="10419874" cy="5741551"/>
          </a:xfrm>
          <a:prstGeom prst="rect">
            <a:avLst/>
          </a:prstGeom>
        </p:spPr>
      </p:pic>
      <p:pic>
        <p:nvPicPr>
          <p:cNvPr id="4" name="Immagine 3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C723C59B-5479-3C05-CC24-B56A8E2F7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5349"/>
            <a:ext cx="7556421" cy="1265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EHDS &amp; Resilienza cyber – Requisiti chiave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439710"/>
            <a:ext cx="963930" cy="14341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33323" y="2632472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Misure adeguate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533323" y="3064312"/>
            <a:ext cx="6303288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Art. 39 EHDS impone misure tecniche e organizzative per la protezione dei dati.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873818"/>
            <a:ext cx="963930" cy="115681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33323" y="4066580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Allineamento NIS2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533323" y="4498419"/>
            <a:ext cx="630328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Conformità alle norme sui servizi essenziali nel settore sanitario.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030629"/>
            <a:ext cx="963930" cy="115681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33323" y="5223391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Incident reporting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533323" y="5655231"/>
            <a:ext cx="630328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Notifica obbligatoria entro 24 ore a CSIRT nazionale e HDAB.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6187440"/>
            <a:ext cx="963930" cy="115681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33323" y="6380202"/>
            <a:ext cx="253269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Verifica indipendente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7533323" y="6812042"/>
            <a:ext cx="630328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Audit obbligatori per tutti i sistemi EHR certificati.</a:t>
            </a:r>
            <a:endParaRPr lang="en-US" sz="1500" dirty="0"/>
          </a:p>
        </p:txBody>
      </p:sp>
      <p:pic>
        <p:nvPicPr>
          <p:cNvPr id="16" name="Immagine 15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891AD9BE-A67D-3257-F7AA-200593C859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621149"/>
            <a:ext cx="7653695" cy="628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Strategia di compliance integrata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88670" y="1632585"/>
            <a:ext cx="1305282" cy="1118592"/>
          </a:xfrm>
          <a:prstGeom prst="roundRect">
            <a:avLst>
              <a:gd name="adj" fmla="val 7193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592" y="2023467"/>
            <a:ext cx="269319" cy="33670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285405" y="1824038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Mappatura flussi dati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2285405" y="2253258"/>
            <a:ext cx="3830241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Inventario completo degli asset informativi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2189678" y="2741652"/>
            <a:ext cx="11556325" cy="11430"/>
          </a:xfrm>
          <a:prstGeom prst="roundRect">
            <a:avLst>
              <a:gd name="adj" fmla="val 703903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Shape 5"/>
          <p:cNvSpPr/>
          <p:nvPr/>
        </p:nvSpPr>
        <p:spPr>
          <a:xfrm>
            <a:off x="788670" y="2846903"/>
            <a:ext cx="2610564" cy="1118592"/>
          </a:xfrm>
          <a:prstGeom prst="roundRect">
            <a:avLst>
              <a:gd name="adj" fmla="val 7193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293" y="3237786"/>
            <a:ext cx="269319" cy="33670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590687" y="3038356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Aggiornamento DPIA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3590687" y="3467576"/>
            <a:ext cx="3158609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Analisi rischi integrata cyber-EHDS</a:t>
            </a:r>
            <a:endParaRPr lang="en-US" sz="1500" dirty="0"/>
          </a:p>
        </p:txBody>
      </p:sp>
      <p:sp>
        <p:nvSpPr>
          <p:cNvPr id="12" name="Shape 8"/>
          <p:cNvSpPr/>
          <p:nvPr/>
        </p:nvSpPr>
        <p:spPr>
          <a:xfrm>
            <a:off x="3494961" y="3955971"/>
            <a:ext cx="10251043" cy="11430"/>
          </a:xfrm>
          <a:prstGeom prst="roundRect">
            <a:avLst>
              <a:gd name="adj" fmla="val 703903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Shape 9"/>
          <p:cNvSpPr/>
          <p:nvPr/>
        </p:nvSpPr>
        <p:spPr>
          <a:xfrm>
            <a:off x="788670" y="4061222"/>
            <a:ext cx="3915847" cy="1118592"/>
          </a:xfrm>
          <a:prstGeom prst="roundRect">
            <a:avLst>
              <a:gd name="adj" fmla="val 7193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74" y="4452104"/>
            <a:ext cx="269319" cy="33670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895969" y="4252674"/>
            <a:ext cx="3030974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Contrattualistica fornitori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4895969" y="4681895"/>
            <a:ext cx="3160990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SCC con clausole EHDS specifiche</a:t>
            </a:r>
            <a:endParaRPr lang="en-US" sz="1500" dirty="0"/>
          </a:p>
        </p:txBody>
      </p:sp>
      <p:sp>
        <p:nvSpPr>
          <p:cNvPr id="17" name="Shape 12"/>
          <p:cNvSpPr/>
          <p:nvPr/>
        </p:nvSpPr>
        <p:spPr>
          <a:xfrm>
            <a:off x="4800243" y="5170289"/>
            <a:ext cx="8945761" cy="11430"/>
          </a:xfrm>
          <a:prstGeom prst="roundRect">
            <a:avLst>
              <a:gd name="adj" fmla="val 703903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Shape 13"/>
          <p:cNvSpPr/>
          <p:nvPr/>
        </p:nvSpPr>
        <p:spPr>
          <a:xfrm>
            <a:off x="788670" y="5275540"/>
            <a:ext cx="5221129" cy="1118592"/>
          </a:xfrm>
          <a:prstGeom prst="roundRect">
            <a:avLst>
              <a:gd name="adj" fmla="val 7193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575" y="5666423"/>
            <a:ext cx="269319" cy="33670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201251" y="5466993"/>
            <a:ext cx="2691646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Crittografia end-to-end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6201251" y="5896213"/>
            <a:ext cx="2691646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Tokenizzazione dati sensibili</a:t>
            </a:r>
            <a:endParaRPr lang="en-US" sz="1500" dirty="0"/>
          </a:p>
        </p:txBody>
      </p:sp>
      <p:sp>
        <p:nvSpPr>
          <p:cNvPr id="22" name="Shape 16"/>
          <p:cNvSpPr/>
          <p:nvPr/>
        </p:nvSpPr>
        <p:spPr>
          <a:xfrm>
            <a:off x="6105525" y="6384608"/>
            <a:ext cx="7640479" cy="11430"/>
          </a:xfrm>
          <a:prstGeom prst="roundRect">
            <a:avLst>
              <a:gd name="adj" fmla="val 703903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3" name="Shape 17"/>
          <p:cNvSpPr/>
          <p:nvPr/>
        </p:nvSpPr>
        <p:spPr>
          <a:xfrm>
            <a:off x="788670" y="6489859"/>
            <a:ext cx="6526530" cy="1118592"/>
          </a:xfrm>
          <a:prstGeom prst="roundRect">
            <a:avLst>
              <a:gd name="adj" fmla="val 7193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275" y="6880741"/>
            <a:ext cx="269319" cy="336709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7506653" y="6681311"/>
            <a:ext cx="2514243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Formazione continua</a:t>
            </a:r>
            <a:endParaRPr lang="en-US" sz="1950" dirty="0"/>
          </a:p>
        </p:txBody>
      </p:sp>
      <p:sp>
        <p:nvSpPr>
          <p:cNvPr id="26" name="Text 19"/>
          <p:cNvSpPr/>
          <p:nvPr/>
        </p:nvSpPr>
        <p:spPr>
          <a:xfrm>
            <a:off x="7506653" y="7110532"/>
            <a:ext cx="3224689" cy="306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Aggiornamento personale clinico/IT</a:t>
            </a:r>
            <a:endParaRPr lang="en-US" sz="1500" dirty="0"/>
          </a:p>
        </p:txBody>
      </p:sp>
      <p:pic>
        <p:nvPicPr>
          <p:cNvPr id="27" name="Immagine 26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51AD9491-BD03-FFE5-54FE-6D55C0111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5068"/>
            <a:ext cx="7098030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Opportunità per ricerca &amp; policy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571750"/>
            <a:ext cx="4245769" cy="217753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316" y="2571750"/>
            <a:ext cx="4245769" cy="217753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222" y="2571750"/>
            <a:ext cx="4245769" cy="2177534"/>
          </a:xfrm>
          <a:prstGeom prst="rect">
            <a:avLst/>
          </a:prstGeom>
        </p:spPr>
      </p:pic>
      <p:sp>
        <p:nvSpPr>
          <p:cNvPr id="6" name="Shape 1"/>
          <p:cNvSpPr/>
          <p:nvPr/>
        </p:nvSpPr>
        <p:spPr>
          <a:xfrm>
            <a:off x="793790" y="5071705"/>
            <a:ext cx="4226600" cy="1662827"/>
          </a:xfrm>
          <a:prstGeom prst="roundRect">
            <a:avLst>
              <a:gd name="adj" fmla="val 4583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2"/>
          <p:cNvSpPr/>
          <p:nvPr/>
        </p:nvSpPr>
        <p:spPr>
          <a:xfrm>
            <a:off x="982861" y="5260777"/>
            <a:ext cx="384845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Sviluppo AI e medicina di precisione</a:t>
            </a: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982861" y="5964912"/>
            <a:ext cx="3848457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L'EHDS offre dataset pseudonimizzati per sviluppare AI e medicina di precisione.</a:t>
            </a:r>
            <a:endParaRPr lang="en-US" sz="1400" dirty="0"/>
          </a:p>
        </p:txBody>
      </p:sp>
      <p:sp>
        <p:nvSpPr>
          <p:cNvPr id="9" name="Shape 4"/>
          <p:cNvSpPr/>
          <p:nvPr/>
        </p:nvSpPr>
        <p:spPr>
          <a:xfrm>
            <a:off x="5201841" y="5071705"/>
            <a:ext cx="4226600" cy="1662827"/>
          </a:xfrm>
          <a:prstGeom prst="roundRect">
            <a:avLst>
              <a:gd name="adj" fmla="val 4583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5"/>
          <p:cNvSpPr/>
          <p:nvPr/>
        </p:nvSpPr>
        <p:spPr>
          <a:xfrm>
            <a:off x="5390912" y="5260777"/>
            <a:ext cx="309443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Federated learning e privacy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5390912" y="5667256"/>
            <a:ext cx="3848457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Il federated learning garantisce analisi rispettose della privacy sui dati sanitari.</a:t>
            </a:r>
            <a:endParaRPr lang="en-US" sz="1400" dirty="0"/>
          </a:p>
        </p:txBody>
      </p:sp>
      <p:sp>
        <p:nvSpPr>
          <p:cNvPr id="12" name="Shape 7"/>
          <p:cNvSpPr/>
          <p:nvPr/>
        </p:nvSpPr>
        <p:spPr>
          <a:xfrm>
            <a:off x="9609892" y="5071705"/>
            <a:ext cx="4226600" cy="1662827"/>
          </a:xfrm>
          <a:prstGeom prst="roundRect">
            <a:avLst>
              <a:gd name="adj" fmla="val 4583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8"/>
          <p:cNvSpPr/>
          <p:nvPr/>
        </p:nvSpPr>
        <p:spPr>
          <a:xfrm>
            <a:off x="9798963" y="5260777"/>
            <a:ext cx="323921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Partenariati per l'innovazione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9798963" y="5667256"/>
            <a:ext cx="3848457" cy="870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Sandbox regolamentari favoriscono i partenariati pubblico-privato per l'innovazione.</a:t>
            </a:r>
            <a:endParaRPr lang="en-US" sz="1400" dirty="0"/>
          </a:p>
        </p:txBody>
      </p:sp>
      <p:pic>
        <p:nvPicPr>
          <p:cNvPr id="15" name="Immagine 14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8DF48721-1E6D-191D-94BA-2A2F644F7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4214" y="800975"/>
            <a:ext cx="5218152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Le raccomandazioni più rilevanti per il settore</a:t>
            </a:r>
            <a:endParaRPr lang="en-US" sz="2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231" y="1430353"/>
            <a:ext cx="7101937" cy="6335437"/>
          </a:xfrm>
          <a:prstGeom prst="rect">
            <a:avLst/>
          </a:prstGeom>
        </p:spPr>
      </p:pic>
      <p:pic>
        <p:nvPicPr>
          <p:cNvPr id="5" name="Immagine 4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6A5317D7-84A4-95DC-3CC7-19C4C2EE2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21788"/>
            <a:ext cx="6329363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Grazie per l'attenzione! 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3006209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Domande?</a:t>
            </a:r>
            <a:endParaRPr lang="en-US" sz="4650" dirty="0"/>
          </a:p>
        </p:txBody>
      </p:sp>
      <p:sp>
        <p:nvSpPr>
          <p:cNvPr id="5" name="Text 2"/>
          <p:cNvSpPr/>
          <p:nvPr/>
        </p:nvSpPr>
        <p:spPr>
          <a:xfrm>
            <a:off x="793790" y="409063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Avv. Filippo Bianchini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1533917" y="4812148"/>
            <a:ext cx="13959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(+39) 3492864103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533917" y="5604748"/>
            <a:ext cx="22144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info@bianchini.legal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533917" y="6307812"/>
            <a:ext cx="240068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LinkedIn: studiolegale</a:t>
            </a:r>
            <a:endParaRPr lang="en-US" sz="1750" dirty="0"/>
          </a:p>
        </p:txBody>
      </p:sp>
      <p:pic>
        <p:nvPicPr>
          <p:cNvPr id="9" name="Immagine 8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26D4AC5D-0670-6026-D741-9E55C29AB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  <p:pic>
        <p:nvPicPr>
          <p:cNvPr id="17" name="Elemento grafico 16" descr="Smartphone contorno">
            <a:extLst>
              <a:ext uri="{FF2B5EF4-FFF2-40B4-BE49-F238E27FC236}">
                <a16:creationId xmlns:a16="http://schemas.microsoft.com/office/drawing/2014/main" id="{BBA9729E-7ECF-A28F-936E-1AE5D7BDF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477" y="4582476"/>
            <a:ext cx="744261" cy="744261"/>
          </a:xfrm>
          <a:prstGeom prst="rect">
            <a:avLst/>
          </a:prstGeom>
        </p:spPr>
      </p:pic>
      <p:pic>
        <p:nvPicPr>
          <p:cNvPr id="19" name="Elemento grafico 18" descr="Busta aperta contorno">
            <a:extLst>
              <a:ext uri="{FF2B5EF4-FFF2-40B4-BE49-F238E27FC236}">
                <a16:creationId xmlns:a16="http://schemas.microsoft.com/office/drawing/2014/main" id="{F20D3DB2-C52E-DD7B-C057-E006B1BF8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1634" y="5424885"/>
            <a:ext cx="642732" cy="642732"/>
          </a:xfrm>
          <a:prstGeom prst="rect">
            <a:avLst/>
          </a:prstGeom>
        </p:spPr>
      </p:pic>
      <p:pic>
        <p:nvPicPr>
          <p:cNvPr id="21" name="Elemento grafico 20" descr="Connessioni contorno">
            <a:extLst>
              <a:ext uri="{FF2B5EF4-FFF2-40B4-BE49-F238E27FC236}">
                <a16:creationId xmlns:a16="http://schemas.microsoft.com/office/drawing/2014/main" id="{ECB86954-9BFD-103F-C91F-2E43EFF4C3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634" y="6165765"/>
            <a:ext cx="683913" cy="6839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5473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Chi sono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183915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Avvocato cassazionista, iscritto al Foro di Perugia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228135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DPO e Valutatore privacy certificato UNI 11697 – Lead Auditor 27001:2022 – CIPP/E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308645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Membro supplente dell'Autorità Garante per la protezione dei dati personali di San Marino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389155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Componente del Consiglio Direttivo di ASSO DPO e di AIP-ITCS, nonché del Comitato Scientifico di Clusit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469665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Docente nel Master Universitario Data Protection, Cybersecurity e Digital Forensicsdell'Università degli Studi di Perugia e nel progetto Erasmus+ BuTH-AI, Building Trust In Human-Centric Artificial Intelligence della Link Campus University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622756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Membro dell'EDPB «Support Pool of Experts»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666976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Membro del Cybersecurity National Lab, nodo UniPg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93790" y="711196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Componente UNI CT 510</a:t>
            </a:r>
            <a:endParaRPr lang="en-US" sz="1750" dirty="0"/>
          </a:p>
        </p:txBody>
      </p:sp>
      <p:pic>
        <p:nvPicPr>
          <p:cNvPr id="13" name="Immagine 12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02719055-39ED-4615-6966-98C418008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71305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Cos'è l'EHDS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4855726"/>
            <a:ext cx="4196358" cy="2437805"/>
          </a:xfrm>
          <a:prstGeom prst="roundRect">
            <a:avLst>
              <a:gd name="adj" fmla="val 3908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2"/>
          <p:cNvSpPr/>
          <p:nvPr/>
        </p:nvSpPr>
        <p:spPr>
          <a:xfrm>
            <a:off x="1028224" y="5090160"/>
            <a:ext cx="372749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Regolamento (UE) 2025/327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028224" y="5970389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Istituisce lo Spazio Europeo dei Dati Sanitari (European Health Data Space).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855726"/>
            <a:ext cx="4196358" cy="2437805"/>
          </a:xfrm>
          <a:prstGeom prst="roundRect">
            <a:avLst>
              <a:gd name="adj" fmla="val 3908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5"/>
          <p:cNvSpPr/>
          <p:nvPr/>
        </p:nvSpPr>
        <p:spPr>
          <a:xfrm>
            <a:off x="5451396" y="509016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Quadro comune UE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451396" y="5598319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Definisce regole per il trattamento, lo scambio e il riutilizzo dei dati sanitari elettronici.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855726"/>
            <a:ext cx="4196358" cy="2437805"/>
          </a:xfrm>
          <a:prstGeom prst="roundRect">
            <a:avLst>
              <a:gd name="adj" fmla="val 3908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9874568" y="5090160"/>
            <a:ext cx="320004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Integrazione normativa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9874568" y="5598319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 coordina con GDPR, NIS2 e Data Governance Act in un ecosistema regolamentare coerente.</a:t>
            </a:r>
            <a:endParaRPr lang="en-US" sz="1750" dirty="0"/>
          </a:p>
        </p:txBody>
      </p:sp>
      <p:pic>
        <p:nvPicPr>
          <p:cNvPr id="13" name="Immagine 12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8DB72CC2-1DA5-54B5-77A4-A03D8C4D4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7591"/>
            <a:ext cx="7045762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Cronologia &amp; Entrata in vigore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303770" y="1745694"/>
            <a:ext cx="22860" cy="5756315"/>
          </a:xfrm>
          <a:prstGeom prst="roundRect">
            <a:avLst>
              <a:gd name="adj" fmla="val 354232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" name="Shape 2"/>
          <p:cNvSpPr/>
          <p:nvPr/>
        </p:nvSpPr>
        <p:spPr>
          <a:xfrm>
            <a:off x="6542782" y="1951077"/>
            <a:ext cx="578406" cy="22860"/>
          </a:xfrm>
          <a:prstGeom prst="roundRect">
            <a:avLst>
              <a:gd name="adj" fmla="val 354232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7098328" y="1745694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336" y="1772722"/>
            <a:ext cx="303609" cy="37957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820835" y="1811893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 maggio 2022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2243733"/>
            <a:ext cx="5557480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Proposta della Commissione Europea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509212" y="3107769"/>
            <a:ext cx="578406" cy="22860"/>
          </a:xfrm>
          <a:prstGeom prst="roundRect">
            <a:avLst>
              <a:gd name="adj" fmla="val 354232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7098328" y="2902387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336" y="2929414"/>
            <a:ext cx="303609" cy="37957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279130" y="2968585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15 marzo 2024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8279130" y="3400425"/>
            <a:ext cx="5557480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Accordo provvisorio Consiglio-Parlamento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6542782" y="4104799"/>
            <a:ext cx="578406" cy="22860"/>
          </a:xfrm>
          <a:prstGeom prst="roundRect">
            <a:avLst>
              <a:gd name="adj" fmla="val 354232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Shape 11"/>
          <p:cNvSpPr/>
          <p:nvPr/>
        </p:nvSpPr>
        <p:spPr>
          <a:xfrm>
            <a:off x="7098328" y="3899416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336" y="3926443"/>
            <a:ext cx="303609" cy="37957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3820835" y="3965615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24 aprile 2024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793790" y="4397454"/>
            <a:ext cx="5557480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Adozione del Parlamento Europeo</a:t>
            </a:r>
            <a:endParaRPr lang="en-US" sz="1500" dirty="0"/>
          </a:p>
        </p:txBody>
      </p:sp>
      <p:sp>
        <p:nvSpPr>
          <p:cNvPr id="19" name="Shape 14"/>
          <p:cNvSpPr/>
          <p:nvPr/>
        </p:nvSpPr>
        <p:spPr>
          <a:xfrm>
            <a:off x="7509212" y="5101828"/>
            <a:ext cx="578406" cy="22860"/>
          </a:xfrm>
          <a:prstGeom prst="roundRect">
            <a:avLst>
              <a:gd name="adj" fmla="val 354232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0" name="Shape 15"/>
          <p:cNvSpPr/>
          <p:nvPr/>
        </p:nvSpPr>
        <p:spPr>
          <a:xfrm>
            <a:off x="7098328" y="4896445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336" y="4923472"/>
            <a:ext cx="303609" cy="379571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279130" y="4962644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6 marzo 2025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8279130" y="5394484"/>
            <a:ext cx="5557480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Pubblicazione nella Gazzetta Ufficiale dell'UE</a:t>
            </a:r>
            <a:endParaRPr lang="en-US" sz="1500" dirty="0"/>
          </a:p>
        </p:txBody>
      </p:sp>
      <p:sp>
        <p:nvSpPr>
          <p:cNvPr id="24" name="Shape 18"/>
          <p:cNvSpPr/>
          <p:nvPr/>
        </p:nvSpPr>
        <p:spPr>
          <a:xfrm>
            <a:off x="6542782" y="6098857"/>
            <a:ext cx="578406" cy="22860"/>
          </a:xfrm>
          <a:prstGeom prst="roundRect">
            <a:avLst>
              <a:gd name="adj" fmla="val 354232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5" name="Shape 19"/>
          <p:cNvSpPr/>
          <p:nvPr/>
        </p:nvSpPr>
        <p:spPr>
          <a:xfrm>
            <a:off x="7098328" y="5893475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336" y="5920502"/>
            <a:ext cx="303609" cy="379571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3820835" y="5959673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26 marzo 2025</a:t>
            </a:r>
            <a:endParaRPr lang="en-US" sz="1950" dirty="0"/>
          </a:p>
        </p:txBody>
      </p:sp>
      <p:sp>
        <p:nvSpPr>
          <p:cNvPr id="28" name="Text 21"/>
          <p:cNvSpPr/>
          <p:nvPr/>
        </p:nvSpPr>
        <p:spPr>
          <a:xfrm>
            <a:off x="793790" y="6391513"/>
            <a:ext cx="5557480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Entrata in vigore del Regolamento</a:t>
            </a:r>
            <a:endParaRPr lang="en-US" sz="1500" dirty="0"/>
          </a:p>
        </p:txBody>
      </p:sp>
      <p:pic>
        <p:nvPicPr>
          <p:cNvPr id="29" name="Immagine 28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5937D7ED-4875-863B-69BC-3A658875C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2089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Pilastri principali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69977"/>
            <a:ext cx="2152055" cy="132468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7674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89679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Mercato unico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5357217" y="3404949"/>
            <a:ext cx="51933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Certificazione CE per EHR e servizi digital health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4007763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51340"/>
            <a:ext cx="4304109" cy="132468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514374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781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Uso secondario</a:t>
            </a:r>
            <a:endParaRPr lang="en-US" sz="2300" dirty="0"/>
          </a:p>
        </p:txBody>
      </p:sp>
      <p:sp>
        <p:nvSpPr>
          <p:cNvPr id="11" name="Text 5"/>
          <p:cNvSpPr/>
          <p:nvPr/>
        </p:nvSpPr>
        <p:spPr>
          <a:xfrm>
            <a:off x="6433304" y="4786313"/>
            <a:ext cx="511052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Riutilizzo sicuro dei dati tramite HealthData@EU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89126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48367C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32703"/>
            <a:ext cx="6456164" cy="132468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95737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5951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Uso primario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7509272" y="6167676"/>
            <a:ext cx="54110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Accesso transfrontaliero ai dati con MyHealth@EU</a:t>
            </a:r>
            <a:endParaRPr lang="en-US" sz="1750" dirty="0"/>
          </a:p>
        </p:txBody>
      </p:sp>
      <p:pic>
        <p:nvPicPr>
          <p:cNvPr id="17" name="Immagine 16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C81CC852-FB11-E08B-63BA-D1D866781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9854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Attori &amp; Governance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560790" y="3098602"/>
            <a:ext cx="358830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Health Data Access Bodies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606760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Autorità nazionali che autorizzano il riutilizzo dei dati sanitari.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8774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8938" y="318742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91" y="3311366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1304" y="30986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Data Holders</a:t>
            </a:r>
            <a:endParaRPr lang="en-US" sz="2300" dirty="0"/>
          </a:p>
        </p:txBody>
      </p:sp>
      <p:sp>
        <p:nvSpPr>
          <p:cNvPr id="9" name="Text 5"/>
          <p:cNvSpPr/>
          <p:nvPr/>
        </p:nvSpPr>
        <p:spPr>
          <a:xfrm>
            <a:off x="9481304" y="3606760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Strutture sanitarie, laboratori e farmacie che detengono i dati.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87742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74368" y="318742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220" y="3311366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81304" y="50946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Data Users</a:t>
            </a:r>
            <a:endParaRPr lang="en-US" sz="2300" dirty="0"/>
          </a:p>
        </p:txBody>
      </p:sp>
      <p:sp>
        <p:nvSpPr>
          <p:cNvPr id="14" name="Text 8"/>
          <p:cNvSpPr/>
          <p:nvPr/>
        </p:nvSpPr>
        <p:spPr>
          <a:xfrm>
            <a:off x="9481304" y="5602843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Ricercatori, industria life-sciences e autorità pubbliche.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887742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74368" y="567285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0220" y="5796796"/>
            <a:ext cx="255151" cy="3189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910001" y="5094684"/>
            <a:ext cx="323909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Fornitori EHR/mHealth</a:t>
            </a:r>
            <a:endParaRPr lang="en-US" sz="2300" dirty="0"/>
          </a:p>
        </p:txBody>
      </p:sp>
      <p:sp>
        <p:nvSpPr>
          <p:cNvPr id="19" name="Text 11"/>
          <p:cNvSpPr/>
          <p:nvPr/>
        </p:nvSpPr>
        <p:spPr>
          <a:xfrm>
            <a:off x="793790" y="5602843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Soggetti obbligati alla certificazione dei sistemi.</a:t>
            </a:r>
            <a:endParaRPr lang="en-US" sz="175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258" y="2887742"/>
            <a:ext cx="3651885" cy="365188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88938" y="567285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4791" y="5796796"/>
            <a:ext cx="255151" cy="318968"/>
          </a:xfrm>
          <a:prstGeom prst="rect">
            <a:avLst/>
          </a:prstGeom>
        </p:spPr>
      </p:pic>
      <p:pic>
        <p:nvPicPr>
          <p:cNvPr id="23" name="Immagine 22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E9FA0309-54BD-DA6C-E0B9-120796BF67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98684"/>
            <a:ext cx="5314236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Diritti degli interessati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854160"/>
            <a:ext cx="481965" cy="4819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68517" y="1934885"/>
            <a:ext cx="1683425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Accesso immediato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468517" y="2682954"/>
            <a:ext cx="1683425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Diritto di accedere gratuitamente ai propri dati sanitari elettronici.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924" y="1854160"/>
            <a:ext cx="481965" cy="4819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67651" y="1934885"/>
            <a:ext cx="1683425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Rettifica e integrazione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4067651" y="2682954"/>
            <a:ext cx="1683425" cy="1541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Possibilità di correggere o completare i propri dati sanitari.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058" y="1854160"/>
            <a:ext cx="481965" cy="4819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66786" y="1934885"/>
            <a:ext cx="168342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Opt-out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6666786" y="2366724"/>
            <a:ext cx="1683425" cy="1850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Diritto di opposizione all'uso secondario, con eccezioni per salute pubblica.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4644033"/>
            <a:ext cx="481965" cy="48196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68517" y="4724757"/>
            <a:ext cx="1683425" cy="948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Portabilità transfrontaliera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1468517" y="5789057"/>
            <a:ext cx="1683425" cy="1541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Accesso ai propri dati tramite formato europeo comune (EHRxF-EU).</a:t>
            </a:r>
            <a:endParaRPr lang="en-US" sz="1500" dirty="0"/>
          </a:p>
        </p:txBody>
      </p:sp>
      <p:pic>
        <p:nvPicPr>
          <p:cNvPr id="16" name="Immagine 15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3643F52E-8DDA-8B44-B030-1425C29EA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24602"/>
            <a:ext cx="7556421" cy="1413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Obblighi per operatori sanitari &amp; fornitori IT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361724"/>
            <a:ext cx="484823" cy="484823"/>
          </a:xfrm>
          <a:prstGeom prst="roundRect">
            <a:avLst>
              <a:gd name="adj" fmla="val 18667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37" y="2392025"/>
            <a:ext cx="339328" cy="4242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93996" y="2435781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Interoperabilità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93996" y="2918341"/>
            <a:ext cx="6856214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Adozione di standard comuni: HL7-FHIR, SNOMED-CT, ICD-10, LOINC.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793790" y="4038838"/>
            <a:ext cx="484823" cy="484823"/>
          </a:xfrm>
          <a:prstGeom prst="roundRect">
            <a:avLst>
              <a:gd name="adj" fmla="val 18667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37" y="4069140"/>
            <a:ext cx="339328" cy="42422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93996" y="4112895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Certificazione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493996" y="4595455"/>
            <a:ext cx="6856214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Marcatura CE obbligatoria per sistemi EHR e AI ad alto rischio.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793790" y="5371148"/>
            <a:ext cx="484823" cy="484823"/>
          </a:xfrm>
          <a:prstGeom prst="roundRect">
            <a:avLst>
              <a:gd name="adj" fmla="val 18667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37" y="5401449"/>
            <a:ext cx="339328" cy="42422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93996" y="5445204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Protezione dati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493996" y="5927765"/>
            <a:ext cx="6856214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Pseudonimizzazione e minimizzazione per uso secondario dei dati.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793790" y="6703457"/>
            <a:ext cx="484823" cy="484823"/>
          </a:xfrm>
          <a:prstGeom prst="roundRect">
            <a:avLst>
              <a:gd name="adj" fmla="val 18667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37" y="6733758"/>
            <a:ext cx="339328" cy="42422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93996" y="6777514"/>
            <a:ext cx="282821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Valutazione impatto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1493996" y="7260074"/>
            <a:ext cx="6856214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DPIA integrati con assessment specifici per EHDS.</a:t>
            </a:r>
            <a:endParaRPr lang="en-US" sz="1650" dirty="0"/>
          </a:p>
        </p:txBody>
      </p:sp>
      <p:pic>
        <p:nvPicPr>
          <p:cNvPr id="20" name="Immagine 19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C370A42A-F081-62A4-EF44-5352F048F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603198"/>
            <a:ext cx="344316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settore a colpo d'occhio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l="5873" t="3572" r="5650" b="49604"/>
          <a:stretch>
            <a:fillRect/>
          </a:stretch>
        </p:blipFill>
        <p:spPr>
          <a:xfrm>
            <a:off x="396835" y="1535895"/>
            <a:ext cx="7148438" cy="5440179"/>
          </a:xfrm>
          <a:prstGeom prst="rect">
            <a:avLst/>
          </a:prstGeom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6B6B1487-F654-12CC-0CEC-EE021373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50" t="49520" r="6175"/>
          <a:stretch>
            <a:fillRect/>
          </a:stretch>
        </p:blipFill>
        <p:spPr>
          <a:xfrm>
            <a:off x="7545273" y="1535895"/>
            <a:ext cx="6570655" cy="5440179"/>
          </a:xfrm>
          <a:prstGeom prst="rect">
            <a:avLst/>
          </a:prstGeom>
        </p:spPr>
      </p:pic>
      <p:pic>
        <p:nvPicPr>
          <p:cNvPr id="5" name="Immagine 4" descr="Immagine che contiene Carattere, Elementi grafici, simbolo, Rettangolo&#10;&#10;Il contenuto generato dall'IA potrebbe non essere corretto.">
            <a:extLst>
              <a:ext uri="{FF2B5EF4-FFF2-40B4-BE49-F238E27FC236}">
                <a16:creationId xmlns:a16="http://schemas.microsoft.com/office/drawing/2014/main" id="{8655D255-9E72-64AD-C0F2-4D16D3655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400" y="0"/>
            <a:ext cx="1080000" cy="108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695</Words>
  <Application>Microsoft Macintosh PowerPoint</Application>
  <PresentationFormat>Personalizzato</PresentationFormat>
  <Paragraphs>127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Petrona Bold</vt:lpstr>
      <vt:lpstr>Inter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Filippo Bianchini | Asso DPO</cp:lastModifiedBy>
  <cp:revision>2</cp:revision>
  <dcterms:created xsi:type="dcterms:W3CDTF">2025-05-22T13:33:04Z</dcterms:created>
  <dcterms:modified xsi:type="dcterms:W3CDTF">2025-05-22T14:08:04Z</dcterms:modified>
</cp:coreProperties>
</file>