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316" r:id="rId8"/>
    <p:sldId id="317" r:id="rId9"/>
    <p:sldId id="318" r:id="rId10"/>
    <p:sldId id="262" r:id="rId11"/>
    <p:sldId id="263" r:id="rId12"/>
    <p:sldId id="264" r:id="rId13"/>
    <p:sldId id="265" r:id="rId14"/>
    <p:sldId id="266" r:id="rId15"/>
    <p:sldId id="267" r:id="rId16"/>
    <p:sldId id="268" r:id="rId17"/>
    <p:sldId id="319" r:id="rId18"/>
    <p:sldId id="269" r:id="rId19"/>
    <p:sldId id="270" r:id="rId20"/>
    <p:sldId id="271" r:id="rId21"/>
    <p:sldId id="272" r:id="rId22"/>
    <p:sldId id="273" r:id="rId23"/>
    <p:sldId id="274" r:id="rId24"/>
    <p:sldId id="275" r:id="rId25"/>
    <p:sldId id="276" r:id="rId26"/>
    <p:sldId id="277" r:id="rId27"/>
    <p:sldId id="289" r:id="rId28"/>
    <p:sldId id="302" r:id="rId29"/>
    <p:sldId id="292" r:id="rId30"/>
    <p:sldId id="278" r:id="rId31"/>
    <p:sldId id="320" r:id="rId32"/>
    <p:sldId id="279" r:id="rId33"/>
    <p:sldId id="280" r:id="rId34"/>
    <p:sldId id="281" r:id="rId35"/>
    <p:sldId id="282" r:id="rId36"/>
    <p:sldId id="283" r:id="rId37"/>
    <p:sldId id="284" r:id="rId38"/>
    <p:sldId id="285" r:id="rId39"/>
    <p:sldId id="286" r:id="rId40"/>
    <p:sldId id="287" r:id="rId41"/>
    <p:sldId id="288" r:id="rId42"/>
    <p:sldId id="290" r:id="rId43"/>
    <p:sldId id="291" r:id="rId44"/>
    <p:sldId id="293" r:id="rId45"/>
    <p:sldId id="294" r:id="rId46"/>
    <p:sldId id="295" r:id="rId47"/>
    <p:sldId id="296" r:id="rId48"/>
    <p:sldId id="297" r:id="rId49"/>
    <p:sldId id="298" r:id="rId50"/>
    <p:sldId id="299" r:id="rId51"/>
    <p:sldId id="300" r:id="rId52"/>
    <p:sldId id="301"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x="14630400" cy="8229600"/>
  <p:notesSz cx="8229600" cy="14630400"/>
  <p:embeddedFontLst>
    <p:embeddedFont>
      <p:font typeface="DM Sans" pitchFamily="2" charset="77"/>
      <p:regular r:id="rId68"/>
      <p:bold r:id="rId69"/>
      <p:italic r:id="rId70"/>
      <p:boldItalic r:id="rId71"/>
    </p:embeddedFont>
    <p:embeddedFont>
      <p:font typeface="DM Sans Medium" panose="020F0502020204030204" pitchFamily="34" charset="0"/>
      <p:regular r:id="rId72"/>
    </p:embeddedFont>
    <p:embeddedFont>
      <p:font typeface="Inter" panose="02000503000000020004" pitchFamily="2" charset="0"/>
      <p:regular r:id="rId73"/>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36"/>
    <p:restoredTop sz="68836"/>
  </p:normalViewPr>
  <p:slideViewPr>
    <p:cSldViewPr snapToGrid="0" snapToObjects="1">
      <p:cViewPr varScale="1">
        <p:scale>
          <a:sx n="67" d="100"/>
          <a:sy n="67" d="100"/>
        </p:scale>
        <p:origin x="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Buongiorno a tutte e a tutti. Oggi parleremo di un tema cruciale per l’etica del design digitale e la protezione dei diritti degli utenti online: i dark pattern e la manipolazione del consenso. In un’epoca in cui la profilazione e la raccolta dei dati sono all’ordine del giorno, è fondamentale riflettere su come l’interfaccia utente possa essere strumento di trasparenza o, al contrario, di inganno. </a:t>
            </a:r>
            <a:r>
              <a:rPr lang="it-IT" b="1" dirty="0"/>
              <a:t>“Configurazioni dell’interfaccia utente progettate deliberatamente per indurre l’utente a compiere azioni che non avrebbe scelto autonomamente, sfruttando </a:t>
            </a:r>
            <a:r>
              <a:rPr lang="it-IT" b="1" dirty="0" err="1"/>
              <a:t>bias</a:t>
            </a:r>
            <a:r>
              <a:rPr lang="it-IT" b="1" dirty="0"/>
              <a:t> cognitivi e asimmetrie informative.”</a:t>
            </a:r>
            <a:r>
              <a:rPr lang="it-IT" dirty="0"/>
              <a:t> </a:t>
            </a:r>
            <a:r>
              <a:rPr lang="it-IT" i="1" dirty="0"/>
              <a:t>(</a:t>
            </a:r>
            <a:r>
              <a:rPr lang="it-IT" i="1" dirty="0" err="1"/>
              <a:t>Graßl</a:t>
            </a:r>
            <a:r>
              <a:rPr lang="it-IT" i="1" dirty="0"/>
              <a:t> et al., 2021; </a:t>
            </a:r>
            <a:r>
              <a:rPr lang="it-IT" i="1" dirty="0" err="1"/>
              <a:t>Luguri</a:t>
            </a:r>
            <a:r>
              <a:rPr lang="it-IT" i="1" dirty="0"/>
              <a:t> &amp; </a:t>
            </a:r>
            <a:r>
              <a:rPr lang="it-IT" i="1" dirty="0" err="1"/>
              <a:t>Strahilevitz</a:t>
            </a:r>
            <a:r>
              <a:rPr lang="it-IT" i="1" dirty="0"/>
              <a:t>, 2019).</a:t>
            </a:r>
          </a:p>
          <a:p>
            <a:r>
              <a:rPr lang="it-IT" i="1" dirty="0"/>
              <a:t>Il termine è stato coniato da </a:t>
            </a:r>
            <a:r>
              <a:rPr lang="it-IT" i="1" dirty="0" err="1"/>
              <a:t>Brignull</a:t>
            </a:r>
            <a:r>
              <a:rPr lang="it-IT" i="1" dirty="0"/>
              <a:t> nel 2010.</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dark pattern si fondano su </a:t>
            </a:r>
            <a:r>
              <a:rPr lang="it-IT" dirty="0" err="1"/>
              <a:t>bias</a:t>
            </a:r>
            <a:r>
              <a:rPr lang="it-IT" dirty="0"/>
              <a:t> noti: l’effetto default, l’avversione alla perdita e il senso di urgenza. Questi meccanismi sono ben documentati dalla psicologia comportamentale e vengono sfruttati per ridurre la soglia critica degli utenti.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GDPR è chiaro: il consenso deve essere libero, informato e specifico. Anche il Digital Services Act e la Direttiva sulle pratiche sleali forniscono strumenti contro la manipolazione. Tuttavia, l’effettività della norma richiede anche enforcement tecnico e progettuale.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Negli USA, la FTC ha iniziato a riconoscere i dark pattern come pratiche ingannevoli. L’approccio è più orientato alla protezione del consumatore che alla privacy come diritto fondamentale. Questo crea una differenza importante rispetto al modello europeo.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t>
            </a:r>
            <a:r>
              <a:rPr lang="it-IT" dirty="0" err="1"/>
              <a:t>obstruction</a:t>
            </a:r>
            <a:r>
              <a:rPr lang="it-IT" dirty="0"/>
              <a:t> è una delle strategie più pervasive: si tratta di rendere difficile, faticoso o controintuitivo il rifiuto del consenso. Percorsi annidati, scroll infiniti, menu nascosti o rallentamenti artificiali vengono deliberatamente progettati per scoraggiare l’utente. È una tattica subdola che mina la genuinità della scelta.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opzioni preselezionate sfruttano l’inerzia cognitiva. Gli utenti tendono a mantenere ciò che è impostato di default. Questo </a:t>
            </a:r>
            <a:r>
              <a:rPr lang="it-IT" dirty="0" err="1"/>
              <a:t>bias</a:t>
            </a:r>
            <a:r>
              <a:rPr lang="it-IT" dirty="0"/>
              <a:t> viene sfruttato per ottenere consensi automatizzati. Le interfacce </a:t>
            </a:r>
            <a:r>
              <a:rPr lang="it-IT" dirty="0" err="1"/>
              <a:t>opt</a:t>
            </a:r>
            <a:r>
              <a:rPr lang="it-IT" dirty="0"/>
              <a:t>-out sono molto più efficaci per chi raccoglie dati, ma molto meno rispettose dell’autodeterminazione dell’utente.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Qui la manipolazione passa per l’estetica: pulsanti diseguali, colori accattivanti per l’opzione desiderata dal fornitore, posizionamenti strategici. La scelta dell’utente viene influenzata inconsciamente dalla forma grafica dell’interfaccia. È una manipolazione silenziosa, ma estremamente efficace.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a:t>
            </a:r>
            <a:r>
              <a:rPr lang="it-IT" dirty="0" err="1"/>
              <a:t>nagging</a:t>
            </a:r>
            <a:r>
              <a:rPr lang="it-IT" dirty="0"/>
              <a:t> implica ripetizione insistente: finestre che riappaiono fino all’accettazione. La </a:t>
            </a:r>
            <a:r>
              <a:rPr lang="it-IT" dirty="0" err="1"/>
              <a:t>forced</a:t>
            </a:r>
            <a:r>
              <a:rPr lang="it-IT" dirty="0"/>
              <a:t> </a:t>
            </a:r>
            <a:r>
              <a:rPr lang="it-IT" dirty="0" err="1"/>
              <a:t>continuity</a:t>
            </a:r>
            <a:r>
              <a:rPr lang="it-IT" dirty="0"/>
              <a:t> invece si riferisce a rinnovi automatici difficili da disattivare. L’utente cede spesso per stanchezza, in un’esperienza frustrante che viola i principi della buona fede contrattuale.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027B-2110-4902-E4E8-C0122DC60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7BC6C-5046-52CE-F1DB-BB4934A71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9E1E0-0404-1AE7-8A4E-245B465F29DA}"/>
              </a:ext>
            </a:extLst>
          </p:cNvPr>
          <p:cNvSpPr>
            <a:spLocks noGrp="1"/>
          </p:cNvSpPr>
          <p:nvPr>
            <p:ph type="body" idx="1"/>
          </p:nvPr>
        </p:nvSpPr>
        <p:spPr/>
        <p:txBody>
          <a:bodyPr/>
          <a:lstStyle/>
          <a:p>
            <a:r>
              <a:rPr lang="it-IT" dirty="0"/>
              <a:t>Il </a:t>
            </a:r>
            <a:r>
              <a:rPr lang="it-IT" dirty="0" err="1"/>
              <a:t>nagging</a:t>
            </a:r>
            <a:r>
              <a:rPr lang="it-IT" dirty="0"/>
              <a:t> implica ripetizione insistente: finestre che riappaiono fino all’accettazione. La </a:t>
            </a:r>
            <a:r>
              <a:rPr lang="it-IT" dirty="0" err="1"/>
              <a:t>forced</a:t>
            </a:r>
            <a:r>
              <a:rPr lang="it-IT" dirty="0"/>
              <a:t> </a:t>
            </a:r>
            <a:r>
              <a:rPr lang="it-IT" dirty="0" err="1"/>
              <a:t>continuity</a:t>
            </a:r>
            <a:r>
              <a:rPr lang="it-IT" dirty="0"/>
              <a:t> invece si riferisce a rinnovi automatici difficili da disattivare. L’utente cede spesso per stanchezza, in un’esperienza frustrante che viola i principi della buona fede contrattuale. </a:t>
            </a:r>
            <a:endParaRPr lang="en-US" dirty="0"/>
          </a:p>
        </p:txBody>
      </p:sp>
      <p:sp>
        <p:nvSpPr>
          <p:cNvPr id="4" name="Slide Number Placeholder 3">
            <a:extLst>
              <a:ext uri="{FF2B5EF4-FFF2-40B4-BE49-F238E27FC236}">
                <a16:creationId xmlns:a16="http://schemas.microsoft.com/office/drawing/2014/main" id="{02E64696-007D-F3F5-08B1-17179B7CCC69}"/>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823273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dark pattern sono costruiti con strumenti comuni: HTML, CSS, JavaScript, ma usati in modo distorto. Piattaforme di gestione del consenso personalizzate permettono l’occultamento delle opzioni di rifiuto. Il tutto viene ottimizzato con test A/B per massimizzare il tasso di accettazione. È design guidato dall’efficienza, non dall’etica.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Studi recenti hanno mostrato che il 90% dei siti di news europei viola i principi del GDPR nei banner di consenso. L’effetto è moltiplicatore: gli utenti più vulnerabili sono anche quelli più manipolabili. Questo solleva questioni di giustizia digitale oltre che di legalità. </a:t>
            </a:r>
          </a:p>
          <a:p>
            <a:r>
              <a:rPr lang="it-IT" b="1" dirty="0"/>
              <a:t>Titolo:</a:t>
            </a:r>
            <a:r>
              <a:rPr lang="it-IT" dirty="0"/>
              <a:t> </a:t>
            </a:r>
            <a:r>
              <a:rPr lang="it-IT" i="1" dirty="0" err="1"/>
              <a:t>DarkDialogs</a:t>
            </a:r>
            <a:r>
              <a:rPr lang="it-IT" i="1" dirty="0"/>
              <a:t>: </a:t>
            </a:r>
            <a:r>
              <a:rPr lang="it-IT" i="1" dirty="0" err="1"/>
              <a:t>Automated</a:t>
            </a:r>
            <a:r>
              <a:rPr lang="it-IT" i="1" dirty="0"/>
              <a:t> </a:t>
            </a:r>
            <a:r>
              <a:rPr lang="it-IT" i="1" dirty="0" err="1"/>
              <a:t>detection</a:t>
            </a:r>
            <a:r>
              <a:rPr lang="it-IT" i="1" dirty="0"/>
              <a:t> of 10 dark patterns on cookie </a:t>
            </a:r>
            <a:r>
              <a:rPr lang="it-IT" i="1" dirty="0" err="1"/>
              <a:t>dialogs</a:t>
            </a:r>
            <a:endParaRPr lang="it-IT" dirty="0"/>
          </a:p>
          <a:p>
            <a:r>
              <a:rPr lang="it-IT" b="1" dirty="0"/>
              <a:t>Fonte:</a:t>
            </a:r>
            <a:r>
              <a:rPr lang="it-IT" dirty="0"/>
              <a:t> </a:t>
            </a:r>
            <a:r>
              <a:rPr lang="it-IT" i="1" dirty="0"/>
              <a:t>2023 IEEE European Symposium on Security and Privacy</a:t>
            </a:r>
            <a:endParaRPr lang="it-IT" dirty="0"/>
          </a:p>
          <a:p>
            <a:r>
              <a:rPr lang="it-IT" dirty="0"/>
              <a:t>Analisi automatizzata di oltre </a:t>
            </a:r>
            <a:r>
              <a:rPr lang="it-IT" b="1" dirty="0"/>
              <a:t>10.000 siti web</a:t>
            </a:r>
            <a:r>
              <a:rPr lang="it-IT" dirty="0"/>
              <a:t>, tra cui una significativa porzione di portali di informazione.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Questo intervento si articola in tre obiettivi principali: fornire una classificazione tecnica dei dark pattern, esplorare i metodi di identificazione automatica e proporre strategie di mitigazione. L’intento è duplice: comprendere il fenomeno e costruire soluzioni, combinando approcci normativi, tecnologici ed etici.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Bambini, anziani, persone con bassa alfabetizzazione digitale o deficit di attenzione sono categorie particolarmente esposte. I dark pattern agiscono come amplificatori delle disuguaglianze, creando una discriminazione algoritmica silenziosa ma strutturale.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rilevazione automatica dei dark pattern è una sfida aperta. Gli approcci di machine learning supervisionato si basano su dataset annotati e analizzano testi, layout, e dinamiche interattive. L’obiettivo è riconoscere schemi ricorrenti di manipolazione linguistica e visiva.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Natural Language Processing consente di identificare termini ambigui, formulazioni ingannevoli, e appelli emotivi. Ad esempio, frasi come “Aiutaci a migliorare” spingono al consenso facendo leva sulla colpa. Questi segnali linguistici sono invisibili ma potenti.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altro approccio è quello rule-</a:t>
            </a:r>
            <a:r>
              <a:rPr lang="it-IT" dirty="0" err="1"/>
              <a:t>based</a:t>
            </a:r>
            <a:r>
              <a:rPr lang="it-IT" dirty="0"/>
              <a:t>: si analizza l’HTML e il DOM per cercare pattern sospetti, come pulsanti accetta ben visibili e opzioni di rifiuto nascoste. È un approccio deterministico ma utile per validare sistematicamente le interfacce.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computer vision rappresenta un’ulteriore frontiera per l’individuazione dei dark pattern. Analizzando le interfacce come immagini, questi sistemi possono riconoscere asimmetrie visive, elementi nascosti, e tecniche di </a:t>
            </a:r>
            <a:r>
              <a:rPr lang="it-IT" dirty="0" err="1"/>
              <a:t>misdirection</a:t>
            </a:r>
            <a:r>
              <a:rPr lang="it-IT" dirty="0"/>
              <a:t>. L’integrazione con il deep learning consente di rilevare manipolazioni sofisticate e adattive, anche senza analizzare il codice sottostante.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DarkDialogs</a:t>
            </a:r>
            <a:r>
              <a:rPr lang="it-IT" dirty="0"/>
              <a:t> è un sistema sviluppato per raccogliere, classificare e analizzare automaticamente modali di consenso. Ha identificato 10 tipologie di dark pattern su oltre 2.400 dialoghi. Con un’accuratezza del 99% e un’efficienza di estrazione del 98,7%, dimostra il potenziale degli strumenti automatici nella difesa dei diritti digitali. </a:t>
            </a:r>
            <a:r>
              <a:rPr lang="it-IT" sz="1200" kern="1200" dirty="0" err="1">
                <a:solidFill>
                  <a:schemeClr val="tx1"/>
                </a:solidFill>
                <a:effectLst/>
                <a:latin typeface="+mn-lt"/>
                <a:ea typeface="+mn-ea"/>
                <a:cs typeface="+mn-cs"/>
              </a:rPr>
              <a:t>Kirkman</a:t>
            </a:r>
            <a:r>
              <a:rPr lang="it-IT" sz="1200" kern="1200" dirty="0">
                <a:solidFill>
                  <a:schemeClr val="tx1"/>
                </a:solidFill>
                <a:effectLst/>
                <a:latin typeface="+mn-lt"/>
                <a:ea typeface="+mn-ea"/>
                <a:cs typeface="+mn-cs"/>
              </a:rPr>
              <a:t>, D., </a:t>
            </a:r>
            <a:r>
              <a:rPr lang="it-IT" sz="1200" kern="1200" dirty="0" err="1">
                <a:solidFill>
                  <a:schemeClr val="tx1"/>
                </a:solidFill>
                <a:effectLst/>
                <a:latin typeface="+mn-lt"/>
                <a:ea typeface="+mn-ea"/>
                <a:cs typeface="+mn-cs"/>
              </a:rPr>
              <a:t>Vaniea</a:t>
            </a:r>
            <a:r>
              <a:rPr lang="it-IT" sz="1200" kern="1200" dirty="0">
                <a:solidFill>
                  <a:schemeClr val="tx1"/>
                </a:solidFill>
                <a:effectLst/>
                <a:latin typeface="+mn-lt"/>
                <a:ea typeface="+mn-ea"/>
                <a:cs typeface="+mn-cs"/>
              </a:rPr>
              <a:t>, K., &amp; Woods, D. </a:t>
            </a:r>
            <a:r>
              <a:rPr lang="it-IT" sz="1200" kern="1200" dirty="0" err="1">
                <a:solidFill>
                  <a:schemeClr val="tx1"/>
                </a:solidFill>
                <a:effectLst/>
                <a:latin typeface="+mn-lt"/>
                <a:ea typeface="+mn-ea"/>
                <a:cs typeface="+mn-cs"/>
              </a:rPr>
              <a:t>W</a:t>
            </a:r>
            <a:r>
              <a:rPr lang="it-IT" sz="1200" kern="1200" dirty="0">
                <a:solidFill>
                  <a:schemeClr val="tx1"/>
                </a:solidFill>
                <a:effectLst/>
                <a:latin typeface="+mn-lt"/>
                <a:ea typeface="+mn-ea"/>
                <a:cs typeface="+mn-cs"/>
              </a:rPr>
              <a:t>. (2023). </a:t>
            </a:r>
            <a:r>
              <a:rPr lang="it-IT" sz="1200" kern="1200" dirty="0" err="1">
                <a:solidFill>
                  <a:schemeClr val="tx1"/>
                </a:solidFill>
                <a:effectLst/>
                <a:latin typeface="+mn-lt"/>
                <a:ea typeface="+mn-ea"/>
                <a:cs typeface="+mn-cs"/>
              </a:rPr>
              <a:t>DarkDialogs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Automated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of 10 dark patterns on cookie </a:t>
            </a:r>
            <a:r>
              <a:rPr lang="it-IT" sz="1200" kern="1200" dirty="0" err="1">
                <a:solidFill>
                  <a:schemeClr val="tx1"/>
                </a:solidFill>
                <a:effectLst/>
                <a:latin typeface="+mn-lt"/>
                <a:ea typeface="+mn-ea"/>
                <a:cs typeface="+mn-cs"/>
              </a:rPr>
              <a:t>dialogs</a:t>
            </a:r>
            <a:r>
              <a:rPr lang="it-IT" sz="1200" kern="1200" dirty="0">
                <a:solidFill>
                  <a:schemeClr val="tx1"/>
                </a:solidFill>
                <a:effectLst/>
                <a:latin typeface="+mn-lt"/>
                <a:ea typeface="+mn-ea"/>
                <a:cs typeface="+mn-cs"/>
              </a:rPr>
              <a:t>. In </a:t>
            </a:r>
            <a:r>
              <a:rPr lang="it-IT" sz="1200" i="1" kern="1200" dirty="0">
                <a:solidFill>
                  <a:schemeClr val="tx1"/>
                </a:solidFill>
                <a:effectLst/>
                <a:latin typeface="+mn-lt"/>
                <a:ea typeface="+mn-ea"/>
                <a:cs typeface="+mn-cs"/>
              </a:rPr>
              <a:t>2023 IEEE 8th European Symposium on Security and Privacy (</a:t>
            </a:r>
            <a:r>
              <a:rPr lang="it-IT" sz="1200" i="1" kern="1200" dirty="0" err="1">
                <a:solidFill>
                  <a:schemeClr val="tx1"/>
                </a:solidFill>
                <a:effectLst/>
                <a:latin typeface="+mn-lt"/>
                <a:ea typeface="+mn-ea"/>
                <a:cs typeface="+mn-cs"/>
              </a:rPr>
              <a:t>EuroS&amp;P</a:t>
            </a:r>
            <a:r>
              <a:rPr lang="it-IT" sz="1200" i="1" kern="1200" dirty="0">
                <a:solidFill>
                  <a:schemeClr val="tx1"/>
                </a:solidFill>
                <a:effectLst/>
                <a:latin typeface="+mn-lt"/>
                <a:ea typeface="+mn-ea"/>
                <a:cs typeface="+mn-cs"/>
              </a:rPr>
              <a:t>)</a:t>
            </a:r>
            <a:r>
              <a:rPr lang="it-IT" sz="1200" kern="1200" dirty="0">
                <a:solidFill>
                  <a:schemeClr val="tx1"/>
                </a:solidFill>
                <a:effectLst/>
                <a:latin typeface="+mn-lt"/>
                <a:ea typeface="+mn-ea"/>
                <a:cs typeface="+mn-cs"/>
              </a:rPr>
              <a:t> (pp. 847–867).</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ricerca ha fatto grandi passi avanti anche grazie alla disponibilità di dataset annotati, come quelli di </a:t>
            </a:r>
            <a:r>
              <a:rPr lang="it-IT" dirty="0" err="1"/>
              <a:t>Luguri</a:t>
            </a:r>
            <a:r>
              <a:rPr lang="it-IT" dirty="0"/>
              <a:t> e </a:t>
            </a:r>
            <a:r>
              <a:rPr lang="it-IT" dirty="0" err="1"/>
              <a:t>Strahilevitz</a:t>
            </a:r>
            <a:r>
              <a:rPr lang="it-IT" dirty="0"/>
              <a:t>, Gray et al., e lo stesso </a:t>
            </a:r>
            <a:r>
              <a:rPr lang="it-IT" dirty="0" err="1"/>
              <a:t>DarkDialogs</a:t>
            </a:r>
            <a:r>
              <a:rPr lang="it-IT" dirty="0"/>
              <a:t>. Queste basi dati permettono l’addestramento e la validazione comparativa dei modelli di rilevazione automatica, offrendo uno standard empirico alla comunità scientifica.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È utile anche sviluppare metriche oggettive per valutare il grado di manipolazione di un’interfaccia. Alcuni indicatori proposti includono: il carico cognitivo richiesto, il tempo decisionale e il tasso di rimorso, ovvero quante volte l’utente cambia idea dopo una scelta. Queste metriche possono supportare sia la ricerca che la regolazione.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Cosa possiamo fare, concretamente, come utenti? Prenderci una pausa prima di cliccare, cercare opzioni nascoste, installare estensioni che neutralizzano i pattern più comuni. Sono strategie semplici, ma efficaci. La consapevolezza è il primo strumento di autodifesa.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nuove tecnologie pongono nuove sfide. Sistemi conversazionali basati su AI possono indurre al consenso attraverso il linguaggio naturale, sfruttando empatia, tono e personalizzazione. Questa “manipolazione conversazionale” è difficile da riconoscere, ma potenzialmente molto pervasiva.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ricerche mostrano che molti utenti accettano impostazioni sfavorevoli perché ostacolati da design ingannevoli. I dark pattern compromettono il consenso rendendolo non libero né informato, in contrasto con quanto previsto dal GDPR. La manipolazione si annida dove meno ce l’aspettiamo: nei cookie banner, nei moduli di iscrizione, nelle impostazioni predefinite.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Tuttavia, permangono diversi limiti. Gli attuali sistemi faticano ad adattarsi a interfacce mobili, dinamiche o personalizzate. Inoltre, tendono a riconoscere solo pattern già noti, non riuscendo a cogliere le nuove forme di manipolazione. C’è dunque bisogno di maggiore flessibilità, </a:t>
            </a:r>
            <a:r>
              <a:rPr lang="it-IT" dirty="0" err="1"/>
              <a:t>adattività</a:t>
            </a:r>
            <a:r>
              <a:rPr lang="it-IT" dirty="0"/>
              <a:t> e aggiornamento continuo.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419-8324-F85D-16DC-BFEABE040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FC8FF-7434-8A9A-2FC9-C676BE018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6ED7A-58BD-EA47-C8CB-22E3FA77B39D}"/>
              </a:ext>
            </a:extLst>
          </p:cNvPr>
          <p:cNvSpPr>
            <a:spLocks noGrp="1"/>
          </p:cNvSpPr>
          <p:nvPr>
            <p:ph type="body" idx="1"/>
          </p:nvPr>
        </p:nvSpPr>
        <p:spPr/>
        <p:txBody>
          <a:bodyPr/>
          <a:lstStyle/>
          <a:p>
            <a:r>
              <a:rPr lang="it-IT" dirty="0"/>
              <a:t>Per affrontare l’evoluzione dei dark pattern servono tecniche di rilevamento adattivo. Si tratta di sistemi basati su intelligenza artificiale continua, che imparano dai feedback degli utenti e da piattaforme collaborative. In questo modo si può affrontare la varietà e rapidità con cui emergono nuovi pattern. </a:t>
            </a:r>
            <a:endParaRPr lang="en-US" dirty="0"/>
          </a:p>
        </p:txBody>
      </p:sp>
      <p:sp>
        <p:nvSpPr>
          <p:cNvPr id="4" name="Slide Number Placeholder 3">
            <a:extLst>
              <a:ext uri="{FF2B5EF4-FFF2-40B4-BE49-F238E27FC236}">
                <a16:creationId xmlns:a16="http://schemas.microsoft.com/office/drawing/2014/main" id="{B9FDBB2C-3734-61DB-F81D-CACA8E3BFB0C}"/>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259185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 contrastare i dark pattern, dobbiamo promuovere un’etica del design. I principi guida sono: trasparenza, neutralità, accessibilità e rispetto dell’autonomia. In altre parole, creare interfacce che aiutano a scegliere, anziché manipolare. Questo approccio prende il nome di “</a:t>
            </a:r>
            <a:r>
              <a:rPr lang="it-IT" dirty="0" err="1"/>
              <a:t>bright</a:t>
            </a:r>
            <a:r>
              <a:rPr lang="it-IT" dirty="0"/>
              <a:t> patterns”.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a:t>
            </a:r>
            <a:r>
              <a:rPr lang="it-IT" dirty="0" err="1"/>
              <a:t>bright</a:t>
            </a:r>
            <a:r>
              <a:rPr lang="it-IT" dirty="0"/>
              <a:t> patterns sono soluzioni progettuali etiche. Possono includere: opzioni bilanciate visivamente, default orientati alla privacy, e presentazione stratificata delle informazioni. Studi dimostrano che questi accorgimenti migliorano la percezione di controllo da parte degli utenti e aumentano la fiducia nella piattaforma.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Alcune soluzioni già disponibili includono estensioni browser che bloccano elementi manipolativi, strumenti di audit come </a:t>
            </a:r>
            <a:r>
              <a:rPr lang="it-IT" dirty="0" err="1"/>
              <a:t>DarkDialogs</a:t>
            </a:r>
            <a:r>
              <a:rPr lang="it-IT" dirty="0"/>
              <a:t>, e servizi di “</a:t>
            </a:r>
            <a:r>
              <a:rPr lang="it-IT" dirty="0" err="1"/>
              <a:t>consent</a:t>
            </a:r>
            <a:r>
              <a:rPr lang="it-IT" dirty="0"/>
              <a:t>-as-a-service” che applicano automaticamente preferenze privacy definite a livello di sistema. Questi strumenti danno potere agli utenti, senza aspettare un intervento normativo.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Ai policy-maker si propone di: elaborare linee guida vincolanti, istituire audit obbligatori delle interfacce, applicare sanzioni proporzionate per violazioni sistematiche, e promuovere certificazioni di conformità. L’obiettivo è creare un quadro normativo robusto che premi la trasparenza e penalizzi la manipolazione.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Dal lato tecnico, si raccomanda l’adozione di framework “privacy by design”, template UI etici, toolkit di supporto e checklist di conformità. Rendere sistemica l’etica del design è possibile, ma serve volontà e una cultura aziendale orientata al rispetto dell’utente.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 livello globale, il problema è la frammentazione normativa. L’UE è avanti con il GDPR, ma altri paesi offrono protezioni limitate o inesistenti. Questo crea disomogeneità nella tutela e difficoltà per le aziende globali. Serve un coordinamento internazionale per garantire diritti uniformi e applicabili ovunque.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dark pattern non sono solo una questione tecnica o normativa. Sono una questione etica. Il loro uso sistematico mina la fiducia dell’utente nei confronti delle tecnologie digitali. Quando le persone si rendono conto di essere state manipolate, sviluppano diffidenza generalizzata verso l’intero ecosistema digitale, con effetti deleteri anche per le piattaforme più virtuose.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design manipolativo rafforza una pericolosa asimmetria: da un lato, aziende con team di UX designer esperti, accesso a big data e strumenti di ottimizzazione comportamentale; dall’altro, utenti spesso inconsapevoli, privi di strumenti di difesa. L’interfaccia diventa così un luogo di squilibrio, dove il potere è disuguale e poco visibile.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termine “dark pattern” è stato coniato da Harry </a:t>
            </a:r>
            <a:r>
              <a:rPr lang="it-IT" dirty="0" err="1"/>
              <a:t>Brignull</a:t>
            </a:r>
            <a:r>
              <a:rPr lang="it-IT" dirty="0"/>
              <a:t> nel 2010 per designare strategie di design pensate per manipolare l’utente. Da semplici trucchi grafici si è passati a sistemi sofisticati, ottimizzati attraverso A/B testing e machine learning. È un fenomeno in continua evoluzione, difficile da regolare con strumenti statici.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Questa asimmetria produce disuguaglianze informative. Chi ha meno alfabetizzazione digitale o meno tempo per leggere le condizioni d’uso è più esposto alla manipolazione. L’uso dei dark pattern contribuisce dunque a un divario digitale non solo tecnologico, ma anche cognitivo ed etico.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 affrontare l’evoluzione dei dark pattern servono tecniche di rilevamento adattivo. Si tratta di sistemi basati su intelligenza artificiale continua, che imparano dai feedback degli utenti e da piattaforme collaborative. In questo modo si può affrontare la varietà e rapidità con cui emergono nuovi pattern.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co-regolazione può rappresentare una via equilibrata: unire l’intervento delle autorità pubbliche, gli standard volontari delle industrie, strumenti tecnici di monitoraggio e la partecipazione attiva degli utenti. Questa pluralità di attori consente un adattamento flessibile ma efficace al mutare delle tecnologie.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Nessuna difesa è efficace senza consapevolezza. Servono programmi educativi su larga scala: workshop, moduli scolastici, risorse online accessibili. Solo un utente consapevole può riconoscere e respingere la manipolazione. L’alfabetizzazione digitale è oggi una competenza civica essenziale.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Anche la realtà virtuale e aumentata apre scenari inquietanti. Qui, manipolazioni visive e spaziali possono essere ancora più persuasive: il posizionamento di un oggetto 3D, la direzione dello sguardo guidata, la percezione del tempo e dello spazio possono essere alterate per orientare comportamenti.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t>
            </a:r>
            <a:r>
              <a:rPr lang="it-IT" dirty="0" err="1"/>
              <a:t>hypernudging</a:t>
            </a:r>
            <a:r>
              <a:rPr lang="it-IT" dirty="0"/>
              <a:t> è una forma di manipolazione ultra-personalizzata. Combina profilazione psicometrica, raccolta comportamentale e adattamento dinamico per creare pattern su misura, mirati sulle vulnerabilità individuali. È il culmine dell’asimmetria: ogni utente riceve l’interfaccia che massimizza la sua probabilità di dire “sì”.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dark pattern moderni non si limitano a influenzare la logica dell’utente, ma agiscono sempre più spesso sul piano emotivo. Tecniche come l’induzione di colpa (“Non ti importa della tua sicurezza?”), la paura o la FOMO – paura di perdersi qualcosa – sono strumenti potenti per spingere all’azione. Agiscono in profondità, aggirando la razionalità.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gamification, se usata eticamente, può migliorare l’engagement. Ma quando viene distorta per generare dipendenza, incentivare la raccolta dati o forzare acquisti, diventa una forma sofisticata di manipolazione. Particolarmente preoccupante è il suo uso nei confronti dei più giovani, che sono più vulnerabili a meccanismi di ricompensa e status sociale.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L’esposizione continua ai dark pattern genera affaticamento decisionale, frustrazione e senso di impotenza. Il cosiddetto “</a:t>
            </a:r>
            <a:r>
              <a:rPr lang="it-IT" dirty="0" err="1"/>
              <a:t>consent</a:t>
            </a:r>
            <a:r>
              <a:rPr lang="it-IT" dirty="0"/>
              <a:t> fatigue” porta gli utenti a cedere solo per liberarsi dall’interruzione, vanificando ogni pretesa di consenso libero e consapevole. È un effetto cumulativo che riduce la qualità dell’esperienza digitale.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Gli oggetti connessi – dagli speaker ai frigoriferi smart – pongono sfide specifiche. Le interfacce sono spesso limitate o assenti, e il consenso può risultare implicito o invisibile. Inoltre, molti dispositivi raccolgono dati su chiunque si trovi nell’ambiente, generando problemi etici e legali di grande rilievo.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dark pattern si distinguono per l’intenzionalità manipolativa, l’opacità informativa e lo sfruttamento sistematico dei </a:t>
            </a:r>
            <a:r>
              <a:rPr lang="it-IT" dirty="0" err="1"/>
              <a:t>bias</a:t>
            </a:r>
            <a:r>
              <a:rPr lang="it-IT" dirty="0"/>
              <a:t> cognitivi. Diversamente dalla persuasione etica, qui si punta a orientare l’utente verso decisioni contro i suoi stessi interessi.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bambini sono un bersaglio particolarmente vulnerabile. Giochi e app usano personaggi amati per spingere all’acquisto, o mascherano richieste di dati sotto forma di gioco. L’etica del design dovrebbe essere ancora più rigorosa in questo ambito, ma purtroppo è spesso l’opposto: qui troviamo alcune delle pratiche più aggressive.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Anche le persone con disabilità sono colpite in modo sproporzionato. Chi usa screen reader può non percepire differenze visive manipolative, mentre chi ha difficoltà cognitive può non comprendere messaggi ambigui. Paradossalmente, alcune tecniche manipolative sfruttano persino i meccanismi dell’accessibilità per nascondere informazioni.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Sistemi come “Accedi con Google” o l’uso di dati biometrici presentano interfacce semplificate che nascondono implicazioni importanti: dalla portata della condivisione di dati al collegamento tra identità digitali. Il consenso viene spesso aggirato attraverso la comodità dell’accesso unificato.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resistenza individuale è importante, ma quella collettiva può essere dirompente. Piattaforme per la segnalazione, comunità online, campagne di boicottaggio coordinato e advocacy possono esercitare una pressione concreta sulle aziende. Quando gli utenti si organizzano, anche il potere delle piattaforme vacilla.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Una proposta concreta: introdurre badge di conformità per segnalare interfacce rispettose dell’utente, verificati da audit indipendenti. Come accade per la sicurezza nei pagamenti o per l’accessibilità, anche il design etico può essere riconosciuto, visibile e premiato dal mercato.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designer devono essere formati non solo a progettare interfacce funzionali, ma anche a riconoscere e prevenire i </a:t>
            </a:r>
            <a:r>
              <a:rPr lang="it-IT" dirty="0" err="1"/>
              <a:t>bias</a:t>
            </a:r>
            <a:r>
              <a:rPr lang="it-IT" dirty="0"/>
              <a:t> cognitivi. Servono strumenti di valutazione etica, checklist, momenti di riflessione critica. La responsabilità professionale va estesa anche a chi costruisce le esperienze digitali che influenzano milioni di persone ogni giorno.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aziende hanno un ruolo fondamentale. Devono adottare policy interne che vietino i dark pattern, allineare gli incentivi agli obiettivi etici, e istituire comitati etici con potere decisionale. È una questione di reputazione, di fiducia e, sempre più, di sostenibilità legale e sociale.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Anche il diritto deve evolvere. Tra le proposte più promettenti: sandbox normativi per sperimentare soluzioni innovative, supervisione algoritmica automatizzata, e valutazione delle interfacce basata sugli effetti reali sul comportamento dell’utente. È il momento di una regolazione dinamica, che tenga il passo con l’evoluzione tecnica.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Internet non ha confini, e nemmeno i dark pattern. La frammentazione regolatoria ostacola la tutela degli utenti e complica la compliance per le aziende. Servono standard armonizzati, interoperabilità normativa e collaborazioni transnazionali. Solo un’azione coordinata può affrontare la sfida su scala globale.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Esistono almeno quattro grandi famiglie di dark pattern: l’</a:t>
            </a:r>
            <a:r>
              <a:rPr lang="it-IT" dirty="0" err="1"/>
              <a:t>obstruction</a:t>
            </a:r>
            <a:r>
              <a:rPr lang="it-IT" dirty="0"/>
              <a:t>, che complica l’accesso alle alternative; lo </a:t>
            </a:r>
            <a:r>
              <a:rPr lang="it-IT" dirty="0" err="1"/>
              <a:t>sneaking</a:t>
            </a:r>
            <a:r>
              <a:rPr lang="it-IT" dirty="0"/>
              <a:t>, che nasconde informazioni; l’</a:t>
            </a:r>
            <a:r>
              <a:rPr lang="it-IT" dirty="0" err="1"/>
              <a:t>interference</a:t>
            </a:r>
            <a:r>
              <a:rPr lang="it-IT" dirty="0"/>
              <a:t> visiva e l’azione forzata. Tutte queste tecniche compromettono la libertà decisionale dell’utente.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Come dovrebbero essere le interfacce ideali? Chiare, bilanciate, stratificate. Ogni opzione deve essere comprensibile, ogni scelta facilmente reversibile. La trasparenza deve essere la regola, non l’eccezione. Non si tratta di tecnicismi, ma di rispetto per la dignità dell’utente.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design etico non è solo un dovere morale: è anche vantaggioso. Le ricerche mostrano che trasparenza e rispetto aumentano la fiducia, riducono l’abbandono e rafforzano la fedeltà al brand. In un mercato maturo, la fiducia è la vera valuta competitiva.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future linee di ricerca dovrebbero concentrarsi su sistemi di rilevazione adattiva, metriche oggettive di impatto cognitivo e modelli di governance co-regolata. È fondamentale anche sviluppare dataset dinamici, per seguire l’evoluzione dei pattern e testare soluzioni sempre aggiornate.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Serve una nuova alfabetizzazione digitale: nei curricula scolastici, nei corsi per adulti, nelle campagne pubbliche. Dobbiamo insegnare a leggere criticamente le interfacce, a riconoscere la manipolazione e a rivendicare la nostra autonomia online. È una competenza civica per il XXI secolo.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dark pattern rappresentano una sfida in evoluzione, ma non insormontabile. Abbiamo gli strumenti per reagire: ricerca, regolazione, tecnologia e soprattutto consapevolezza. Il futuro dell’interazione digitale dipende da una scelta collettiva: costruire interfacce che informano, non che manipolano. È questa la vera innovazione: una tecnologia che rispetta chi la usa.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F746-CF08-3735-6B6B-E2F4E5C29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118FC-6927-81EE-1BCE-B95D40F6A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54DC7-A39B-5BA0-8261-47E1266865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5958F3-3213-C1B2-4105-A6E665995D7D}"/>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116865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5DB7E-F242-26B5-2F99-C14CD17BC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AFB98-A430-05E3-3A16-CAD251621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D3F9E-1036-8C21-D059-DA3BB55F8C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251F19-96E7-B248-D0A8-16578243598C}"/>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82850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AD6B5-6589-08C8-43F6-C7E2F86FC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0BBBB-0237-BA6C-EBB5-F0411A407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34A98-AEF8-B453-0769-8A0F44FDBA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AD1DF9-B39E-9AD0-EA08-29B23432E4D9}"/>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420246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5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5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5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5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5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5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 5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 5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 6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1213"/>
          </a:solidFill>
          <a:ln/>
        </p:spPr>
      </p:sp>
      <p:sp>
        <p:nvSpPr>
          <p:cNvPr id="3" name="Shape 1"/>
          <p:cNvSpPr/>
          <p:nvPr/>
        </p:nvSpPr>
        <p:spPr>
          <a:xfrm>
            <a:off x="0" y="0"/>
            <a:ext cx="14630400" cy="8229600"/>
          </a:xfrm>
          <a:prstGeom prst="rect">
            <a:avLst/>
          </a:prstGeom>
          <a:solidFill>
            <a:srgbClr val="2D3133"/>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101.png"/><Relationship Id="rId5" Type="http://schemas.openxmlformats.org/officeDocument/2006/relationships/image" Target="../media/image47.png"/><Relationship Id="rId10" Type="http://schemas.openxmlformats.org/officeDocument/2006/relationships/image" Target="../media/image103.png"/><Relationship Id="rId4" Type="http://schemas.openxmlformats.org/officeDocument/2006/relationships/image" Target="../media/image100.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32.xml"/><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36.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37.xml"/><Relationship Id="rId5" Type="http://schemas.openxmlformats.org/officeDocument/2006/relationships/image" Target="../media/image120.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41.xml"/><Relationship Id="rId5" Type="http://schemas.openxmlformats.org/officeDocument/2006/relationships/image" Target="../media/image128.png"/><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4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45.xml"/><Relationship Id="rId5" Type="http://schemas.openxmlformats.org/officeDocument/2006/relationships/image" Target="../media/image137.png"/><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2.xml"/><Relationship Id="rId1" Type="http://schemas.openxmlformats.org/officeDocument/2006/relationships/slideLayout" Target="../slideLayouts/slideLayout47.xml"/><Relationship Id="rId5" Type="http://schemas.openxmlformats.org/officeDocument/2006/relationships/image" Target="../media/image141.png"/><Relationship Id="rId4" Type="http://schemas.openxmlformats.org/officeDocument/2006/relationships/image" Target="../media/image140.png"/></Relationships>
</file>

<file path=ppt/slides/_rels/slide5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49.xml"/><Relationship Id="rId6" Type="http://schemas.openxmlformats.org/officeDocument/2006/relationships/image" Target="../media/image143.png"/><Relationship Id="rId5" Type="http://schemas.openxmlformats.org/officeDocument/2006/relationships/image" Target="../media/image47.png"/><Relationship Id="rId10" Type="http://schemas.openxmlformats.org/officeDocument/2006/relationships/image" Target="../media/image145.png"/><Relationship Id="rId4" Type="http://schemas.openxmlformats.org/officeDocument/2006/relationships/image" Target="../media/image142.png"/><Relationship Id="rId9"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50.xml"/><Relationship Id="rId5" Type="http://schemas.openxmlformats.org/officeDocument/2006/relationships/image" Target="../media/image148.png"/><Relationship Id="rId4" Type="http://schemas.openxmlformats.org/officeDocument/2006/relationships/image" Target="../media/image147.png"/></Relationships>
</file>

<file path=ppt/slides/_rels/slide5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55.xml"/><Relationship Id="rId1" Type="http://schemas.openxmlformats.org/officeDocument/2006/relationships/slideLayout" Target="../slideLayouts/slideLayout5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9.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0.xml"/><Relationship Id="rId1" Type="http://schemas.openxmlformats.org/officeDocument/2006/relationships/slideLayout" Target="../slideLayouts/slideLayout56.xml"/><Relationship Id="rId5" Type="http://schemas.openxmlformats.org/officeDocument/2006/relationships/image" Target="../media/image160.png"/><Relationship Id="rId4" Type="http://schemas.openxmlformats.org/officeDocument/2006/relationships/image" Target="../media/image159.png"/></Relationships>
</file>

<file path=ppt/slides/_rels/slide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3.xml"/><Relationship Id="rId1" Type="http://schemas.openxmlformats.org/officeDocument/2006/relationships/slideLayout" Target="../slideLayouts/slideLayout59.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6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64.xml"/><Relationship Id="rId1" Type="http://schemas.openxmlformats.org/officeDocument/2006/relationships/slideLayout" Target="../slideLayouts/slideLayout60.xml"/><Relationship Id="rId6" Type="http://schemas.openxmlformats.org/officeDocument/2006/relationships/image" Target="../media/image170.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6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5.xml"/><Relationship Id="rId1" Type="http://schemas.openxmlformats.org/officeDocument/2006/relationships/slideLayout" Target="../slideLayouts/slideLayout61.xml"/><Relationship Id="rId5" Type="http://schemas.openxmlformats.org/officeDocument/2006/relationships/image" Target="../media/image177.png"/><Relationship Id="rId4"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65208"/>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Dark Pattern e Manipolazione del Consenso</a:t>
            </a:r>
            <a:endParaRPr lang="en-US" sz="4450" dirty="0"/>
          </a:p>
        </p:txBody>
      </p:sp>
      <p:sp>
        <p:nvSpPr>
          <p:cNvPr id="4" name="Text 1"/>
          <p:cNvSpPr/>
          <p:nvPr/>
        </p:nvSpPr>
        <p:spPr>
          <a:xfrm>
            <a:off x="793790" y="4131707"/>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Nell'era della sorveglianza digitale e della profilazione pervasiva, il principio del consenso informato rappresenta un baluardo fondamentale per la tutela dell'autodeterminazione informativa degli utenti. Tuttavia, l'efficacia di tale principio viene costantemente minacciata dalla diffusione dei cosiddetti dark pattern.</a:t>
            </a:r>
            <a:endParaRPr lang="en-US" sz="1750" dirty="0"/>
          </a:p>
        </p:txBody>
      </p:sp>
      <p:sp>
        <p:nvSpPr>
          <p:cNvPr id="5" name="Text 2"/>
          <p:cNvSpPr/>
          <p:nvPr/>
        </p:nvSpPr>
        <p:spPr>
          <a:xfrm>
            <a:off x="793790" y="6201370"/>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2324" y="902732"/>
            <a:ext cx="7692152" cy="1296114"/>
          </a:xfrm>
          <a:prstGeom prst="rect">
            <a:avLst/>
          </a:prstGeom>
          <a:noFill/>
          <a:ln/>
        </p:spPr>
        <p:txBody>
          <a:bodyPr wrap="square" lIns="0" tIns="0" rIns="0" bIns="0" rtlCol="0" anchor="t"/>
          <a:lstStyle/>
          <a:p>
            <a:pPr marL="0" indent="0" algn="l">
              <a:lnSpc>
                <a:spcPts val="5100"/>
              </a:lnSpc>
              <a:buNone/>
            </a:pPr>
            <a:r>
              <a:rPr lang="en-US" sz="4050" dirty="0">
                <a:solidFill>
                  <a:srgbClr val="F7F7F8"/>
                </a:solidFill>
                <a:latin typeface="DM Sans Medium" pitchFamily="34" charset="0"/>
                <a:ea typeface="DM Sans Medium" pitchFamily="34" charset="-122"/>
                <a:cs typeface="DM Sans Medium" pitchFamily="34" charset="-120"/>
              </a:rPr>
              <a:t>Ingegneria Sociale e Bias Cognitivi</a:t>
            </a:r>
            <a:endParaRPr lang="en-US" sz="4050" dirty="0"/>
          </a:p>
        </p:txBody>
      </p:sp>
      <p:pic>
        <p:nvPicPr>
          <p:cNvPr id="4" name="Image 1" descr="preencoded.png"/>
          <p:cNvPicPr>
            <a:picLocks noChangeAspect="1"/>
          </p:cNvPicPr>
          <p:nvPr/>
        </p:nvPicPr>
        <p:blipFill>
          <a:blip r:embed="rId4"/>
          <a:stretch>
            <a:fillRect/>
          </a:stretch>
        </p:blipFill>
        <p:spPr>
          <a:xfrm>
            <a:off x="6212324" y="2509957"/>
            <a:ext cx="518517" cy="518517"/>
          </a:xfrm>
          <a:prstGeom prst="rect">
            <a:avLst/>
          </a:prstGeom>
        </p:spPr>
      </p:pic>
      <p:sp>
        <p:nvSpPr>
          <p:cNvPr id="5" name="Text 1"/>
          <p:cNvSpPr/>
          <p:nvPr/>
        </p:nvSpPr>
        <p:spPr>
          <a:xfrm>
            <a:off x="6212324" y="3235881"/>
            <a:ext cx="2391251" cy="324088"/>
          </a:xfrm>
          <a:prstGeom prst="rect">
            <a:avLst/>
          </a:prstGeom>
          <a:noFill/>
          <a:ln/>
        </p:spPr>
        <p:txBody>
          <a:bodyPr wrap="none" lIns="0" tIns="0" rIns="0" bIns="0" rtlCol="0" anchor="t"/>
          <a:lstStyle/>
          <a:p>
            <a:pPr marL="0" indent="0" algn="l">
              <a:lnSpc>
                <a:spcPts val="2550"/>
              </a:lnSpc>
              <a:buNone/>
            </a:pPr>
            <a:r>
              <a:rPr lang="en-US" sz="2000" dirty="0">
                <a:solidFill>
                  <a:srgbClr val="D6D9D7"/>
                </a:solidFill>
                <a:latin typeface="DM Sans Medium" pitchFamily="34" charset="0"/>
                <a:ea typeface="DM Sans Medium" pitchFamily="34" charset="-122"/>
                <a:cs typeface="DM Sans Medium" pitchFamily="34" charset="-120"/>
              </a:rPr>
              <a:t>Effetto Default</a:t>
            </a:r>
            <a:endParaRPr lang="en-US" sz="2000" dirty="0"/>
          </a:p>
        </p:txBody>
      </p:sp>
      <p:sp>
        <p:nvSpPr>
          <p:cNvPr id="6" name="Text 2"/>
          <p:cNvSpPr/>
          <p:nvPr/>
        </p:nvSpPr>
        <p:spPr>
          <a:xfrm>
            <a:off x="6212324" y="3684389"/>
            <a:ext cx="2391251" cy="3318272"/>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Preferenza per l'opzione preselezionata, che viene percepita come raccomandata o sicura, anche quando non lo è. Gli utenti tendono a mantenere le impostazioni predefinite per inerzia cognitiva.</a:t>
            </a:r>
            <a:endParaRPr lang="en-US" sz="1600" dirty="0"/>
          </a:p>
        </p:txBody>
      </p:sp>
      <p:pic>
        <p:nvPicPr>
          <p:cNvPr id="7" name="Image 2" descr="preencoded.png"/>
          <p:cNvPicPr>
            <a:picLocks noChangeAspect="1"/>
          </p:cNvPicPr>
          <p:nvPr/>
        </p:nvPicPr>
        <p:blipFill>
          <a:blip r:embed="rId5"/>
          <a:stretch>
            <a:fillRect/>
          </a:stretch>
        </p:blipFill>
        <p:spPr>
          <a:xfrm>
            <a:off x="8862774" y="2509957"/>
            <a:ext cx="518517" cy="518517"/>
          </a:xfrm>
          <a:prstGeom prst="rect">
            <a:avLst/>
          </a:prstGeom>
        </p:spPr>
      </p:pic>
      <p:sp>
        <p:nvSpPr>
          <p:cNvPr id="8" name="Text 3"/>
          <p:cNvSpPr/>
          <p:nvPr/>
        </p:nvSpPr>
        <p:spPr>
          <a:xfrm>
            <a:off x="8862774" y="3235881"/>
            <a:ext cx="2391251" cy="648176"/>
          </a:xfrm>
          <a:prstGeom prst="rect">
            <a:avLst/>
          </a:prstGeom>
          <a:noFill/>
          <a:ln/>
        </p:spPr>
        <p:txBody>
          <a:bodyPr wrap="square" lIns="0" tIns="0" rIns="0" bIns="0" rtlCol="0" anchor="t"/>
          <a:lstStyle/>
          <a:p>
            <a:pPr marL="0" indent="0" algn="l">
              <a:lnSpc>
                <a:spcPts val="2550"/>
              </a:lnSpc>
              <a:buNone/>
            </a:pPr>
            <a:r>
              <a:rPr lang="en-US" sz="2000" dirty="0">
                <a:solidFill>
                  <a:srgbClr val="D6D9D7"/>
                </a:solidFill>
                <a:latin typeface="DM Sans Medium" pitchFamily="34" charset="0"/>
                <a:ea typeface="DM Sans Medium" pitchFamily="34" charset="-122"/>
                <a:cs typeface="DM Sans Medium" pitchFamily="34" charset="-120"/>
              </a:rPr>
              <a:t>Avversione alla Perdita</a:t>
            </a:r>
            <a:endParaRPr lang="en-US" sz="2000" dirty="0"/>
          </a:p>
        </p:txBody>
      </p:sp>
      <p:sp>
        <p:nvSpPr>
          <p:cNvPr id="9" name="Text 4"/>
          <p:cNvSpPr/>
          <p:nvPr/>
        </p:nvSpPr>
        <p:spPr>
          <a:xfrm>
            <a:off x="8862774" y="4008477"/>
            <a:ext cx="2391251" cy="3318272"/>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Tendenza a evitare la perdita piuttosto che ottenere un guadagno equivalente. I dark pattern sfruttano questo bias facendo percepire il rifiuto del consenso come una potenziale perdita di funzionalità o vantaggi.</a:t>
            </a:r>
            <a:endParaRPr lang="en-US" sz="1600" dirty="0"/>
          </a:p>
        </p:txBody>
      </p:sp>
      <p:pic>
        <p:nvPicPr>
          <p:cNvPr id="10" name="Image 3" descr="preencoded.png"/>
          <p:cNvPicPr>
            <a:picLocks noChangeAspect="1"/>
          </p:cNvPicPr>
          <p:nvPr/>
        </p:nvPicPr>
        <p:blipFill>
          <a:blip r:embed="rId6"/>
          <a:stretch>
            <a:fillRect/>
          </a:stretch>
        </p:blipFill>
        <p:spPr>
          <a:xfrm>
            <a:off x="11513225" y="2509957"/>
            <a:ext cx="518517" cy="518517"/>
          </a:xfrm>
          <a:prstGeom prst="rect">
            <a:avLst/>
          </a:prstGeom>
        </p:spPr>
      </p:pic>
      <p:sp>
        <p:nvSpPr>
          <p:cNvPr id="11" name="Text 5"/>
          <p:cNvSpPr/>
          <p:nvPr/>
        </p:nvSpPr>
        <p:spPr>
          <a:xfrm>
            <a:off x="11513225" y="3235881"/>
            <a:ext cx="2391251" cy="648176"/>
          </a:xfrm>
          <a:prstGeom prst="rect">
            <a:avLst/>
          </a:prstGeom>
          <a:noFill/>
          <a:ln/>
        </p:spPr>
        <p:txBody>
          <a:bodyPr wrap="square" lIns="0" tIns="0" rIns="0" bIns="0" rtlCol="0" anchor="t"/>
          <a:lstStyle/>
          <a:p>
            <a:pPr marL="0" indent="0" algn="l">
              <a:lnSpc>
                <a:spcPts val="2550"/>
              </a:lnSpc>
              <a:buNone/>
            </a:pPr>
            <a:r>
              <a:rPr lang="en-US" sz="2000" dirty="0">
                <a:solidFill>
                  <a:srgbClr val="D6D9D7"/>
                </a:solidFill>
                <a:latin typeface="DM Sans Medium" pitchFamily="34" charset="0"/>
                <a:ea typeface="DM Sans Medium" pitchFamily="34" charset="-122"/>
                <a:cs typeface="DM Sans Medium" pitchFamily="34" charset="-120"/>
              </a:rPr>
              <a:t>Bias di Urgenza e Scarsità</a:t>
            </a:r>
            <a:endParaRPr lang="en-US" sz="2000" dirty="0"/>
          </a:p>
        </p:txBody>
      </p:sp>
      <p:sp>
        <p:nvSpPr>
          <p:cNvPr id="12" name="Text 6"/>
          <p:cNvSpPr/>
          <p:nvPr/>
        </p:nvSpPr>
        <p:spPr>
          <a:xfrm>
            <a:off x="11513225" y="4008477"/>
            <a:ext cx="2391251" cy="3318272"/>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La percezione che un'opportunità sia temporanea o limitata induce scelte affrettate e meno ponderate. Timer, countdown e messaggi di disponibilità limitata sono strumenti comuni di manipolazione.</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0218" y="623173"/>
            <a:ext cx="7266742" cy="705564"/>
          </a:xfrm>
          <a:prstGeom prst="rect">
            <a:avLst/>
          </a:prstGeom>
          <a:noFill/>
          <a:ln/>
        </p:spPr>
        <p:txBody>
          <a:bodyPr wrap="none" lIns="0" tIns="0" rIns="0" bIns="0" rtlCol="0" anchor="t"/>
          <a:lstStyle/>
          <a:p>
            <a:pPr marL="0" indent="0" algn="l">
              <a:lnSpc>
                <a:spcPts val="5550"/>
              </a:lnSpc>
              <a:buNone/>
            </a:pPr>
            <a:r>
              <a:rPr lang="en-US" sz="4400" dirty="0">
                <a:solidFill>
                  <a:srgbClr val="F7F7F8"/>
                </a:solidFill>
                <a:latin typeface="DM Sans Medium" pitchFamily="34" charset="0"/>
                <a:ea typeface="DM Sans Medium" pitchFamily="34" charset="-122"/>
                <a:cs typeface="DM Sans Medium" pitchFamily="34" charset="-120"/>
              </a:rPr>
              <a:t>Quadro Normativo Europeo</a:t>
            </a:r>
            <a:endParaRPr lang="en-US" sz="4400" dirty="0"/>
          </a:p>
        </p:txBody>
      </p:sp>
      <p:sp>
        <p:nvSpPr>
          <p:cNvPr id="3" name="Shape 1"/>
          <p:cNvSpPr/>
          <p:nvPr/>
        </p:nvSpPr>
        <p:spPr>
          <a:xfrm>
            <a:off x="790218" y="1780222"/>
            <a:ext cx="2174915" cy="1300639"/>
          </a:xfrm>
          <a:prstGeom prst="roundRect">
            <a:avLst>
              <a:gd name="adj" fmla="val 2604"/>
            </a:avLst>
          </a:prstGeom>
          <a:solidFill>
            <a:srgbClr val="4C5052"/>
          </a:solidFill>
          <a:ln/>
        </p:spPr>
        <p:txBody>
          <a:bodyPr/>
          <a:lstStyle/>
          <a:p>
            <a:endParaRPr lang="it-IT"/>
          </a:p>
        </p:txBody>
      </p:sp>
      <p:pic>
        <p:nvPicPr>
          <p:cNvPr id="4" name="Image 0" descr="preencoded.png"/>
          <p:cNvPicPr>
            <a:picLocks noChangeAspect="1"/>
          </p:cNvPicPr>
          <p:nvPr/>
        </p:nvPicPr>
        <p:blipFill>
          <a:blip r:embed="rId3"/>
          <a:stretch>
            <a:fillRect/>
          </a:stretch>
        </p:blipFill>
        <p:spPr>
          <a:xfrm>
            <a:off x="1718905" y="2232065"/>
            <a:ext cx="317421" cy="396835"/>
          </a:xfrm>
          <a:prstGeom prst="rect">
            <a:avLst/>
          </a:prstGeom>
        </p:spPr>
      </p:pic>
      <p:sp>
        <p:nvSpPr>
          <p:cNvPr id="5" name="Text 2"/>
          <p:cNvSpPr/>
          <p:nvPr/>
        </p:nvSpPr>
        <p:spPr>
          <a:xfrm>
            <a:off x="3190875" y="2005965"/>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GDPR</a:t>
            </a:r>
            <a:endParaRPr lang="en-US" sz="2200" dirty="0"/>
          </a:p>
        </p:txBody>
      </p:sp>
      <p:sp>
        <p:nvSpPr>
          <p:cNvPr id="6" name="Text 3"/>
          <p:cNvSpPr/>
          <p:nvPr/>
        </p:nvSpPr>
        <p:spPr>
          <a:xfrm>
            <a:off x="3190875" y="2494002"/>
            <a:ext cx="8986718" cy="361117"/>
          </a:xfrm>
          <a:prstGeom prst="rect">
            <a:avLst/>
          </a:prstGeom>
          <a:noFill/>
          <a:ln/>
        </p:spPr>
        <p:txBody>
          <a:bodyPr wrap="non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Stabilisce che il consenso debba essere libero, specifico, informato e inequivocabile</a:t>
            </a:r>
            <a:endParaRPr lang="en-US" sz="1750" dirty="0"/>
          </a:p>
        </p:txBody>
      </p:sp>
      <p:sp>
        <p:nvSpPr>
          <p:cNvPr id="7" name="Shape 4"/>
          <p:cNvSpPr/>
          <p:nvPr/>
        </p:nvSpPr>
        <p:spPr>
          <a:xfrm>
            <a:off x="3078004" y="3065621"/>
            <a:ext cx="10649307" cy="15240"/>
          </a:xfrm>
          <a:prstGeom prst="roundRect">
            <a:avLst>
              <a:gd name="adj" fmla="val 222227"/>
            </a:avLst>
          </a:prstGeom>
          <a:solidFill>
            <a:srgbClr val="65696B"/>
          </a:solidFill>
          <a:ln/>
        </p:spPr>
        <p:txBody>
          <a:bodyPr/>
          <a:lstStyle/>
          <a:p>
            <a:endParaRPr lang="it-IT"/>
          </a:p>
        </p:txBody>
      </p:sp>
      <p:sp>
        <p:nvSpPr>
          <p:cNvPr id="8" name="Shape 5"/>
          <p:cNvSpPr/>
          <p:nvPr/>
        </p:nvSpPr>
        <p:spPr>
          <a:xfrm>
            <a:off x="790218" y="3193733"/>
            <a:ext cx="4349948" cy="1300639"/>
          </a:xfrm>
          <a:prstGeom prst="roundRect">
            <a:avLst>
              <a:gd name="adj" fmla="val 2604"/>
            </a:avLst>
          </a:prstGeom>
          <a:solidFill>
            <a:srgbClr val="4C5052"/>
          </a:solidFill>
          <a:ln/>
        </p:spPr>
        <p:txBody>
          <a:bodyPr/>
          <a:lstStyle/>
          <a:p>
            <a:endParaRPr lang="it-IT"/>
          </a:p>
        </p:txBody>
      </p:sp>
      <p:pic>
        <p:nvPicPr>
          <p:cNvPr id="9" name="Image 1" descr="preencoded.png"/>
          <p:cNvPicPr>
            <a:picLocks noChangeAspect="1"/>
          </p:cNvPicPr>
          <p:nvPr/>
        </p:nvPicPr>
        <p:blipFill>
          <a:blip r:embed="rId4"/>
          <a:stretch>
            <a:fillRect/>
          </a:stretch>
        </p:blipFill>
        <p:spPr>
          <a:xfrm>
            <a:off x="2806422" y="3645575"/>
            <a:ext cx="317421" cy="396835"/>
          </a:xfrm>
          <a:prstGeom prst="rect">
            <a:avLst/>
          </a:prstGeom>
        </p:spPr>
      </p:pic>
      <p:sp>
        <p:nvSpPr>
          <p:cNvPr id="10" name="Text 6"/>
          <p:cNvSpPr/>
          <p:nvPr/>
        </p:nvSpPr>
        <p:spPr>
          <a:xfrm>
            <a:off x="5365909" y="3419475"/>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Digital Services Act</a:t>
            </a:r>
            <a:endParaRPr lang="en-US" sz="2200" dirty="0"/>
          </a:p>
        </p:txBody>
      </p:sp>
      <p:sp>
        <p:nvSpPr>
          <p:cNvPr id="11" name="Text 7"/>
          <p:cNvSpPr/>
          <p:nvPr/>
        </p:nvSpPr>
        <p:spPr>
          <a:xfrm>
            <a:off x="5365909" y="3907512"/>
            <a:ext cx="6167795" cy="361117"/>
          </a:xfrm>
          <a:prstGeom prst="rect">
            <a:avLst/>
          </a:prstGeom>
          <a:noFill/>
          <a:ln/>
        </p:spPr>
        <p:txBody>
          <a:bodyPr wrap="non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Vieta pratiche ingannevoli nei confronti degli utenti digitali</a:t>
            </a:r>
            <a:endParaRPr lang="en-US" sz="1750" dirty="0"/>
          </a:p>
        </p:txBody>
      </p:sp>
      <p:sp>
        <p:nvSpPr>
          <p:cNvPr id="12" name="Shape 8"/>
          <p:cNvSpPr/>
          <p:nvPr/>
        </p:nvSpPr>
        <p:spPr>
          <a:xfrm>
            <a:off x="5253037" y="4479131"/>
            <a:ext cx="8474273" cy="15240"/>
          </a:xfrm>
          <a:prstGeom prst="roundRect">
            <a:avLst>
              <a:gd name="adj" fmla="val 222227"/>
            </a:avLst>
          </a:prstGeom>
          <a:solidFill>
            <a:srgbClr val="65696B"/>
          </a:solidFill>
          <a:ln/>
        </p:spPr>
        <p:txBody>
          <a:bodyPr/>
          <a:lstStyle/>
          <a:p>
            <a:endParaRPr lang="it-IT"/>
          </a:p>
        </p:txBody>
      </p:sp>
      <p:sp>
        <p:nvSpPr>
          <p:cNvPr id="13" name="Shape 9"/>
          <p:cNvSpPr/>
          <p:nvPr/>
        </p:nvSpPr>
        <p:spPr>
          <a:xfrm>
            <a:off x="790218" y="4607243"/>
            <a:ext cx="6524982" cy="1661755"/>
          </a:xfrm>
          <a:prstGeom prst="roundRect">
            <a:avLst>
              <a:gd name="adj" fmla="val 2038"/>
            </a:avLst>
          </a:prstGeom>
          <a:solidFill>
            <a:srgbClr val="4C5052"/>
          </a:solidFill>
          <a:ln/>
        </p:spPr>
        <p:txBody>
          <a:bodyPr/>
          <a:lstStyle/>
          <a:p>
            <a:endParaRPr lang="it-IT"/>
          </a:p>
        </p:txBody>
      </p:sp>
      <p:pic>
        <p:nvPicPr>
          <p:cNvPr id="14" name="Image 2" descr="preencoded.png"/>
          <p:cNvPicPr>
            <a:picLocks noChangeAspect="1"/>
          </p:cNvPicPr>
          <p:nvPr/>
        </p:nvPicPr>
        <p:blipFill>
          <a:blip r:embed="rId5"/>
          <a:stretch>
            <a:fillRect/>
          </a:stretch>
        </p:blipFill>
        <p:spPr>
          <a:xfrm>
            <a:off x="3893939" y="5239703"/>
            <a:ext cx="317421" cy="396835"/>
          </a:xfrm>
          <a:prstGeom prst="rect">
            <a:avLst/>
          </a:prstGeom>
        </p:spPr>
      </p:pic>
      <p:sp>
        <p:nvSpPr>
          <p:cNvPr id="15" name="Text 10"/>
          <p:cNvSpPr/>
          <p:nvPr/>
        </p:nvSpPr>
        <p:spPr>
          <a:xfrm>
            <a:off x="7540942" y="4832985"/>
            <a:ext cx="5502712" cy="352663"/>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Direttiva sulle Pratiche Commerciali Sleali</a:t>
            </a:r>
            <a:endParaRPr lang="en-US" sz="2200" dirty="0"/>
          </a:p>
        </p:txBody>
      </p:sp>
      <p:sp>
        <p:nvSpPr>
          <p:cNvPr id="16" name="Text 11"/>
          <p:cNvSpPr/>
          <p:nvPr/>
        </p:nvSpPr>
        <p:spPr>
          <a:xfrm>
            <a:off x="7540942" y="5321022"/>
            <a:ext cx="6073497" cy="722233"/>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Fornisce ulteriore protezione contro manipolazioni commerciali</a:t>
            </a:r>
            <a:endParaRPr lang="en-US" sz="1750" dirty="0"/>
          </a:p>
        </p:txBody>
      </p:sp>
      <p:sp>
        <p:nvSpPr>
          <p:cNvPr id="17" name="Text 12"/>
          <p:cNvSpPr/>
          <p:nvPr/>
        </p:nvSpPr>
        <p:spPr>
          <a:xfrm>
            <a:off x="790218" y="6522958"/>
            <a:ext cx="13049964" cy="1083350"/>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Dal punto di vista giuridico, il problema dei dark pattern si colloca all'intersezione tra la tutela della privacy e la protezione dei consumatori. L'uso di interfacce manipolative compromette i requisiti normativi, rendendo il consenso giuridicamente invalido secondo la legislazione europea.</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83669" y="615791"/>
            <a:ext cx="9156978" cy="699730"/>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Approccio Normativo Statunitense</a:t>
            </a:r>
            <a:endParaRPr lang="en-US" sz="4400" dirty="0"/>
          </a:p>
        </p:txBody>
      </p:sp>
      <p:sp>
        <p:nvSpPr>
          <p:cNvPr id="3" name="Text 1"/>
          <p:cNvSpPr/>
          <p:nvPr/>
        </p:nvSpPr>
        <p:spPr>
          <a:xfrm>
            <a:off x="783669" y="1875234"/>
            <a:ext cx="3502581" cy="349806"/>
          </a:xfrm>
          <a:prstGeom prst="rect">
            <a:avLst/>
          </a:prstGeom>
          <a:noFill/>
          <a:ln/>
        </p:spPr>
        <p:txBody>
          <a:bodyPr wrap="none" lIns="0" tIns="0" rIns="0" bIns="0" rtlCol="0" anchor="t"/>
          <a:lstStyle/>
          <a:p>
            <a:pPr marL="0" indent="0" algn="l">
              <a:lnSpc>
                <a:spcPts val="2750"/>
              </a:lnSpc>
              <a:buNone/>
            </a:pPr>
            <a:r>
              <a:rPr lang="en-US" sz="2200" dirty="0">
                <a:solidFill>
                  <a:srgbClr val="F7F7F8"/>
                </a:solidFill>
                <a:latin typeface="DM Sans Medium" pitchFamily="34" charset="0"/>
                <a:ea typeface="DM Sans Medium" pitchFamily="34" charset="-122"/>
                <a:cs typeface="DM Sans Medium" pitchFamily="34" charset="-120"/>
              </a:rPr>
              <a:t>Federal Trade Commission</a:t>
            </a:r>
            <a:endParaRPr lang="en-US" sz="2200" dirty="0"/>
          </a:p>
        </p:txBody>
      </p:sp>
      <p:sp>
        <p:nvSpPr>
          <p:cNvPr id="4" name="Text 2"/>
          <p:cNvSpPr/>
          <p:nvPr/>
        </p:nvSpPr>
        <p:spPr>
          <a:xfrm>
            <a:off x="783669" y="2448878"/>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Negli Stati Uniti, la Federal Trade Commission (FTC) ha riconosciuto i dark pattern come pratiche scorrette e ingannevoli, suggerendo la possibilità di sanzioni nei confronti delle piattaforme che li utilizzano sistematicamente.</a:t>
            </a:r>
            <a:endParaRPr lang="en-US" sz="1750" dirty="0"/>
          </a:p>
        </p:txBody>
      </p:sp>
      <p:sp>
        <p:nvSpPr>
          <p:cNvPr id="5" name="Text 3"/>
          <p:cNvSpPr/>
          <p:nvPr/>
        </p:nvSpPr>
        <p:spPr>
          <a:xfrm>
            <a:off x="783669" y="4441627"/>
            <a:ext cx="6258401" cy="1433036"/>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L'approccio americano si concentra principalmente sulla protezione del consumatore piuttosto che sulla tutela della privacy come diritto fondamentale, creando una differenza significativa rispetto al modello europeo.</a:t>
            </a:r>
            <a:endParaRPr lang="en-US" sz="1750" dirty="0"/>
          </a:p>
        </p:txBody>
      </p:sp>
      <p:pic>
        <p:nvPicPr>
          <p:cNvPr id="6" name="Image 0" descr="preencoded.png"/>
          <p:cNvPicPr>
            <a:picLocks noChangeAspect="1"/>
          </p:cNvPicPr>
          <p:nvPr/>
        </p:nvPicPr>
        <p:blipFill>
          <a:blip r:embed="rId3"/>
          <a:stretch>
            <a:fillRect/>
          </a:stretch>
        </p:blipFill>
        <p:spPr>
          <a:xfrm>
            <a:off x="7595949" y="1903214"/>
            <a:ext cx="6258401" cy="3520321"/>
          </a:xfrm>
          <a:prstGeom prst="rect">
            <a:avLst/>
          </a:prstGeom>
        </p:spPr>
      </p:pic>
      <p:sp>
        <p:nvSpPr>
          <p:cNvPr id="7" name="Text 4"/>
          <p:cNvSpPr/>
          <p:nvPr/>
        </p:nvSpPr>
        <p:spPr>
          <a:xfrm>
            <a:off x="7595949" y="5675352"/>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La pluralità dei riferimenti normativi a livello globale richiama la necessità di un approccio integrato e interdisciplinare alla regolazione dei dark pattern, capace di coniugare competenze legali, tecniche ed etiche in un contesto sempre più internazionale.</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43125"/>
          </a:xfrm>
          <a:prstGeom prst="rect">
            <a:avLst/>
          </a:prstGeom>
        </p:spPr>
      </p:pic>
      <p:sp>
        <p:nvSpPr>
          <p:cNvPr id="3" name="Text 0"/>
          <p:cNvSpPr/>
          <p:nvPr/>
        </p:nvSpPr>
        <p:spPr>
          <a:xfrm>
            <a:off x="600075" y="2732484"/>
            <a:ext cx="6700718" cy="535781"/>
          </a:xfrm>
          <a:prstGeom prst="rect">
            <a:avLst/>
          </a:prstGeom>
          <a:noFill/>
          <a:ln/>
        </p:spPr>
        <p:txBody>
          <a:bodyPr wrap="none" lIns="0" tIns="0" rIns="0" bIns="0" rtlCol="0" anchor="t"/>
          <a:lstStyle/>
          <a:p>
            <a:pPr marL="0" indent="0" algn="l">
              <a:lnSpc>
                <a:spcPts val="4200"/>
              </a:lnSpc>
              <a:buNone/>
            </a:pPr>
            <a:r>
              <a:rPr lang="en-US" sz="3350" dirty="0">
                <a:solidFill>
                  <a:srgbClr val="F7F7F8"/>
                </a:solidFill>
                <a:latin typeface="DM Sans Medium" pitchFamily="34" charset="0"/>
                <a:ea typeface="DM Sans Medium" pitchFamily="34" charset="-122"/>
                <a:cs typeface="DM Sans Medium" pitchFamily="34" charset="-120"/>
              </a:rPr>
              <a:t>Obstruction: Complicare il Rifiuto</a:t>
            </a:r>
            <a:endParaRPr lang="en-US" sz="3350" dirty="0"/>
          </a:p>
        </p:txBody>
      </p:sp>
      <p:pic>
        <p:nvPicPr>
          <p:cNvPr id="4" name="Image 1" descr="preencoded.png"/>
          <p:cNvPicPr>
            <a:picLocks noChangeAspect="1"/>
          </p:cNvPicPr>
          <p:nvPr/>
        </p:nvPicPr>
        <p:blipFill>
          <a:blip r:embed="rId4"/>
          <a:stretch>
            <a:fillRect/>
          </a:stretch>
        </p:blipFill>
        <p:spPr>
          <a:xfrm>
            <a:off x="600075" y="3525441"/>
            <a:ext cx="857250" cy="1028700"/>
          </a:xfrm>
          <a:prstGeom prst="rect">
            <a:avLst/>
          </a:prstGeom>
        </p:spPr>
      </p:pic>
      <p:sp>
        <p:nvSpPr>
          <p:cNvPr id="5" name="Text 1"/>
          <p:cNvSpPr/>
          <p:nvPr/>
        </p:nvSpPr>
        <p:spPr>
          <a:xfrm>
            <a:off x="1714500" y="3696891"/>
            <a:ext cx="2143125" cy="267891"/>
          </a:xfrm>
          <a:prstGeom prst="rect">
            <a:avLst/>
          </a:prstGeom>
          <a:noFill/>
          <a:ln/>
        </p:spPr>
        <p:txBody>
          <a:bodyPr wrap="none" lIns="0" tIns="0" rIns="0" bIns="0" rtlCol="0" anchor="t"/>
          <a:lstStyle/>
          <a:p>
            <a:pPr marL="0" indent="0" algn="l">
              <a:lnSpc>
                <a:spcPts val="2100"/>
              </a:lnSpc>
              <a:buNone/>
            </a:pPr>
            <a:r>
              <a:rPr lang="en-US" sz="1650" dirty="0">
                <a:solidFill>
                  <a:srgbClr val="D6D9D7"/>
                </a:solidFill>
                <a:latin typeface="DM Sans Medium" pitchFamily="34" charset="0"/>
                <a:ea typeface="DM Sans Medium" pitchFamily="34" charset="-122"/>
                <a:cs typeface="DM Sans Medium" pitchFamily="34" charset="-120"/>
              </a:rPr>
              <a:t>Percorsi Complessi</a:t>
            </a:r>
            <a:endParaRPr lang="en-US" sz="1650" dirty="0"/>
          </a:p>
        </p:txBody>
      </p:sp>
      <p:sp>
        <p:nvSpPr>
          <p:cNvPr id="6" name="Text 2"/>
          <p:cNvSpPr/>
          <p:nvPr/>
        </p:nvSpPr>
        <p:spPr>
          <a:xfrm>
            <a:off x="1714500" y="4067651"/>
            <a:ext cx="12315825" cy="274320"/>
          </a:xfrm>
          <a:prstGeom prst="rect">
            <a:avLst/>
          </a:prstGeom>
          <a:noFill/>
          <a:ln/>
        </p:spPr>
        <p:txBody>
          <a:bodyPr wrap="none" lIns="0" tIns="0" rIns="0" bIns="0" rtlCol="0" anchor="t"/>
          <a:lstStyle/>
          <a:p>
            <a:pPr marL="0" indent="0" algn="l">
              <a:lnSpc>
                <a:spcPts val="2150"/>
              </a:lnSpc>
              <a:buNone/>
            </a:pPr>
            <a:r>
              <a:rPr lang="en-US" sz="1350" dirty="0">
                <a:solidFill>
                  <a:srgbClr val="D6D9D7"/>
                </a:solidFill>
                <a:latin typeface="Inter" pitchFamily="34" charset="0"/>
                <a:ea typeface="Inter" pitchFamily="34" charset="-122"/>
                <a:cs typeface="Inter" pitchFamily="34" charset="-120"/>
              </a:rPr>
              <a:t>Creazione di percorsi tortuosi e complessi per accedere alle opzioni di rifiuto del consenso, richiedendo numerosi passaggi.</a:t>
            </a:r>
            <a:endParaRPr lang="en-US" sz="1350" dirty="0"/>
          </a:p>
        </p:txBody>
      </p:sp>
      <p:pic>
        <p:nvPicPr>
          <p:cNvPr id="7" name="Image 2" descr="preencoded.png"/>
          <p:cNvPicPr>
            <a:picLocks noChangeAspect="1"/>
          </p:cNvPicPr>
          <p:nvPr/>
        </p:nvPicPr>
        <p:blipFill>
          <a:blip r:embed="rId5"/>
          <a:stretch>
            <a:fillRect/>
          </a:stretch>
        </p:blipFill>
        <p:spPr>
          <a:xfrm>
            <a:off x="600075" y="4554141"/>
            <a:ext cx="857250" cy="1028700"/>
          </a:xfrm>
          <a:prstGeom prst="rect">
            <a:avLst/>
          </a:prstGeom>
        </p:spPr>
      </p:pic>
      <p:sp>
        <p:nvSpPr>
          <p:cNvPr id="8" name="Text 3"/>
          <p:cNvSpPr/>
          <p:nvPr/>
        </p:nvSpPr>
        <p:spPr>
          <a:xfrm>
            <a:off x="1714500" y="4725591"/>
            <a:ext cx="2143125" cy="267891"/>
          </a:xfrm>
          <a:prstGeom prst="rect">
            <a:avLst/>
          </a:prstGeom>
          <a:noFill/>
          <a:ln/>
        </p:spPr>
        <p:txBody>
          <a:bodyPr wrap="none" lIns="0" tIns="0" rIns="0" bIns="0" rtlCol="0" anchor="t"/>
          <a:lstStyle/>
          <a:p>
            <a:pPr marL="0" indent="0" algn="l">
              <a:lnSpc>
                <a:spcPts val="2100"/>
              </a:lnSpc>
              <a:buNone/>
            </a:pPr>
            <a:r>
              <a:rPr lang="en-US" sz="1650" dirty="0">
                <a:solidFill>
                  <a:srgbClr val="D6D9D7"/>
                </a:solidFill>
                <a:latin typeface="DM Sans Medium" pitchFamily="34" charset="0"/>
                <a:ea typeface="DM Sans Medium" pitchFamily="34" charset="-122"/>
                <a:cs typeface="DM Sans Medium" pitchFamily="34" charset="-120"/>
              </a:rPr>
              <a:t>Scroll Infiniti</a:t>
            </a:r>
            <a:endParaRPr lang="en-US" sz="1650" dirty="0"/>
          </a:p>
        </p:txBody>
      </p:sp>
      <p:sp>
        <p:nvSpPr>
          <p:cNvPr id="9" name="Text 4"/>
          <p:cNvSpPr/>
          <p:nvPr/>
        </p:nvSpPr>
        <p:spPr>
          <a:xfrm>
            <a:off x="1714500" y="5096351"/>
            <a:ext cx="12315825" cy="274320"/>
          </a:xfrm>
          <a:prstGeom prst="rect">
            <a:avLst/>
          </a:prstGeom>
          <a:noFill/>
          <a:ln/>
        </p:spPr>
        <p:txBody>
          <a:bodyPr wrap="none" lIns="0" tIns="0" rIns="0" bIns="0" rtlCol="0" anchor="t"/>
          <a:lstStyle/>
          <a:p>
            <a:pPr marL="0" indent="0" algn="l">
              <a:lnSpc>
                <a:spcPts val="2150"/>
              </a:lnSpc>
              <a:buNone/>
            </a:pPr>
            <a:r>
              <a:rPr lang="en-US" sz="1350" dirty="0">
                <a:solidFill>
                  <a:srgbClr val="D6D9D7"/>
                </a:solidFill>
                <a:latin typeface="Inter" pitchFamily="34" charset="0"/>
                <a:ea typeface="Inter" pitchFamily="34" charset="-122"/>
                <a:cs typeface="Inter" pitchFamily="34" charset="-120"/>
              </a:rPr>
              <a:t>Posizionamento delle opzioni di rifiuto dopo lunghi testi o al termine di pagine che richiedono scorrimento esteso.</a:t>
            </a:r>
            <a:endParaRPr lang="en-US" sz="1350" dirty="0"/>
          </a:p>
        </p:txBody>
      </p:sp>
      <p:pic>
        <p:nvPicPr>
          <p:cNvPr id="10" name="Image 3" descr="preencoded.png"/>
          <p:cNvPicPr>
            <a:picLocks noChangeAspect="1"/>
          </p:cNvPicPr>
          <p:nvPr/>
        </p:nvPicPr>
        <p:blipFill>
          <a:blip r:embed="rId6"/>
          <a:stretch>
            <a:fillRect/>
          </a:stretch>
        </p:blipFill>
        <p:spPr>
          <a:xfrm>
            <a:off x="600075" y="5582841"/>
            <a:ext cx="857250" cy="1028700"/>
          </a:xfrm>
          <a:prstGeom prst="rect">
            <a:avLst/>
          </a:prstGeom>
        </p:spPr>
      </p:pic>
      <p:sp>
        <p:nvSpPr>
          <p:cNvPr id="11" name="Text 5"/>
          <p:cNvSpPr/>
          <p:nvPr/>
        </p:nvSpPr>
        <p:spPr>
          <a:xfrm>
            <a:off x="1714500" y="5754291"/>
            <a:ext cx="2143125" cy="267891"/>
          </a:xfrm>
          <a:prstGeom prst="rect">
            <a:avLst/>
          </a:prstGeom>
          <a:noFill/>
          <a:ln/>
        </p:spPr>
        <p:txBody>
          <a:bodyPr wrap="none" lIns="0" tIns="0" rIns="0" bIns="0" rtlCol="0" anchor="t"/>
          <a:lstStyle/>
          <a:p>
            <a:pPr marL="0" indent="0" algn="l">
              <a:lnSpc>
                <a:spcPts val="2100"/>
              </a:lnSpc>
              <a:buNone/>
            </a:pPr>
            <a:r>
              <a:rPr lang="en-US" sz="1650" dirty="0">
                <a:solidFill>
                  <a:srgbClr val="D6D9D7"/>
                </a:solidFill>
                <a:latin typeface="DM Sans Medium" pitchFamily="34" charset="0"/>
                <a:ea typeface="DM Sans Medium" pitchFamily="34" charset="-122"/>
                <a:cs typeface="DM Sans Medium" pitchFamily="34" charset="-120"/>
              </a:rPr>
              <a:t>Menu Annidati</a:t>
            </a:r>
            <a:endParaRPr lang="en-US" sz="1650" dirty="0"/>
          </a:p>
        </p:txBody>
      </p:sp>
      <p:sp>
        <p:nvSpPr>
          <p:cNvPr id="12" name="Text 6"/>
          <p:cNvSpPr/>
          <p:nvPr/>
        </p:nvSpPr>
        <p:spPr>
          <a:xfrm>
            <a:off x="1714500" y="6125051"/>
            <a:ext cx="12315825" cy="274320"/>
          </a:xfrm>
          <a:prstGeom prst="rect">
            <a:avLst/>
          </a:prstGeom>
          <a:noFill/>
          <a:ln/>
        </p:spPr>
        <p:txBody>
          <a:bodyPr wrap="none" lIns="0" tIns="0" rIns="0" bIns="0" rtlCol="0" anchor="t"/>
          <a:lstStyle/>
          <a:p>
            <a:pPr marL="0" indent="0" algn="l">
              <a:lnSpc>
                <a:spcPts val="2150"/>
              </a:lnSpc>
              <a:buNone/>
            </a:pPr>
            <a:r>
              <a:rPr lang="en-US" sz="1350" dirty="0">
                <a:solidFill>
                  <a:srgbClr val="D6D9D7"/>
                </a:solidFill>
                <a:latin typeface="Inter" pitchFamily="34" charset="0"/>
                <a:ea typeface="Inter" pitchFamily="34" charset="-122"/>
                <a:cs typeface="Inter" pitchFamily="34" charset="-120"/>
              </a:rPr>
              <a:t>Nascondere le opzioni di privacy in sottomenu difficili da trovare, aumentando il carico cognitivo necessario per gestire le proprie preferenze.</a:t>
            </a:r>
            <a:endParaRPr lang="en-US" sz="1350" dirty="0"/>
          </a:p>
        </p:txBody>
      </p:sp>
      <p:pic>
        <p:nvPicPr>
          <p:cNvPr id="13" name="Image 4" descr="preencoded.png"/>
          <p:cNvPicPr>
            <a:picLocks noChangeAspect="1"/>
          </p:cNvPicPr>
          <p:nvPr/>
        </p:nvPicPr>
        <p:blipFill>
          <a:blip r:embed="rId7"/>
          <a:stretch>
            <a:fillRect/>
          </a:stretch>
        </p:blipFill>
        <p:spPr>
          <a:xfrm>
            <a:off x="600075" y="6611541"/>
            <a:ext cx="857250" cy="1028700"/>
          </a:xfrm>
          <a:prstGeom prst="rect">
            <a:avLst/>
          </a:prstGeom>
        </p:spPr>
      </p:pic>
      <p:sp>
        <p:nvSpPr>
          <p:cNvPr id="14" name="Text 7"/>
          <p:cNvSpPr/>
          <p:nvPr/>
        </p:nvSpPr>
        <p:spPr>
          <a:xfrm>
            <a:off x="1714500" y="6782991"/>
            <a:ext cx="2143125" cy="267891"/>
          </a:xfrm>
          <a:prstGeom prst="rect">
            <a:avLst/>
          </a:prstGeom>
          <a:noFill/>
          <a:ln/>
        </p:spPr>
        <p:txBody>
          <a:bodyPr wrap="none" lIns="0" tIns="0" rIns="0" bIns="0" rtlCol="0" anchor="t"/>
          <a:lstStyle/>
          <a:p>
            <a:pPr marL="0" indent="0" algn="l">
              <a:lnSpc>
                <a:spcPts val="2100"/>
              </a:lnSpc>
              <a:buNone/>
            </a:pPr>
            <a:r>
              <a:rPr lang="en-US" sz="1650" dirty="0">
                <a:solidFill>
                  <a:srgbClr val="D6D9D7"/>
                </a:solidFill>
                <a:latin typeface="DM Sans Medium" pitchFamily="34" charset="0"/>
                <a:ea typeface="DM Sans Medium" pitchFamily="34" charset="-122"/>
                <a:cs typeface="DM Sans Medium" pitchFamily="34" charset="-120"/>
              </a:rPr>
              <a:t>Ritardi Artificiali</a:t>
            </a:r>
            <a:endParaRPr lang="en-US" sz="1650" dirty="0"/>
          </a:p>
        </p:txBody>
      </p:sp>
      <p:sp>
        <p:nvSpPr>
          <p:cNvPr id="15" name="Text 8"/>
          <p:cNvSpPr/>
          <p:nvPr/>
        </p:nvSpPr>
        <p:spPr>
          <a:xfrm>
            <a:off x="1714500" y="7153751"/>
            <a:ext cx="12315825" cy="274320"/>
          </a:xfrm>
          <a:prstGeom prst="rect">
            <a:avLst/>
          </a:prstGeom>
          <a:noFill/>
          <a:ln/>
        </p:spPr>
        <p:txBody>
          <a:bodyPr wrap="none" lIns="0" tIns="0" rIns="0" bIns="0" rtlCol="0" anchor="t"/>
          <a:lstStyle/>
          <a:p>
            <a:pPr marL="0" indent="0" algn="l">
              <a:lnSpc>
                <a:spcPts val="2150"/>
              </a:lnSpc>
              <a:buNone/>
            </a:pPr>
            <a:r>
              <a:rPr lang="en-US" sz="1350" dirty="0">
                <a:solidFill>
                  <a:srgbClr val="D6D9D7"/>
                </a:solidFill>
                <a:latin typeface="Inter" pitchFamily="34" charset="0"/>
                <a:ea typeface="Inter" pitchFamily="34" charset="-122"/>
                <a:cs typeface="Inter" pitchFamily="34" charset="-120"/>
              </a:rPr>
              <a:t>Introduzione di attese o rallentamenti intenzionali quando l'utente sceglie percorsi orientati alla privacy.</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name="Slide 11">
    <p:spTree>
      <p:nvGrpSpPr>
        <p:cNvPr id="1" name=""/>
        <p:cNvGrpSpPr/>
        <p:nvPr/>
      </p:nvGrpSpPr>
      <p:grpSpPr>
        <a:xfrm>
          <a:off x="0" y="0"/>
          <a:ext cx="0" cy="0"/>
          <a:chOff x="0" y="0"/>
          <a:chExt cx="0" cy="0"/>
        </a:xfrm>
      </p:grpSpPr>
      <p:sp>
        <p:nvSpPr>
          <p:cNvPr id="2" name="Text 0"/>
          <p:cNvSpPr/>
          <p:nvPr/>
        </p:nvSpPr>
        <p:spPr>
          <a:xfrm>
            <a:off x="472321" y="371118"/>
            <a:ext cx="5225177" cy="421719"/>
          </a:xfrm>
          <a:prstGeom prst="rect">
            <a:avLst/>
          </a:prstGeom>
          <a:noFill/>
          <a:ln/>
        </p:spPr>
        <p:txBody>
          <a:bodyPr wrap="none" lIns="0" tIns="0" rIns="0" bIns="0" rtlCol="0" anchor="t"/>
          <a:lstStyle/>
          <a:p>
            <a:pPr marL="0" indent="0" algn="l">
              <a:lnSpc>
                <a:spcPts val="3300"/>
              </a:lnSpc>
              <a:buNone/>
            </a:pPr>
            <a:r>
              <a:rPr lang="en-US" sz="2650" dirty="0">
                <a:solidFill>
                  <a:srgbClr val="F7F7F8"/>
                </a:solidFill>
                <a:latin typeface="DM Sans Medium" pitchFamily="34" charset="0"/>
                <a:ea typeface="DM Sans Medium" pitchFamily="34" charset="-122"/>
                <a:cs typeface="DM Sans Medium" pitchFamily="34" charset="-120"/>
              </a:rPr>
              <a:t>Preselection: Il Potere dei Default</a:t>
            </a:r>
            <a:endParaRPr lang="en-US" sz="2650" dirty="0"/>
          </a:p>
        </p:txBody>
      </p:sp>
      <p:pic>
        <p:nvPicPr>
          <p:cNvPr id="3" name="Image 0" descr="preencoded.png"/>
          <p:cNvPicPr>
            <a:picLocks noChangeAspect="1"/>
          </p:cNvPicPr>
          <p:nvPr/>
        </p:nvPicPr>
        <p:blipFill>
          <a:blip r:embed="rId3"/>
          <a:stretch>
            <a:fillRect/>
          </a:stretch>
        </p:blipFill>
        <p:spPr>
          <a:xfrm>
            <a:off x="472321" y="1062752"/>
            <a:ext cx="3374231" cy="2085380"/>
          </a:xfrm>
          <a:prstGeom prst="rect">
            <a:avLst/>
          </a:prstGeom>
        </p:spPr>
      </p:pic>
      <p:sp>
        <p:nvSpPr>
          <p:cNvPr id="4" name="Text 1"/>
          <p:cNvSpPr/>
          <p:nvPr/>
        </p:nvSpPr>
        <p:spPr>
          <a:xfrm>
            <a:off x="4015264" y="1062752"/>
            <a:ext cx="1801297" cy="210860"/>
          </a:xfrm>
          <a:prstGeom prst="rect">
            <a:avLst/>
          </a:prstGeom>
          <a:noFill/>
          <a:ln/>
        </p:spPr>
        <p:txBody>
          <a:bodyPr wrap="none" lIns="0" tIns="0" rIns="0" bIns="0" rtlCol="0" anchor="t"/>
          <a:lstStyle/>
          <a:p>
            <a:pPr marL="0" indent="0" algn="l">
              <a:lnSpc>
                <a:spcPts val="1650"/>
              </a:lnSpc>
              <a:buNone/>
            </a:pPr>
            <a:r>
              <a:rPr lang="en-US" sz="1300" dirty="0">
                <a:solidFill>
                  <a:srgbClr val="D6D9D7"/>
                </a:solidFill>
                <a:latin typeface="DM Sans Medium" pitchFamily="34" charset="0"/>
                <a:ea typeface="DM Sans Medium" pitchFamily="34" charset="-122"/>
                <a:cs typeface="DM Sans Medium" pitchFamily="34" charset="-120"/>
              </a:rPr>
              <a:t>Opzioni Preselezionate</a:t>
            </a:r>
            <a:endParaRPr lang="en-US" sz="1300" dirty="0"/>
          </a:p>
        </p:txBody>
      </p:sp>
      <p:sp>
        <p:nvSpPr>
          <p:cNvPr id="5" name="Text 2"/>
          <p:cNvSpPr/>
          <p:nvPr/>
        </p:nvSpPr>
        <p:spPr>
          <a:xfrm>
            <a:off x="4015264" y="1354574"/>
            <a:ext cx="10142815" cy="431959"/>
          </a:xfrm>
          <a:prstGeom prst="rect">
            <a:avLst/>
          </a:prstGeom>
          <a:noFill/>
          <a:ln/>
        </p:spPr>
        <p:txBody>
          <a:bodyPr wrap="square" lIns="0" tIns="0" rIns="0" bIns="0" rtlCol="0" anchor="t"/>
          <a:lstStyle/>
          <a:p>
            <a:pPr marL="0" indent="0" algn="l">
              <a:lnSpc>
                <a:spcPts val="1700"/>
              </a:lnSpc>
              <a:buNone/>
            </a:pPr>
            <a:r>
              <a:rPr lang="en-US" sz="1050" dirty="0">
                <a:solidFill>
                  <a:srgbClr val="D6D9D7"/>
                </a:solidFill>
                <a:latin typeface="Inter" pitchFamily="34" charset="0"/>
                <a:ea typeface="Inter" pitchFamily="34" charset="-122"/>
                <a:cs typeface="Inter" pitchFamily="34" charset="-120"/>
              </a:rPr>
              <a:t>Le caselle per il consenso alla raccolta dati vengono preselezionate, sfruttando la tendenza degli utenti a non modificare le impostazioni predefinite. Questa tecnica sfrutta la pigrizia cognitiva e l'effetto default, inducendo gli utenti ad accettare condizioni che altrimenti potrebbero rifiutare.</a:t>
            </a:r>
            <a:endParaRPr lang="en-US" sz="1050" dirty="0"/>
          </a:p>
        </p:txBody>
      </p:sp>
      <p:pic>
        <p:nvPicPr>
          <p:cNvPr id="6" name="Image 1" descr="preencoded.png"/>
          <p:cNvPicPr>
            <a:picLocks noChangeAspect="1"/>
          </p:cNvPicPr>
          <p:nvPr/>
        </p:nvPicPr>
        <p:blipFill>
          <a:blip r:embed="rId4"/>
          <a:stretch>
            <a:fillRect/>
          </a:stretch>
        </p:blipFill>
        <p:spPr>
          <a:xfrm>
            <a:off x="472321" y="3418046"/>
            <a:ext cx="3374231" cy="2085380"/>
          </a:xfrm>
          <a:prstGeom prst="rect">
            <a:avLst/>
          </a:prstGeom>
        </p:spPr>
      </p:pic>
      <p:sp>
        <p:nvSpPr>
          <p:cNvPr id="7" name="Text 3"/>
          <p:cNvSpPr/>
          <p:nvPr/>
        </p:nvSpPr>
        <p:spPr>
          <a:xfrm>
            <a:off x="4015264" y="3418046"/>
            <a:ext cx="1687116" cy="210860"/>
          </a:xfrm>
          <a:prstGeom prst="rect">
            <a:avLst/>
          </a:prstGeom>
          <a:noFill/>
          <a:ln/>
        </p:spPr>
        <p:txBody>
          <a:bodyPr wrap="none" lIns="0" tIns="0" rIns="0" bIns="0" rtlCol="0" anchor="t"/>
          <a:lstStyle/>
          <a:p>
            <a:pPr marL="0" indent="0" algn="l">
              <a:lnSpc>
                <a:spcPts val="1650"/>
              </a:lnSpc>
              <a:buNone/>
            </a:pPr>
            <a:r>
              <a:rPr lang="en-US" sz="1300" dirty="0">
                <a:solidFill>
                  <a:srgbClr val="D6D9D7"/>
                </a:solidFill>
                <a:latin typeface="DM Sans Medium" pitchFamily="34" charset="0"/>
                <a:ea typeface="DM Sans Medium" pitchFamily="34" charset="-122"/>
                <a:cs typeface="DM Sans Medium" pitchFamily="34" charset="-120"/>
              </a:rPr>
              <a:t>Opt-out vs Opt-in</a:t>
            </a:r>
            <a:endParaRPr lang="en-US" sz="1300" dirty="0"/>
          </a:p>
        </p:txBody>
      </p:sp>
      <p:sp>
        <p:nvSpPr>
          <p:cNvPr id="8" name="Text 4"/>
          <p:cNvSpPr/>
          <p:nvPr/>
        </p:nvSpPr>
        <p:spPr>
          <a:xfrm>
            <a:off x="4015264" y="3709868"/>
            <a:ext cx="10142815" cy="431959"/>
          </a:xfrm>
          <a:prstGeom prst="rect">
            <a:avLst/>
          </a:prstGeom>
          <a:noFill/>
          <a:ln/>
        </p:spPr>
        <p:txBody>
          <a:bodyPr wrap="square" lIns="0" tIns="0" rIns="0" bIns="0" rtlCol="0" anchor="t"/>
          <a:lstStyle/>
          <a:p>
            <a:pPr marL="0" indent="0" algn="l">
              <a:lnSpc>
                <a:spcPts val="1700"/>
              </a:lnSpc>
              <a:buNone/>
            </a:pPr>
            <a:r>
              <a:rPr lang="en-US" sz="1050" dirty="0">
                <a:solidFill>
                  <a:srgbClr val="D6D9D7"/>
                </a:solidFill>
                <a:latin typeface="Inter" pitchFamily="34" charset="0"/>
                <a:ea typeface="Inter" pitchFamily="34" charset="-122"/>
                <a:cs typeface="Inter" pitchFamily="34" charset="-120"/>
              </a:rPr>
              <a:t>I sistemi opt-out (dove l'utente deve esplicitamente rifiutare) generano tassi di consenso significativamente più alti rispetto ai sistemi opt-in (dove l'utente deve esplicitamente accettare). Studi empirici dimostrano che questa differenza può influenzare fino all'80% delle decisioni degli utenti.</a:t>
            </a:r>
            <a:endParaRPr lang="en-US" sz="1050" dirty="0"/>
          </a:p>
        </p:txBody>
      </p:sp>
      <p:pic>
        <p:nvPicPr>
          <p:cNvPr id="9" name="Image 2" descr="preencoded.png"/>
          <p:cNvPicPr>
            <a:picLocks noChangeAspect="1"/>
          </p:cNvPicPr>
          <p:nvPr/>
        </p:nvPicPr>
        <p:blipFill>
          <a:blip r:embed="rId5"/>
          <a:stretch>
            <a:fillRect/>
          </a:stretch>
        </p:blipFill>
        <p:spPr>
          <a:xfrm>
            <a:off x="472321" y="5773341"/>
            <a:ext cx="3374231" cy="2085380"/>
          </a:xfrm>
          <a:prstGeom prst="rect">
            <a:avLst/>
          </a:prstGeom>
        </p:spPr>
      </p:pic>
      <p:sp>
        <p:nvSpPr>
          <p:cNvPr id="10" name="Text 5"/>
          <p:cNvSpPr/>
          <p:nvPr/>
        </p:nvSpPr>
        <p:spPr>
          <a:xfrm>
            <a:off x="4015264" y="5773341"/>
            <a:ext cx="1878330" cy="210860"/>
          </a:xfrm>
          <a:prstGeom prst="rect">
            <a:avLst/>
          </a:prstGeom>
          <a:noFill/>
          <a:ln/>
        </p:spPr>
        <p:txBody>
          <a:bodyPr wrap="none" lIns="0" tIns="0" rIns="0" bIns="0" rtlCol="0" anchor="t"/>
          <a:lstStyle/>
          <a:p>
            <a:pPr marL="0" indent="0" algn="l">
              <a:lnSpc>
                <a:spcPts val="1650"/>
              </a:lnSpc>
              <a:buNone/>
            </a:pPr>
            <a:r>
              <a:rPr lang="en-US" sz="1300" dirty="0">
                <a:solidFill>
                  <a:srgbClr val="D6D9D7"/>
                </a:solidFill>
                <a:latin typeface="DM Sans Medium" pitchFamily="34" charset="0"/>
                <a:ea typeface="DM Sans Medium" pitchFamily="34" charset="-122"/>
                <a:cs typeface="DM Sans Medium" pitchFamily="34" charset="-120"/>
              </a:rPr>
              <a:t>Sovraccarico di Opzioni</a:t>
            </a:r>
            <a:endParaRPr lang="en-US" sz="1300" dirty="0"/>
          </a:p>
        </p:txBody>
      </p:sp>
      <p:sp>
        <p:nvSpPr>
          <p:cNvPr id="11" name="Text 6"/>
          <p:cNvSpPr/>
          <p:nvPr/>
        </p:nvSpPr>
        <p:spPr>
          <a:xfrm>
            <a:off x="4015264" y="6065163"/>
            <a:ext cx="10142815" cy="431959"/>
          </a:xfrm>
          <a:prstGeom prst="rect">
            <a:avLst/>
          </a:prstGeom>
          <a:noFill/>
          <a:ln/>
        </p:spPr>
        <p:txBody>
          <a:bodyPr wrap="square" lIns="0" tIns="0" rIns="0" bIns="0" rtlCol="0" anchor="t"/>
          <a:lstStyle/>
          <a:p>
            <a:pPr marL="0" indent="0" algn="l">
              <a:lnSpc>
                <a:spcPts val="1700"/>
              </a:lnSpc>
              <a:buNone/>
            </a:pPr>
            <a:r>
              <a:rPr lang="en-US" sz="1050" dirty="0">
                <a:solidFill>
                  <a:srgbClr val="D6D9D7"/>
                </a:solidFill>
                <a:latin typeface="Inter" pitchFamily="34" charset="0"/>
                <a:ea typeface="Inter" pitchFamily="34" charset="-122"/>
                <a:cs typeface="Inter" pitchFamily="34" charset="-120"/>
              </a:rPr>
              <a:t>Presentare numerose opzioni preselezionate genera un sovraccarico cognitivo che spinge l'utente ad accettare in blocco piuttosto che valutare singolarmente ogni scelta. Questa tecnica sfrutta i limiti dell'attenzione umana per ottenere un consenso più ampio.</a:t>
            </a:r>
            <a:endParaRPr lang="en-US" sz="10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name="Slide 12">
    <p:spTree>
      <p:nvGrpSpPr>
        <p:cNvPr id="1" name=""/>
        <p:cNvGrpSpPr/>
        <p:nvPr/>
      </p:nvGrpSpPr>
      <p:grpSpPr>
        <a:xfrm>
          <a:off x="0" y="0"/>
          <a:ext cx="0" cy="0"/>
          <a:chOff x="0" y="0"/>
          <a:chExt cx="0" cy="0"/>
        </a:xfrm>
      </p:grpSpPr>
      <p:sp>
        <p:nvSpPr>
          <p:cNvPr id="2" name="Text 0"/>
          <p:cNvSpPr/>
          <p:nvPr/>
        </p:nvSpPr>
        <p:spPr>
          <a:xfrm>
            <a:off x="793790" y="973812"/>
            <a:ext cx="11638955"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Interface Interference: Manipolazione Visiva</a:t>
            </a:r>
            <a:endParaRPr lang="en-US" sz="4450" dirty="0"/>
          </a:p>
        </p:txBody>
      </p:sp>
      <p:pic>
        <p:nvPicPr>
          <p:cNvPr id="3" name="Image 0" descr="preencoded.png"/>
          <p:cNvPicPr>
            <a:picLocks noChangeAspect="1"/>
          </p:cNvPicPr>
          <p:nvPr/>
        </p:nvPicPr>
        <p:blipFill>
          <a:blip r:embed="rId3"/>
          <a:stretch>
            <a:fillRect/>
          </a:stretch>
        </p:blipFill>
        <p:spPr>
          <a:xfrm>
            <a:off x="801410" y="2282190"/>
            <a:ext cx="3120747" cy="3120747"/>
          </a:xfrm>
          <a:prstGeom prst="rect">
            <a:avLst/>
          </a:prstGeom>
        </p:spPr>
      </p:pic>
      <p:pic>
        <p:nvPicPr>
          <p:cNvPr id="4" name="Image 1" descr="preencoded.png"/>
          <p:cNvPicPr>
            <a:picLocks noChangeAspect="1"/>
          </p:cNvPicPr>
          <p:nvPr/>
        </p:nvPicPr>
        <p:blipFill>
          <a:blip r:embed="rId4"/>
          <a:stretch>
            <a:fillRect/>
          </a:stretch>
        </p:blipFill>
        <p:spPr>
          <a:xfrm>
            <a:off x="4103608" y="2282190"/>
            <a:ext cx="3120866" cy="3120866"/>
          </a:xfrm>
          <a:prstGeom prst="rect">
            <a:avLst/>
          </a:prstGeom>
        </p:spPr>
      </p:pic>
      <p:pic>
        <p:nvPicPr>
          <p:cNvPr id="5" name="Image 2" descr="preencoded.png"/>
          <p:cNvPicPr>
            <a:picLocks noChangeAspect="1"/>
          </p:cNvPicPr>
          <p:nvPr/>
        </p:nvPicPr>
        <p:blipFill>
          <a:blip r:embed="rId5"/>
          <a:stretch>
            <a:fillRect/>
          </a:stretch>
        </p:blipFill>
        <p:spPr>
          <a:xfrm>
            <a:off x="7405926" y="2282190"/>
            <a:ext cx="3120747" cy="3120747"/>
          </a:xfrm>
          <a:prstGeom prst="rect">
            <a:avLst/>
          </a:prstGeom>
        </p:spPr>
      </p:pic>
      <p:pic>
        <p:nvPicPr>
          <p:cNvPr id="6" name="Image 3" descr="preencoded.png"/>
          <p:cNvPicPr>
            <a:picLocks noChangeAspect="1"/>
          </p:cNvPicPr>
          <p:nvPr/>
        </p:nvPicPr>
        <p:blipFill>
          <a:blip r:embed="rId6"/>
          <a:stretch>
            <a:fillRect/>
          </a:stretch>
        </p:blipFill>
        <p:spPr>
          <a:xfrm>
            <a:off x="10708124" y="2282190"/>
            <a:ext cx="3120866" cy="3120866"/>
          </a:xfrm>
          <a:prstGeom prst="rect">
            <a:avLst/>
          </a:prstGeom>
        </p:spPr>
      </p:pic>
      <p:sp>
        <p:nvSpPr>
          <p:cNvPr id="7" name="Text 1"/>
          <p:cNvSpPr/>
          <p:nvPr/>
        </p:nvSpPr>
        <p:spPr>
          <a:xfrm>
            <a:off x="793790" y="5804178"/>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L'alterazione grafica delle opzioni rappresenta una delle tecniche più efficaci di manipolazione del consenso. Bottoni colorati in modo asimmetrico, dimensioni sproporzionate tra opzioni di accettazione e rifiuto, e posizionamento strategico degli elementi visivi sono tutti strumenti utilizzati per orientare la scelta dell'utente verso l'opzione preferita dal fornitore del servizio.</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85098" y="616863"/>
            <a:ext cx="7515106" cy="700921"/>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Nagging e Forced Continuity</a:t>
            </a:r>
            <a:endParaRPr lang="en-US" sz="4400" dirty="0"/>
          </a:p>
        </p:txBody>
      </p:sp>
      <p:sp>
        <p:nvSpPr>
          <p:cNvPr id="3" name="Text 1"/>
          <p:cNvSpPr/>
          <p:nvPr/>
        </p:nvSpPr>
        <p:spPr>
          <a:xfrm>
            <a:off x="1871901" y="2133957"/>
            <a:ext cx="2821305" cy="350401"/>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Ripetizione Insistente</a:t>
            </a:r>
            <a:endParaRPr lang="en-US" sz="2200" dirty="0"/>
          </a:p>
        </p:txBody>
      </p:sp>
      <p:sp>
        <p:nvSpPr>
          <p:cNvPr id="4" name="Text 2"/>
          <p:cNvSpPr/>
          <p:nvPr/>
        </p:nvSpPr>
        <p:spPr>
          <a:xfrm>
            <a:off x="785098" y="2618899"/>
            <a:ext cx="3908107" cy="717709"/>
          </a:xfrm>
          <a:prstGeom prst="rect">
            <a:avLst/>
          </a:prstGeom>
          <a:noFill/>
          <a:ln/>
        </p:spPr>
        <p:txBody>
          <a:bodyPr wrap="square" lIns="0" tIns="0" rIns="0" bIns="0" rtlCol="0" anchor="t"/>
          <a:lstStyle/>
          <a:p>
            <a:pPr marL="0" indent="0" algn="r">
              <a:lnSpc>
                <a:spcPts val="2800"/>
              </a:lnSpc>
              <a:buNone/>
            </a:pPr>
            <a:r>
              <a:rPr lang="en-US" sz="1750" dirty="0">
                <a:solidFill>
                  <a:srgbClr val="D6D9D7"/>
                </a:solidFill>
                <a:latin typeface="Inter" pitchFamily="34" charset="0"/>
                <a:ea typeface="Inter" pitchFamily="34" charset="-122"/>
                <a:cs typeface="Inter" pitchFamily="34" charset="-120"/>
              </a:rPr>
              <a:t>Presentazione ripetuta di richieste di consenso fino all'accettazione</a:t>
            </a:r>
            <a:endParaRPr lang="en-US" sz="1750" dirty="0"/>
          </a:p>
        </p:txBody>
      </p:sp>
      <p:pic>
        <p:nvPicPr>
          <p:cNvPr id="5" name="Image 0" descr="preencoded.png"/>
          <p:cNvPicPr>
            <a:picLocks noChangeAspect="1"/>
          </p:cNvPicPr>
          <p:nvPr/>
        </p:nvPicPr>
        <p:blipFill>
          <a:blip r:embed="rId3"/>
          <a:stretch>
            <a:fillRect/>
          </a:stretch>
        </p:blipFill>
        <p:spPr>
          <a:xfrm>
            <a:off x="5029676" y="1766411"/>
            <a:ext cx="4571048" cy="4571048"/>
          </a:xfrm>
          <a:prstGeom prst="rect">
            <a:avLst/>
          </a:prstGeom>
        </p:spPr>
      </p:pic>
      <p:pic>
        <p:nvPicPr>
          <p:cNvPr id="6" name="Image 1" descr="preencoded.png"/>
          <p:cNvPicPr>
            <a:picLocks noChangeAspect="1"/>
          </p:cNvPicPr>
          <p:nvPr/>
        </p:nvPicPr>
        <p:blipFill>
          <a:blip r:embed="rId4"/>
          <a:stretch>
            <a:fillRect/>
          </a:stretch>
        </p:blipFill>
        <p:spPr>
          <a:xfrm>
            <a:off x="6227326" y="2533174"/>
            <a:ext cx="335637" cy="419576"/>
          </a:xfrm>
          <a:prstGeom prst="rect">
            <a:avLst/>
          </a:prstGeom>
        </p:spPr>
      </p:pic>
      <p:sp>
        <p:nvSpPr>
          <p:cNvPr id="7" name="Text 3"/>
          <p:cNvSpPr/>
          <p:nvPr/>
        </p:nvSpPr>
        <p:spPr>
          <a:xfrm>
            <a:off x="9937194" y="2133957"/>
            <a:ext cx="2940010" cy="350401"/>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Iscrizioni Automatiche</a:t>
            </a:r>
            <a:endParaRPr lang="en-US" sz="2200" dirty="0"/>
          </a:p>
        </p:txBody>
      </p:sp>
      <p:sp>
        <p:nvSpPr>
          <p:cNvPr id="8" name="Text 4"/>
          <p:cNvSpPr/>
          <p:nvPr/>
        </p:nvSpPr>
        <p:spPr>
          <a:xfrm>
            <a:off x="9937194" y="2618899"/>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Rinnovi automatici difficili da disattivare</a:t>
            </a:r>
            <a:endParaRPr lang="en-US" sz="1750" dirty="0"/>
          </a:p>
        </p:txBody>
      </p:sp>
      <p:pic>
        <p:nvPicPr>
          <p:cNvPr id="9" name="Image 2" descr="preencoded.png"/>
          <p:cNvPicPr>
            <a:picLocks noChangeAspect="1"/>
          </p:cNvPicPr>
          <p:nvPr/>
        </p:nvPicPr>
        <p:blipFill>
          <a:blip r:embed="rId5"/>
          <a:stretch>
            <a:fillRect/>
          </a:stretch>
        </p:blipFill>
        <p:spPr>
          <a:xfrm>
            <a:off x="5029676" y="1766411"/>
            <a:ext cx="4571048" cy="4571048"/>
          </a:xfrm>
          <a:prstGeom prst="rect">
            <a:avLst/>
          </a:prstGeom>
        </p:spPr>
      </p:pic>
      <p:pic>
        <p:nvPicPr>
          <p:cNvPr id="10" name="Image 3" descr="preencoded.png"/>
          <p:cNvPicPr>
            <a:picLocks noChangeAspect="1"/>
          </p:cNvPicPr>
          <p:nvPr/>
        </p:nvPicPr>
        <p:blipFill>
          <a:blip r:embed="rId6"/>
          <a:stretch>
            <a:fillRect/>
          </a:stretch>
        </p:blipFill>
        <p:spPr>
          <a:xfrm>
            <a:off x="8456176" y="2922151"/>
            <a:ext cx="335637" cy="419576"/>
          </a:xfrm>
          <a:prstGeom prst="rect">
            <a:avLst/>
          </a:prstGeom>
        </p:spPr>
      </p:pic>
      <p:sp>
        <p:nvSpPr>
          <p:cNvPr id="11" name="Text 5"/>
          <p:cNvSpPr/>
          <p:nvPr/>
        </p:nvSpPr>
        <p:spPr>
          <a:xfrm>
            <a:off x="9937194" y="4587716"/>
            <a:ext cx="3463766" cy="350401"/>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Barriere alla Cancellazione</a:t>
            </a:r>
            <a:endParaRPr lang="en-US" sz="2200" dirty="0"/>
          </a:p>
        </p:txBody>
      </p:sp>
      <p:sp>
        <p:nvSpPr>
          <p:cNvPr id="12" name="Text 6"/>
          <p:cNvSpPr/>
          <p:nvPr/>
        </p:nvSpPr>
        <p:spPr>
          <a:xfrm>
            <a:off x="9937194" y="5072658"/>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Procedure complesse per terminare servizi o abbonamenti</a:t>
            </a:r>
            <a:endParaRPr lang="en-US" sz="1750" dirty="0"/>
          </a:p>
        </p:txBody>
      </p:sp>
      <p:pic>
        <p:nvPicPr>
          <p:cNvPr id="13" name="Image 4" descr="preencoded.png"/>
          <p:cNvPicPr>
            <a:picLocks noChangeAspect="1"/>
          </p:cNvPicPr>
          <p:nvPr/>
        </p:nvPicPr>
        <p:blipFill>
          <a:blip r:embed="rId7"/>
          <a:stretch>
            <a:fillRect/>
          </a:stretch>
        </p:blipFill>
        <p:spPr>
          <a:xfrm>
            <a:off x="5029676" y="1766411"/>
            <a:ext cx="4571048" cy="4571048"/>
          </a:xfrm>
          <a:prstGeom prst="rect">
            <a:avLst/>
          </a:prstGeom>
        </p:spPr>
      </p:pic>
      <p:pic>
        <p:nvPicPr>
          <p:cNvPr id="14" name="Image 5" descr="preencoded.png"/>
          <p:cNvPicPr>
            <a:picLocks noChangeAspect="1"/>
          </p:cNvPicPr>
          <p:nvPr/>
        </p:nvPicPr>
        <p:blipFill>
          <a:blip r:embed="rId8"/>
          <a:stretch>
            <a:fillRect/>
          </a:stretch>
        </p:blipFill>
        <p:spPr>
          <a:xfrm>
            <a:off x="8067199" y="5151001"/>
            <a:ext cx="335637" cy="419576"/>
          </a:xfrm>
          <a:prstGeom prst="rect">
            <a:avLst/>
          </a:prstGeom>
        </p:spPr>
      </p:pic>
      <p:sp>
        <p:nvSpPr>
          <p:cNvPr id="15" name="Text 7"/>
          <p:cNvSpPr/>
          <p:nvPr/>
        </p:nvSpPr>
        <p:spPr>
          <a:xfrm>
            <a:off x="1889046" y="4408289"/>
            <a:ext cx="2804160" cy="350401"/>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Notifiche Persistenti</a:t>
            </a:r>
            <a:endParaRPr lang="en-US" sz="2200" dirty="0"/>
          </a:p>
        </p:txBody>
      </p:sp>
      <p:sp>
        <p:nvSpPr>
          <p:cNvPr id="16" name="Text 8"/>
          <p:cNvSpPr/>
          <p:nvPr/>
        </p:nvSpPr>
        <p:spPr>
          <a:xfrm>
            <a:off x="785098" y="4893231"/>
            <a:ext cx="3908107" cy="1076563"/>
          </a:xfrm>
          <a:prstGeom prst="rect">
            <a:avLst/>
          </a:prstGeom>
          <a:noFill/>
          <a:ln/>
        </p:spPr>
        <p:txBody>
          <a:bodyPr wrap="square" lIns="0" tIns="0" rIns="0" bIns="0" rtlCol="0" anchor="t"/>
          <a:lstStyle/>
          <a:p>
            <a:pPr marL="0" indent="0" algn="r">
              <a:lnSpc>
                <a:spcPts val="2800"/>
              </a:lnSpc>
              <a:buNone/>
            </a:pPr>
            <a:r>
              <a:rPr lang="en-US" sz="1750" dirty="0">
                <a:solidFill>
                  <a:srgbClr val="D6D9D7"/>
                </a:solidFill>
                <a:latin typeface="Inter" pitchFamily="34" charset="0"/>
                <a:ea typeface="Inter" pitchFamily="34" charset="-122"/>
                <a:cs typeface="Inter" pitchFamily="34" charset="-120"/>
              </a:rPr>
              <a:t>Avvisi che interferiscono con l'esperienza utente fino all'accettazione</a:t>
            </a:r>
            <a:endParaRPr lang="en-US" sz="1750" dirty="0"/>
          </a:p>
        </p:txBody>
      </p:sp>
      <p:pic>
        <p:nvPicPr>
          <p:cNvPr id="17" name="Image 6" descr="preencoded.png"/>
          <p:cNvPicPr>
            <a:picLocks noChangeAspect="1"/>
          </p:cNvPicPr>
          <p:nvPr/>
        </p:nvPicPr>
        <p:blipFill>
          <a:blip r:embed="rId9"/>
          <a:stretch>
            <a:fillRect/>
          </a:stretch>
        </p:blipFill>
        <p:spPr>
          <a:xfrm>
            <a:off x="5029676" y="1766411"/>
            <a:ext cx="4571048" cy="4571048"/>
          </a:xfrm>
          <a:prstGeom prst="rect">
            <a:avLst/>
          </a:prstGeom>
        </p:spPr>
      </p:pic>
      <p:pic>
        <p:nvPicPr>
          <p:cNvPr id="18" name="Image 7" descr="preencoded.png"/>
          <p:cNvPicPr>
            <a:picLocks noChangeAspect="1"/>
          </p:cNvPicPr>
          <p:nvPr/>
        </p:nvPicPr>
        <p:blipFill>
          <a:blip r:embed="rId10"/>
          <a:stretch>
            <a:fillRect/>
          </a:stretch>
        </p:blipFill>
        <p:spPr>
          <a:xfrm>
            <a:off x="5838349" y="4762024"/>
            <a:ext cx="335637" cy="419576"/>
          </a:xfrm>
          <a:prstGeom prst="rect">
            <a:avLst/>
          </a:prstGeom>
        </p:spPr>
      </p:pic>
      <p:sp>
        <p:nvSpPr>
          <p:cNvPr id="19" name="Text 9"/>
          <p:cNvSpPr/>
          <p:nvPr/>
        </p:nvSpPr>
        <p:spPr>
          <a:xfrm>
            <a:off x="785098" y="6589752"/>
            <a:ext cx="13060204" cy="1076563"/>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Queste tecniche sfruttano la persistenza e la ripetizione per indurre l'utente all'accettazione per esaurimento. La continua presentazione di richieste o la difficoltà nel disattivare servizi non desiderati crea un'esperienza frustrante che spinge l'utente a cedere, anche solo per eliminare l'interferenza con la propria attività online.</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0600B-1259-4CEC-BDA5-9938C6865EB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01F813C-FE39-8856-2184-AA179CFFE23F}"/>
              </a:ext>
            </a:extLst>
          </p:cNvPr>
          <p:cNvSpPr/>
          <p:nvPr/>
        </p:nvSpPr>
        <p:spPr>
          <a:xfrm>
            <a:off x="785098" y="616863"/>
            <a:ext cx="5368052" cy="700921"/>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Nagging e </a:t>
            </a:r>
            <a:br>
              <a:rPr lang="en-US" sz="4400" dirty="0">
                <a:solidFill>
                  <a:srgbClr val="F7F7F8"/>
                </a:solidFill>
                <a:latin typeface="DM Sans Medium" pitchFamily="34" charset="0"/>
                <a:ea typeface="DM Sans Medium" pitchFamily="34" charset="-122"/>
                <a:cs typeface="DM Sans Medium" pitchFamily="34" charset="-120"/>
              </a:rPr>
            </a:br>
            <a:r>
              <a:rPr lang="en-US" sz="4400" dirty="0">
                <a:solidFill>
                  <a:srgbClr val="F7F7F8"/>
                </a:solidFill>
                <a:latin typeface="DM Sans Medium" pitchFamily="34" charset="0"/>
                <a:ea typeface="DM Sans Medium" pitchFamily="34" charset="-122"/>
                <a:cs typeface="DM Sans Medium" pitchFamily="34" charset="-120"/>
              </a:rPr>
              <a:t>Forced Continuity</a:t>
            </a:r>
            <a:endParaRPr lang="en-US" sz="4400" dirty="0"/>
          </a:p>
        </p:txBody>
      </p:sp>
      <p:pic>
        <p:nvPicPr>
          <p:cNvPr id="4098" name="Picture 2">
            <a:extLst>
              <a:ext uri="{FF2B5EF4-FFF2-40B4-BE49-F238E27FC236}">
                <a16:creationId xmlns:a16="http://schemas.microsoft.com/office/drawing/2014/main" id="{63B59E7B-09A4-EF5A-5A88-9377B3A74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0"/>
            <a:ext cx="107823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994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3628" y="763548"/>
            <a:ext cx="7789545" cy="1209675"/>
          </a:xfrm>
          <a:prstGeom prst="rect">
            <a:avLst/>
          </a:prstGeom>
          <a:noFill/>
          <a:ln/>
        </p:spPr>
        <p:txBody>
          <a:bodyPr wrap="square" lIns="0" tIns="0" rIns="0" bIns="0" rtlCol="0" anchor="t"/>
          <a:lstStyle/>
          <a:p>
            <a:pPr marL="0" indent="0" algn="l">
              <a:lnSpc>
                <a:spcPts val="4750"/>
              </a:lnSpc>
              <a:buNone/>
            </a:pPr>
            <a:r>
              <a:rPr lang="en-US" sz="3800" dirty="0">
                <a:solidFill>
                  <a:srgbClr val="F7F7F8"/>
                </a:solidFill>
                <a:latin typeface="DM Sans Medium" pitchFamily="34" charset="0"/>
                <a:ea typeface="DM Sans Medium" pitchFamily="34" charset="-122"/>
                <a:cs typeface="DM Sans Medium" pitchFamily="34" charset="-120"/>
              </a:rPr>
              <a:t>Implementazione Tecnica dei Dark Pattern</a:t>
            </a:r>
            <a:endParaRPr lang="en-US" sz="3800" dirty="0"/>
          </a:p>
        </p:txBody>
      </p:sp>
      <p:sp>
        <p:nvSpPr>
          <p:cNvPr id="4" name="Shape 1"/>
          <p:cNvSpPr/>
          <p:nvPr/>
        </p:nvSpPr>
        <p:spPr>
          <a:xfrm>
            <a:off x="6163628" y="2263497"/>
            <a:ext cx="3798094" cy="3274814"/>
          </a:xfrm>
          <a:prstGeom prst="roundRect">
            <a:avLst>
              <a:gd name="adj" fmla="val 886"/>
            </a:avLst>
          </a:prstGeom>
          <a:solidFill>
            <a:srgbClr val="4C5052"/>
          </a:solidFill>
          <a:ln/>
        </p:spPr>
        <p:txBody>
          <a:bodyPr/>
          <a:lstStyle/>
          <a:p>
            <a:endParaRPr lang="it-IT"/>
          </a:p>
        </p:txBody>
      </p:sp>
      <p:sp>
        <p:nvSpPr>
          <p:cNvPr id="5" name="Text 2"/>
          <p:cNvSpPr/>
          <p:nvPr/>
        </p:nvSpPr>
        <p:spPr>
          <a:xfrm>
            <a:off x="6357104" y="2456974"/>
            <a:ext cx="2909054" cy="302419"/>
          </a:xfrm>
          <a:prstGeom prst="rect">
            <a:avLst/>
          </a:prstGeom>
          <a:noFill/>
          <a:ln/>
        </p:spPr>
        <p:txBody>
          <a:bodyPr wrap="none" lIns="0" tIns="0" rIns="0" bIns="0" rtlCol="0" anchor="t"/>
          <a:lstStyle/>
          <a:p>
            <a:pPr marL="0" indent="0" algn="l">
              <a:lnSpc>
                <a:spcPts val="2350"/>
              </a:lnSpc>
              <a:buNone/>
            </a:pPr>
            <a:r>
              <a:rPr lang="en-US" sz="1900" dirty="0">
                <a:solidFill>
                  <a:srgbClr val="D6D9D7"/>
                </a:solidFill>
                <a:latin typeface="DM Sans Medium" pitchFamily="34" charset="0"/>
                <a:ea typeface="DM Sans Medium" pitchFamily="34" charset="-122"/>
                <a:cs typeface="DM Sans Medium" pitchFamily="34" charset="-120"/>
              </a:rPr>
              <a:t>Tecnologie Web Standard</a:t>
            </a:r>
            <a:endParaRPr lang="en-US" sz="1900" dirty="0"/>
          </a:p>
        </p:txBody>
      </p:sp>
      <p:sp>
        <p:nvSpPr>
          <p:cNvPr id="6" name="Text 3"/>
          <p:cNvSpPr/>
          <p:nvPr/>
        </p:nvSpPr>
        <p:spPr>
          <a:xfrm>
            <a:off x="6357104" y="2875478"/>
            <a:ext cx="3411141" cy="2166938"/>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L'implementazione tecnica dei dark pattern avviene principalmente tramite tecnologie web standard come HTML, CSS e JavaScript, che permettono di manipolare l'aspetto e il comportamento delle interfacce utente in modo sofisticato.</a:t>
            </a:r>
            <a:endParaRPr lang="en-US" sz="1500" dirty="0"/>
          </a:p>
        </p:txBody>
      </p:sp>
      <p:sp>
        <p:nvSpPr>
          <p:cNvPr id="7" name="Shape 4"/>
          <p:cNvSpPr/>
          <p:nvPr/>
        </p:nvSpPr>
        <p:spPr>
          <a:xfrm>
            <a:off x="10155198" y="2263497"/>
            <a:ext cx="3798094" cy="3274814"/>
          </a:xfrm>
          <a:prstGeom prst="roundRect">
            <a:avLst>
              <a:gd name="adj" fmla="val 886"/>
            </a:avLst>
          </a:prstGeom>
          <a:solidFill>
            <a:srgbClr val="4C5052"/>
          </a:solidFill>
          <a:ln/>
        </p:spPr>
        <p:txBody>
          <a:bodyPr/>
          <a:lstStyle/>
          <a:p>
            <a:endParaRPr lang="it-IT"/>
          </a:p>
        </p:txBody>
      </p:sp>
      <p:sp>
        <p:nvSpPr>
          <p:cNvPr id="8" name="Text 5"/>
          <p:cNvSpPr/>
          <p:nvPr/>
        </p:nvSpPr>
        <p:spPr>
          <a:xfrm>
            <a:off x="10348674" y="2456974"/>
            <a:ext cx="3411141" cy="604838"/>
          </a:xfrm>
          <a:prstGeom prst="rect">
            <a:avLst/>
          </a:prstGeom>
          <a:noFill/>
          <a:ln/>
        </p:spPr>
        <p:txBody>
          <a:bodyPr wrap="square" lIns="0" tIns="0" rIns="0" bIns="0" rtlCol="0" anchor="t"/>
          <a:lstStyle/>
          <a:p>
            <a:pPr marL="0" indent="0" algn="l">
              <a:lnSpc>
                <a:spcPts val="2350"/>
              </a:lnSpc>
              <a:buNone/>
            </a:pPr>
            <a:r>
              <a:rPr lang="en-US" sz="1900" dirty="0">
                <a:solidFill>
                  <a:srgbClr val="D6D9D7"/>
                </a:solidFill>
                <a:latin typeface="DM Sans Medium" pitchFamily="34" charset="0"/>
                <a:ea typeface="DM Sans Medium" pitchFamily="34" charset="-122"/>
                <a:cs typeface="DM Sans Medium" pitchFamily="34" charset="-120"/>
              </a:rPr>
              <a:t>Piattaforme di Gestione del Consenso</a:t>
            </a:r>
            <a:endParaRPr lang="en-US" sz="1900" dirty="0"/>
          </a:p>
        </p:txBody>
      </p:sp>
      <p:sp>
        <p:nvSpPr>
          <p:cNvPr id="9" name="Text 6"/>
          <p:cNvSpPr/>
          <p:nvPr/>
        </p:nvSpPr>
        <p:spPr>
          <a:xfrm>
            <a:off x="10348674" y="3177897"/>
            <a:ext cx="3411141" cy="2166938"/>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Le Consent Management Platform (CMP) personalizzate offrono strumenti avanzati per la creazione di modali con vincoli sull'interazione, come pulsanti "accept all" ben visibili e opzioni "manage settings" nascoste o disattivate.</a:t>
            </a:r>
            <a:endParaRPr lang="en-US" sz="1500" dirty="0"/>
          </a:p>
        </p:txBody>
      </p:sp>
      <p:sp>
        <p:nvSpPr>
          <p:cNvPr id="10" name="Shape 7"/>
          <p:cNvSpPr/>
          <p:nvPr/>
        </p:nvSpPr>
        <p:spPr>
          <a:xfrm>
            <a:off x="6163628" y="5731788"/>
            <a:ext cx="7789545" cy="1734145"/>
          </a:xfrm>
          <a:prstGeom prst="roundRect">
            <a:avLst>
              <a:gd name="adj" fmla="val 1674"/>
            </a:avLst>
          </a:prstGeom>
          <a:solidFill>
            <a:srgbClr val="4C5052"/>
          </a:solidFill>
          <a:ln/>
        </p:spPr>
        <p:txBody>
          <a:bodyPr/>
          <a:lstStyle/>
          <a:p>
            <a:endParaRPr lang="it-IT"/>
          </a:p>
        </p:txBody>
      </p:sp>
      <p:sp>
        <p:nvSpPr>
          <p:cNvPr id="11" name="Text 8"/>
          <p:cNvSpPr/>
          <p:nvPr/>
        </p:nvSpPr>
        <p:spPr>
          <a:xfrm>
            <a:off x="6357104" y="5925264"/>
            <a:ext cx="2907387" cy="302419"/>
          </a:xfrm>
          <a:prstGeom prst="rect">
            <a:avLst/>
          </a:prstGeom>
          <a:noFill/>
          <a:ln/>
        </p:spPr>
        <p:txBody>
          <a:bodyPr wrap="none" lIns="0" tIns="0" rIns="0" bIns="0" rtlCol="0" anchor="t"/>
          <a:lstStyle/>
          <a:p>
            <a:pPr marL="0" indent="0" algn="l">
              <a:lnSpc>
                <a:spcPts val="2350"/>
              </a:lnSpc>
              <a:buNone/>
            </a:pPr>
            <a:r>
              <a:rPr lang="en-US" sz="1900" dirty="0">
                <a:solidFill>
                  <a:srgbClr val="D6D9D7"/>
                </a:solidFill>
                <a:latin typeface="DM Sans Medium" pitchFamily="34" charset="0"/>
                <a:ea typeface="DM Sans Medium" pitchFamily="34" charset="-122"/>
                <a:cs typeface="DM Sans Medium" pitchFamily="34" charset="-120"/>
              </a:rPr>
              <a:t>Test A/B e Ottimizzazione</a:t>
            </a:r>
            <a:endParaRPr lang="en-US" sz="1900" dirty="0"/>
          </a:p>
        </p:txBody>
      </p:sp>
      <p:sp>
        <p:nvSpPr>
          <p:cNvPr id="12" name="Text 9"/>
          <p:cNvSpPr/>
          <p:nvPr/>
        </p:nvSpPr>
        <p:spPr>
          <a:xfrm>
            <a:off x="6357104" y="6343769"/>
            <a:ext cx="7402592" cy="928687"/>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Nei sistemi più avanzati, i dark pattern sono il risultato di test A/B continui, in cui vengono misurate le metriche di conversione rispetto a layout diversi, selezionando le interfacce che generano maggiore raccolta dati.</a:t>
            </a:r>
            <a:endParaRPr lang="en-US" sz="1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29603" y="591741"/>
            <a:ext cx="6967657" cy="562094"/>
          </a:xfrm>
          <a:prstGeom prst="rect">
            <a:avLst/>
          </a:prstGeom>
          <a:noFill/>
          <a:ln/>
        </p:spPr>
        <p:txBody>
          <a:bodyPr wrap="none" lIns="0" tIns="0" rIns="0" bIns="0" rtlCol="0" anchor="t"/>
          <a:lstStyle/>
          <a:p>
            <a:pPr marL="0" indent="0" algn="l">
              <a:lnSpc>
                <a:spcPts val="4400"/>
              </a:lnSpc>
              <a:buNone/>
            </a:pPr>
            <a:r>
              <a:rPr lang="en-US" sz="3500" dirty="0">
                <a:solidFill>
                  <a:srgbClr val="F7F7F8"/>
                </a:solidFill>
                <a:latin typeface="DM Sans Medium" pitchFamily="34" charset="0"/>
                <a:ea typeface="DM Sans Medium" pitchFamily="34" charset="-122"/>
                <a:cs typeface="DM Sans Medium" pitchFamily="34" charset="-120"/>
              </a:rPr>
              <a:t>Casi Documentati su Siti di News</a:t>
            </a:r>
            <a:endParaRPr lang="en-US" sz="3500" dirty="0"/>
          </a:p>
        </p:txBody>
      </p:sp>
      <p:sp>
        <p:nvSpPr>
          <p:cNvPr id="4" name="Text 1"/>
          <p:cNvSpPr/>
          <p:nvPr/>
        </p:nvSpPr>
        <p:spPr>
          <a:xfrm>
            <a:off x="629603" y="1513522"/>
            <a:ext cx="3807500" cy="593646"/>
          </a:xfrm>
          <a:prstGeom prst="rect">
            <a:avLst/>
          </a:prstGeom>
          <a:noFill/>
          <a:ln/>
        </p:spPr>
        <p:txBody>
          <a:bodyPr wrap="none" lIns="0" tIns="0" rIns="0" bIns="0" rtlCol="0" anchor="t"/>
          <a:lstStyle/>
          <a:p>
            <a:pPr marL="0" indent="0" algn="ctr">
              <a:lnSpc>
                <a:spcPts val="4650"/>
              </a:lnSpc>
              <a:buNone/>
            </a:pPr>
            <a:r>
              <a:rPr lang="en-US" sz="4650" dirty="0">
                <a:solidFill>
                  <a:srgbClr val="D6D9D7"/>
                </a:solidFill>
                <a:latin typeface="DM Sans Medium" pitchFamily="34" charset="0"/>
                <a:ea typeface="DM Sans Medium" pitchFamily="34" charset="-122"/>
                <a:cs typeface="DM Sans Medium" pitchFamily="34" charset="-120"/>
              </a:rPr>
              <a:t>90%</a:t>
            </a:r>
            <a:endParaRPr lang="en-US" sz="4650" dirty="0"/>
          </a:p>
        </p:txBody>
      </p:sp>
      <p:sp>
        <p:nvSpPr>
          <p:cNvPr id="5" name="Text 2"/>
          <p:cNvSpPr/>
          <p:nvPr/>
        </p:nvSpPr>
        <p:spPr>
          <a:xfrm>
            <a:off x="1408986" y="2331958"/>
            <a:ext cx="2248614" cy="281107"/>
          </a:xfrm>
          <a:prstGeom prst="rect">
            <a:avLst/>
          </a:prstGeom>
          <a:noFill/>
          <a:ln/>
        </p:spPr>
        <p:txBody>
          <a:bodyPr wrap="none" lIns="0" tIns="0" rIns="0" bIns="0" rtlCol="0" anchor="t"/>
          <a:lstStyle/>
          <a:p>
            <a:pPr marL="0" indent="0" algn="ctr">
              <a:lnSpc>
                <a:spcPts val="2200"/>
              </a:lnSpc>
              <a:buNone/>
            </a:pPr>
            <a:r>
              <a:rPr lang="en-US" sz="1750" dirty="0">
                <a:solidFill>
                  <a:srgbClr val="D6D9D7"/>
                </a:solidFill>
                <a:latin typeface="DM Sans Medium" pitchFamily="34" charset="0"/>
                <a:ea typeface="DM Sans Medium" pitchFamily="34" charset="-122"/>
                <a:cs typeface="DM Sans Medium" pitchFamily="34" charset="-120"/>
              </a:rPr>
              <a:t>Siti con Dark Pattern</a:t>
            </a:r>
            <a:endParaRPr lang="en-US" sz="1750" dirty="0"/>
          </a:p>
        </p:txBody>
      </p:sp>
      <p:sp>
        <p:nvSpPr>
          <p:cNvPr id="6" name="Text 3"/>
          <p:cNvSpPr/>
          <p:nvPr/>
        </p:nvSpPr>
        <p:spPr>
          <a:xfrm>
            <a:off x="629603" y="2720935"/>
            <a:ext cx="3807500" cy="863322"/>
          </a:xfrm>
          <a:prstGeom prst="rect">
            <a:avLst/>
          </a:prstGeom>
          <a:noFill/>
          <a:ln/>
        </p:spPr>
        <p:txBody>
          <a:bodyPr wrap="square" lIns="0" tIns="0" rIns="0" bIns="0" rtlCol="0" anchor="t"/>
          <a:lstStyle/>
          <a:p>
            <a:pPr marL="0" indent="0" algn="ctr">
              <a:lnSpc>
                <a:spcPts val="2250"/>
              </a:lnSpc>
              <a:buNone/>
            </a:pPr>
            <a:r>
              <a:rPr lang="en-US" sz="1400" dirty="0">
                <a:solidFill>
                  <a:srgbClr val="D6D9D7"/>
                </a:solidFill>
                <a:latin typeface="Inter" pitchFamily="34" charset="0"/>
                <a:ea typeface="Inter" pitchFamily="34" charset="-122"/>
                <a:cs typeface="Inter" pitchFamily="34" charset="-120"/>
              </a:rPr>
              <a:t>Percentuale di siti di news europei che utilizzano interfacce di consenso che violano i principi del GDPR</a:t>
            </a:r>
            <a:endParaRPr lang="en-US" sz="1400" dirty="0"/>
          </a:p>
        </p:txBody>
      </p:sp>
      <p:sp>
        <p:nvSpPr>
          <p:cNvPr id="7" name="Text 4"/>
          <p:cNvSpPr/>
          <p:nvPr/>
        </p:nvSpPr>
        <p:spPr>
          <a:xfrm>
            <a:off x="4706898" y="1513522"/>
            <a:ext cx="3807500" cy="593646"/>
          </a:xfrm>
          <a:prstGeom prst="rect">
            <a:avLst/>
          </a:prstGeom>
          <a:noFill/>
          <a:ln/>
        </p:spPr>
        <p:txBody>
          <a:bodyPr wrap="none" lIns="0" tIns="0" rIns="0" bIns="0" rtlCol="0" anchor="t"/>
          <a:lstStyle/>
          <a:p>
            <a:pPr marL="0" indent="0" algn="ctr">
              <a:lnSpc>
                <a:spcPts val="4650"/>
              </a:lnSpc>
              <a:buNone/>
            </a:pPr>
            <a:r>
              <a:rPr lang="en-US" sz="4650" dirty="0">
                <a:solidFill>
                  <a:srgbClr val="D6D9D7"/>
                </a:solidFill>
                <a:latin typeface="DM Sans Medium" pitchFamily="34" charset="0"/>
                <a:ea typeface="DM Sans Medium" pitchFamily="34" charset="-122"/>
                <a:cs typeface="DM Sans Medium" pitchFamily="34" charset="-120"/>
              </a:rPr>
              <a:t>4x</a:t>
            </a:r>
            <a:endParaRPr lang="en-US" sz="4650" dirty="0"/>
          </a:p>
        </p:txBody>
      </p:sp>
      <p:sp>
        <p:nvSpPr>
          <p:cNvPr id="8" name="Text 5"/>
          <p:cNvSpPr/>
          <p:nvPr/>
        </p:nvSpPr>
        <p:spPr>
          <a:xfrm>
            <a:off x="5376624" y="2331958"/>
            <a:ext cx="2468047" cy="281107"/>
          </a:xfrm>
          <a:prstGeom prst="rect">
            <a:avLst/>
          </a:prstGeom>
          <a:noFill/>
          <a:ln/>
        </p:spPr>
        <p:txBody>
          <a:bodyPr wrap="none" lIns="0" tIns="0" rIns="0" bIns="0" rtlCol="0" anchor="t"/>
          <a:lstStyle/>
          <a:p>
            <a:pPr marL="0" indent="0" algn="ctr">
              <a:lnSpc>
                <a:spcPts val="2200"/>
              </a:lnSpc>
              <a:buNone/>
            </a:pPr>
            <a:r>
              <a:rPr lang="en-US" sz="1750" dirty="0">
                <a:solidFill>
                  <a:srgbClr val="D6D9D7"/>
                </a:solidFill>
                <a:latin typeface="DM Sans Medium" pitchFamily="34" charset="0"/>
                <a:ea typeface="DM Sans Medium" pitchFamily="34" charset="-122"/>
                <a:cs typeface="DM Sans Medium" pitchFamily="34" charset="-120"/>
              </a:rPr>
              <a:t>Aumento del Consenso</a:t>
            </a:r>
            <a:endParaRPr lang="en-US" sz="1750" dirty="0"/>
          </a:p>
        </p:txBody>
      </p:sp>
      <p:sp>
        <p:nvSpPr>
          <p:cNvPr id="9" name="Text 6"/>
          <p:cNvSpPr/>
          <p:nvPr/>
        </p:nvSpPr>
        <p:spPr>
          <a:xfrm>
            <a:off x="4706898" y="2720935"/>
            <a:ext cx="3807500" cy="863322"/>
          </a:xfrm>
          <a:prstGeom prst="rect">
            <a:avLst/>
          </a:prstGeom>
          <a:noFill/>
          <a:ln/>
        </p:spPr>
        <p:txBody>
          <a:bodyPr wrap="square" lIns="0" tIns="0" rIns="0" bIns="0" rtlCol="0" anchor="t"/>
          <a:lstStyle/>
          <a:p>
            <a:pPr marL="0" indent="0" algn="ctr">
              <a:lnSpc>
                <a:spcPts val="2250"/>
              </a:lnSpc>
              <a:buNone/>
            </a:pPr>
            <a:r>
              <a:rPr lang="en-US" sz="1400" dirty="0">
                <a:solidFill>
                  <a:srgbClr val="D6D9D7"/>
                </a:solidFill>
                <a:latin typeface="Inter" pitchFamily="34" charset="0"/>
                <a:ea typeface="Inter" pitchFamily="34" charset="-122"/>
                <a:cs typeface="Inter" pitchFamily="34" charset="-120"/>
              </a:rPr>
              <a:t>Maggiore propensione degli utenti ad aderire a servizi non desiderati quando esposti a dark pattern aggressivi</a:t>
            </a:r>
            <a:endParaRPr lang="en-US" sz="1400" dirty="0"/>
          </a:p>
        </p:txBody>
      </p:sp>
      <p:sp>
        <p:nvSpPr>
          <p:cNvPr id="10" name="Text 7"/>
          <p:cNvSpPr/>
          <p:nvPr/>
        </p:nvSpPr>
        <p:spPr>
          <a:xfrm>
            <a:off x="2668191" y="4213741"/>
            <a:ext cx="3807500" cy="593646"/>
          </a:xfrm>
          <a:prstGeom prst="rect">
            <a:avLst/>
          </a:prstGeom>
          <a:noFill/>
          <a:ln/>
        </p:spPr>
        <p:txBody>
          <a:bodyPr wrap="none" lIns="0" tIns="0" rIns="0" bIns="0" rtlCol="0" anchor="t"/>
          <a:lstStyle/>
          <a:p>
            <a:pPr marL="0" indent="0" algn="ctr">
              <a:lnSpc>
                <a:spcPts val="4650"/>
              </a:lnSpc>
              <a:buNone/>
            </a:pPr>
            <a:r>
              <a:rPr lang="en-US" sz="4650" dirty="0">
                <a:solidFill>
                  <a:srgbClr val="D6D9D7"/>
                </a:solidFill>
                <a:latin typeface="DM Sans Medium" pitchFamily="34" charset="0"/>
                <a:ea typeface="DM Sans Medium" pitchFamily="34" charset="-122"/>
                <a:cs typeface="DM Sans Medium" pitchFamily="34" charset="-120"/>
              </a:rPr>
              <a:t>70%</a:t>
            </a:r>
            <a:endParaRPr lang="en-US" sz="4650" dirty="0"/>
          </a:p>
        </p:txBody>
      </p:sp>
      <p:sp>
        <p:nvSpPr>
          <p:cNvPr id="11" name="Text 8"/>
          <p:cNvSpPr/>
          <p:nvPr/>
        </p:nvSpPr>
        <p:spPr>
          <a:xfrm>
            <a:off x="3447574" y="5032177"/>
            <a:ext cx="2248614" cy="281107"/>
          </a:xfrm>
          <a:prstGeom prst="rect">
            <a:avLst/>
          </a:prstGeom>
          <a:noFill/>
          <a:ln/>
        </p:spPr>
        <p:txBody>
          <a:bodyPr wrap="none" lIns="0" tIns="0" rIns="0" bIns="0" rtlCol="0" anchor="t"/>
          <a:lstStyle/>
          <a:p>
            <a:pPr marL="0" indent="0" algn="ctr">
              <a:lnSpc>
                <a:spcPts val="2200"/>
              </a:lnSpc>
              <a:buNone/>
            </a:pPr>
            <a:r>
              <a:rPr lang="en-US" sz="1750" dirty="0">
                <a:solidFill>
                  <a:srgbClr val="D6D9D7"/>
                </a:solidFill>
                <a:latin typeface="DM Sans Medium" pitchFamily="34" charset="0"/>
                <a:ea typeface="DM Sans Medium" pitchFamily="34" charset="-122"/>
                <a:cs typeface="DM Sans Medium" pitchFamily="34" charset="-120"/>
              </a:rPr>
              <a:t>Presenza Massiccia</a:t>
            </a:r>
            <a:endParaRPr lang="en-US" sz="1750" dirty="0"/>
          </a:p>
        </p:txBody>
      </p:sp>
      <p:sp>
        <p:nvSpPr>
          <p:cNvPr id="12" name="Text 9"/>
          <p:cNvSpPr/>
          <p:nvPr/>
        </p:nvSpPr>
        <p:spPr>
          <a:xfrm>
            <a:off x="2668191" y="5421154"/>
            <a:ext cx="3807500" cy="863322"/>
          </a:xfrm>
          <a:prstGeom prst="rect">
            <a:avLst/>
          </a:prstGeom>
          <a:noFill/>
          <a:ln/>
        </p:spPr>
        <p:txBody>
          <a:bodyPr wrap="square" lIns="0" tIns="0" rIns="0" bIns="0" rtlCol="0" anchor="t"/>
          <a:lstStyle/>
          <a:p>
            <a:pPr marL="0" indent="0" algn="ctr">
              <a:lnSpc>
                <a:spcPts val="2250"/>
              </a:lnSpc>
              <a:buNone/>
            </a:pPr>
            <a:r>
              <a:rPr lang="en-US" sz="1400" dirty="0">
                <a:solidFill>
                  <a:srgbClr val="D6D9D7"/>
                </a:solidFill>
                <a:latin typeface="Inter" pitchFamily="34" charset="0"/>
                <a:ea typeface="Inter" pitchFamily="34" charset="-122"/>
                <a:cs typeface="Inter" pitchFamily="34" charset="-120"/>
              </a:rPr>
              <a:t>Percentuale di siti web che impiegano almeno una forma di manipolazione nel consenso cookie</a:t>
            </a:r>
            <a:endParaRPr lang="en-US" sz="1400" dirty="0"/>
          </a:p>
        </p:txBody>
      </p:sp>
      <p:sp>
        <p:nvSpPr>
          <p:cNvPr id="13" name="Text 10"/>
          <p:cNvSpPr/>
          <p:nvPr/>
        </p:nvSpPr>
        <p:spPr>
          <a:xfrm>
            <a:off x="629603" y="6486763"/>
            <a:ext cx="7884795" cy="1151096"/>
          </a:xfrm>
          <a:prstGeom prst="rect">
            <a:avLst/>
          </a:prstGeom>
          <a:noFill/>
          <a:ln/>
        </p:spPr>
        <p:txBody>
          <a:bodyPr wrap="square" lIns="0" tIns="0" rIns="0" bIns="0" rtlCol="0" anchor="t"/>
          <a:lstStyle/>
          <a:p>
            <a:pPr marL="0" indent="0" algn="l">
              <a:lnSpc>
                <a:spcPts val="2250"/>
              </a:lnSpc>
              <a:buNone/>
            </a:pPr>
            <a:r>
              <a:rPr lang="en-US" sz="1400" dirty="0">
                <a:solidFill>
                  <a:srgbClr val="D6D9D7"/>
                </a:solidFill>
                <a:latin typeface="Inter" pitchFamily="34" charset="0"/>
                <a:ea typeface="Inter" pitchFamily="34" charset="-122"/>
                <a:cs typeface="Inter" pitchFamily="34" charset="-120"/>
              </a:rPr>
              <a:t>Uno studio su 300 siti di news europei ha rivelato che oltre il 90% delle interfacce di consenso analizzate violava i principi del GDPR, adottando pattern ostruzionistici o ingannevoli. Inoltre, soggetti meno istruiti risultavano significativamente più vulnerabili a queste tecniche manipolative.</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934"/>
          </a:xfrm>
          <a:prstGeom prst="rect">
            <a:avLst/>
          </a:prstGeom>
        </p:spPr>
      </p:pic>
      <p:sp>
        <p:nvSpPr>
          <p:cNvPr id="3" name="Text 0"/>
          <p:cNvSpPr/>
          <p:nvPr/>
        </p:nvSpPr>
        <p:spPr>
          <a:xfrm>
            <a:off x="6280190" y="62376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Obiettivi dello Studio</a:t>
            </a:r>
            <a:endParaRPr lang="en-US" sz="4450" dirty="0"/>
          </a:p>
        </p:txBody>
      </p:sp>
      <p:sp>
        <p:nvSpPr>
          <p:cNvPr id="4" name="Shape 1"/>
          <p:cNvSpPr/>
          <p:nvPr/>
        </p:nvSpPr>
        <p:spPr>
          <a:xfrm>
            <a:off x="6280190" y="1672709"/>
            <a:ext cx="510302" cy="510302"/>
          </a:xfrm>
          <a:prstGeom prst="roundRect">
            <a:avLst>
              <a:gd name="adj" fmla="val 6667"/>
            </a:avLst>
          </a:prstGeom>
          <a:solidFill>
            <a:srgbClr val="4C5052"/>
          </a:solidFill>
          <a:ln/>
        </p:spPr>
        <p:txBody>
          <a:bodyPr/>
          <a:lstStyle/>
          <a:p>
            <a:endParaRPr lang="it-IT"/>
          </a:p>
        </p:txBody>
      </p:sp>
      <p:pic>
        <p:nvPicPr>
          <p:cNvPr id="5" name="Image 1" descr="preencoded.png"/>
          <p:cNvPicPr>
            <a:picLocks noChangeAspect="1"/>
          </p:cNvPicPr>
          <p:nvPr/>
        </p:nvPicPr>
        <p:blipFill>
          <a:blip r:embed="rId4"/>
          <a:stretch>
            <a:fillRect/>
          </a:stretch>
        </p:blipFill>
        <p:spPr>
          <a:xfrm>
            <a:off x="6365260" y="1715214"/>
            <a:ext cx="340162" cy="425291"/>
          </a:xfrm>
          <a:prstGeom prst="rect">
            <a:avLst/>
          </a:prstGeom>
        </p:spPr>
      </p:pic>
      <p:sp>
        <p:nvSpPr>
          <p:cNvPr id="6" name="Text 2"/>
          <p:cNvSpPr/>
          <p:nvPr/>
        </p:nvSpPr>
        <p:spPr>
          <a:xfrm>
            <a:off x="7017306" y="1750576"/>
            <a:ext cx="2899410" cy="708660"/>
          </a:xfrm>
          <a:prstGeom prst="rect">
            <a:avLst/>
          </a:prstGeom>
          <a:noFill/>
          <a:ln/>
        </p:spPr>
        <p:txBody>
          <a:bodyPr wrap="squar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Classificazione Tecnica</a:t>
            </a:r>
            <a:endParaRPr lang="en-US" sz="2200" dirty="0"/>
          </a:p>
        </p:txBody>
      </p:sp>
      <p:sp>
        <p:nvSpPr>
          <p:cNvPr id="7" name="Text 3"/>
          <p:cNvSpPr/>
          <p:nvPr/>
        </p:nvSpPr>
        <p:spPr>
          <a:xfrm>
            <a:off x="7017306" y="2595324"/>
            <a:ext cx="2899410" cy="254031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Fornire una classificazione tecnica dei dark pattern rilevanti nelle interfacce utente digitali, analizzando le loro caratteristiche e modalità di implementazione.</a:t>
            </a:r>
            <a:endParaRPr lang="en-US" sz="1750" dirty="0"/>
          </a:p>
        </p:txBody>
      </p:sp>
      <p:sp>
        <p:nvSpPr>
          <p:cNvPr id="8" name="Shape 4"/>
          <p:cNvSpPr/>
          <p:nvPr/>
        </p:nvSpPr>
        <p:spPr>
          <a:xfrm>
            <a:off x="10200203" y="1672709"/>
            <a:ext cx="510302" cy="510302"/>
          </a:xfrm>
          <a:prstGeom prst="roundRect">
            <a:avLst>
              <a:gd name="adj" fmla="val 6667"/>
            </a:avLst>
          </a:prstGeom>
          <a:solidFill>
            <a:srgbClr val="4C5052"/>
          </a:solidFill>
          <a:ln/>
        </p:spPr>
        <p:txBody>
          <a:bodyPr/>
          <a:lstStyle/>
          <a:p>
            <a:endParaRPr lang="it-IT"/>
          </a:p>
        </p:txBody>
      </p:sp>
      <p:pic>
        <p:nvPicPr>
          <p:cNvPr id="9" name="Image 2" descr="preencoded.png"/>
          <p:cNvPicPr>
            <a:picLocks noChangeAspect="1"/>
          </p:cNvPicPr>
          <p:nvPr/>
        </p:nvPicPr>
        <p:blipFill>
          <a:blip r:embed="rId5"/>
          <a:stretch>
            <a:fillRect/>
          </a:stretch>
        </p:blipFill>
        <p:spPr>
          <a:xfrm>
            <a:off x="10285274" y="1715214"/>
            <a:ext cx="340162" cy="425291"/>
          </a:xfrm>
          <a:prstGeom prst="rect">
            <a:avLst/>
          </a:prstGeom>
        </p:spPr>
      </p:pic>
      <p:sp>
        <p:nvSpPr>
          <p:cNvPr id="10" name="Text 5"/>
          <p:cNvSpPr/>
          <p:nvPr/>
        </p:nvSpPr>
        <p:spPr>
          <a:xfrm>
            <a:off x="10937319" y="1750576"/>
            <a:ext cx="2899410" cy="708660"/>
          </a:xfrm>
          <a:prstGeom prst="rect">
            <a:avLst/>
          </a:prstGeom>
          <a:noFill/>
          <a:ln/>
        </p:spPr>
        <p:txBody>
          <a:bodyPr wrap="squar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Identificazione Automatica</a:t>
            </a:r>
            <a:endParaRPr lang="en-US" sz="2200" dirty="0"/>
          </a:p>
        </p:txBody>
      </p:sp>
      <p:sp>
        <p:nvSpPr>
          <p:cNvPr id="11" name="Text 6"/>
          <p:cNvSpPr/>
          <p:nvPr/>
        </p:nvSpPr>
        <p:spPr>
          <a:xfrm>
            <a:off x="10937319" y="2595324"/>
            <a:ext cx="2899410" cy="2903220"/>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Esaminare le tecnologie emergenti per l'identificazione automatica di tali pattern, valutando l'efficacia degli approcci basati su machine learning e computer vision.</a:t>
            </a:r>
            <a:endParaRPr lang="en-US" sz="1750" dirty="0"/>
          </a:p>
        </p:txBody>
      </p:sp>
      <p:sp>
        <p:nvSpPr>
          <p:cNvPr id="12" name="Shape 7"/>
          <p:cNvSpPr/>
          <p:nvPr/>
        </p:nvSpPr>
        <p:spPr>
          <a:xfrm>
            <a:off x="6280190" y="5952172"/>
            <a:ext cx="510302" cy="510302"/>
          </a:xfrm>
          <a:prstGeom prst="roundRect">
            <a:avLst>
              <a:gd name="adj" fmla="val 6667"/>
            </a:avLst>
          </a:prstGeom>
          <a:solidFill>
            <a:srgbClr val="4C5052"/>
          </a:solidFill>
          <a:ln/>
        </p:spPr>
        <p:txBody>
          <a:bodyPr/>
          <a:lstStyle/>
          <a:p>
            <a:endParaRPr lang="it-IT"/>
          </a:p>
        </p:txBody>
      </p:sp>
      <p:pic>
        <p:nvPicPr>
          <p:cNvPr id="13" name="Image 3" descr="preencoded.png"/>
          <p:cNvPicPr>
            <a:picLocks noChangeAspect="1"/>
          </p:cNvPicPr>
          <p:nvPr/>
        </p:nvPicPr>
        <p:blipFill>
          <a:blip r:embed="rId6"/>
          <a:stretch>
            <a:fillRect/>
          </a:stretch>
        </p:blipFill>
        <p:spPr>
          <a:xfrm>
            <a:off x="6365260" y="5994678"/>
            <a:ext cx="340162" cy="425291"/>
          </a:xfrm>
          <a:prstGeom prst="rect">
            <a:avLst/>
          </a:prstGeom>
        </p:spPr>
      </p:pic>
      <p:sp>
        <p:nvSpPr>
          <p:cNvPr id="14" name="Text 8"/>
          <p:cNvSpPr/>
          <p:nvPr/>
        </p:nvSpPr>
        <p:spPr>
          <a:xfrm>
            <a:off x="7017306" y="6030039"/>
            <a:ext cx="3131582"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Strategie di Mitigazione</a:t>
            </a:r>
            <a:endParaRPr lang="en-US" sz="2200" dirty="0"/>
          </a:p>
        </p:txBody>
      </p:sp>
      <p:sp>
        <p:nvSpPr>
          <p:cNvPr id="15" name="Text 9"/>
          <p:cNvSpPr/>
          <p:nvPr/>
        </p:nvSpPr>
        <p:spPr>
          <a:xfrm>
            <a:off x="7017306" y="6520458"/>
            <a:ext cx="6819305" cy="108870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Proporre strategie di mitigazione e design etico per il rispetto del consenso autentico, offrendo soluzioni concrete per contrastare la manipolazione digitale.</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251109"/>
            <a:ext cx="6570107"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Vulnerabilità degli Utenti</a:t>
            </a:r>
            <a:endParaRPr lang="en-US" sz="4450" dirty="0"/>
          </a:p>
        </p:txBody>
      </p:sp>
      <p:sp>
        <p:nvSpPr>
          <p:cNvPr id="3" name="Text 1"/>
          <p:cNvSpPr/>
          <p:nvPr/>
        </p:nvSpPr>
        <p:spPr>
          <a:xfrm>
            <a:off x="2197418" y="2591514"/>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Bambini</a:t>
            </a:r>
            <a:endParaRPr lang="en-US" sz="2200" dirty="0"/>
          </a:p>
        </p:txBody>
      </p:sp>
      <p:sp>
        <p:nvSpPr>
          <p:cNvPr id="4" name="Text 2"/>
          <p:cNvSpPr/>
          <p:nvPr/>
        </p:nvSpPr>
        <p:spPr>
          <a:xfrm>
            <a:off x="793790" y="3081933"/>
            <a:ext cx="4238863" cy="1088708"/>
          </a:xfrm>
          <a:prstGeom prst="rect">
            <a:avLst/>
          </a:prstGeom>
          <a:noFill/>
          <a:ln/>
        </p:spPr>
        <p:txBody>
          <a:bodyPr wrap="square" lIns="0" tIns="0" rIns="0" bIns="0" rtlCol="0" anchor="t"/>
          <a:lstStyle/>
          <a:p>
            <a:pPr marL="0" indent="0" algn="r">
              <a:lnSpc>
                <a:spcPts val="2850"/>
              </a:lnSpc>
              <a:buNone/>
            </a:pPr>
            <a:r>
              <a:rPr lang="en-US" sz="1750" dirty="0">
                <a:solidFill>
                  <a:srgbClr val="D6D9D7"/>
                </a:solidFill>
                <a:latin typeface="Inter" pitchFamily="34" charset="0"/>
                <a:ea typeface="Inter" pitchFamily="34" charset="-122"/>
                <a:cs typeface="Inter" pitchFamily="34" charset="-120"/>
              </a:rPr>
              <a:t>Minore capacità di riconoscere manipolazioni e valutare le conseguenze delle scelte online</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324362" y="3665458"/>
            <a:ext cx="318968" cy="398621"/>
          </a:xfrm>
          <a:prstGeom prst="rect">
            <a:avLst/>
          </a:prstGeom>
        </p:spPr>
      </p:pic>
      <p:sp>
        <p:nvSpPr>
          <p:cNvPr id="7" name="Text 3"/>
          <p:cNvSpPr/>
          <p:nvPr/>
        </p:nvSpPr>
        <p:spPr>
          <a:xfrm>
            <a:off x="9597628" y="259151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Anziani</a:t>
            </a:r>
            <a:endParaRPr lang="en-US" sz="2200" dirty="0"/>
          </a:p>
        </p:txBody>
      </p:sp>
      <p:sp>
        <p:nvSpPr>
          <p:cNvPr id="8" name="Text 4"/>
          <p:cNvSpPr/>
          <p:nvPr/>
        </p:nvSpPr>
        <p:spPr>
          <a:xfrm>
            <a:off x="9597628" y="3081933"/>
            <a:ext cx="4238982" cy="108870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Difficoltà con interfacce complesse e minore familiarità con le pratiche digitali</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86713" y="3665458"/>
            <a:ext cx="318968" cy="398621"/>
          </a:xfrm>
          <a:prstGeom prst="rect">
            <a:avLst/>
          </a:prstGeom>
        </p:spPr>
      </p:pic>
      <p:sp>
        <p:nvSpPr>
          <p:cNvPr id="11" name="Text 5"/>
          <p:cNvSpPr/>
          <p:nvPr/>
        </p:nvSpPr>
        <p:spPr>
          <a:xfrm>
            <a:off x="9597628" y="4866918"/>
            <a:ext cx="4238982" cy="708660"/>
          </a:xfrm>
          <a:prstGeom prst="rect">
            <a:avLst/>
          </a:prstGeom>
          <a:noFill/>
          <a:ln/>
        </p:spPr>
        <p:txBody>
          <a:bodyPr wrap="squar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Persone con Bassa Alfabetizzazione Digitale</a:t>
            </a:r>
            <a:endParaRPr lang="en-US" sz="2200" dirty="0"/>
          </a:p>
        </p:txBody>
      </p:sp>
      <p:sp>
        <p:nvSpPr>
          <p:cNvPr id="12" name="Text 6"/>
          <p:cNvSpPr/>
          <p:nvPr/>
        </p:nvSpPr>
        <p:spPr>
          <a:xfrm>
            <a:off x="9597628" y="5711666"/>
            <a:ext cx="4238982" cy="108870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Limitata comprensione delle implicazioni tecniche delle scelte di privacy</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986713" y="5327809"/>
            <a:ext cx="318968" cy="398621"/>
          </a:xfrm>
          <a:prstGeom prst="rect">
            <a:avLst/>
          </a:prstGeom>
        </p:spPr>
      </p:pic>
      <p:sp>
        <p:nvSpPr>
          <p:cNvPr id="15" name="Text 7"/>
          <p:cNvSpPr/>
          <p:nvPr/>
        </p:nvSpPr>
        <p:spPr>
          <a:xfrm>
            <a:off x="854273" y="5044083"/>
            <a:ext cx="4178379" cy="354330"/>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Utenti con Deficit di Attenzione</a:t>
            </a:r>
            <a:endParaRPr lang="en-US" sz="2200" dirty="0"/>
          </a:p>
        </p:txBody>
      </p:sp>
      <p:sp>
        <p:nvSpPr>
          <p:cNvPr id="16" name="Text 8"/>
          <p:cNvSpPr/>
          <p:nvPr/>
        </p:nvSpPr>
        <p:spPr>
          <a:xfrm>
            <a:off x="793790" y="5534501"/>
            <a:ext cx="4238863" cy="1088708"/>
          </a:xfrm>
          <a:prstGeom prst="rect">
            <a:avLst/>
          </a:prstGeom>
          <a:noFill/>
          <a:ln/>
        </p:spPr>
        <p:txBody>
          <a:bodyPr wrap="square" lIns="0" tIns="0" rIns="0" bIns="0" rtlCol="0" anchor="t"/>
          <a:lstStyle/>
          <a:p>
            <a:pPr marL="0" indent="0" algn="r">
              <a:lnSpc>
                <a:spcPts val="2850"/>
              </a:lnSpc>
              <a:buNone/>
            </a:pPr>
            <a:r>
              <a:rPr lang="en-US" sz="1750" dirty="0">
                <a:solidFill>
                  <a:srgbClr val="D6D9D7"/>
                </a:solidFill>
                <a:latin typeface="Inter" pitchFamily="34" charset="0"/>
                <a:ea typeface="Inter" pitchFamily="34" charset="-122"/>
                <a:cs typeface="Inter" pitchFamily="34" charset="-120"/>
              </a:rPr>
              <a:t>Maggiore suscettibilità alle distrazioni visive e alle manipolazioni dell'interfaccia</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324362" y="5327809"/>
            <a:ext cx="318968" cy="39862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83669" y="615791"/>
            <a:ext cx="11031498" cy="699730"/>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Rilevazione Automatica: Machine Learning</a:t>
            </a:r>
            <a:endParaRPr lang="en-US" sz="4400" dirty="0"/>
          </a:p>
        </p:txBody>
      </p:sp>
      <p:sp>
        <p:nvSpPr>
          <p:cNvPr id="3" name="Text 1"/>
          <p:cNvSpPr/>
          <p:nvPr/>
        </p:nvSpPr>
        <p:spPr>
          <a:xfrm>
            <a:off x="783669" y="1875234"/>
            <a:ext cx="3159562" cy="349806"/>
          </a:xfrm>
          <a:prstGeom prst="rect">
            <a:avLst/>
          </a:prstGeom>
          <a:noFill/>
          <a:ln/>
        </p:spPr>
        <p:txBody>
          <a:bodyPr wrap="none" lIns="0" tIns="0" rIns="0" bIns="0" rtlCol="0" anchor="t"/>
          <a:lstStyle/>
          <a:p>
            <a:pPr marL="0" indent="0" algn="l">
              <a:lnSpc>
                <a:spcPts val="2750"/>
              </a:lnSpc>
              <a:buNone/>
            </a:pPr>
            <a:r>
              <a:rPr lang="en-US" sz="2200" dirty="0">
                <a:solidFill>
                  <a:srgbClr val="F7F7F8"/>
                </a:solidFill>
                <a:latin typeface="DM Sans Medium" pitchFamily="34" charset="0"/>
                <a:ea typeface="DM Sans Medium" pitchFamily="34" charset="-122"/>
                <a:cs typeface="DM Sans Medium" pitchFamily="34" charset="-120"/>
              </a:rPr>
              <a:t>Approcci Supervisionati</a:t>
            </a:r>
            <a:endParaRPr lang="en-US" sz="2200" dirty="0"/>
          </a:p>
        </p:txBody>
      </p:sp>
      <p:sp>
        <p:nvSpPr>
          <p:cNvPr id="4" name="Text 2"/>
          <p:cNvSpPr/>
          <p:nvPr/>
        </p:nvSpPr>
        <p:spPr>
          <a:xfrm>
            <a:off x="783669" y="2448878"/>
            <a:ext cx="6258401" cy="2149554"/>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L'identificazione automatica dei dark pattern rappresenta una sfida tecnica rilevante per la tutela della privacy digitale. Recenti studi propongono approcci di machine learning supervisionato per analizzare il contenuto testuale e visivo delle interfacce utente alla ricerca di segnali manipolativi.</a:t>
            </a:r>
            <a:endParaRPr lang="en-US" sz="1750" dirty="0"/>
          </a:p>
        </p:txBody>
      </p:sp>
      <p:sp>
        <p:nvSpPr>
          <p:cNvPr id="5" name="Text 3"/>
          <p:cNvSpPr/>
          <p:nvPr/>
        </p:nvSpPr>
        <p:spPr>
          <a:xfrm>
            <a:off x="783669" y="4799886"/>
            <a:ext cx="6258401" cy="1433036"/>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Questi algoritmi vengono addestrati su dataset annotati per riconoscere pattern semantici comuni, come formulazioni ingannevoli, opacità linguistica e ambiguità intenzionale nelle interfacce di consenso.</a:t>
            </a:r>
            <a:endParaRPr lang="en-US" sz="1750" dirty="0"/>
          </a:p>
        </p:txBody>
      </p:sp>
      <p:pic>
        <p:nvPicPr>
          <p:cNvPr id="6" name="Image 0" descr="preencoded.png"/>
          <p:cNvPicPr>
            <a:picLocks noChangeAspect="1"/>
          </p:cNvPicPr>
          <p:nvPr/>
        </p:nvPicPr>
        <p:blipFill>
          <a:blip r:embed="rId3"/>
          <a:stretch>
            <a:fillRect/>
          </a:stretch>
        </p:blipFill>
        <p:spPr>
          <a:xfrm>
            <a:off x="7595949" y="1903214"/>
            <a:ext cx="6258401" cy="3520321"/>
          </a:xfrm>
          <a:prstGeom prst="rect">
            <a:avLst/>
          </a:prstGeom>
        </p:spPr>
      </p:pic>
      <p:sp>
        <p:nvSpPr>
          <p:cNvPr id="7" name="Text 4"/>
          <p:cNvSpPr/>
          <p:nvPr/>
        </p:nvSpPr>
        <p:spPr>
          <a:xfrm>
            <a:off x="7595949" y="5675352"/>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Queste tecniche si dimostrano particolarmente efficaci in ambito web, dove i testi dei banner di consenso e dei moduli di iscrizione possono essere estratti e processati automaticamente per evidenziare strategie linguistiche orientate al consenso forzato.</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14230"/>
          </a:xfrm>
          <a:prstGeom prst="rect">
            <a:avLst/>
          </a:prstGeom>
        </p:spPr>
      </p:pic>
      <p:sp>
        <p:nvSpPr>
          <p:cNvPr id="3" name="Text 0"/>
          <p:cNvSpPr/>
          <p:nvPr/>
        </p:nvSpPr>
        <p:spPr>
          <a:xfrm>
            <a:off x="675918" y="3254454"/>
            <a:ext cx="10418326" cy="603409"/>
          </a:xfrm>
          <a:prstGeom prst="rect">
            <a:avLst/>
          </a:prstGeom>
          <a:noFill/>
          <a:ln/>
        </p:spPr>
        <p:txBody>
          <a:bodyPr wrap="none" lIns="0" tIns="0" rIns="0" bIns="0" rtlCol="0" anchor="t"/>
          <a:lstStyle/>
          <a:p>
            <a:pPr marL="0" indent="0" algn="l">
              <a:lnSpc>
                <a:spcPts val="4750"/>
              </a:lnSpc>
              <a:buNone/>
            </a:pPr>
            <a:r>
              <a:rPr lang="en-US" sz="3800" dirty="0">
                <a:solidFill>
                  <a:srgbClr val="F7F7F8"/>
                </a:solidFill>
                <a:latin typeface="DM Sans Medium" pitchFamily="34" charset="0"/>
                <a:ea typeface="DM Sans Medium" pitchFamily="34" charset="-122"/>
                <a:cs typeface="DM Sans Medium" pitchFamily="34" charset="-120"/>
              </a:rPr>
              <a:t>Natural Language Processing per Dark Pattern</a:t>
            </a:r>
            <a:endParaRPr lang="en-US" sz="3800" dirty="0"/>
          </a:p>
        </p:txBody>
      </p:sp>
      <p:sp>
        <p:nvSpPr>
          <p:cNvPr id="4" name="Shape 1"/>
          <p:cNvSpPr/>
          <p:nvPr/>
        </p:nvSpPr>
        <p:spPr>
          <a:xfrm>
            <a:off x="675918" y="4726900"/>
            <a:ext cx="4233029" cy="193119"/>
          </a:xfrm>
          <a:prstGeom prst="roundRect">
            <a:avLst>
              <a:gd name="adj" fmla="val 15002"/>
            </a:avLst>
          </a:prstGeom>
          <a:solidFill>
            <a:srgbClr val="4C5052"/>
          </a:solidFill>
          <a:ln/>
        </p:spPr>
        <p:txBody>
          <a:bodyPr/>
          <a:lstStyle/>
          <a:p>
            <a:endParaRPr lang="it-IT"/>
          </a:p>
        </p:txBody>
      </p:sp>
      <p:sp>
        <p:nvSpPr>
          <p:cNvPr id="5" name="Text 2"/>
          <p:cNvSpPr/>
          <p:nvPr/>
        </p:nvSpPr>
        <p:spPr>
          <a:xfrm>
            <a:off x="675918" y="5209699"/>
            <a:ext cx="2414230" cy="301823"/>
          </a:xfrm>
          <a:prstGeom prst="rect">
            <a:avLst/>
          </a:prstGeom>
          <a:noFill/>
          <a:ln/>
        </p:spPr>
        <p:txBody>
          <a:bodyPr wrap="none" lIns="0" tIns="0" rIns="0" bIns="0" rtlCol="0" anchor="t"/>
          <a:lstStyle/>
          <a:p>
            <a:pPr marL="0" indent="0" algn="l">
              <a:lnSpc>
                <a:spcPts val="2350"/>
              </a:lnSpc>
              <a:buNone/>
            </a:pPr>
            <a:r>
              <a:rPr lang="en-US" sz="1900" dirty="0">
                <a:solidFill>
                  <a:srgbClr val="D6D9D7"/>
                </a:solidFill>
                <a:latin typeface="DM Sans Medium" pitchFamily="34" charset="0"/>
                <a:ea typeface="DM Sans Medium" pitchFamily="34" charset="-122"/>
                <a:cs typeface="DM Sans Medium" pitchFamily="34" charset="-120"/>
              </a:rPr>
              <a:t>Estrazione del Testo</a:t>
            </a:r>
            <a:endParaRPr lang="en-US" sz="1900" dirty="0"/>
          </a:p>
        </p:txBody>
      </p:sp>
      <p:sp>
        <p:nvSpPr>
          <p:cNvPr id="6" name="Text 3"/>
          <p:cNvSpPr/>
          <p:nvPr/>
        </p:nvSpPr>
        <p:spPr>
          <a:xfrm>
            <a:off x="675918" y="5627370"/>
            <a:ext cx="4233029" cy="926902"/>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Algoritmi di scraping raccolgono il contenuto testuale dalle interfacce di consenso, inclusi pulsanti, etichette e testi informativi.</a:t>
            </a:r>
            <a:endParaRPr lang="en-US" sz="1500" dirty="0"/>
          </a:p>
        </p:txBody>
      </p:sp>
      <p:sp>
        <p:nvSpPr>
          <p:cNvPr id="7" name="Shape 4"/>
          <p:cNvSpPr/>
          <p:nvPr/>
        </p:nvSpPr>
        <p:spPr>
          <a:xfrm>
            <a:off x="5198626" y="4437221"/>
            <a:ext cx="4233029" cy="193119"/>
          </a:xfrm>
          <a:prstGeom prst="roundRect">
            <a:avLst>
              <a:gd name="adj" fmla="val 15002"/>
            </a:avLst>
          </a:prstGeom>
          <a:solidFill>
            <a:srgbClr val="4C5052"/>
          </a:solidFill>
          <a:ln/>
        </p:spPr>
        <p:txBody>
          <a:bodyPr/>
          <a:lstStyle/>
          <a:p>
            <a:endParaRPr lang="it-IT"/>
          </a:p>
        </p:txBody>
      </p:sp>
      <p:sp>
        <p:nvSpPr>
          <p:cNvPr id="8" name="Text 5"/>
          <p:cNvSpPr/>
          <p:nvPr/>
        </p:nvSpPr>
        <p:spPr>
          <a:xfrm>
            <a:off x="5198626" y="4920020"/>
            <a:ext cx="2414230" cy="301823"/>
          </a:xfrm>
          <a:prstGeom prst="rect">
            <a:avLst/>
          </a:prstGeom>
          <a:noFill/>
          <a:ln/>
        </p:spPr>
        <p:txBody>
          <a:bodyPr wrap="none" lIns="0" tIns="0" rIns="0" bIns="0" rtlCol="0" anchor="t"/>
          <a:lstStyle/>
          <a:p>
            <a:pPr marL="0" indent="0" algn="l">
              <a:lnSpc>
                <a:spcPts val="2350"/>
              </a:lnSpc>
              <a:buNone/>
            </a:pPr>
            <a:r>
              <a:rPr lang="en-US" sz="1900" dirty="0">
                <a:solidFill>
                  <a:srgbClr val="D6D9D7"/>
                </a:solidFill>
                <a:latin typeface="DM Sans Medium" pitchFamily="34" charset="0"/>
                <a:ea typeface="DM Sans Medium" pitchFamily="34" charset="-122"/>
                <a:cs typeface="DM Sans Medium" pitchFamily="34" charset="-120"/>
              </a:rPr>
              <a:t>Analisi Semantica</a:t>
            </a:r>
            <a:endParaRPr lang="en-US" sz="1900" dirty="0"/>
          </a:p>
        </p:txBody>
      </p:sp>
      <p:sp>
        <p:nvSpPr>
          <p:cNvPr id="9" name="Text 6"/>
          <p:cNvSpPr/>
          <p:nvPr/>
        </p:nvSpPr>
        <p:spPr>
          <a:xfrm>
            <a:off x="5198626" y="5337691"/>
            <a:ext cx="4233029" cy="926902"/>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Tecniche di NLP identificano formulazioni ambigue, linguaggio fuorviante o termini che generano urgenza artificiale.</a:t>
            </a:r>
            <a:endParaRPr lang="en-US" sz="1500" dirty="0"/>
          </a:p>
        </p:txBody>
      </p:sp>
      <p:sp>
        <p:nvSpPr>
          <p:cNvPr id="10" name="Shape 7"/>
          <p:cNvSpPr/>
          <p:nvPr/>
        </p:nvSpPr>
        <p:spPr>
          <a:xfrm>
            <a:off x="9721334" y="4147542"/>
            <a:ext cx="4233029" cy="193119"/>
          </a:xfrm>
          <a:prstGeom prst="roundRect">
            <a:avLst>
              <a:gd name="adj" fmla="val 15002"/>
            </a:avLst>
          </a:prstGeom>
          <a:solidFill>
            <a:srgbClr val="4C5052"/>
          </a:solidFill>
          <a:ln/>
        </p:spPr>
        <p:txBody>
          <a:bodyPr/>
          <a:lstStyle/>
          <a:p>
            <a:endParaRPr lang="it-IT"/>
          </a:p>
        </p:txBody>
      </p:sp>
      <p:sp>
        <p:nvSpPr>
          <p:cNvPr id="11" name="Text 8"/>
          <p:cNvSpPr/>
          <p:nvPr/>
        </p:nvSpPr>
        <p:spPr>
          <a:xfrm>
            <a:off x="9721334" y="4630341"/>
            <a:ext cx="2983944" cy="301823"/>
          </a:xfrm>
          <a:prstGeom prst="rect">
            <a:avLst/>
          </a:prstGeom>
          <a:noFill/>
          <a:ln/>
        </p:spPr>
        <p:txBody>
          <a:bodyPr wrap="none" lIns="0" tIns="0" rIns="0" bIns="0" rtlCol="0" anchor="t"/>
          <a:lstStyle/>
          <a:p>
            <a:pPr marL="0" indent="0" algn="l">
              <a:lnSpc>
                <a:spcPts val="2350"/>
              </a:lnSpc>
              <a:buNone/>
            </a:pPr>
            <a:r>
              <a:rPr lang="en-US" sz="1900" dirty="0">
                <a:solidFill>
                  <a:srgbClr val="D6D9D7"/>
                </a:solidFill>
                <a:latin typeface="DM Sans Medium" pitchFamily="34" charset="0"/>
                <a:ea typeface="DM Sans Medium" pitchFamily="34" charset="-122"/>
                <a:cs typeface="DM Sans Medium" pitchFamily="34" charset="-120"/>
              </a:rPr>
              <a:t>Classificazione del Rischio</a:t>
            </a:r>
            <a:endParaRPr lang="en-US" sz="1900" dirty="0"/>
          </a:p>
        </p:txBody>
      </p:sp>
      <p:sp>
        <p:nvSpPr>
          <p:cNvPr id="12" name="Text 9"/>
          <p:cNvSpPr/>
          <p:nvPr/>
        </p:nvSpPr>
        <p:spPr>
          <a:xfrm>
            <a:off x="9721334" y="5048012"/>
            <a:ext cx="4233029" cy="926902"/>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Modelli predittivi assegnano un punteggio di rischio basato sulla presenza di pattern linguistici manipolativi.</a:t>
            </a:r>
            <a:endParaRPr lang="en-US" sz="1500" dirty="0"/>
          </a:p>
        </p:txBody>
      </p:sp>
      <p:sp>
        <p:nvSpPr>
          <p:cNvPr id="13" name="Text 10"/>
          <p:cNvSpPr/>
          <p:nvPr/>
        </p:nvSpPr>
        <p:spPr>
          <a:xfrm>
            <a:off x="675918" y="6771442"/>
            <a:ext cx="13278564" cy="617934"/>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L'analisi del linguaggio utilizzato nelle interfacce di consenso permette di identificare tecniche sottili di manipolazione psicologica, come l'uso di termini che generano colpevolezza ("Aiutaci a migliorare") o formulazioni che presentano la raccolta dati come universalmente benefica.</a:t>
            </a:r>
            <a:endParaRPr lang="en-US" sz="15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4613" y="647343"/>
            <a:ext cx="7714774" cy="1276350"/>
          </a:xfrm>
          <a:prstGeom prst="rect">
            <a:avLst/>
          </a:prstGeom>
          <a:noFill/>
          <a:ln/>
        </p:spPr>
        <p:txBody>
          <a:bodyPr wrap="square" lIns="0" tIns="0" rIns="0" bIns="0" rtlCol="0" anchor="t"/>
          <a:lstStyle/>
          <a:p>
            <a:pPr marL="0" indent="0" algn="l">
              <a:lnSpc>
                <a:spcPts val="5000"/>
              </a:lnSpc>
              <a:buNone/>
            </a:pPr>
            <a:r>
              <a:rPr lang="en-US" sz="4000" dirty="0">
                <a:solidFill>
                  <a:srgbClr val="F7F7F8"/>
                </a:solidFill>
                <a:latin typeface="DM Sans Medium" pitchFamily="34" charset="0"/>
                <a:ea typeface="DM Sans Medium" pitchFamily="34" charset="-122"/>
                <a:cs typeface="DM Sans Medium" pitchFamily="34" charset="-120"/>
              </a:rPr>
              <a:t>Sistemi Rule-Based per la Rilevazione</a:t>
            </a:r>
            <a:endParaRPr lang="en-US" sz="4000" dirty="0"/>
          </a:p>
        </p:txBody>
      </p:sp>
      <p:sp>
        <p:nvSpPr>
          <p:cNvPr id="4" name="Shape 1"/>
          <p:cNvSpPr/>
          <p:nvPr/>
        </p:nvSpPr>
        <p:spPr>
          <a:xfrm>
            <a:off x="714613" y="2229922"/>
            <a:ext cx="459343" cy="459343"/>
          </a:xfrm>
          <a:prstGeom prst="roundRect">
            <a:avLst>
              <a:gd name="adj" fmla="val 6668"/>
            </a:avLst>
          </a:prstGeom>
          <a:solidFill>
            <a:srgbClr val="4C5052"/>
          </a:solidFill>
          <a:ln/>
        </p:spPr>
        <p:txBody>
          <a:bodyPr/>
          <a:lstStyle/>
          <a:p>
            <a:endParaRPr lang="it-IT"/>
          </a:p>
        </p:txBody>
      </p:sp>
      <p:pic>
        <p:nvPicPr>
          <p:cNvPr id="5" name="Image 1" descr="preencoded.png"/>
          <p:cNvPicPr>
            <a:picLocks noChangeAspect="1"/>
          </p:cNvPicPr>
          <p:nvPr/>
        </p:nvPicPr>
        <p:blipFill>
          <a:blip r:embed="rId4"/>
          <a:stretch>
            <a:fillRect/>
          </a:stretch>
        </p:blipFill>
        <p:spPr>
          <a:xfrm>
            <a:off x="791170" y="2268200"/>
            <a:ext cx="306229" cy="382786"/>
          </a:xfrm>
          <a:prstGeom prst="rect">
            <a:avLst/>
          </a:prstGeom>
        </p:spPr>
      </p:pic>
      <p:sp>
        <p:nvSpPr>
          <p:cNvPr id="6" name="Text 2"/>
          <p:cNvSpPr/>
          <p:nvPr/>
        </p:nvSpPr>
        <p:spPr>
          <a:xfrm>
            <a:off x="1378148" y="2300049"/>
            <a:ext cx="2552462" cy="319088"/>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Analisi del DOM</a:t>
            </a:r>
            <a:endParaRPr lang="en-US" sz="2000" dirty="0"/>
          </a:p>
        </p:txBody>
      </p:sp>
      <p:sp>
        <p:nvSpPr>
          <p:cNvPr id="7" name="Text 3"/>
          <p:cNvSpPr/>
          <p:nvPr/>
        </p:nvSpPr>
        <p:spPr>
          <a:xfrm>
            <a:off x="1378148" y="2741652"/>
            <a:ext cx="3066336" cy="2940367"/>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Sistemi rule-based analizzano la struttura HTML e il Document Object Model per identificare pattern ricorrenti nelle interfacce utente, come la presenza di pulsanti di accettazione evidenziati o la posizione nascosta delle impostazioni di rifiuto.</a:t>
            </a:r>
            <a:endParaRPr lang="en-US" sz="1600" dirty="0"/>
          </a:p>
        </p:txBody>
      </p:sp>
      <p:sp>
        <p:nvSpPr>
          <p:cNvPr id="8" name="Shape 4"/>
          <p:cNvSpPr/>
          <p:nvPr/>
        </p:nvSpPr>
        <p:spPr>
          <a:xfrm>
            <a:off x="4699635" y="2229922"/>
            <a:ext cx="459343" cy="459343"/>
          </a:xfrm>
          <a:prstGeom prst="roundRect">
            <a:avLst>
              <a:gd name="adj" fmla="val 6668"/>
            </a:avLst>
          </a:prstGeom>
          <a:solidFill>
            <a:srgbClr val="4C5052"/>
          </a:solidFill>
          <a:ln/>
        </p:spPr>
        <p:txBody>
          <a:bodyPr/>
          <a:lstStyle/>
          <a:p>
            <a:endParaRPr lang="it-IT"/>
          </a:p>
        </p:txBody>
      </p:sp>
      <p:pic>
        <p:nvPicPr>
          <p:cNvPr id="9" name="Image 2" descr="preencoded.png"/>
          <p:cNvPicPr>
            <a:picLocks noChangeAspect="1"/>
          </p:cNvPicPr>
          <p:nvPr/>
        </p:nvPicPr>
        <p:blipFill>
          <a:blip r:embed="rId5"/>
          <a:stretch>
            <a:fillRect/>
          </a:stretch>
        </p:blipFill>
        <p:spPr>
          <a:xfrm>
            <a:off x="4776192" y="2268200"/>
            <a:ext cx="306229" cy="382786"/>
          </a:xfrm>
          <a:prstGeom prst="rect">
            <a:avLst/>
          </a:prstGeom>
        </p:spPr>
      </p:pic>
      <p:sp>
        <p:nvSpPr>
          <p:cNvPr id="10" name="Text 5"/>
          <p:cNvSpPr/>
          <p:nvPr/>
        </p:nvSpPr>
        <p:spPr>
          <a:xfrm>
            <a:off x="5363170" y="2300049"/>
            <a:ext cx="3066336" cy="638175"/>
          </a:xfrm>
          <a:prstGeom prst="rect">
            <a:avLst/>
          </a:prstGeom>
          <a:noFill/>
          <a:ln/>
        </p:spPr>
        <p:txBody>
          <a:bodyPr wrap="squar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Valutazione degli Stili CSS</a:t>
            </a:r>
            <a:endParaRPr lang="en-US" sz="2000" dirty="0"/>
          </a:p>
        </p:txBody>
      </p:sp>
      <p:sp>
        <p:nvSpPr>
          <p:cNvPr id="11" name="Text 6"/>
          <p:cNvSpPr/>
          <p:nvPr/>
        </p:nvSpPr>
        <p:spPr>
          <a:xfrm>
            <a:off x="5363170" y="3060740"/>
            <a:ext cx="3066336" cy="2286953"/>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Algoritmi specializzati esaminano le proprietà di stile per rilevare l'uso sproporzionato del colore, delle dimensioni o della visibilità tra opzioni di accettazione e rifiuto.</a:t>
            </a:r>
            <a:endParaRPr lang="en-US" sz="1600" dirty="0"/>
          </a:p>
        </p:txBody>
      </p:sp>
      <p:sp>
        <p:nvSpPr>
          <p:cNvPr id="12" name="Shape 7"/>
          <p:cNvSpPr/>
          <p:nvPr/>
        </p:nvSpPr>
        <p:spPr>
          <a:xfrm>
            <a:off x="714613" y="6090404"/>
            <a:ext cx="459343" cy="459343"/>
          </a:xfrm>
          <a:prstGeom prst="roundRect">
            <a:avLst>
              <a:gd name="adj" fmla="val 6668"/>
            </a:avLst>
          </a:prstGeom>
          <a:solidFill>
            <a:srgbClr val="4C5052"/>
          </a:solidFill>
          <a:ln/>
        </p:spPr>
        <p:txBody>
          <a:bodyPr/>
          <a:lstStyle/>
          <a:p>
            <a:endParaRPr lang="it-IT"/>
          </a:p>
        </p:txBody>
      </p:sp>
      <p:pic>
        <p:nvPicPr>
          <p:cNvPr id="13" name="Image 3" descr="preencoded.png"/>
          <p:cNvPicPr>
            <a:picLocks noChangeAspect="1"/>
          </p:cNvPicPr>
          <p:nvPr/>
        </p:nvPicPr>
        <p:blipFill>
          <a:blip r:embed="rId6"/>
          <a:stretch>
            <a:fillRect/>
          </a:stretch>
        </p:blipFill>
        <p:spPr>
          <a:xfrm>
            <a:off x="791170" y="6128683"/>
            <a:ext cx="306229" cy="382786"/>
          </a:xfrm>
          <a:prstGeom prst="rect">
            <a:avLst/>
          </a:prstGeom>
        </p:spPr>
      </p:pic>
      <p:sp>
        <p:nvSpPr>
          <p:cNvPr id="14" name="Text 8"/>
          <p:cNvSpPr/>
          <p:nvPr/>
        </p:nvSpPr>
        <p:spPr>
          <a:xfrm>
            <a:off x="1378148" y="6160532"/>
            <a:ext cx="4183737" cy="319088"/>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Mappatura dei Flussi di Interazione</a:t>
            </a:r>
            <a:endParaRPr lang="en-US" sz="2000" dirty="0"/>
          </a:p>
        </p:txBody>
      </p:sp>
      <p:sp>
        <p:nvSpPr>
          <p:cNvPr id="15" name="Text 9"/>
          <p:cNvSpPr/>
          <p:nvPr/>
        </p:nvSpPr>
        <p:spPr>
          <a:xfrm>
            <a:off x="1378148" y="6602135"/>
            <a:ext cx="7051238" cy="980123"/>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Strumenti automatici tracciano i percorsi di interazione necessari per completare azioni orientate alla privacy, identificando ostruzioni deliberate nel flusso utente.</a:t>
            </a:r>
            <a:endParaRPr lang="en-US"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973812"/>
            <a:ext cx="9023985"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Computer Vision per Dark Pattern</a:t>
            </a:r>
            <a:endParaRPr lang="en-US" sz="4450" dirty="0"/>
          </a:p>
        </p:txBody>
      </p:sp>
      <p:pic>
        <p:nvPicPr>
          <p:cNvPr id="3" name="Image 0" descr="preencoded.png"/>
          <p:cNvPicPr>
            <a:picLocks noChangeAspect="1"/>
          </p:cNvPicPr>
          <p:nvPr/>
        </p:nvPicPr>
        <p:blipFill>
          <a:blip r:embed="rId3"/>
          <a:stretch>
            <a:fillRect/>
          </a:stretch>
        </p:blipFill>
        <p:spPr>
          <a:xfrm>
            <a:off x="801410" y="2282190"/>
            <a:ext cx="3120747" cy="3120747"/>
          </a:xfrm>
          <a:prstGeom prst="rect">
            <a:avLst/>
          </a:prstGeom>
        </p:spPr>
      </p:pic>
      <p:pic>
        <p:nvPicPr>
          <p:cNvPr id="4" name="Image 1" descr="preencoded.png"/>
          <p:cNvPicPr>
            <a:picLocks noChangeAspect="1"/>
          </p:cNvPicPr>
          <p:nvPr/>
        </p:nvPicPr>
        <p:blipFill>
          <a:blip r:embed="rId4"/>
          <a:stretch>
            <a:fillRect/>
          </a:stretch>
        </p:blipFill>
        <p:spPr>
          <a:xfrm>
            <a:off x="4103608" y="2282190"/>
            <a:ext cx="3120866" cy="3120866"/>
          </a:xfrm>
          <a:prstGeom prst="rect">
            <a:avLst/>
          </a:prstGeom>
        </p:spPr>
      </p:pic>
      <p:pic>
        <p:nvPicPr>
          <p:cNvPr id="5" name="Image 2" descr="preencoded.png"/>
          <p:cNvPicPr>
            <a:picLocks noChangeAspect="1"/>
          </p:cNvPicPr>
          <p:nvPr/>
        </p:nvPicPr>
        <p:blipFill>
          <a:blip r:embed="rId5"/>
          <a:stretch>
            <a:fillRect/>
          </a:stretch>
        </p:blipFill>
        <p:spPr>
          <a:xfrm>
            <a:off x="7405926" y="2282190"/>
            <a:ext cx="3120747" cy="3120747"/>
          </a:xfrm>
          <a:prstGeom prst="rect">
            <a:avLst/>
          </a:prstGeom>
        </p:spPr>
      </p:pic>
      <p:pic>
        <p:nvPicPr>
          <p:cNvPr id="6" name="Image 3" descr="preencoded.png"/>
          <p:cNvPicPr>
            <a:picLocks noChangeAspect="1"/>
          </p:cNvPicPr>
          <p:nvPr/>
        </p:nvPicPr>
        <p:blipFill>
          <a:blip r:embed="rId6"/>
          <a:stretch>
            <a:fillRect/>
          </a:stretch>
        </p:blipFill>
        <p:spPr>
          <a:xfrm>
            <a:off x="10708124" y="2282190"/>
            <a:ext cx="3120866" cy="3120866"/>
          </a:xfrm>
          <a:prstGeom prst="rect">
            <a:avLst/>
          </a:prstGeom>
        </p:spPr>
      </p:pic>
      <p:sp>
        <p:nvSpPr>
          <p:cNvPr id="7" name="Text 1"/>
          <p:cNvSpPr/>
          <p:nvPr/>
        </p:nvSpPr>
        <p:spPr>
          <a:xfrm>
            <a:off x="793790" y="5804178"/>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Le tecniche di computer vision rappresentano un approccio promettente per l'identificazione automatica dei dark pattern visivi. Questi sistemi analizzano l'aspetto grafico delle interfacce, rilevando asimmetrie visive, elementi nascosti o tecniche di misdirection che guidano l'attenzione dell'utente verso opzioni specifiche. L'integrazione di algoritmi di deep learning permette di riconoscere pattern sempre più sofisticati e adattivi.</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2438" y="846653"/>
            <a:ext cx="7760256" cy="612577"/>
          </a:xfrm>
          <a:prstGeom prst="rect">
            <a:avLst/>
          </a:prstGeom>
          <a:noFill/>
          <a:ln/>
        </p:spPr>
        <p:txBody>
          <a:bodyPr wrap="none" lIns="0" tIns="0" rIns="0" bIns="0" rtlCol="0" anchor="t"/>
          <a:lstStyle/>
          <a:p>
            <a:pPr marL="0" indent="0" algn="l">
              <a:lnSpc>
                <a:spcPts val="4800"/>
              </a:lnSpc>
              <a:buNone/>
            </a:pPr>
            <a:r>
              <a:rPr lang="en-US" sz="3850" dirty="0">
                <a:solidFill>
                  <a:srgbClr val="F7F7F8"/>
                </a:solidFill>
                <a:latin typeface="DM Sans Medium" pitchFamily="34" charset="0"/>
                <a:ea typeface="DM Sans Medium" pitchFamily="34" charset="-122"/>
                <a:cs typeface="DM Sans Medium" pitchFamily="34" charset="-120"/>
              </a:rPr>
              <a:t>DarkDialogs: Un Sistema Avanzato</a:t>
            </a:r>
            <a:endParaRPr lang="en-US" sz="3850" dirty="0"/>
          </a:p>
        </p:txBody>
      </p:sp>
      <p:pic>
        <p:nvPicPr>
          <p:cNvPr id="4" name="Image 1" descr="preencoded.png"/>
          <p:cNvPicPr>
            <a:picLocks noChangeAspect="1"/>
          </p:cNvPicPr>
          <p:nvPr/>
        </p:nvPicPr>
        <p:blipFill>
          <a:blip r:embed="rId4"/>
          <a:stretch>
            <a:fillRect/>
          </a:stretch>
        </p:blipFill>
        <p:spPr>
          <a:xfrm>
            <a:off x="6172438" y="1753195"/>
            <a:ext cx="980003" cy="1176099"/>
          </a:xfrm>
          <a:prstGeom prst="rect">
            <a:avLst/>
          </a:prstGeom>
        </p:spPr>
      </p:pic>
      <p:sp>
        <p:nvSpPr>
          <p:cNvPr id="5" name="Text 1"/>
          <p:cNvSpPr/>
          <p:nvPr/>
        </p:nvSpPr>
        <p:spPr>
          <a:xfrm>
            <a:off x="7446407" y="1949172"/>
            <a:ext cx="2605445" cy="3062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Estrazione Automatica</a:t>
            </a:r>
            <a:endParaRPr lang="en-US" sz="1900" dirty="0"/>
          </a:p>
        </p:txBody>
      </p:sp>
      <p:sp>
        <p:nvSpPr>
          <p:cNvPr id="6" name="Text 2"/>
          <p:cNvSpPr/>
          <p:nvPr/>
        </p:nvSpPr>
        <p:spPr>
          <a:xfrm>
            <a:off x="7446407" y="2372916"/>
            <a:ext cx="6497955" cy="313492"/>
          </a:xfrm>
          <a:prstGeom prst="rect">
            <a:avLst/>
          </a:prstGeom>
          <a:noFill/>
          <a:ln/>
        </p:spPr>
        <p:txBody>
          <a:bodyPr wrap="none" lIns="0" tIns="0" rIns="0" bIns="0" rtlCol="0" anchor="t"/>
          <a:lstStyle/>
          <a:p>
            <a:pPr marL="0" indent="0" algn="l">
              <a:lnSpc>
                <a:spcPts val="2450"/>
              </a:lnSpc>
              <a:buNone/>
            </a:pPr>
            <a:r>
              <a:rPr lang="en-US" sz="1500" dirty="0">
                <a:solidFill>
                  <a:srgbClr val="D6D9D7"/>
                </a:solidFill>
                <a:latin typeface="Inter" pitchFamily="34" charset="0"/>
                <a:ea typeface="Inter" pitchFamily="34" charset="-122"/>
                <a:cs typeface="Inter" pitchFamily="34" charset="-120"/>
              </a:rPr>
              <a:t>Raccolta di modali di consenso da migliaia di siti</a:t>
            </a:r>
            <a:endParaRPr lang="en-US" sz="1500" dirty="0"/>
          </a:p>
        </p:txBody>
      </p:sp>
      <p:pic>
        <p:nvPicPr>
          <p:cNvPr id="7" name="Image 2" descr="preencoded.png"/>
          <p:cNvPicPr>
            <a:picLocks noChangeAspect="1"/>
          </p:cNvPicPr>
          <p:nvPr/>
        </p:nvPicPr>
        <p:blipFill>
          <a:blip r:embed="rId5"/>
          <a:stretch>
            <a:fillRect/>
          </a:stretch>
        </p:blipFill>
        <p:spPr>
          <a:xfrm>
            <a:off x="6172438" y="2929295"/>
            <a:ext cx="980003" cy="1176099"/>
          </a:xfrm>
          <a:prstGeom prst="rect">
            <a:avLst/>
          </a:prstGeom>
        </p:spPr>
      </p:pic>
      <p:sp>
        <p:nvSpPr>
          <p:cNvPr id="8" name="Text 3"/>
          <p:cNvSpPr/>
          <p:nvPr/>
        </p:nvSpPr>
        <p:spPr>
          <a:xfrm>
            <a:off x="7446407" y="3125272"/>
            <a:ext cx="2456259" cy="3062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Classificazione Visiva</a:t>
            </a:r>
            <a:endParaRPr lang="en-US" sz="1900" dirty="0"/>
          </a:p>
        </p:txBody>
      </p:sp>
      <p:sp>
        <p:nvSpPr>
          <p:cNvPr id="9" name="Text 4"/>
          <p:cNvSpPr/>
          <p:nvPr/>
        </p:nvSpPr>
        <p:spPr>
          <a:xfrm>
            <a:off x="7446407" y="3549015"/>
            <a:ext cx="6497955" cy="313492"/>
          </a:xfrm>
          <a:prstGeom prst="rect">
            <a:avLst/>
          </a:prstGeom>
          <a:noFill/>
          <a:ln/>
        </p:spPr>
        <p:txBody>
          <a:bodyPr wrap="none" lIns="0" tIns="0" rIns="0" bIns="0" rtlCol="0" anchor="t"/>
          <a:lstStyle/>
          <a:p>
            <a:pPr marL="0" indent="0" algn="l">
              <a:lnSpc>
                <a:spcPts val="2450"/>
              </a:lnSpc>
              <a:buNone/>
            </a:pPr>
            <a:r>
              <a:rPr lang="en-US" sz="1500" dirty="0">
                <a:solidFill>
                  <a:srgbClr val="D6D9D7"/>
                </a:solidFill>
                <a:latin typeface="Inter" pitchFamily="34" charset="0"/>
                <a:ea typeface="Inter" pitchFamily="34" charset="-122"/>
                <a:cs typeface="Inter" pitchFamily="34" charset="-120"/>
              </a:rPr>
              <a:t>Identificazione di dieci tipologie di dark pattern</a:t>
            </a:r>
            <a:endParaRPr lang="en-US" sz="1500" dirty="0"/>
          </a:p>
        </p:txBody>
      </p:sp>
      <p:pic>
        <p:nvPicPr>
          <p:cNvPr id="10" name="Image 3" descr="preencoded.png"/>
          <p:cNvPicPr>
            <a:picLocks noChangeAspect="1"/>
          </p:cNvPicPr>
          <p:nvPr/>
        </p:nvPicPr>
        <p:blipFill>
          <a:blip r:embed="rId6"/>
          <a:stretch>
            <a:fillRect/>
          </a:stretch>
        </p:blipFill>
        <p:spPr>
          <a:xfrm>
            <a:off x="6172438" y="4105394"/>
            <a:ext cx="980003" cy="1176099"/>
          </a:xfrm>
          <a:prstGeom prst="rect">
            <a:avLst/>
          </a:prstGeom>
        </p:spPr>
      </p:pic>
      <p:sp>
        <p:nvSpPr>
          <p:cNvPr id="11" name="Text 5"/>
          <p:cNvSpPr/>
          <p:nvPr/>
        </p:nvSpPr>
        <p:spPr>
          <a:xfrm>
            <a:off x="7446407" y="4301371"/>
            <a:ext cx="2450187" cy="3062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Generazione Report</a:t>
            </a:r>
            <a:endParaRPr lang="en-US" sz="1900" dirty="0"/>
          </a:p>
        </p:txBody>
      </p:sp>
      <p:sp>
        <p:nvSpPr>
          <p:cNvPr id="12" name="Text 6"/>
          <p:cNvSpPr/>
          <p:nvPr/>
        </p:nvSpPr>
        <p:spPr>
          <a:xfrm>
            <a:off x="7446407" y="4725114"/>
            <a:ext cx="6497955" cy="313492"/>
          </a:xfrm>
          <a:prstGeom prst="rect">
            <a:avLst/>
          </a:prstGeom>
          <a:noFill/>
          <a:ln/>
        </p:spPr>
        <p:txBody>
          <a:bodyPr wrap="none" lIns="0" tIns="0" rIns="0" bIns="0" rtlCol="0" anchor="t"/>
          <a:lstStyle/>
          <a:p>
            <a:pPr marL="0" indent="0" algn="l">
              <a:lnSpc>
                <a:spcPts val="2450"/>
              </a:lnSpc>
              <a:buNone/>
            </a:pPr>
            <a:r>
              <a:rPr lang="en-US" sz="1500" dirty="0">
                <a:solidFill>
                  <a:srgbClr val="D6D9D7"/>
                </a:solidFill>
                <a:latin typeface="Inter" pitchFamily="34" charset="0"/>
                <a:ea typeface="Inter" pitchFamily="34" charset="-122"/>
                <a:cs typeface="Inter" pitchFamily="34" charset="-120"/>
              </a:rPr>
              <a:t>Creazione di rapporti dettagliati sulle violazioni</a:t>
            </a:r>
            <a:endParaRPr lang="en-US" sz="1500" dirty="0"/>
          </a:p>
        </p:txBody>
      </p:sp>
      <p:sp>
        <p:nvSpPr>
          <p:cNvPr id="13" name="Text 7"/>
          <p:cNvSpPr/>
          <p:nvPr/>
        </p:nvSpPr>
        <p:spPr>
          <a:xfrm>
            <a:off x="6172438" y="5501997"/>
            <a:ext cx="7771924" cy="1880949"/>
          </a:xfrm>
          <a:prstGeom prst="rect">
            <a:avLst/>
          </a:prstGeom>
          <a:noFill/>
          <a:ln/>
        </p:spPr>
        <p:txBody>
          <a:bodyPr wrap="square" lIns="0" tIns="0" rIns="0" bIns="0" rtlCol="0" anchor="t"/>
          <a:lstStyle/>
          <a:p>
            <a:pPr marL="0" indent="0" algn="l">
              <a:lnSpc>
                <a:spcPts val="2450"/>
              </a:lnSpc>
              <a:buNone/>
            </a:pPr>
            <a:r>
              <a:rPr lang="en-US" sz="1500" dirty="0">
                <a:solidFill>
                  <a:srgbClr val="D6D9D7"/>
                </a:solidFill>
                <a:latin typeface="Inter" pitchFamily="34" charset="0"/>
                <a:ea typeface="Inter" pitchFamily="34" charset="-122"/>
                <a:cs typeface="Inter" pitchFamily="34" charset="-120"/>
              </a:rPr>
              <a:t>Lo strumento DarkDialogs, recentemente sviluppato da Kirkman et al., utilizza tecniche di estrazione automatica dei modali di consenso e classificazione visiva per rilevare dieci tipologie di dark pattern in oltre 2.400 dialoghi cookie raccolti su scala. L'accuratezza raggiunta nel riconoscimento dei pattern è del 99%, con un'efficienza di estrazione del 98.7%, dimostrando la robustezza di questo approccio.</a:t>
            </a:r>
            <a:endParaRPr lang="en-US" sz="1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48507" y="664845"/>
            <a:ext cx="7819787" cy="1182291"/>
          </a:xfrm>
          <a:prstGeom prst="rect">
            <a:avLst/>
          </a:prstGeom>
          <a:noFill/>
          <a:ln/>
        </p:spPr>
        <p:txBody>
          <a:bodyPr wrap="square" lIns="0" tIns="0" rIns="0" bIns="0" rtlCol="0" anchor="t"/>
          <a:lstStyle/>
          <a:p>
            <a:pPr marL="0" indent="0" algn="l">
              <a:lnSpc>
                <a:spcPts val="4650"/>
              </a:lnSpc>
              <a:buNone/>
            </a:pPr>
            <a:r>
              <a:rPr lang="en-US" sz="3700" dirty="0">
                <a:solidFill>
                  <a:srgbClr val="F7F7F8"/>
                </a:solidFill>
                <a:latin typeface="DM Sans Medium" pitchFamily="34" charset="0"/>
                <a:ea typeface="DM Sans Medium" pitchFamily="34" charset="-122"/>
                <a:cs typeface="DM Sans Medium" pitchFamily="34" charset="-120"/>
              </a:rPr>
              <a:t>Dataset per la Ricerca sui Dark Pattern</a:t>
            </a:r>
            <a:endParaRPr lang="en-US" sz="3700" dirty="0"/>
          </a:p>
        </p:txBody>
      </p:sp>
      <p:sp>
        <p:nvSpPr>
          <p:cNvPr id="4" name="Shape 1"/>
          <p:cNvSpPr/>
          <p:nvPr/>
        </p:nvSpPr>
        <p:spPr>
          <a:xfrm>
            <a:off x="6148507" y="2130862"/>
            <a:ext cx="7819787" cy="4010501"/>
          </a:xfrm>
          <a:prstGeom prst="roundRect">
            <a:avLst>
              <a:gd name="adj" fmla="val 708"/>
            </a:avLst>
          </a:prstGeom>
          <a:noFill/>
          <a:ln w="7620">
            <a:solidFill>
              <a:srgbClr val="FFFFFF">
                <a:alpha val="24000"/>
              </a:srgbClr>
            </a:solidFill>
            <a:prstDash val="solid"/>
          </a:ln>
        </p:spPr>
        <p:txBody>
          <a:bodyPr/>
          <a:lstStyle/>
          <a:p>
            <a:endParaRPr lang="it-IT"/>
          </a:p>
        </p:txBody>
      </p:sp>
      <p:sp>
        <p:nvSpPr>
          <p:cNvPr id="5" name="Shape 2"/>
          <p:cNvSpPr/>
          <p:nvPr/>
        </p:nvSpPr>
        <p:spPr>
          <a:xfrm>
            <a:off x="6156127" y="2138482"/>
            <a:ext cx="7803713" cy="544830"/>
          </a:xfrm>
          <a:prstGeom prst="rect">
            <a:avLst/>
          </a:prstGeom>
          <a:solidFill>
            <a:srgbClr val="FFFFFF">
              <a:alpha val="4000"/>
            </a:srgbClr>
          </a:solidFill>
          <a:ln/>
        </p:spPr>
        <p:txBody>
          <a:bodyPr/>
          <a:lstStyle/>
          <a:p>
            <a:endParaRPr lang="it-IT"/>
          </a:p>
        </p:txBody>
      </p:sp>
      <p:sp>
        <p:nvSpPr>
          <p:cNvPr id="6" name="Text 3"/>
          <p:cNvSpPr/>
          <p:nvPr/>
        </p:nvSpPr>
        <p:spPr>
          <a:xfrm>
            <a:off x="6346150" y="2259568"/>
            <a:ext cx="2218968" cy="302657"/>
          </a:xfrm>
          <a:prstGeom prst="rect">
            <a:avLst/>
          </a:prstGeom>
          <a:noFill/>
          <a:ln/>
        </p:spPr>
        <p:txBody>
          <a:bodyPr wrap="non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Dataset</a:t>
            </a:r>
            <a:endParaRPr lang="en-US" sz="1450" dirty="0"/>
          </a:p>
        </p:txBody>
      </p:sp>
      <p:sp>
        <p:nvSpPr>
          <p:cNvPr id="7" name="Text 4"/>
          <p:cNvSpPr/>
          <p:nvPr/>
        </p:nvSpPr>
        <p:spPr>
          <a:xfrm>
            <a:off x="8950881" y="2259568"/>
            <a:ext cx="2215158" cy="302657"/>
          </a:xfrm>
          <a:prstGeom prst="rect">
            <a:avLst/>
          </a:prstGeom>
          <a:noFill/>
          <a:ln/>
        </p:spPr>
        <p:txBody>
          <a:bodyPr wrap="non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Contenuto</a:t>
            </a:r>
            <a:endParaRPr lang="en-US" sz="1450" dirty="0"/>
          </a:p>
        </p:txBody>
      </p:sp>
      <p:sp>
        <p:nvSpPr>
          <p:cNvPr id="8" name="Text 5"/>
          <p:cNvSpPr/>
          <p:nvPr/>
        </p:nvSpPr>
        <p:spPr>
          <a:xfrm>
            <a:off x="11551801" y="2259568"/>
            <a:ext cx="2218968" cy="302657"/>
          </a:xfrm>
          <a:prstGeom prst="rect">
            <a:avLst/>
          </a:prstGeom>
          <a:noFill/>
          <a:ln/>
        </p:spPr>
        <p:txBody>
          <a:bodyPr wrap="non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Applicazione</a:t>
            </a:r>
            <a:endParaRPr lang="en-US" sz="1450" dirty="0"/>
          </a:p>
        </p:txBody>
      </p:sp>
      <p:sp>
        <p:nvSpPr>
          <p:cNvPr id="9" name="Shape 6"/>
          <p:cNvSpPr/>
          <p:nvPr/>
        </p:nvSpPr>
        <p:spPr>
          <a:xfrm>
            <a:off x="6156127" y="2683312"/>
            <a:ext cx="7803713" cy="1150144"/>
          </a:xfrm>
          <a:prstGeom prst="rect">
            <a:avLst/>
          </a:prstGeom>
          <a:solidFill>
            <a:srgbClr val="000000">
              <a:alpha val="4000"/>
            </a:srgbClr>
          </a:solidFill>
          <a:ln/>
        </p:spPr>
        <p:txBody>
          <a:bodyPr/>
          <a:lstStyle/>
          <a:p>
            <a:endParaRPr lang="it-IT"/>
          </a:p>
        </p:txBody>
      </p:sp>
      <p:sp>
        <p:nvSpPr>
          <p:cNvPr id="10" name="Text 7"/>
          <p:cNvSpPr/>
          <p:nvPr/>
        </p:nvSpPr>
        <p:spPr>
          <a:xfrm>
            <a:off x="6346150" y="2804398"/>
            <a:ext cx="2218968" cy="302657"/>
          </a:xfrm>
          <a:prstGeom prst="rect">
            <a:avLst/>
          </a:prstGeom>
          <a:noFill/>
          <a:ln/>
        </p:spPr>
        <p:txBody>
          <a:bodyPr wrap="non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Luguri e Strahilevitz</a:t>
            </a:r>
            <a:endParaRPr lang="en-US" sz="1450" dirty="0"/>
          </a:p>
        </p:txBody>
      </p:sp>
      <p:sp>
        <p:nvSpPr>
          <p:cNvPr id="11" name="Text 8"/>
          <p:cNvSpPr/>
          <p:nvPr/>
        </p:nvSpPr>
        <p:spPr>
          <a:xfrm>
            <a:off x="8950881" y="2804398"/>
            <a:ext cx="2215158" cy="907971"/>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Interfacce reali e simulate con varianti di dark pattern</a:t>
            </a:r>
            <a:endParaRPr lang="en-US" sz="1450" dirty="0"/>
          </a:p>
        </p:txBody>
      </p:sp>
      <p:sp>
        <p:nvSpPr>
          <p:cNvPr id="12" name="Text 9"/>
          <p:cNvSpPr/>
          <p:nvPr/>
        </p:nvSpPr>
        <p:spPr>
          <a:xfrm>
            <a:off x="11551801" y="2804398"/>
            <a:ext cx="2218968" cy="907971"/>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Esperimenti controllati sull'efficacia manipolativa</a:t>
            </a:r>
            <a:endParaRPr lang="en-US" sz="1450" dirty="0"/>
          </a:p>
        </p:txBody>
      </p:sp>
      <p:sp>
        <p:nvSpPr>
          <p:cNvPr id="13" name="Shape 10"/>
          <p:cNvSpPr/>
          <p:nvPr/>
        </p:nvSpPr>
        <p:spPr>
          <a:xfrm>
            <a:off x="6156127" y="3833455"/>
            <a:ext cx="7803713" cy="1150144"/>
          </a:xfrm>
          <a:prstGeom prst="rect">
            <a:avLst/>
          </a:prstGeom>
          <a:solidFill>
            <a:srgbClr val="FFFFFF">
              <a:alpha val="4000"/>
            </a:srgbClr>
          </a:solidFill>
          <a:ln/>
        </p:spPr>
        <p:txBody>
          <a:bodyPr/>
          <a:lstStyle/>
          <a:p>
            <a:endParaRPr lang="it-IT"/>
          </a:p>
        </p:txBody>
      </p:sp>
      <p:sp>
        <p:nvSpPr>
          <p:cNvPr id="14" name="Text 11"/>
          <p:cNvSpPr/>
          <p:nvPr/>
        </p:nvSpPr>
        <p:spPr>
          <a:xfrm>
            <a:off x="6346150" y="3954542"/>
            <a:ext cx="2218968" cy="302657"/>
          </a:xfrm>
          <a:prstGeom prst="rect">
            <a:avLst/>
          </a:prstGeom>
          <a:noFill/>
          <a:ln/>
        </p:spPr>
        <p:txBody>
          <a:bodyPr wrap="non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Gray et al.</a:t>
            </a:r>
            <a:endParaRPr lang="en-US" sz="1450" dirty="0"/>
          </a:p>
        </p:txBody>
      </p:sp>
      <p:sp>
        <p:nvSpPr>
          <p:cNvPr id="15" name="Text 12"/>
          <p:cNvSpPr/>
          <p:nvPr/>
        </p:nvSpPr>
        <p:spPr>
          <a:xfrm>
            <a:off x="8950881" y="3954542"/>
            <a:ext cx="2215158" cy="605314"/>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Corpus cross-culturali di interfacce manipolative</a:t>
            </a:r>
            <a:endParaRPr lang="en-US" sz="1450" dirty="0"/>
          </a:p>
        </p:txBody>
      </p:sp>
      <p:sp>
        <p:nvSpPr>
          <p:cNvPr id="16" name="Text 13"/>
          <p:cNvSpPr/>
          <p:nvPr/>
        </p:nvSpPr>
        <p:spPr>
          <a:xfrm>
            <a:off x="11551801" y="3954542"/>
            <a:ext cx="2218968" cy="907971"/>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Studi sulla percezione e vulnerabilità tra diverse culture</a:t>
            </a:r>
            <a:endParaRPr lang="en-US" sz="1450" dirty="0"/>
          </a:p>
        </p:txBody>
      </p:sp>
      <p:sp>
        <p:nvSpPr>
          <p:cNvPr id="17" name="Shape 14"/>
          <p:cNvSpPr/>
          <p:nvPr/>
        </p:nvSpPr>
        <p:spPr>
          <a:xfrm>
            <a:off x="6156127" y="4983599"/>
            <a:ext cx="7803713" cy="1150144"/>
          </a:xfrm>
          <a:prstGeom prst="rect">
            <a:avLst/>
          </a:prstGeom>
          <a:solidFill>
            <a:srgbClr val="000000">
              <a:alpha val="4000"/>
            </a:srgbClr>
          </a:solidFill>
          <a:ln/>
        </p:spPr>
        <p:txBody>
          <a:bodyPr/>
          <a:lstStyle/>
          <a:p>
            <a:endParaRPr lang="it-IT"/>
          </a:p>
        </p:txBody>
      </p:sp>
      <p:sp>
        <p:nvSpPr>
          <p:cNvPr id="18" name="Text 15"/>
          <p:cNvSpPr/>
          <p:nvPr/>
        </p:nvSpPr>
        <p:spPr>
          <a:xfrm>
            <a:off x="6346150" y="5104686"/>
            <a:ext cx="2218968" cy="302657"/>
          </a:xfrm>
          <a:prstGeom prst="rect">
            <a:avLst/>
          </a:prstGeom>
          <a:noFill/>
          <a:ln/>
        </p:spPr>
        <p:txBody>
          <a:bodyPr wrap="non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DarkDialogs</a:t>
            </a:r>
            <a:endParaRPr lang="en-US" sz="1450" dirty="0"/>
          </a:p>
        </p:txBody>
      </p:sp>
      <p:sp>
        <p:nvSpPr>
          <p:cNvPr id="19" name="Text 16"/>
          <p:cNvSpPr/>
          <p:nvPr/>
        </p:nvSpPr>
        <p:spPr>
          <a:xfrm>
            <a:off x="8950881" y="5104686"/>
            <a:ext cx="2215158" cy="907971"/>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Oltre 3.700 pattern classificati su più di 10.000 siti web</a:t>
            </a:r>
            <a:endParaRPr lang="en-US" sz="1450" dirty="0"/>
          </a:p>
        </p:txBody>
      </p:sp>
      <p:sp>
        <p:nvSpPr>
          <p:cNvPr id="20" name="Text 17"/>
          <p:cNvSpPr/>
          <p:nvPr/>
        </p:nvSpPr>
        <p:spPr>
          <a:xfrm>
            <a:off x="11551801" y="5104686"/>
            <a:ext cx="2218968" cy="907971"/>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Addestramento di modelli predittivi e validazione comparativa</a:t>
            </a:r>
            <a:endParaRPr lang="en-US" sz="1450" dirty="0"/>
          </a:p>
        </p:txBody>
      </p:sp>
      <p:sp>
        <p:nvSpPr>
          <p:cNvPr id="21" name="Text 18"/>
          <p:cNvSpPr/>
          <p:nvPr/>
        </p:nvSpPr>
        <p:spPr>
          <a:xfrm>
            <a:off x="6148507" y="6354128"/>
            <a:ext cx="7819787" cy="1210628"/>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Lo sviluppo di sistemi di rilevazione automatica ha beneficiato della disponibilità di dataset pubblici annotati manualmente, contenenti esempi reali di interfacce manipolative. Questi dataset costituiscono una risorsa cruciale per l'addestramento di modelli predittivi e per la validazione comparativa tra tecniche differenti di detection.</a:t>
            </a:r>
            <a:endParaRPr lang="en-US" sz="14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26744"/>
          </a:xfrm>
          <a:prstGeom prst="rect">
            <a:avLst/>
          </a:prstGeom>
        </p:spPr>
      </p:pic>
      <p:sp>
        <p:nvSpPr>
          <p:cNvPr id="3" name="Text 0"/>
          <p:cNvSpPr/>
          <p:nvPr/>
        </p:nvSpPr>
        <p:spPr>
          <a:xfrm>
            <a:off x="707469" y="3083004"/>
            <a:ext cx="7107079" cy="631746"/>
          </a:xfrm>
          <a:prstGeom prst="rect">
            <a:avLst/>
          </a:prstGeom>
          <a:noFill/>
          <a:ln/>
        </p:spPr>
        <p:txBody>
          <a:bodyPr wrap="none" lIns="0" tIns="0" rIns="0" bIns="0" rtlCol="0" anchor="t"/>
          <a:lstStyle/>
          <a:p>
            <a:pPr marL="0" indent="0" algn="l">
              <a:lnSpc>
                <a:spcPts val="4950"/>
              </a:lnSpc>
              <a:buNone/>
            </a:pPr>
            <a:r>
              <a:rPr lang="en-US" sz="3950" dirty="0">
                <a:solidFill>
                  <a:srgbClr val="F7F7F8"/>
                </a:solidFill>
                <a:latin typeface="DM Sans Medium" pitchFamily="34" charset="0"/>
                <a:ea typeface="DM Sans Medium" pitchFamily="34" charset="-122"/>
                <a:cs typeface="DM Sans Medium" pitchFamily="34" charset="-120"/>
              </a:rPr>
              <a:t>Metriche di Impatto Cognitivo</a:t>
            </a:r>
            <a:endParaRPr lang="en-US" sz="3950" dirty="0"/>
          </a:p>
        </p:txBody>
      </p:sp>
      <p:sp>
        <p:nvSpPr>
          <p:cNvPr id="4" name="Shape 1"/>
          <p:cNvSpPr/>
          <p:nvPr/>
        </p:nvSpPr>
        <p:spPr>
          <a:xfrm>
            <a:off x="707469" y="4017883"/>
            <a:ext cx="4270415" cy="2781300"/>
          </a:xfrm>
          <a:prstGeom prst="roundRect">
            <a:avLst>
              <a:gd name="adj" fmla="val 1090"/>
            </a:avLst>
          </a:prstGeom>
          <a:solidFill>
            <a:srgbClr val="4C5052"/>
          </a:solidFill>
          <a:ln/>
        </p:spPr>
        <p:txBody>
          <a:bodyPr/>
          <a:lstStyle/>
          <a:p>
            <a:endParaRPr lang="it-IT"/>
          </a:p>
        </p:txBody>
      </p:sp>
      <p:sp>
        <p:nvSpPr>
          <p:cNvPr id="5" name="Text 2"/>
          <p:cNvSpPr/>
          <p:nvPr/>
        </p:nvSpPr>
        <p:spPr>
          <a:xfrm>
            <a:off x="909518" y="4219932"/>
            <a:ext cx="2526744" cy="315754"/>
          </a:xfrm>
          <a:prstGeom prst="rect">
            <a:avLst/>
          </a:prstGeom>
          <a:noFill/>
          <a:ln/>
        </p:spPr>
        <p:txBody>
          <a:bodyPr wrap="none" lIns="0" tIns="0" rIns="0" bIns="0" rtlCol="0" anchor="t"/>
          <a:lstStyle/>
          <a:p>
            <a:pPr marL="0" indent="0" algn="l">
              <a:lnSpc>
                <a:spcPts val="2450"/>
              </a:lnSpc>
              <a:buNone/>
            </a:pPr>
            <a:r>
              <a:rPr lang="en-US" sz="1950" dirty="0">
                <a:solidFill>
                  <a:srgbClr val="D6D9D7"/>
                </a:solidFill>
                <a:latin typeface="DM Sans Medium" pitchFamily="34" charset="0"/>
                <a:ea typeface="DM Sans Medium" pitchFamily="34" charset="-122"/>
                <a:cs typeface="DM Sans Medium" pitchFamily="34" charset="-120"/>
              </a:rPr>
              <a:t>Carico Cognitivo</a:t>
            </a:r>
            <a:endParaRPr lang="en-US" sz="1950" dirty="0"/>
          </a:p>
        </p:txBody>
      </p:sp>
      <p:sp>
        <p:nvSpPr>
          <p:cNvPr id="6" name="Text 3"/>
          <p:cNvSpPr/>
          <p:nvPr/>
        </p:nvSpPr>
        <p:spPr>
          <a:xfrm>
            <a:off x="909518" y="4656892"/>
            <a:ext cx="3866317" cy="1616869"/>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Sviluppo di strumenti per quantificare lo sforzo mentale richiesto per navigare un'interfaccia e prendere decisioni informate, identificando situazioni di sovraccarico intenzionale.</a:t>
            </a:r>
            <a:endParaRPr lang="en-US" sz="1550" dirty="0"/>
          </a:p>
        </p:txBody>
      </p:sp>
      <p:sp>
        <p:nvSpPr>
          <p:cNvPr id="7" name="Shape 4"/>
          <p:cNvSpPr/>
          <p:nvPr/>
        </p:nvSpPr>
        <p:spPr>
          <a:xfrm>
            <a:off x="5179933" y="4017883"/>
            <a:ext cx="4270415" cy="2781300"/>
          </a:xfrm>
          <a:prstGeom prst="roundRect">
            <a:avLst>
              <a:gd name="adj" fmla="val 1090"/>
            </a:avLst>
          </a:prstGeom>
          <a:solidFill>
            <a:srgbClr val="4C5052"/>
          </a:solidFill>
          <a:ln/>
        </p:spPr>
        <p:txBody>
          <a:bodyPr/>
          <a:lstStyle/>
          <a:p>
            <a:endParaRPr lang="it-IT"/>
          </a:p>
        </p:txBody>
      </p:sp>
      <p:sp>
        <p:nvSpPr>
          <p:cNvPr id="8" name="Text 5"/>
          <p:cNvSpPr/>
          <p:nvPr/>
        </p:nvSpPr>
        <p:spPr>
          <a:xfrm>
            <a:off x="5381982" y="4219932"/>
            <a:ext cx="2526744" cy="315754"/>
          </a:xfrm>
          <a:prstGeom prst="rect">
            <a:avLst/>
          </a:prstGeom>
          <a:noFill/>
          <a:ln/>
        </p:spPr>
        <p:txBody>
          <a:bodyPr wrap="none" lIns="0" tIns="0" rIns="0" bIns="0" rtlCol="0" anchor="t"/>
          <a:lstStyle/>
          <a:p>
            <a:pPr marL="0" indent="0" algn="l">
              <a:lnSpc>
                <a:spcPts val="2450"/>
              </a:lnSpc>
              <a:buNone/>
            </a:pPr>
            <a:r>
              <a:rPr lang="en-US" sz="1950" dirty="0">
                <a:solidFill>
                  <a:srgbClr val="D6D9D7"/>
                </a:solidFill>
                <a:latin typeface="DM Sans Medium" pitchFamily="34" charset="0"/>
                <a:ea typeface="DM Sans Medium" pitchFamily="34" charset="-122"/>
                <a:cs typeface="DM Sans Medium" pitchFamily="34" charset="-120"/>
              </a:rPr>
              <a:t>Tempo Decisionale</a:t>
            </a:r>
            <a:endParaRPr lang="en-US" sz="1950" dirty="0"/>
          </a:p>
        </p:txBody>
      </p:sp>
      <p:sp>
        <p:nvSpPr>
          <p:cNvPr id="9" name="Text 6"/>
          <p:cNvSpPr/>
          <p:nvPr/>
        </p:nvSpPr>
        <p:spPr>
          <a:xfrm>
            <a:off x="5381982" y="4656892"/>
            <a:ext cx="3866317" cy="1940243"/>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Misurazione del tempo necessario per completare processi decisionali in presenza di diverse configurazioni dell'interfaccia, evidenziando rallentamenti artificiali o accelerazioni forzate.</a:t>
            </a:r>
            <a:endParaRPr lang="en-US" sz="1550" dirty="0"/>
          </a:p>
        </p:txBody>
      </p:sp>
      <p:sp>
        <p:nvSpPr>
          <p:cNvPr id="10" name="Shape 7"/>
          <p:cNvSpPr/>
          <p:nvPr/>
        </p:nvSpPr>
        <p:spPr>
          <a:xfrm>
            <a:off x="9652397" y="4017883"/>
            <a:ext cx="4270415" cy="2781300"/>
          </a:xfrm>
          <a:prstGeom prst="roundRect">
            <a:avLst>
              <a:gd name="adj" fmla="val 1090"/>
            </a:avLst>
          </a:prstGeom>
          <a:solidFill>
            <a:srgbClr val="4C5052"/>
          </a:solidFill>
          <a:ln/>
        </p:spPr>
        <p:txBody>
          <a:bodyPr/>
          <a:lstStyle/>
          <a:p>
            <a:endParaRPr lang="it-IT"/>
          </a:p>
        </p:txBody>
      </p:sp>
      <p:sp>
        <p:nvSpPr>
          <p:cNvPr id="11" name="Text 8"/>
          <p:cNvSpPr/>
          <p:nvPr/>
        </p:nvSpPr>
        <p:spPr>
          <a:xfrm>
            <a:off x="9854446" y="4219932"/>
            <a:ext cx="2526744" cy="315754"/>
          </a:xfrm>
          <a:prstGeom prst="rect">
            <a:avLst/>
          </a:prstGeom>
          <a:noFill/>
          <a:ln/>
        </p:spPr>
        <p:txBody>
          <a:bodyPr wrap="none" lIns="0" tIns="0" rIns="0" bIns="0" rtlCol="0" anchor="t"/>
          <a:lstStyle/>
          <a:p>
            <a:pPr marL="0" indent="0" algn="l">
              <a:lnSpc>
                <a:spcPts val="2450"/>
              </a:lnSpc>
              <a:buNone/>
            </a:pPr>
            <a:r>
              <a:rPr lang="en-US" sz="1950" dirty="0">
                <a:solidFill>
                  <a:srgbClr val="D6D9D7"/>
                </a:solidFill>
                <a:latin typeface="DM Sans Medium" pitchFamily="34" charset="0"/>
                <a:ea typeface="DM Sans Medium" pitchFamily="34" charset="-122"/>
                <a:cs typeface="DM Sans Medium" pitchFamily="34" charset="-120"/>
              </a:rPr>
              <a:t>Tasso di Rimorso</a:t>
            </a:r>
            <a:endParaRPr lang="en-US" sz="1950" dirty="0"/>
          </a:p>
        </p:txBody>
      </p:sp>
      <p:sp>
        <p:nvSpPr>
          <p:cNvPr id="12" name="Text 9"/>
          <p:cNvSpPr/>
          <p:nvPr/>
        </p:nvSpPr>
        <p:spPr>
          <a:xfrm>
            <a:off x="9854446" y="4656892"/>
            <a:ext cx="3866317" cy="1616869"/>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Valutazione della frequenza con cui gli utenti tentano di modificare le proprie scelte dopo averle effettuate, indicatore di decisioni non pienamente consapevoli o manipolate.</a:t>
            </a:r>
            <a:endParaRPr lang="en-US" sz="1550" dirty="0"/>
          </a:p>
        </p:txBody>
      </p:sp>
      <p:sp>
        <p:nvSpPr>
          <p:cNvPr id="13" name="Text 10"/>
          <p:cNvSpPr/>
          <p:nvPr/>
        </p:nvSpPr>
        <p:spPr>
          <a:xfrm>
            <a:off x="707469" y="7026593"/>
            <a:ext cx="13215461" cy="646748"/>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Queste metriche permetterebbero di quantificare oggettivamente il grado di manipolazione di un'interfaccia, fornendo basi scientifiche per l'identificazione dei dark pattern e per la valutazione dell'efficacia delle soluzioni di mitigazione proposte.</a:t>
            </a:r>
            <a:endParaRPr lang="en-US" sz="15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8153" y="846296"/>
            <a:ext cx="7760494" cy="1235393"/>
          </a:xfrm>
          <a:prstGeom prst="rect">
            <a:avLst/>
          </a:prstGeom>
          <a:noFill/>
          <a:ln/>
        </p:spPr>
        <p:txBody>
          <a:bodyPr wrap="square" lIns="0" tIns="0" rIns="0" bIns="0" rtlCol="0" anchor="t"/>
          <a:lstStyle/>
          <a:p>
            <a:pPr marL="0" indent="0" algn="l">
              <a:lnSpc>
                <a:spcPts val="4850"/>
              </a:lnSpc>
              <a:buNone/>
            </a:pPr>
            <a:r>
              <a:rPr lang="en-US" sz="3850" dirty="0">
                <a:solidFill>
                  <a:srgbClr val="F7F7F8"/>
                </a:solidFill>
                <a:latin typeface="DM Sans Medium" pitchFamily="34" charset="0"/>
                <a:ea typeface="DM Sans Medium" pitchFamily="34" charset="-122"/>
                <a:cs typeface="DM Sans Medium" pitchFamily="34" charset="-120"/>
              </a:rPr>
              <a:t>Tecniche di Resistenza Individuale</a:t>
            </a:r>
            <a:endParaRPr lang="en-US" sz="3850" dirty="0"/>
          </a:p>
        </p:txBody>
      </p:sp>
      <p:sp>
        <p:nvSpPr>
          <p:cNvPr id="4" name="Shape 1"/>
          <p:cNvSpPr/>
          <p:nvPr/>
        </p:nvSpPr>
        <p:spPr>
          <a:xfrm>
            <a:off x="6178153" y="2378154"/>
            <a:ext cx="3781425" cy="3036213"/>
          </a:xfrm>
          <a:prstGeom prst="roundRect">
            <a:avLst>
              <a:gd name="adj" fmla="val 977"/>
            </a:avLst>
          </a:prstGeom>
          <a:solidFill>
            <a:srgbClr val="4C5052"/>
          </a:solidFill>
          <a:ln/>
        </p:spPr>
        <p:txBody>
          <a:bodyPr/>
          <a:lstStyle/>
          <a:p>
            <a:endParaRPr lang="it-IT"/>
          </a:p>
        </p:txBody>
      </p:sp>
      <p:sp>
        <p:nvSpPr>
          <p:cNvPr id="5" name="Text 2"/>
          <p:cNvSpPr/>
          <p:nvPr/>
        </p:nvSpPr>
        <p:spPr>
          <a:xfrm>
            <a:off x="6375797" y="2575798"/>
            <a:ext cx="2470785"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Pausa Decisionale</a:t>
            </a:r>
            <a:endParaRPr lang="en-US" sz="1900" dirty="0"/>
          </a:p>
        </p:txBody>
      </p:sp>
      <p:sp>
        <p:nvSpPr>
          <p:cNvPr id="6" name="Text 3"/>
          <p:cNvSpPr/>
          <p:nvPr/>
        </p:nvSpPr>
        <p:spPr>
          <a:xfrm>
            <a:off x="6375797" y="3003113"/>
            <a:ext cx="3386138" cy="221361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Adottare l'abitudine di prendersi un momento di riflessione prima di accettare qualsiasi richiesta online, contrastando le tecniche che spingono verso decisioni impulsive attraverso senso di urgenza o scarsità artificiale.</a:t>
            </a:r>
            <a:endParaRPr lang="en-US" sz="1550" dirty="0"/>
          </a:p>
        </p:txBody>
      </p:sp>
      <p:sp>
        <p:nvSpPr>
          <p:cNvPr id="7" name="Shape 4"/>
          <p:cNvSpPr/>
          <p:nvPr/>
        </p:nvSpPr>
        <p:spPr>
          <a:xfrm>
            <a:off x="10157222" y="2378154"/>
            <a:ext cx="3781425" cy="3036213"/>
          </a:xfrm>
          <a:prstGeom prst="roundRect">
            <a:avLst>
              <a:gd name="adj" fmla="val 977"/>
            </a:avLst>
          </a:prstGeom>
          <a:solidFill>
            <a:srgbClr val="4C5052"/>
          </a:solidFill>
          <a:ln/>
        </p:spPr>
        <p:txBody>
          <a:bodyPr/>
          <a:lstStyle/>
          <a:p>
            <a:endParaRPr lang="it-IT"/>
          </a:p>
        </p:txBody>
      </p:sp>
      <p:sp>
        <p:nvSpPr>
          <p:cNvPr id="8" name="Text 5"/>
          <p:cNvSpPr/>
          <p:nvPr/>
        </p:nvSpPr>
        <p:spPr>
          <a:xfrm>
            <a:off x="10354866" y="2575798"/>
            <a:ext cx="2839045"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Verifica delle Alternative</a:t>
            </a:r>
            <a:endParaRPr lang="en-US" sz="1900" dirty="0"/>
          </a:p>
        </p:txBody>
      </p:sp>
      <p:sp>
        <p:nvSpPr>
          <p:cNvPr id="9" name="Text 6"/>
          <p:cNvSpPr/>
          <p:nvPr/>
        </p:nvSpPr>
        <p:spPr>
          <a:xfrm>
            <a:off x="10354866" y="3003113"/>
            <a:ext cx="3386138" cy="221361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Cercare attivamente opzioni alternative quando un'interfaccia sembra offrire solo scelte limitate, esplorando menu, link secondari o impostazioni avanzate che potrebbero contenere opzioni più favorevoli alla privacy.</a:t>
            </a:r>
            <a:endParaRPr lang="en-US" sz="1550" dirty="0"/>
          </a:p>
        </p:txBody>
      </p:sp>
      <p:sp>
        <p:nvSpPr>
          <p:cNvPr id="10" name="Shape 7"/>
          <p:cNvSpPr/>
          <p:nvPr/>
        </p:nvSpPr>
        <p:spPr>
          <a:xfrm>
            <a:off x="6178153" y="5612011"/>
            <a:ext cx="7760494" cy="1771293"/>
          </a:xfrm>
          <a:prstGeom prst="roundRect">
            <a:avLst>
              <a:gd name="adj" fmla="val 1674"/>
            </a:avLst>
          </a:prstGeom>
          <a:solidFill>
            <a:srgbClr val="4C5052"/>
          </a:solidFill>
          <a:ln/>
        </p:spPr>
        <p:txBody>
          <a:bodyPr/>
          <a:lstStyle/>
          <a:p>
            <a:endParaRPr lang="it-IT"/>
          </a:p>
        </p:txBody>
      </p:sp>
      <p:sp>
        <p:nvSpPr>
          <p:cNvPr id="11" name="Text 8"/>
          <p:cNvSpPr/>
          <p:nvPr/>
        </p:nvSpPr>
        <p:spPr>
          <a:xfrm>
            <a:off x="6375797" y="5809655"/>
            <a:ext cx="3463528"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Utilizzo di Strumenti Protettivi</a:t>
            </a:r>
            <a:endParaRPr lang="en-US" sz="1900" dirty="0"/>
          </a:p>
        </p:txBody>
      </p:sp>
      <p:sp>
        <p:nvSpPr>
          <p:cNvPr id="12" name="Text 9"/>
          <p:cNvSpPr/>
          <p:nvPr/>
        </p:nvSpPr>
        <p:spPr>
          <a:xfrm>
            <a:off x="6375797" y="6236970"/>
            <a:ext cx="7365206" cy="94869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Installare estensioni browser, app di protezione privacy e altri strumenti tecnici che possono identificare e neutralizzare automaticamente i dark pattern più comuni, riducendo il carico cognitivo necessario per difendersi.</a:t>
            </a:r>
            <a:endParaRPr lang="en-US" sz="15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50689" y="650200"/>
            <a:ext cx="10918031" cy="670322"/>
          </a:xfrm>
          <a:prstGeom prst="rect">
            <a:avLst/>
          </a:prstGeom>
          <a:noFill/>
          <a:ln/>
        </p:spPr>
        <p:txBody>
          <a:bodyPr wrap="none" lIns="0" tIns="0" rIns="0" bIns="0" rtlCol="0" anchor="t"/>
          <a:lstStyle/>
          <a:p>
            <a:pPr marL="0" indent="0" algn="l">
              <a:lnSpc>
                <a:spcPts val="5250"/>
              </a:lnSpc>
              <a:buNone/>
            </a:pPr>
            <a:r>
              <a:rPr lang="en-US" sz="4200" dirty="0">
                <a:solidFill>
                  <a:srgbClr val="F7F7F8"/>
                </a:solidFill>
                <a:latin typeface="DM Sans Medium" pitchFamily="34" charset="0"/>
                <a:ea typeface="DM Sans Medium" pitchFamily="34" charset="-122"/>
                <a:cs typeface="DM Sans Medium" pitchFamily="34" charset="-120"/>
              </a:rPr>
              <a:t>Sfide Emergenti: Dark Pattern nei Sistemi AI</a:t>
            </a:r>
            <a:endParaRPr lang="en-US" sz="4200" dirty="0"/>
          </a:p>
        </p:txBody>
      </p:sp>
      <p:sp>
        <p:nvSpPr>
          <p:cNvPr id="3" name="Text 1"/>
          <p:cNvSpPr/>
          <p:nvPr/>
        </p:nvSpPr>
        <p:spPr>
          <a:xfrm>
            <a:off x="750689" y="1856661"/>
            <a:ext cx="3950256" cy="335161"/>
          </a:xfrm>
          <a:prstGeom prst="rect">
            <a:avLst/>
          </a:prstGeom>
          <a:noFill/>
          <a:ln/>
        </p:spPr>
        <p:txBody>
          <a:bodyPr wrap="none" lIns="0" tIns="0" rIns="0" bIns="0" rtlCol="0" anchor="t"/>
          <a:lstStyle/>
          <a:p>
            <a:pPr marL="0" indent="0" algn="l">
              <a:lnSpc>
                <a:spcPts val="2600"/>
              </a:lnSpc>
              <a:buNone/>
            </a:pPr>
            <a:r>
              <a:rPr lang="en-US" sz="2100" dirty="0">
                <a:solidFill>
                  <a:srgbClr val="F7F7F8"/>
                </a:solidFill>
                <a:latin typeface="DM Sans Medium" pitchFamily="34" charset="0"/>
                <a:ea typeface="DM Sans Medium" pitchFamily="34" charset="-122"/>
                <a:cs typeface="DM Sans Medium" pitchFamily="34" charset="-120"/>
              </a:rPr>
              <a:t>Manipolazione Conversazionale</a:t>
            </a:r>
            <a:endParaRPr lang="en-US" sz="2100" dirty="0"/>
          </a:p>
        </p:txBody>
      </p:sp>
      <p:sp>
        <p:nvSpPr>
          <p:cNvPr id="4" name="Text 2"/>
          <p:cNvSpPr/>
          <p:nvPr/>
        </p:nvSpPr>
        <p:spPr>
          <a:xfrm>
            <a:off x="750689" y="2406253"/>
            <a:ext cx="6302812" cy="1716286"/>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Con l'avvento di interfacce conversazionali basate su AI, emerge una nuova frontiera di dark pattern: la manipolazione attraverso il linguaggio naturale. Assistenti virtuali e chatbot possono utilizzare tecniche persuasive sottili, difficili da rilevare per l'utente medio.</a:t>
            </a:r>
            <a:endParaRPr lang="en-US" sz="1650" dirty="0"/>
          </a:p>
        </p:txBody>
      </p:sp>
      <p:sp>
        <p:nvSpPr>
          <p:cNvPr id="5" name="Text 3"/>
          <p:cNvSpPr/>
          <p:nvPr/>
        </p:nvSpPr>
        <p:spPr>
          <a:xfrm>
            <a:off x="750689" y="4315539"/>
            <a:ext cx="6302812" cy="1373029"/>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Questi sistemi possono sfruttare la personalizzazione avanzata per adattare le tecniche manipolative alle vulnerabilità specifiche di ciascun utente, rendendo ancora più complessa la loro identificazione e regolamentazione.</a:t>
            </a:r>
            <a:endParaRPr lang="en-US" sz="1650" dirty="0"/>
          </a:p>
        </p:txBody>
      </p:sp>
      <p:pic>
        <p:nvPicPr>
          <p:cNvPr id="6" name="Image 0" descr="preencoded.png"/>
          <p:cNvPicPr>
            <a:picLocks noChangeAspect="1"/>
          </p:cNvPicPr>
          <p:nvPr/>
        </p:nvPicPr>
        <p:blipFill>
          <a:blip r:embed="rId3"/>
          <a:stretch>
            <a:fillRect/>
          </a:stretch>
        </p:blipFill>
        <p:spPr>
          <a:xfrm>
            <a:off x="7584519" y="1883450"/>
            <a:ext cx="6302812" cy="3545324"/>
          </a:xfrm>
          <a:prstGeom prst="rect">
            <a:avLst/>
          </a:prstGeom>
        </p:spPr>
      </p:pic>
      <p:sp>
        <p:nvSpPr>
          <p:cNvPr id="7" name="Text 4"/>
          <p:cNvSpPr/>
          <p:nvPr/>
        </p:nvSpPr>
        <p:spPr>
          <a:xfrm>
            <a:off x="7584519" y="5669994"/>
            <a:ext cx="6302812" cy="1716286"/>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La natura apparentemente naturale e amichevole dell'interazione con questi sistemi crea un senso di fiducia che può essere facilmente sfruttato per ottenere consensi o informazioni personali, richiedendo nuovi approcci sia tecnici che normativi per garantire interazioni etiche.</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name="Slide 3">
    <p:spTree>
      <p:nvGrpSpPr>
        <p:cNvPr id="1" name=""/>
        <p:cNvGrpSpPr/>
        <p:nvPr/>
      </p:nvGrpSpPr>
      <p:grpSpPr>
        <a:xfrm>
          <a:off x="0" y="0"/>
          <a:ext cx="0" cy="0"/>
          <a:chOff x="0" y="0"/>
          <a:chExt cx="0" cy="0"/>
        </a:xfrm>
      </p:grpSpPr>
      <p:sp>
        <p:nvSpPr>
          <p:cNvPr id="2" name="Text 0"/>
          <p:cNvSpPr/>
          <p:nvPr/>
        </p:nvSpPr>
        <p:spPr>
          <a:xfrm>
            <a:off x="783669" y="767715"/>
            <a:ext cx="9729549" cy="699730"/>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Il Problema del Consenso Manipolato</a:t>
            </a:r>
            <a:endParaRPr lang="en-US" sz="4400" dirty="0"/>
          </a:p>
        </p:txBody>
      </p:sp>
      <p:sp>
        <p:nvSpPr>
          <p:cNvPr id="3" name="Text 1"/>
          <p:cNvSpPr/>
          <p:nvPr/>
        </p:nvSpPr>
        <p:spPr>
          <a:xfrm>
            <a:off x="783669" y="2004774"/>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Le evidenze empiriche dimostrano come i dark pattern siano ampiamente diffusi in ambiti come le notifiche sui cookie, i moduli di iscrizione ai servizi, e le impostazioni di privacy, alterando significativamente il comportamento degli utenti.</a:t>
            </a:r>
            <a:endParaRPr lang="en-US" sz="1750" dirty="0"/>
          </a:p>
        </p:txBody>
      </p:sp>
      <p:sp>
        <p:nvSpPr>
          <p:cNvPr id="4" name="Text 2"/>
          <p:cNvSpPr/>
          <p:nvPr/>
        </p:nvSpPr>
        <p:spPr>
          <a:xfrm>
            <a:off x="783669" y="3997523"/>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Ricerche recenti dimostrano che la presenza di default predefiniti, ostruzione delle opzioni desiderabili, o manipolazioni estetiche può spingere una significativa percentuale di utenti ad accettare condizioni non favorevoli, spesso inconsapevolmente.</a:t>
            </a:r>
            <a:endParaRPr lang="en-US" sz="1750" dirty="0"/>
          </a:p>
        </p:txBody>
      </p:sp>
      <p:pic>
        <p:nvPicPr>
          <p:cNvPr id="5" name="Image 0" descr="preencoded.png"/>
          <p:cNvPicPr>
            <a:picLocks noChangeAspect="1"/>
          </p:cNvPicPr>
          <p:nvPr/>
        </p:nvPicPr>
        <p:blipFill>
          <a:blip r:embed="rId3"/>
          <a:stretch>
            <a:fillRect/>
          </a:stretch>
        </p:blipFill>
        <p:spPr>
          <a:xfrm>
            <a:off x="7595949" y="2055138"/>
            <a:ext cx="6258401" cy="3520321"/>
          </a:xfrm>
          <a:prstGeom prst="rect">
            <a:avLst/>
          </a:prstGeom>
        </p:spPr>
      </p:pic>
      <p:sp>
        <p:nvSpPr>
          <p:cNvPr id="6" name="Text 3"/>
          <p:cNvSpPr/>
          <p:nvPr/>
        </p:nvSpPr>
        <p:spPr>
          <a:xfrm>
            <a:off x="7595949" y="5827276"/>
            <a:ext cx="6258401" cy="1433036"/>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Tali pratiche risultano potenzialmente in contrasto con i requisiti normativi del Regolamento Generale sulla Protezione dei Dati (GDPR), che stabilisce che il consenso debba essere libero, specifico, informato e inequivocabile.</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1753" y="846296"/>
            <a:ext cx="7760494" cy="1235393"/>
          </a:xfrm>
          <a:prstGeom prst="rect">
            <a:avLst/>
          </a:prstGeom>
          <a:noFill/>
          <a:ln/>
        </p:spPr>
        <p:txBody>
          <a:bodyPr wrap="square" lIns="0" tIns="0" rIns="0" bIns="0" rtlCol="0" anchor="t"/>
          <a:lstStyle/>
          <a:p>
            <a:pPr marL="0" indent="0" algn="l">
              <a:lnSpc>
                <a:spcPts val="4850"/>
              </a:lnSpc>
              <a:buNone/>
            </a:pPr>
            <a:r>
              <a:rPr lang="en-US" sz="3850" dirty="0">
                <a:solidFill>
                  <a:srgbClr val="F7F7F8"/>
                </a:solidFill>
                <a:latin typeface="DM Sans Medium" pitchFamily="34" charset="0"/>
                <a:ea typeface="DM Sans Medium" pitchFamily="34" charset="-122"/>
                <a:cs typeface="DM Sans Medium" pitchFamily="34" charset="-120"/>
              </a:rPr>
              <a:t>Limiti degli Attuali Sistemi di Rilevazione</a:t>
            </a:r>
            <a:endParaRPr lang="en-US" sz="3850" dirty="0"/>
          </a:p>
        </p:txBody>
      </p:sp>
      <p:sp>
        <p:nvSpPr>
          <p:cNvPr id="4" name="Shape 1"/>
          <p:cNvSpPr/>
          <p:nvPr/>
        </p:nvSpPr>
        <p:spPr>
          <a:xfrm>
            <a:off x="691753" y="2378154"/>
            <a:ext cx="3781425" cy="3036213"/>
          </a:xfrm>
          <a:prstGeom prst="roundRect">
            <a:avLst>
              <a:gd name="adj" fmla="val 977"/>
            </a:avLst>
          </a:prstGeom>
          <a:solidFill>
            <a:srgbClr val="4C5052"/>
          </a:solidFill>
          <a:ln/>
        </p:spPr>
        <p:txBody>
          <a:bodyPr/>
          <a:lstStyle/>
          <a:p>
            <a:endParaRPr lang="it-IT"/>
          </a:p>
        </p:txBody>
      </p:sp>
      <p:sp>
        <p:nvSpPr>
          <p:cNvPr id="5" name="Text 2"/>
          <p:cNvSpPr/>
          <p:nvPr/>
        </p:nvSpPr>
        <p:spPr>
          <a:xfrm>
            <a:off x="889397" y="2575798"/>
            <a:ext cx="2969181"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Generalizzazione Limitata</a:t>
            </a:r>
            <a:endParaRPr lang="en-US" sz="1900" dirty="0"/>
          </a:p>
        </p:txBody>
      </p:sp>
      <p:sp>
        <p:nvSpPr>
          <p:cNvPr id="6" name="Text 3"/>
          <p:cNvSpPr/>
          <p:nvPr/>
        </p:nvSpPr>
        <p:spPr>
          <a:xfrm>
            <a:off x="889397" y="3003113"/>
            <a:ext cx="3386138" cy="221361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Gli strumenti tecnici esistenti sono ancora limitati nella loro capacità di generalizzare a contesti complessi, come interfacce mobili o dinamiche generate via JavaScript, che presentano sfide uniche per i sistemi di rilevazione automatica.</a:t>
            </a:r>
            <a:endParaRPr lang="en-US" sz="1550" dirty="0"/>
          </a:p>
        </p:txBody>
      </p:sp>
      <p:sp>
        <p:nvSpPr>
          <p:cNvPr id="7" name="Shape 4"/>
          <p:cNvSpPr/>
          <p:nvPr/>
        </p:nvSpPr>
        <p:spPr>
          <a:xfrm>
            <a:off x="4670822" y="2378154"/>
            <a:ext cx="3781425" cy="3036213"/>
          </a:xfrm>
          <a:prstGeom prst="roundRect">
            <a:avLst>
              <a:gd name="adj" fmla="val 977"/>
            </a:avLst>
          </a:prstGeom>
          <a:solidFill>
            <a:srgbClr val="4C5052"/>
          </a:solidFill>
          <a:ln/>
        </p:spPr>
        <p:txBody>
          <a:bodyPr/>
          <a:lstStyle/>
          <a:p>
            <a:endParaRPr lang="it-IT"/>
          </a:p>
        </p:txBody>
      </p:sp>
      <p:sp>
        <p:nvSpPr>
          <p:cNvPr id="8" name="Text 5"/>
          <p:cNvSpPr/>
          <p:nvPr/>
        </p:nvSpPr>
        <p:spPr>
          <a:xfrm>
            <a:off x="4868466" y="2575798"/>
            <a:ext cx="2483525"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Focus su Pattern Noti</a:t>
            </a:r>
            <a:endParaRPr lang="en-US" sz="1900" dirty="0"/>
          </a:p>
        </p:txBody>
      </p:sp>
      <p:sp>
        <p:nvSpPr>
          <p:cNvPr id="9" name="Text 6"/>
          <p:cNvSpPr/>
          <p:nvPr/>
        </p:nvSpPr>
        <p:spPr>
          <a:xfrm>
            <a:off x="4868466" y="3003113"/>
            <a:ext cx="3386138" cy="221361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Molti approcci si focalizzano su pattern già documentati, trascurando la rapida evoluzione e adattabilità delle strategie manipolative che sfuggono alla classificazione statica e richiedono sistemi più flessibili.</a:t>
            </a:r>
            <a:endParaRPr lang="en-US" sz="1550" dirty="0"/>
          </a:p>
        </p:txBody>
      </p:sp>
      <p:sp>
        <p:nvSpPr>
          <p:cNvPr id="10" name="Shape 7"/>
          <p:cNvSpPr/>
          <p:nvPr/>
        </p:nvSpPr>
        <p:spPr>
          <a:xfrm>
            <a:off x="691753" y="5612011"/>
            <a:ext cx="7760494" cy="1771293"/>
          </a:xfrm>
          <a:prstGeom prst="roundRect">
            <a:avLst>
              <a:gd name="adj" fmla="val 1674"/>
            </a:avLst>
          </a:prstGeom>
          <a:solidFill>
            <a:srgbClr val="4C5052"/>
          </a:solidFill>
          <a:ln/>
        </p:spPr>
        <p:txBody>
          <a:bodyPr/>
          <a:lstStyle/>
          <a:p>
            <a:endParaRPr lang="it-IT"/>
          </a:p>
        </p:txBody>
      </p:sp>
      <p:sp>
        <p:nvSpPr>
          <p:cNvPr id="11" name="Text 8"/>
          <p:cNvSpPr/>
          <p:nvPr/>
        </p:nvSpPr>
        <p:spPr>
          <a:xfrm>
            <a:off x="889397" y="5809655"/>
            <a:ext cx="3852029"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Difficoltà con Contenuti Dinamici</a:t>
            </a:r>
            <a:endParaRPr lang="en-US" sz="1900" dirty="0"/>
          </a:p>
        </p:txBody>
      </p:sp>
      <p:sp>
        <p:nvSpPr>
          <p:cNvPr id="12" name="Text 9"/>
          <p:cNvSpPr/>
          <p:nvPr/>
        </p:nvSpPr>
        <p:spPr>
          <a:xfrm>
            <a:off x="889397" y="6236970"/>
            <a:ext cx="7365206" cy="94869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Le interfacce che cambiano dinamicamente in base all'interazione dell'utente o che utilizzano tecniche di personalizzazione rappresentano una sfida significativa per i sistemi di rilevazione automatica attuali.</a:t>
            </a:r>
            <a:endParaRPr lang="en-US" sz="15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DD62-3AF6-6FF3-1ECE-D5F02B0B3377}"/>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24C317F1-C8F0-9C69-DAB6-D92F6C51BF38}"/>
              </a:ext>
            </a:extLst>
          </p:cNvPr>
          <p:cNvPicPr>
            <a:picLocks noChangeAspect="1"/>
          </p:cNvPicPr>
          <p:nvPr/>
        </p:nvPicPr>
        <p:blipFill>
          <a:blip r:embed="rId3"/>
          <a:stretch>
            <a:fillRect/>
          </a:stretch>
        </p:blipFill>
        <p:spPr>
          <a:xfrm>
            <a:off x="9144000" y="0"/>
            <a:ext cx="5486400" cy="8229600"/>
          </a:xfrm>
          <a:prstGeom prst="rect">
            <a:avLst/>
          </a:prstGeom>
        </p:spPr>
      </p:pic>
      <p:sp>
        <p:nvSpPr>
          <p:cNvPr id="3" name="Text 0">
            <a:extLst>
              <a:ext uri="{FF2B5EF4-FFF2-40B4-BE49-F238E27FC236}">
                <a16:creationId xmlns:a16="http://schemas.microsoft.com/office/drawing/2014/main" id="{D3D99911-C9F8-49EA-D06D-F2490FEC47A7}"/>
              </a:ext>
            </a:extLst>
          </p:cNvPr>
          <p:cNvSpPr/>
          <p:nvPr/>
        </p:nvSpPr>
        <p:spPr>
          <a:xfrm>
            <a:off x="664607" y="1123236"/>
            <a:ext cx="7442002" cy="593288"/>
          </a:xfrm>
          <a:prstGeom prst="rect">
            <a:avLst/>
          </a:prstGeom>
          <a:noFill/>
          <a:ln/>
        </p:spPr>
        <p:txBody>
          <a:bodyPr wrap="none" lIns="0" tIns="0" rIns="0" bIns="0" rtlCol="0" anchor="t"/>
          <a:lstStyle/>
          <a:p>
            <a:pPr marL="0" indent="0" algn="l">
              <a:lnSpc>
                <a:spcPts val="4650"/>
              </a:lnSpc>
              <a:buNone/>
            </a:pPr>
            <a:r>
              <a:rPr lang="en-US" sz="3700" dirty="0">
                <a:solidFill>
                  <a:srgbClr val="F7F7F8"/>
                </a:solidFill>
                <a:latin typeface="DM Sans Medium" pitchFamily="34" charset="0"/>
                <a:ea typeface="DM Sans Medium" pitchFamily="34" charset="-122"/>
                <a:cs typeface="DM Sans Medium" pitchFamily="34" charset="-120"/>
              </a:rPr>
              <a:t>Tecniche di Rilevamento Adattivo</a:t>
            </a:r>
            <a:endParaRPr lang="en-US" sz="3700" dirty="0"/>
          </a:p>
        </p:txBody>
      </p:sp>
      <p:pic>
        <p:nvPicPr>
          <p:cNvPr id="4" name="Image 1" descr="preencoded.png">
            <a:extLst>
              <a:ext uri="{FF2B5EF4-FFF2-40B4-BE49-F238E27FC236}">
                <a16:creationId xmlns:a16="http://schemas.microsoft.com/office/drawing/2014/main" id="{D7070B67-996B-D046-28FC-FE7BC61483AD}"/>
              </a:ext>
            </a:extLst>
          </p:cNvPr>
          <p:cNvPicPr>
            <a:picLocks noChangeAspect="1"/>
          </p:cNvPicPr>
          <p:nvPr/>
        </p:nvPicPr>
        <p:blipFill>
          <a:blip r:embed="rId4"/>
          <a:stretch>
            <a:fillRect/>
          </a:stretch>
        </p:blipFill>
        <p:spPr>
          <a:xfrm>
            <a:off x="664607" y="2001322"/>
            <a:ext cx="949404" cy="1701641"/>
          </a:xfrm>
          <a:prstGeom prst="rect">
            <a:avLst/>
          </a:prstGeom>
        </p:spPr>
      </p:pic>
      <p:sp>
        <p:nvSpPr>
          <p:cNvPr id="5" name="Text 1">
            <a:extLst>
              <a:ext uri="{FF2B5EF4-FFF2-40B4-BE49-F238E27FC236}">
                <a16:creationId xmlns:a16="http://schemas.microsoft.com/office/drawing/2014/main" id="{79E67A1B-B97A-F49A-8862-15BADF39AEC8}"/>
              </a:ext>
            </a:extLst>
          </p:cNvPr>
          <p:cNvSpPr/>
          <p:nvPr/>
        </p:nvSpPr>
        <p:spPr>
          <a:xfrm>
            <a:off x="1898809" y="2191107"/>
            <a:ext cx="3463766" cy="29670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Intelligenza Artificiale Continua</a:t>
            </a:r>
            <a:endParaRPr lang="en-US" sz="1850" dirty="0"/>
          </a:p>
        </p:txBody>
      </p:sp>
      <p:sp>
        <p:nvSpPr>
          <p:cNvPr id="6" name="Text 2">
            <a:extLst>
              <a:ext uri="{FF2B5EF4-FFF2-40B4-BE49-F238E27FC236}">
                <a16:creationId xmlns:a16="http://schemas.microsoft.com/office/drawing/2014/main" id="{65BB5419-31A5-D163-E0EA-1A39B10CC5A4}"/>
              </a:ext>
            </a:extLst>
          </p:cNvPr>
          <p:cNvSpPr/>
          <p:nvPr/>
        </p:nvSpPr>
        <p:spPr>
          <a:xfrm>
            <a:off x="1898809" y="2601635"/>
            <a:ext cx="6580584" cy="911543"/>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Le future linee di ricerca dovrebbero puntare su tecniche di rilevamento adattivo basate su intelligenza artificiale continua, capaci di apprendere nuovi pattern attraverso feedback utente o sistemi collaborativi.</a:t>
            </a:r>
            <a:endParaRPr lang="en-US" sz="1450" dirty="0"/>
          </a:p>
        </p:txBody>
      </p:sp>
      <p:pic>
        <p:nvPicPr>
          <p:cNvPr id="7" name="Image 2" descr="preencoded.png">
            <a:extLst>
              <a:ext uri="{FF2B5EF4-FFF2-40B4-BE49-F238E27FC236}">
                <a16:creationId xmlns:a16="http://schemas.microsoft.com/office/drawing/2014/main" id="{A1C1C70B-15D9-E546-FEE5-9EDB4650F0F8}"/>
              </a:ext>
            </a:extLst>
          </p:cNvPr>
          <p:cNvPicPr>
            <a:picLocks noChangeAspect="1"/>
          </p:cNvPicPr>
          <p:nvPr/>
        </p:nvPicPr>
        <p:blipFill>
          <a:blip r:embed="rId5"/>
          <a:stretch>
            <a:fillRect/>
          </a:stretch>
        </p:blipFill>
        <p:spPr>
          <a:xfrm>
            <a:off x="664607" y="3702963"/>
            <a:ext cx="949404" cy="1701641"/>
          </a:xfrm>
          <a:prstGeom prst="rect">
            <a:avLst/>
          </a:prstGeom>
        </p:spPr>
      </p:pic>
      <p:sp>
        <p:nvSpPr>
          <p:cNvPr id="8" name="Text 3">
            <a:extLst>
              <a:ext uri="{FF2B5EF4-FFF2-40B4-BE49-F238E27FC236}">
                <a16:creationId xmlns:a16="http://schemas.microsoft.com/office/drawing/2014/main" id="{9CF44F0E-01C2-11F0-A5CB-6236FDC229DE}"/>
              </a:ext>
            </a:extLst>
          </p:cNvPr>
          <p:cNvSpPr/>
          <p:nvPr/>
        </p:nvSpPr>
        <p:spPr>
          <a:xfrm>
            <a:off x="1898809" y="3892748"/>
            <a:ext cx="3383875" cy="29670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Sistemi di Feedback Collettivo</a:t>
            </a:r>
            <a:endParaRPr lang="en-US" sz="1850" dirty="0"/>
          </a:p>
        </p:txBody>
      </p:sp>
      <p:sp>
        <p:nvSpPr>
          <p:cNvPr id="9" name="Text 4">
            <a:extLst>
              <a:ext uri="{FF2B5EF4-FFF2-40B4-BE49-F238E27FC236}">
                <a16:creationId xmlns:a16="http://schemas.microsoft.com/office/drawing/2014/main" id="{DF6F9B2D-2F5A-6B2E-5688-4C726B2998FC}"/>
              </a:ext>
            </a:extLst>
          </p:cNvPr>
          <p:cNvSpPr/>
          <p:nvPr/>
        </p:nvSpPr>
        <p:spPr>
          <a:xfrm>
            <a:off x="1898809" y="4303276"/>
            <a:ext cx="6580584" cy="911543"/>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Piattaforme che permettono agli utenti di segnalare interfacce sospette, creando un database condiviso di nuovi pattern manipolativi che alimenta l'apprendimento degli algoritmi di rilevazione.</a:t>
            </a:r>
            <a:endParaRPr lang="en-US" sz="1450" dirty="0"/>
          </a:p>
        </p:txBody>
      </p:sp>
      <p:pic>
        <p:nvPicPr>
          <p:cNvPr id="10" name="Image 3" descr="preencoded.png">
            <a:extLst>
              <a:ext uri="{FF2B5EF4-FFF2-40B4-BE49-F238E27FC236}">
                <a16:creationId xmlns:a16="http://schemas.microsoft.com/office/drawing/2014/main" id="{4CD4E104-C803-4CD1-646C-8572AD215ED5}"/>
              </a:ext>
            </a:extLst>
          </p:cNvPr>
          <p:cNvPicPr>
            <a:picLocks noChangeAspect="1"/>
          </p:cNvPicPr>
          <p:nvPr/>
        </p:nvPicPr>
        <p:blipFill>
          <a:blip r:embed="rId6"/>
          <a:stretch>
            <a:fillRect/>
          </a:stretch>
        </p:blipFill>
        <p:spPr>
          <a:xfrm>
            <a:off x="664607" y="5404604"/>
            <a:ext cx="949404" cy="1701641"/>
          </a:xfrm>
          <a:prstGeom prst="rect">
            <a:avLst/>
          </a:prstGeom>
        </p:spPr>
      </p:pic>
      <p:sp>
        <p:nvSpPr>
          <p:cNvPr id="11" name="Text 5">
            <a:extLst>
              <a:ext uri="{FF2B5EF4-FFF2-40B4-BE49-F238E27FC236}">
                <a16:creationId xmlns:a16="http://schemas.microsoft.com/office/drawing/2014/main" id="{7EB1E901-5081-E734-0646-75E834DD26D1}"/>
              </a:ext>
            </a:extLst>
          </p:cNvPr>
          <p:cNvSpPr/>
          <p:nvPr/>
        </p:nvSpPr>
        <p:spPr>
          <a:xfrm>
            <a:off x="1898809" y="5594390"/>
            <a:ext cx="2790587" cy="29670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Modelli Auto-aggiornanti</a:t>
            </a:r>
            <a:endParaRPr lang="en-US" sz="1850" dirty="0"/>
          </a:p>
        </p:txBody>
      </p:sp>
      <p:sp>
        <p:nvSpPr>
          <p:cNvPr id="12" name="Text 6">
            <a:extLst>
              <a:ext uri="{FF2B5EF4-FFF2-40B4-BE49-F238E27FC236}">
                <a16:creationId xmlns:a16="http://schemas.microsoft.com/office/drawing/2014/main" id="{4D5F7749-2441-A485-CB99-3A831BCF90DF}"/>
              </a:ext>
            </a:extLst>
          </p:cNvPr>
          <p:cNvSpPr/>
          <p:nvPr/>
        </p:nvSpPr>
        <p:spPr>
          <a:xfrm>
            <a:off x="1898809" y="6004917"/>
            <a:ext cx="6580584" cy="911543"/>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Sistemi che si adattano automaticamente all'evoluzione delle tecniche manipolative, identificando variazioni e nuove implementazioni dei pattern conosciuti.</a:t>
            </a:r>
            <a:endParaRPr lang="en-US" sz="1450" dirty="0"/>
          </a:p>
        </p:txBody>
      </p:sp>
    </p:spTree>
    <p:extLst>
      <p:ext uri="{BB962C8B-B14F-4D97-AF65-F5344CB8AC3E}">
        <p14:creationId xmlns:p14="http://schemas.microsoft.com/office/powerpoint/2010/main" val="967836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name="Slide 24">
    <p:spTree>
      <p:nvGrpSpPr>
        <p:cNvPr id="1" name=""/>
        <p:cNvGrpSpPr/>
        <p:nvPr/>
      </p:nvGrpSpPr>
      <p:grpSpPr>
        <a:xfrm>
          <a:off x="0" y="0"/>
          <a:ext cx="0" cy="0"/>
          <a:chOff x="0" y="0"/>
          <a:chExt cx="0" cy="0"/>
        </a:xfrm>
      </p:grpSpPr>
      <p:sp>
        <p:nvSpPr>
          <p:cNvPr id="2" name="Text 0"/>
          <p:cNvSpPr/>
          <p:nvPr/>
        </p:nvSpPr>
        <p:spPr>
          <a:xfrm>
            <a:off x="714256" y="561261"/>
            <a:ext cx="5500330" cy="637818"/>
          </a:xfrm>
          <a:prstGeom prst="rect">
            <a:avLst/>
          </a:prstGeom>
          <a:noFill/>
          <a:ln/>
        </p:spPr>
        <p:txBody>
          <a:bodyPr wrap="none" lIns="0" tIns="0" rIns="0" bIns="0" rtlCol="0" anchor="t"/>
          <a:lstStyle/>
          <a:p>
            <a:pPr marL="0" indent="0" algn="l">
              <a:lnSpc>
                <a:spcPts val="5000"/>
              </a:lnSpc>
              <a:buNone/>
            </a:pPr>
            <a:r>
              <a:rPr lang="en-US" sz="4000" dirty="0">
                <a:solidFill>
                  <a:srgbClr val="F7F7F8"/>
                </a:solidFill>
                <a:latin typeface="DM Sans Medium" pitchFamily="34" charset="0"/>
                <a:ea typeface="DM Sans Medium" pitchFamily="34" charset="-122"/>
                <a:cs typeface="DM Sans Medium" pitchFamily="34" charset="-120"/>
              </a:rPr>
              <a:t>Principi di Design Etico</a:t>
            </a:r>
            <a:endParaRPr lang="en-US" sz="4000" dirty="0"/>
          </a:p>
        </p:txBody>
      </p:sp>
      <p:pic>
        <p:nvPicPr>
          <p:cNvPr id="3" name="Image 0" descr="preencoded.png"/>
          <p:cNvPicPr>
            <a:picLocks noChangeAspect="1"/>
          </p:cNvPicPr>
          <p:nvPr/>
        </p:nvPicPr>
        <p:blipFill>
          <a:blip r:embed="rId3"/>
          <a:stretch>
            <a:fillRect/>
          </a:stretch>
        </p:blipFill>
        <p:spPr>
          <a:xfrm>
            <a:off x="3197781" y="1607225"/>
            <a:ext cx="1633657" cy="1175861"/>
          </a:xfrm>
          <a:prstGeom prst="rect">
            <a:avLst/>
          </a:prstGeom>
        </p:spPr>
      </p:pic>
      <p:pic>
        <p:nvPicPr>
          <p:cNvPr id="4" name="Image 1" descr="preencoded.png"/>
          <p:cNvPicPr>
            <a:picLocks noChangeAspect="1"/>
          </p:cNvPicPr>
          <p:nvPr/>
        </p:nvPicPr>
        <p:blipFill>
          <a:blip r:embed="rId4"/>
          <a:stretch>
            <a:fillRect/>
          </a:stretch>
        </p:blipFill>
        <p:spPr>
          <a:xfrm>
            <a:off x="3871079" y="2161461"/>
            <a:ext cx="286941" cy="358735"/>
          </a:xfrm>
          <a:prstGeom prst="rect">
            <a:avLst/>
          </a:prstGeom>
        </p:spPr>
      </p:pic>
      <p:sp>
        <p:nvSpPr>
          <p:cNvPr id="5" name="Text 1"/>
          <p:cNvSpPr/>
          <p:nvPr/>
        </p:nvSpPr>
        <p:spPr>
          <a:xfrm>
            <a:off x="5035510" y="1811298"/>
            <a:ext cx="2551152" cy="318849"/>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Trasparenza</a:t>
            </a:r>
            <a:endParaRPr lang="en-US" sz="2000" dirty="0"/>
          </a:p>
        </p:txBody>
      </p:sp>
      <p:sp>
        <p:nvSpPr>
          <p:cNvPr id="6" name="Text 2"/>
          <p:cNvSpPr/>
          <p:nvPr/>
        </p:nvSpPr>
        <p:spPr>
          <a:xfrm>
            <a:off x="5035510" y="2252543"/>
            <a:ext cx="5178028" cy="326469"/>
          </a:xfrm>
          <a:prstGeom prst="rect">
            <a:avLst/>
          </a:prstGeom>
          <a:noFill/>
          <a:ln/>
        </p:spPr>
        <p:txBody>
          <a:bodyPr wrap="non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Comunicazione chiara delle conseguenze delle scelte</a:t>
            </a:r>
            <a:endParaRPr lang="en-US" sz="1600" dirty="0"/>
          </a:p>
        </p:txBody>
      </p:sp>
      <p:sp>
        <p:nvSpPr>
          <p:cNvPr id="7" name="Shape 3"/>
          <p:cNvSpPr/>
          <p:nvPr/>
        </p:nvSpPr>
        <p:spPr>
          <a:xfrm>
            <a:off x="4882396" y="2799040"/>
            <a:ext cx="8982789" cy="11430"/>
          </a:xfrm>
          <a:prstGeom prst="roundRect">
            <a:avLst>
              <a:gd name="adj" fmla="val 267846"/>
            </a:avLst>
          </a:prstGeom>
          <a:solidFill>
            <a:srgbClr val="65696B"/>
          </a:solidFill>
          <a:ln/>
        </p:spPr>
        <p:txBody>
          <a:bodyPr/>
          <a:lstStyle/>
          <a:p>
            <a:endParaRPr lang="it-IT"/>
          </a:p>
        </p:txBody>
      </p:sp>
      <p:pic>
        <p:nvPicPr>
          <p:cNvPr id="8" name="Image 2" descr="preencoded.png"/>
          <p:cNvPicPr>
            <a:picLocks noChangeAspect="1"/>
          </p:cNvPicPr>
          <p:nvPr/>
        </p:nvPicPr>
        <p:blipFill>
          <a:blip r:embed="rId5"/>
          <a:stretch>
            <a:fillRect/>
          </a:stretch>
        </p:blipFill>
        <p:spPr>
          <a:xfrm>
            <a:off x="2380893" y="2834045"/>
            <a:ext cx="3267432" cy="1175861"/>
          </a:xfrm>
          <a:prstGeom prst="rect">
            <a:avLst/>
          </a:prstGeom>
        </p:spPr>
      </p:pic>
      <p:pic>
        <p:nvPicPr>
          <p:cNvPr id="9" name="Image 3" descr="preencoded.png"/>
          <p:cNvPicPr>
            <a:picLocks noChangeAspect="1"/>
          </p:cNvPicPr>
          <p:nvPr/>
        </p:nvPicPr>
        <p:blipFill>
          <a:blip r:embed="rId6"/>
          <a:stretch>
            <a:fillRect/>
          </a:stretch>
        </p:blipFill>
        <p:spPr>
          <a:xfrm>
            <a:off x="3871079" y="3242548"/>
            <a:ext cx="286941" cy="358735"/>
          </a:xfrm>
          <a:prstGeom prst="rect">
            <a:avLst/>
          </a:prstGeom>
        </p:spPr>
      </p:pic>
      <p:sp>
        <p:nvSpPr>
          <p:cNvPr id="10" name="Text 4"/>
          <p:cNvSpPr/>
          <p:nvPr/>
        </p:nvSpPr>
        <p:spPr>
          <a:xfrm>
            <a:off x="5852398" y="3038118"/>
            <a:ext cx="2551152" cy="318849"/>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Neutralità</a:t>
            </a:r>
            <a:endParaRPr lang="en-US" sz="2000" dirty="0"/>
          </a:p>
        </p:txBody>
      </p:sp>
      <p:sp>
        <p:nvSpPr>
          <p:cNvPr id="11" name="Text 5"/>
          <p:cNvSpPr/>
          <p:nvPr/>
        </p:nvSpPr>
        <p:spPr>
          <a:xfrm>
            <a:off x="5852398" y="3479363"/>
            <a:ext cx="4748093" cy="326469"/>
          </a:xfrm>
          <a:prstGeom prst="rect">
            <a:avLst/>
          </a:prstGeom>
          <a:noFill/>
          <a:ln/>
        </p:spPr>
        <p:txBody>
          <a:bodyPr wrap="non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Presentazione equilibrata delle opzioni disponibili</a:t>
            </a:r>
            <a:endParaRPr lang="en-US" sz="1600" dirty="0"/>
          </a:p>
        </p:txBody>
      </p:sp>
      <p:sp>
        <p:nvSpPr>
          <p:cNvPr id="12" name="Shape 6"/>
          <p:cNvSpPr/>
          <p:nvPr/>
        </p:nvSpPr>
        <p:spPr>
          <a:xfrm>
            <a:off x="5699284" y="4025860"/>
            <a:ext cx="8165902" cy="11430"/>
          </a:xfrm>
          <a:prstGeom prst="roundRect">
            <a:avLst>
              <a:gd name="adj" fmla="val 267846"/>
            </a:avLst>
          </a:prstGeom>
          <a:solidFill>
            <a:srgbClr val="65696B"/>
          </a:solidFill>
          <a:ln/>
        </p:spPr>
        <p:txBody>
          <a:bodyPr/>
          <a:lstStyle/>
          <a:p>
            <a:endParaRPr lang="it-IT"/>
          </a:p>
        </p:txBody>
      </p:sp>
      <p:pic>
        <p:nvPicPr>
          <p:cNvPr id="13" name="Image 4" descr="preencoded.png"/>
          <p:cNvPicPr>
            <a:picLocks noChangeAspect="1"/>
          </p:cNvPicPr>
          <p:nvPr/>
        </p:nvPicPr>
        <p:blipFill>
          <a:blip r:embed="rId7"/>
          <a:stretch>
            <a:fillRect/>
          </a:stretch>
        </p:blipFill>
        <p:spPr>
          <a:xfrm>
            <a:off x="1564124" y="4060865"/>
            <a:ext cx="4901089" cy="1175861"/>
          </a:xfrm>
          <a:prstGeom prst="rect">
            <a:avLst/>
          </a:prstGeom>
        </p:spPr>
      </p:pic>
      <p:pic>
        <p:nvPicPr>
          <p:cNvPr id="14" name="Image 5" descr="preencoded.png"/>
          <p:cNvPicPr>
            <a:picLocks noChangeAspect="1"/>
          </p:cNvPicPr>
          <p:nvPr/>
        </p:nvPicPr>
        <p:blipFill>
          <a:blip r:embed="rId8"/>
          <a:stretch>
            <a:fillRect/>
          </a:stretch>
        </p:blipFill>
        <p:spPr>
          <a:xfrm>
            <a:off x="3871079" y="4469368"/>
            <a:ext cx="286941" cy="358735"/>
          </a:xfrm>
          <a:prstGeom prst="rect">
            <a:avLst/>
          </a:prstGeom>
        </p:spPr>
      </p:pic>
      <p:sp>
        <p:nvSpPr>
          <p:cNvPr id="15" name="Text 7"/>
          <p:cNvSpPr/>
          <p:nvPr/>
        </p:nvSpPr>
        <p:spPr>
          <a:xfrm>
            <a:off x="6669286" y="4264938"/>
            <a:ext cx="2551152" cy="318849"/>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Accessibilità</a:t>
            </a:r>
            <a:endParaRPr lang="en-US" sz="2000" dirty="0"/>
          </a:p>
        </p:txBody>
      </p:sp>
      <p:sp>
        <p:nvSpPr>
          <p:cNvPr id="16" name="Text 8"/>
          <p:cNvSpPr/>
          <p:nvPr/>
        </p:nvSpPr>
        <p:spPr>
          <a:xfrm>
            <a:off x="6669286" y="4706183"/>
            <a:ext cx="4938474" cy="326469"/>
          </a:xfrm>
          <a:prstGeom prst="rect">
            <a:avLst/>
          </a:prstGeom>
          <a:noFill/>
          <a:ln/>
        </p:spPr>
        <p:txBody>
          <a:bodyPr wrap="non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Facilità di comprensione e utilizzo per tutti gli utenti</a:t>
            </a:r>
            <a:endParaRPr lang="en-US" sz="1600" dirty="0"/>
          </a:p>
        </p:txBody>
      </p:sp>
      <p:sp>
        <p:nvSpPr>
          <p:cNvPr id="17" name="Shape 9"/>
          <p:cNvSpPr/>
          <p:nvPr/>
        </p:nvSpPr>
        <p:spPr>
          <a:xfrm>
            <a:off x="6516172" y="5252680"/>
            <a:ext cx="7349014" cy="11430"/>
          </a:xfrm>
          <a:prstGeom prst="roundRect">
            <a:avLst>
              <a:gd name="adj" fmla="val 267846"/>
            </a:avLst>
          </a:prstGeom>
          <a:solidFill>
            <a:srgbClr val="65696B"/>
          </a:solidFill>
          <a:ln/>
        </p:spPr>
        <p:txBody>
          <a:bodyPr/>
          <a:lstStyle/>
          <a:p>
            <a:endParaRPr lang="it-IT"/>
          </a:p>
        </p:txBody>
      </p:sp>
      <p:pic>
        <p:nvPicPr>
          <p:cNvPr id="18" name="Image 6" descr="preencoded.png"/>
          <p:cNvPicPr>
            <a:picLocks noChangeAspect="1"/>
          </p:cNvPicPr>
          <p:nvPr/>
        </p:nvPicPr>
        <p:blipFill>
          <a:blip r:embed="rId9"/>
          <a:stretch>
            <a:fillRect/>
          </a:stretch>
        </p:blipFill>
        <p:spPr>
          <a:xfrm>
            <a:off x="747236" y="5287685"/>
            <a:ext cx="6534864" cy="1175861"/>
          </a:xfrm>
          <a:prstGeom prst="rect">
            <a:avLst/>
          </a:prstGeom>
        </p:spPr>
      </p:pic>
      <p:pic>
        <p:nvPicPr>
          <p:cNvPr id="19" name="Image 7" descr="preencoded.png"/>
          <p:cNvPicPr>
            <a:picLocks noChangeAspect="1"/>
          </p:cNvPicPr>
          <p:nvPr/>
        </p:nvPicPr>
        <p:blipFill>
          <a:blip r:embed="rId10"/>
          <a:stretch>
            <a:fillRect/>
          </a:stretch>
        </p:blipFill>
        <p:spPr>
          <a:xfrm>
            <a:off x="3871079" y="5696188"/>
            <a:ext cx="286941" cy="358735"/>
          </a:xfrm>
          <a:prstGeom prst="rect">
            <a:avLst/>
          </a:prstGeom>
        </p:spPr>
      </p:pic>
      <p:sp>
        <p:nvSpPr>
          <p:cNvPr id="20" name="Text 10"/>
          <p:cNvSpPr/>
          <p:nvPr/>
        </p:nvSpPr>
        <p:spPr>
          <a:xfrm>
            <a:off x="7486174" y="5491758"/>
            <a:ext cx="2846189" cy="318849"/>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Rispetto dell'Autonomia</a:t>
            </a:r>
            <a:endParaRPr lang="en-US" sz="2000" dirty="0"/>
          </a:p>
        </p:txBody>
      </p:sp>
      <p:sp>
        <p:nvSpPr>
          <p:cNvPr id="21" name="Text 11"/>
          <p:cNvSpPr/>
          <p:nvPr/>
        </p:nvSpPr>
        <p:spPr>
          <a:xfrm>
            <a:off x="7486174" y="5933003"/>
            <a:ext cx="4521160" cy="326469"/>
          </a:xfrm>
          <a:prstGeom prst="rect">
            <a:avLst/>
          </a:prstGeom>
          <a:noFill/>
          <a:ln/>
        </p:spPr>
        <p:txBody>
          <a:bodyPr wrap="non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Valorizzazione della libertà di scelta dell'utente</a:t>
            </a:r>
            <a:endParaRPr lang="en-US" sz="1600" dirty="0"/>
          </a:p>
        </p:txBody>
      </p:sp>
      <p:sp>
        <p:nvSpPr>
          <p:cNvPr id="22" name="Text 12"/>
          <p:cNvSpPr/>
          <p:nvPr/>
        </p:nvSpPr>
        <p:spPr>
          <a:xfrm>
            <a:off x="714256" y="6693098"/>
            <a:ext cx="13201888" cy="979408"/>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La mitigazione dei dark pattern non può prescindere dall'adozione di un paradigma progettuale basato sull'etica del design. I cosiddetti bright patterns – ovvero pratiche progettuali trasparenti, orientate all'empowerment dell'utente – possono rappresentare un'alternativa efficace ai meccanismi manipolativi, privilegiando la chiarezza e riducendo le distorsioni cognitive.</a:t>
            </a:r>
            <a:endParaRPr lang="en-US" sz="1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name="Slide 25">
    <p:spTree>
      <p:nvGrpSpPr>
        <p:cNvPr id="1" name=""/>
        <p:cNvGrpSpPr/>
        <p:nvPr/>
      </p:nvGrpSpPr>
      <p:grpSpPr>
        <a:xfrm>
          <a:off x="0" y="0"/>
          <a:ext cx="0" cy="0"/>
          <a:chOff x="0" y="0"/>
          <a:chExt cx="0" cy="0"/>
        </a:xfrm>
      </p:grpSpPr>
      <p:sp>
        <p:nvSpPr>
          <p:cNvPr id="2" name="Text 0"/>
          <p:cNvSpPr/>
          <p:nvPr/>
        </p:nvSpPr>
        <p:spPr>
          <a:xfrm>
            <a:off x="724138" y="768668"/>
            <a:ext cx="8216384" cy="646509"/>
          </a:xfrm>
          <a:prstGeom prst="rect">
            <a:avLst/>
          </a:prstGeom>
          <a:noFill/>
          <a:ln/>
        </p:spPr>
        <p:txBody>
          <a:bodyPr wrap="none" lIns="0" tIns="0" rIns="0" bIns="0" rtlCol="0" anchor="t"/>
          <a:lstStyle/>
          <a:p>
            <a:pPr marL="0" indent="0" algn="l">
              <a:lnSpc>
                <a:spcPts val="5050"/>
              </a:lnSpc>
              <a:buNone/>
            </a:pPr>
            <a:r>
              <a:rPr lang="en-US" sz="4050" dirty="0">
                <a:solidFill>
                  <a:srgbClr val="F7F7F8"/>
                </a:solidFill>
                <a:latin typeface="DM Sans Medium" pitchFamily="34" charset="0"/>
                <a:ea typeface="DM Sans Medium" pitchFamily="34" charset="-122"/>
                <a:cs typeface="DM Sans Medium" pitchFamily="34" charset="-120"/>
              </a:rPr>
              <a:t>Bright Patterns: Alternative Etiche</a:t>
            </a:r>
            <a:endParaRPr lang="en-US" sz="4050" dirty="0"/>
          </a:p>
        </p:txBody>
      </p:sp>
      <p:pic>
        <p:nvPicPr>
          <p:cNvPr id="3" name="Image 0" descr="preencoded.png"/>
          <p:cNvPicPr>
            <a:picLocks noChangeAspect="1"/>
          </p:cNvPicPr>
          <p:nvPr/>
        </p:nvPicPr>
        <p:blipFill>
          <a:blip r:embed="rId3"/>
          <a:stretch>
            <a:fillRect/>
          </a:stretch>
        </p:blipFill>
        <p:spPr>
          <a:xfrm>
            <a:off x="724138" y="1828919"/>
            <a:ext cx="4221599" cy="2609136"/>
          </a:xfrm>
          <a:prstGeom prst="rect">
            <a:avLst/>
          </a:prstGeom>
        </p:spPr>
      </p:pic>
      <p:sp>
        <p:nvSpPr>
          <p:cNvPr id="4" name="Text 1"/>
          <p:cNvSpPr/>
          <p:nvPr/>
        </p:nvSpPr>
        <p:spPr>
          <a:xfrm>
            <a:off x="724138" y="4696658"/>
            <a:ext cx="2586276" cy="323255"/>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Opzioni Bilanciate</a:t>
            </a:r>
            <a:endParaRPr lang="en-US" sz="2000" dirty="0"/>
          </a:p>
        </p:txBody>
      </p:sp>
      <p:sp>
        <p:nvSpPr>
          <p:cNvPr id="5" name="Text 2"/>
          <p:cNvSpPr/>
          <p:nvPr/>
        </p:nvSpPr>
        <p:spPr>
          <a:xfrm>
            <a:off x="724138" y="5143976"/>
            <a:ext cx="4221599" cy="2316956"/>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Interfacce che presentano tutte le opzioni con uguale prominenza visiva, utilizzando colori neutri e dimensioni equilibrate per i pulsanti di accettazione e rifiuto. Questo approccio rispetta l'autonomia decisionale dell'utente, eliminando le distorsioni visive che orientano la scelta.</a:t>
            </a:r>
            <a:endParaRPr lang="en-US" sz="1600" dirty="0"/>
          </a:p>
        </p:txBody>
      </p:sp>
      <p:pic>
        <p:nvPicPr>
          <p:cNvPr id="6" name="Image 1" descr="preencoded.png"/>
          <p:cNvPicPr>
            <a:picLocks noChangeAspect="1"/>
          </p:cNvPicPr>
          <p:nvPr/>
        </p:nvPicPr>
        <p:blipFill>
          <a:blip r:embed="rId3"/>
          <a:stretch>
            <a:fillRect/>
          </a:stretch>
        </p:blipFill>
        <p:spPr>
          <a:xfrm>
            <a:off x="5204341" y="1828919"/>
            <a:ext cx="4221599" cy="2609136"/>
          </a:xfrm>
          <a:prstGeom prst="rect">
            <a:avLst/>
          </a:prstGeom>
        </p:spPr>
      </p:pic>
      <p:sp>
        <p:nvSpPr>
          <p:cNvPr id="7" name="Text 3"/>
          <p:cNvSpPr/>
          <p:nvPr/>
        </p:nvSpPr>
        <p:spPr>
          <a:xfrm>
            <a:off x="5204341" y="4696658"/>
            <a:ext cx="3458051" cy="323255"/>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Default Orientati alla Privacy</a:t>
            </a:r>
            <a:endParaRPr lang="en-US" sz="2000" dirty="0"/>
          </a:p>
        </p:txBody>
      </p:sp>
      <p:sp>
        <p:nvSpPr>
          <p:cNvPr id="8" name="Text 4"/>
          <p:cNvSpPr/>
          <p:nvPr/>
        </p:nvSpPr>
        <p:spPr>
          <a:xfrm>
            <a:off x="5204341" y="5143976"/>
            <a:ext cx="4221599" cy="2316956"/>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Impostazioni predefinite che privilegiano la protezione dei dati personali, invertendo il paradigma tradizionale. Graßl et al. dimostrano che interfacce progettate con nudges positivi migliorano la percezione di controllo e favoriscono scelte rispettose della protezione dei dati.</a:t>
            </a:r>
            <a:endParaRPr lang="en-US" sz="1600" dirty="0"/>
          </a:p>
        </p:txBody>
      </p:sp>
      <p:pic>
        <p:nvPicPr>
          <p:cNvPr id="9" name="Image 2" descr="preencoded.png"/>
          <p:cNvPicPr>
            <a:picLocks noChangeAspect="1"/>
          </p:cNvPicPr>
          <p:nvPr/>
        </p:nvPicPr>
        <p:blipFill>
          <a:blip r:embed="rId3"/>
          <a:stretch>
            <a:fillRect/>
          </a:stretch>
        </p:blipFill>
        <p:spPr>
          <a:xfrm>
            <a:off x="9684544" y="1828919"/>
            <a:ext cx="4221718" cy="2609136"/>
          </a:xfrm>
          <a:prstGeom prst="rect">
            <a:avLst/>
          </a:prstGeom>
        </p:spPr>
      </p:pic>
      <p:sp>
        <p:nvSpPr>
          <p:cNvPr id="10" name="Text 5"/>
          <p:cNvSpPr/>
          <p:nvPr/>
        </p:nvSpPr>
        <p:spPr>
          <a:xfrm>
            <a:off x="9684544" y="4696658"/>
            <a:ext cx="2920246" cy="323255"/>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Informazioni Stratificate</a:t>
            </a:r>
            <a:endParaRPr lang="en-US" sz="2000" dirty="0"/>
          </a:p>
        </p:txBody>
      </p:sp>
      <p:sp>
        <p:nvSpPr>
          <p:cNvPr id="11" name="Text 6"/>
          <p:cNvSpPr/>
          <p:nvPr/>
        </p:nvSpPr>
        <p:spPr>
          <a:xfrm>
            <a:off x="9684544" y="5143976"/>
            <a:ext cx="4221718" cy="1985962"/>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Presentazione delle informazioni sulla privacy in livelli di dettaglio crescente, permettendo all'utente di accedere facilmente sia a sintesi chiare che ad approfondimenti dettagliati, senza sovraccarico cognitivo iniziale.</a:t>
            </a: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name="Slide 26">
    <p:spTree>
      <p:nvGrpSpPr>
        <p:cNvPr id="1" name=""/>
        <p:cNvGrpSpPr/>
        <p:nvPr/>
      </p:nvGrpSpPr>
      <p:grpSpPr>
        <a:xfrm>
          <a:off x="0" y="0"/>
          <a:ext cx="0" cy="0"/>
          <a:chOff x="0" y="0"/>
          <a:chExt cx="0" cy="0"/>
        </a:xfrm>
      </p:grpSpPr>
      <p:sp>
        <p:nvSpPr>
          <p:cNvPr id="2" name="Shape 0"/>
          <p:cNvSpPr/>
          <p:nvPr/>
        </p:nvSpPr>
        <p:spPr>
          <a:xfrm>
            <a:off x="9144000" y="0"/>
            <a:ext cx="5486400" cy="8229600"/>
          </a:xfrm>
          <a:prstGeom prst="rect">
            <a:avLst/>
          </a:prstGeom>
          <a:solidFill>
            <a:srgbClr val="E6E6E7"/>
          </a:solidFill>
          <a:ln/>
        </p:spPr>
        <p:txBody>
          <a:bodyPr/>
          <a:lstStyle/>
          <a:p>
            <a:endParaRPr lang="it-IT"/>
          </a:p>
        </p:txBody>
      </p:sp>
      <p:pic>
        <p:nvPicPr>
          <p:cNvPr id="3" name="Image 0" descr="preencoded.png"/>
          <p:cNvPicPr>
            <a:picLocks noChangeAspect="1"/>
          </p:cNvPicPr>
          <p:nvPr/>
        </p:nvPicPr>
        <p:blipFill>
          <a:blip r:embed="rId3"/>
          <a:stretch>
            <a:fillRect/>
          </a:stretch>
        </p:blipFill>
        <p:spPr>
          <a:xfrm>
            <a:off x="9143762" y="0"/>
            <a:ext cx="5486400" cy="8229600"/>
          </a:xfrm>
          <a:prstGeom prst="rect">
            <a:avLst/>
          </a:prstGeom>
        </p:spPr>
      </p:pic>
      <p:sp>
        <p:nvSpPr>
          <p:cNvPr id="4" name="Text 1"/>
          <p:cNvSpPr/>
          <p:nvPr/>
        </p:nvSpPr>
        <p:spPr>
          <a:xfrm>
            <a:off x="667345" y="1150501"/>
            <a:ext cx="7309723" cy="595908"/>
          </a:xfrm>
          <a:prstGeom prst="rect">
            <a:avLst/>
          </a:prstGeom>
          <a:noFill/>
          <a:ln/>
        </p:spPr>
        <p:txBody>
          <a:bodyPr wrap="none" lIns="0" tIns="0" rIns="0" bIns="0" rtlCol="0" anchor="t"/>
          <a:lstStyle/>
          <a:p>
            <a:pPr marL="0" indent="0" algn="l">
              <a:lnSpc>
                <a:spcPts val="4650"/>
              </a:lnSpc>
              <a:buNone/>
            </a:pPr>
            <a:r>
              <a:rPr lang="en-US" sz="3750" dirty="0">
                <a:solidFill>
                  <a:srgbClr val="F7F7F8"/>
                </a:solidFill>
                <a:latin typeface="DM Sans Medium" pitchFamily="34" charset="0"/>
                <a:ea typeface="DM Sans Medium" pitchFamily="34" charset="-122"/>
                <a:cs typeface="DM Sans Medium" pitchFamily="34" charset="-120"/>
              </a:rPr>
              <a:t>Strumenti Tecnici di Prevenzione</a:t>
            </a:r>
            <a:endParaRPr lang="en-US" sz="3750" dirty="0"/>
          </a:p>
        </p:txBody>
      </p:sp>
      <p:pic>
        <p:nvPicPr>
          <p:cNvPr id="5" name="Image 1" descr="preencoded.png"/>
          <p:cNvPicPr>
            <a:picLocks noChangeAspect="1"/>
          </p:cNvPicPr>
          <p:nvPr/>
        </p:nvPicPr>
        <p:blipFill>
          <a:blip r:embed="rId4"/>
          <a:stretch>
            <a:fillRect/>
          </a:stretch>
        </p:blipFill>
        <p:spPr>
          <a:xfrm>
            <a:off x="667345" y="2032397"/>
            <a:ext cx="476726" cy="476726"/>
          </a:xfrm>
          <a:prstGeom prst="rect">
            <a:avLst/>
          </a:prstGeom>
        </p:spPr>
      </p:pic>
      <p:sp>
        <p:nvSpPr>
          <p:cNvPr id="6" name="Text 2"/>
          <p:cNvSpPr/>
          <p:nvPr/>
        </p:nvSpPr>
        <p:spPr>
          <a:xfrm>
            <a:off x="667345" y="2699742"/>
            <a:ext cx="2383750" cy="29789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Estensioni Browser</a:t>
            </a:r>
            <a:endParaRPr lang="en-US" sz="1850" dirty="0"/>
          </a:p>
        </p:txBody>
      </p:sp>
      <p:sp>
        <p:nvSpPr>
          <p:cNvPr id="7" name="Text 3"/>
          <p:cNvSpPr/>
          <p:nvPr/>
        </p:nvSpPr>
        <p:spPr>
          <a:xfrm>
            <a:off x="667345" y="3112056"/>
            <a:ext cx="2444115" cy="3967043"/>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Numerose soluzioni tecniche sono state proposte per rilevare e bloccare i dark pattern direttamente lato utente. Tra queste si segnalano estensioni browser che intercettano e modificano elementi manipolativi nei cookie banner o nei moduli di registrazione, ripristinando un'interfaccia più equilibrata.</a:t>
            </a:r>
            <a:endParaRPr lang="en-US" sz="1500" dirty="0"/>
          </a:p>
        </p:txBody>
      </p:sp>
      <p:pic>
        <p:nvPicPr>
          <p:cNvPr id="8" name="Image 2" descr="preencoded.png"/>
          <p:cNvPicPr>
            <a:picLocks noChangeAspect="1"/>
          </p:cNvPicPr>
          <p:nvPr/>
        </p:nvPicPr>
        <p:blipFill>
          <a:blip r:embed="rId5"/>
          <a:stretch>
            <a:fillRect/>
          </a:stretch>
        </p:blipFill>
        <p:spPr>
          <a:xfrm>
            <a:off x="3349823" y="2032397"/>
            <a:ext cx="476726" cy="476726"/>
          </a:xfrm>
          <a:prstGeom prst="rect">
            <a:avLst/>
          </a:prstGeom>
        </p:spPr>
      </p:pic>
      <p:sp>
        <p:nvSpPr>
          <p:cNvPr id="9" name="Text 4"/>
          <p:cNvSpPr/>
          <p:nvPr/>
        </p:nvSpPr>
        <p:spPr>
          <a:xfrm>
            <a:off x="3349823" y="2699742"/>
            <a:ext cx="2383750" cy="29789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Strumenti di Audit</a:t>
            </a:r>
            <a:endParaRPr lang="en-US" sz="1850" dirty="0"/>
          </a:p>
        </p:txBody>
      </p:sp>
      <p:sp>
        <p:nvSpPr>
          <p:cNvPr id="10" name="Text 5"/>
          <p:cNvSpPr/>
          <p:nvPr/>
        </p:nvSpPr>
        <p:spPr>
          <a:xfrm>
            <a:off x="3349823" y="3112056"/>
            <a:ext cx="2444234" cy="2746415"/>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Applicazioni come DarkDialogs offrono funzionalità di analisi e segnalazione di pattern scorretti su siti web, permettendo agli utenti di verificare preventivamente l'affidabilità di un servizio digitale prima di utilizzarlo.</a:t>
            </a:r>
            <a:endParaRPr lang="en-US" sz="1500" dirty="0"/>
          </a:p>
        </p:txBody>
      </p:sp>
      <p:pic>
        <p:nvPicPr>
          <p:cNvPr id="11" name="Image 3" descr="preencoded.png"/>
          <p:cNvPicPr>
            <a:picLocks noChangeAspect="1"/>
          </p:cNvPicPr>
          <p:nvPr/>
        </p:nvPicPr>
        <p:blipFill>
          <a:blip r:embed="rId6"/>
          <a:stretch>
            <a:fillRect/>
          </a:stretch>
        </p:blipFill>
        <p:spPr>
          <a:xfrm>
            <a:off x="6032421" y="2032397"/>
            <a:ext cx="476726" cy="476726"/>
          </a:xfrm>
          <a:prstGeom prst="rect">
            <a:avLst/>
          </a:prstGeom>
        </p:spPr>
      </p:pic>
      <p:sp>
        <p:nvSpPr>
          <p:cNvPr id="12" name="Text 6"/>
          <p:cNvSpPr/>
          <p:nvPr/>
        </p:nvSpPr>
        <p:spPr>
          <a:xfrm>
            <a:off x="6032421" y="2699742"/>
            <a:ext cx="2444115" cy="595789"/>
          </a:xfrm>
          <a:prstGeom prst="rect">
            <a:avLst/>
          </a:prstGeom>
          <a:noFill/>
          <a:ln/>
        </p:spPr>
        <p:txBody>
          <a:bodyPr wrap="squar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Consent-as-a-Service</a:t>
            </a:r>
            <a:endParaRPr lang="en-US" sz="1850" dirty="0"/>
          </a:p>
        </p:txBody>
      </p:sp>
      <p:sp>
        <p:nvSpPr>
          <p:cNvPr id="13" name="Text 7"/>
          <p:cNvSpPr/>
          <p:nvPr/>
        </p:nvSpPr>
        <p:spPr>
          <a:xfrm>
            <a:off x="6032421" y="3409950"/>
            <a:ext cx="2444115" cy="3051572"/>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Sistemi basati su standard trasparenti e interoperabili, che permettono all'utente di predefinire le proprie preferenze di privacy e applicarle a livello di sistema, riducendo la necessità di interagire con ogni singola interfaccia di consenso.</a:t>
            </a:r>
            <a:endParaRPr lang="en-US" sz="15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name="Slide 27">
    <p:spTree>
      <p:nvGrpSpPr>
        <p:cNvPr id="1" name=""/>
        <p:cNvGrpSpPr/>
        <p:nvPr/>
      </p:nvGrpSpPr>
      <p:grpSpPr>
        <a:xfrm>
          <a:off x="0" y="0"/>
          <a:ext cx="0" cy="0"/>
          <a:chOff x="0" y="0"/>
          <a:chExt cx="0" cy="0"/>
        </a:xfrm>
      </p:grpSpPr>
      <p:sp>
        <p:nvSpPr>
          <p:cNvPr id="2" name="Text 0"/>
          <p:cNvSpPr/>
          <p:nvPr/>
        </p:nvSpPr>
        <p:spPr>
          <a:xfrm>
            <a:off x="793790" y="923925"/>
            <a:ext cx="9431655"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Raccomandazioni per Policy-Maker</a:t>
            </a:r>
            <a:endParaRPr lang="en-US" sz="4450" dirty="0"/>
          </a:p>
        </p:txBody>
      </p:sp>
      <p:sp>
        <p:nvSpPr>
          <p:cNvPr id="3" name="Shape 1"/>
          <p:cNvSpPr/>
          <p:nvPr/>
        </p:nvSpPr>
        <p:spPr>
          <a:xfrm>
            <a:off x="793790" y="2086332"/>
            <a:ext cx="510302" cy="510302"/>
          </a:xfrm>
          <a:prstGeom prst="roundRect">
            <a:avLst>
              <a:gd name="adj" fmla="val 6667"/>
            </a:avLst>
          </a:prstGeom>
          <a:solidFill>
            <a:srgbClr val="4C5052"/>
          </a:solidFill>
          <a:ln/>
        </p:spPr>
        <p:txBody>
          <a:bodyPr/>
          <a:lstStyle/>
          <a:p>
            <a:endParaRPr lang="it-IT"/>
          </a:p>
        </p:txBody>
      </p:sp>
      <p:sp>
        <p:nvSpPr>
          <p:cNvPr id="4" name="Text 2"/>
          <p:cNvSpPr/>
          <p:nvPr/>
        </p:nvSpPr>
        <p:spPr>
          <a:xfrm>
            <a:off x="878860" y="2128838"/>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D6D9D7"/>
                </a:solidFill>
                <a:latin typeface="DM Sans Medium" pitchFamily="34" charset="0"/>
                <a:ea typeface="DM Sans Medium" pitchFamily="34" charset="-122"/>
                <a:cs typeface="DM Sans Medium" pitchFamily="34" charset="-120"/>
              </a:rPr>
              <a:t>1</a:t>
            </a:r>
            <a:endParaRPr lang="en-US" sz="2650" dirty="0"/>
          </a:p>
        </p:txBody>
      </p:sp>
      <p:sp>
        <p:nvSpPr>
          <p:cNvPr id="5" name="Text 3"/>
          <p:cNvSpPr/>
          <p:nvPr/>
        </p:nvSpPr>
        <p:spPr>
          <a:xfrm>
            <a:off x="1530906" y="2164199"/>
            <a:ext cx="2996089"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Linee Guida Vincolanti</a:t>
            </a:r>
            <a:endParaRPr lang="en-US" sz="2200" dirty="0"/>
          </a:p>
        </p:txBody>
      </p:sp>
      <p:sp>
        <p:nvSpPr>
          <p:cNvPr id="6" name="Text 4"/>
          <p:cNvSpPr/>
          <p:nvPr/>
        </p:nvSpPr>
        <p:spPr>
          <a:xfrm>
            <a:off x="1530906" y="2654617"/>
            <a:ext cx="5642610" cy="1814513"/>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Sviluppo di linee guida specifiche sul design del consenso da parte di autorità come il Garante Privacy o la Commissione Europea, con criteri chiari per distinguere pratiche accettabili da quelle manipolative.</a:t>
            </a:r>
            <a:endParaRPr lang="en-US" sz="1750" dirty="0"/>
          </a:p>
        </p:txBody>
      </p:sp>
      <p:sp>
        <p:nvSpPr>
          <p:cNvPr id="7" name="Shape 5"/>
          <p:cNvSpPr/>
          <p:nvPr/>
        </p:nvSpPr>
        <p:spPr>
          <a:xfrm>
            <a:off x="7457003" y="2086332"/>
            <a:ext cx="510302" cy="510302"/>
          </a:xfrm>
          <a:prstGeom prst="roundRect">
            <a:avLst>
              <a:gd name="adj" fmla="val 6667"/>
            </a:avLst>
          </a:prstGeom>
          <a:solidFill>
            <a:srgbClr val="4C5052"/>
          </a:solidFill>
          <a:ln/>
        </p:spPr>
        <p:txBody>
          <a:bodyPr/>
          <a:lstStyle/>
          <a:p>
            <a:endParaRPr lang="it-IT"/>
          </a:p>
        </p:txBody>
      </p:sp>
      <p:sp>
        <p:nvSpPr>
          <p:cNvPr id="8" name="Text 6"/>
          <p:cNvSpPr/>
          <p:nvPr/>
        </p:nvSpPr>
        <p:spPr>
          <a:xfrm>
            <a:off x="7542074" y="2128838"/>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D6D9D7"/>
                </a:solidFill>
                <a:latin typeface="DM Sans Medium" pitchFamily="34" charset="0"/>
                <a:ea typeface="DM Sans Medium" pitchFamily="34" charset="-122"/>
                <a:cs typeface="DM Sans Medium" pitchFamily="34" charset="-120"/>
              </a:rPr>
              <a:t>2</a:t>
            </a:r>
            <a:endParaRPr lang="en-US" sz="2650" dirty="0"/>
          </a:p>
        </p:txBody>
      </p:sp>
      <p:sp>
        <p:nvSpPr>
          <p:cNvPr id="9" name="Text 7"/>
          <p:cNvSpPr/>
          <p:nvPr/>
        </p:nvSpPr>
        <p:spPr>
          <a:xfrm>
            <a:off x="8194119" y="2164199"/>
            <a:ext cx="3520083"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Audit Periodici Obbligatori</a:t>
            </a:r>
            <a:endParaRPr lang="en-US" sz="2200" dirty="0"/>
          </a:p>
        </p:txBody>
      </p:sp>
      <p:sp>
        <p:nvSpPr>
          <p:cNvPr id="10" name="Text 8"/>
          <p:cNvSpPr/>
          <p:nvPr/>
        </p:nvSpPr>
        <p:spPr>
          <a:xfrm>
            <a:off x="8194119" y="2654617"/>
            <a:ext cx="5642610" cy="1814513"/>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Introduzione dell'obbligo di audit periodici sulle interfacce utente delle piattaforme, in analogia con le pratiche di impact assessment previste dal GDPR, per verificare la conformità ai principi di trasparenza e correttezza.</a:t>
            </a:r>
            <a:endParaRPr lang="en-US" sz="1750" dirty="0"/>
          </a:p>
        </p:txBody>
      </p:sp>
      <p:sp>
        <p:nvSpPr>
          <p:cNvPr id="11" name="Shape 9"/>
          <p:cNvSpPr/>
          <p:nvPr/>
        </p:nvSpPr>
        <p:spPr>
          <a:xfrm>
            <a:off x="793790" y="4922758"/>
            <a:ext cx="510302" cy="510302"/>
          </a:xfrm>
          <a:prstGeom prst="roundRect">
            <a:avLst>
              <a:gd name="adj" fmla="val 6667"/>
            </a:avLst>
          </a:prstGeom>
          <a:solidFill>
            <a:srgbClr val="4C5052"/>
          </a:solidFill>
          <a:ln/>
        </p:spPr>
        <p:txBody>
          <a:bodyPr/>
          <a:lstStyle/>
          <a:p>
            <a:endParaRPr lang="it-IT"/>
          </a:p>
        </p:txBody>
      </p:sp>
      <p:sp>
        <p:nvSpPr>
          <p:cNvPr id="12" name="Text 10"/>
          <p:cNvSpPr/>
          <p:nvPr/>
        </p:nvSpPr>
        <p:spPr>
          <a:xfrm>
            <a:off x="878860" y="4965263"/>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D6D9D7"/>
                </a:solidFill>
                <a:latin typeface="DM Sans Medium" pitchFamily="34" charset="0"/>
                <a:ea typeface="DM Sans Medium" pitchFamily="34" charset="-122"/>
                <a:cs typeface="DM Sans Medium" pitchFamily="34" charset="-120"/>
              </a:rPr>
              <a:t>3</a:t>
            </a:r>
            <a:endParaRPr lang="en-US" sz="2650" dirty="0"/>
          </a:p>
        </p:txBody>
      </p:sp>
      <p:sp>
        <p:nvSpPr>
          <p:cNvPr id="13" name="Text 11"/>
          <p:cNvSpPr/>
          <p:nvPr/>
        </p:nvSpPr>
        <p:spPr>
          <a:xfrm>
            <a:off x="1530906" y="5000625"/>
            <a:ext cx="3041452"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Sanzioni Proporzionate</a:t>
            </a:r>
            <a:endParaRPr lang="en-US" sz="2200" dirty="0"/>
          </a:p>
        </p:txBody>
      </p:sp>
      <p:sp>
        <p:nvSpPr>
          <p:cNvPr id="14" name="Text 12"/>
          <p:cNvSpPr/>
          <p:nvPr/>
        </p:nvSpPr>
        <p:spPr>
          <a:xfrm>
            <a:off x="1530906" y="5491043"/>
            <a:ext cx="5642610" cy="1814513"/>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Implementazione di un sistema di sanzioni proporzionate per l'uso sistematico di interfacce manipolative, come già previsto da alcune disposizioni del Digital Services Act e dalle normative FTC.</a:t>
            </a:r>
            <a:endParaRPr lang="en-US" sz="1750" dirty="0"/>
          </a:p>
        </p:txBody>
      </p:sp>
      <p:sp>
        <p:nvSpPr>
          <p:cNvPr id="15" name="Shape 13"/>
          <p:cNvSpPr/>
          <p:nvPr/>
        </p:nvSpPr>
        <p:spPr>
          <a:xfrm>
            <a:off x="7457003" y="4922758"/>
            <a:ext cx="510302" cy="510302"/>
          </a:xfrm>
          <a:prstGeom prst="roundRect">
            <a:avLst>
              <a:gd name="adj" fmla="val 6667"/>
            </a:avLst>
          </a:prstGeom>
          <a:solidFill>
            <a:srgbClr val="4C5052"/>
          </a:solidFill>
          <a:ln/>
        </p:spPr>
        <p:txBody>
          <a:bodyPr/>
          <a:lstStyle/>
          <a:p>
            <a:endParaRPr lang="it-IT"/>
          </a:p>
        </p:txBody>
      </p:sp>
      <p:sp>
        <p:nvSpPr>
          <p:cNvPr id="16" name="Text 14"/>
          <p:cNvSpPr/>
          <p:nvPr/>
        </p:nvSpPr>
        <p:spPr>
          <a:xfrm>
            <a:off x="7542074" y="4965263"/>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D6D9D7"/>
                </a:solidFill>
                <a:latin typeface="DM Sans Medium" pitchFamily="34" charset="0"/>
                <a:ea typeface="DM Sans Medium" pitchFamily="34" charset="-122"/>
                <a:cs typeface="DM Sans Medium" pitchFamily="34" charset="-120"/>
              </a:rPr>
              <a:t>4</a:t>
            </a:r>
            <a:endParaRPr lang="en-US" sz="2650" dirty="0"/>
          </a:p>
        </p:txBody>
      </p:sp>
      <p:sp>
        <p:nvSpPr>
          <p:cNvPr id="17" name="Text 15"/>
          <p:cNvSpPr/>
          <p:nvPr/>
        </p:nvSpPr>
        <p:spPr>
          <a:xfrm>
            <a:off x="8194119" y="5000625"/>
            <a:ext cx="3675936"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Certificazioni di Conformità</a:t>
            </a:r>
            <a:endParaRPr lang="en-US" sz="2200" dirty="0"/>
          </a:p>
        </p:txBody>
      </p:sp>
      <p:sp>
        <p:nvSpPr>
          <p:cNvPr id="18" name="Text 16"/>
          <p:cNvSpPr/>
          <p:nvPr/>
        </p:nvSpPr>
        <p:spPr>
          <a:xfrm>
            <a:off x="8194119" y="5491043"/>
            <a:ext cx="5642610" cy="1451610"/>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Creazione di un sistema di certificazione per le interfacce di consenso, che permetta agli utenti di riconoscere facilmente le piattaforme che adottano pratiche trasparenti e rispettose.</a:t>
            </a:r>
            <a:endParaRPr lang="en-US" sz="17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name="Slide 28">
    <p:spTree>
      <p:nvGrpSpPr>
        <p:cNvPr id="1" name=""/>
        <p:cNvGrpSpPr/>
        <p:nvPr/>
      </p:nvGrpSpPr>
      <p:grpSpPr>
        <a:xfrm>
          <a:off x="0" y="0"/>
          <a:ext cx="0" cy="0"/>
          <a:chOff x="0" y="0"/>
          <a:chExt cx="0" cy="0"/>
        </a:xfrm>
      </p:grpSpPr>
      <p:sp>
        <p:nvSpPr>
          <p:cNvPr id="2" name="Text 0"/>
          <p:cNvSpPr/>
          <p:nvPr/>
        </p:nvSpPr>
        <p:spPr>
          <a:xfrm>
            <a:off x="785098" y="616863"/>
            <a:ext cx="9003983" cy="700921"/>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Raccomandazioni per Sviluppatori</a:t>
            </a:r>
            <a:endParaRPr lang="en-US" sz="4400" dirty="0"/>
          </a:p>
        </p:txBody>
      </p:sp>
      <p:sp>
        <p:nvSpPr>
          <p:cNvPr id="3" name="Text 1"/>
          <p:cNvSpPr/>
          <p:nvPr/>
        </p:nvSpPr>
        <p:spPr>
          <a:xfrm>
            <a:off x="1889046" y="2133957"/>
            <a:ext cx="2804160" cy="350401"/>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Privacy by Design</a:t>
            </a:r>
            <a:endParaRPr lang="en-US" sz="2200" dirty="0"/>
          </a:p>
        </p:txBody>
      </p:sp>
      <p:sp>
        <p:nvSpPr>
          <p:cNvPr id="4" name="Text 2"/>
          <p:cNvSpPr/>
          <p:nvPr/>
        </p:nvSpPr>
        <p:spPr>
          <a:xfrm>
            <a:off x="785098" y="2618899"/>
            <a:ext cx="3908107" cy="1076563"/>
          </a:xfrm>
          <a:prstGeom prst="rect">
            <a:avLst/>
          </a:prstGeom>
          <a:noFill/>
          <a:ln/>
        </p:spPr>
        <p:txBody>
          <a:bodyPr wrap="square" lIns="0" tIns="0" rIns="0" bIns="0" rtlCol="0" anchor="t"/>
          <a:lstStyle/>
          <a:p>
            <a:pPr marL="0" indent="0" algn="r">
              <a:lnSpc>
                <a:spcPts val="2800"/>
              </a:lnSpc>
              <a:buNone/>
            </a:pPr>
            <a:r>
              <a:rPr lang="en-US" sz="1750" dirty="0">
                <a:solidFill>
                  <a:srgbClr val="D6D9D7"/>
                </a:solidFill>
                <a:latin typeface="Inter" pitchFamily="34" charset="0"/>
                <a:ea typeface="Inter" pitchFamily="34" charset="-122"/>
                <a:cs typeface="Inter" pitchFamily="34" charset="-120"/>
              </a:rPr>
              <a:t>Adozione di framework che integrano la privacy fin dalle prime fasi di progettazione</a:t>
            </a:r>
            <a:endParaRPr lang="en-US" sz="1750" dirty="0"/>
          </a:p>
        </p:txBody>
      </p:sp>
      <p:pic>
        <p:nvPicPr>
          <p:cNvPr id="5" name="Image 0" descr="preencoded.png"/>
          <p:cNvPicPr>
            <a:picLocks noChangeAspect="1"/>
          </p:cNvPicPr>
          <p:nvPr/>
        </p:nvPicPr>
        <p:blipFill>
          <a:blip r:embed="rId3"/>
          <a:stretch>
            <a:fillRect/>
          </a:stretch>
        </p:blipFill>
        <p:spPr>
          <a:xfrm>
            <a:off x="5029676" y="1766411"/>
            <a:ext cx="4571048" cy="4571048"/>
          </a:xfrm>
          <a:prstGeom prst="rect">
            <a:avLst/>
          </a:prstGeom>
        </p:spPr>
      </p:pic>
      <p:pic>
        <p:nvPicPr>
          <p:cNvPr id="6" name="Image 1" descr="preencoded.png"/>
          <p:cNvPicPr>
            <a:picLocks noChangeAspect="1"/>
          </p:cNvPicPr>
          <p:nvPr/>
        </p:nvPicPr>
        <p:blipFill>
          <a:blip r:embed="rId4"/>
          <a:stretch>
            <a:fillRect/>
          </a:stretch>
        </p:blipFill>
        <p:spPr>
          <a:xfrm>
            <a:off x="6227326" y="2533174"/>
            <a:ext cx="335637" cy="419576"/>
          </a:xfrm>
          <a:prstGeom prst="rect">
            <a:avLst/>
          </a:prstGeom>
        </p:spPr>
      </p:pic>
      <p:sp>
        <p:nvSpPr>
          <p:cNvPr id="7" name="Text 3"/>
          <p:cNvSpPr/>
          <p:nvPr/>
        </p:nvSpPr>
        <p:spPr>
          <a:xfrm>
            <a:off x="9937194" y="2133957"/>
            <a:ext cx="2804160" cy="350401"/>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Template UI Etici</a:t>
            </a:r>
            <a:endParaRPr lang="en-US" sz="2200" dirty="0"/>
          </a:p>
        </p:txBody>
      </p:sp>
      <p:sp>
        <p:nvSpPr>
          <p:cNvPr id="8" name="Text 4"/>
          <p:cNvSpPr/>
          <p:nvPr/>
        </p:nvSpPr>
        <p:spPr>
          <a:xfrm>
            <a:off x="9937194" y="2618899"/>
            <a:ext cx="3908107" cy="1076563"/>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Utilizzo di modelli di interfaccia preconfezionati e conformi alle normative</a:t>
            </a:r>
            <a:endParaRPr lang="en-US" sz="1750" dirty="0"/>
          </a:p>
        </p:txBody>
      </p:sp>
      <p:pic>
        <p:nvPicPr>
          <p:cNvPr id="9" name="Image 2" descr="preencoded.png"/>
          <p:cNvPicPr>
            <a:picLocks noChangeAspect="1"/>
          </p:cNvPicPr>
          <p:nvPr/>
        </p:nvPicPr>
        <p:blipFill>
          <a:blip r:embed="rId5"/>
          <a:stretch>
            <a:fillRect/>
          </a:stretch>
        </p:blipFill>
        <p:spPr>
          <a:xfrm>
            <a:off x="5029676" y="1766411"/>
            <a:ext cx="4571048" cy="4571048"/>
          </a:xfrm>
          <a:prstGeom prst="rect">
            <a:avLst/>
          </a:prstGeom>
        </p:spPr>
      </p:pic>
      <p:pic>
        <p:nvPicPr>
          <p:cNvPr id="10" name="Image 3" descr="preencoded.png"/>
          <p:cNvPicPr>
            <a:picLocks noChangeAspect="1"/>
          </p:cNvPicPr>
          <p:nvPr/>
        </p:nvPicPr>
        <p:blipFill>
          <a:blip r:embed="rId6"/>
          <a:stretch>
            <a:fillRect/>
          </a:stretch>
        </p:blipFill>
        <p:spPr>
          <a:xfrm>
            <a:off x="8456176" y="2922151"/>
            <a:ext cx="335637" cy="419576"/>
          </a:xfrm>
          <a:prstGeom prst="rect">
            <a:avLst/>
          </a:prstGeom>
        </p:spPr>
      </p:pic>
      <p:sp>
        <p:nvSpPr>
          <p:cNvPr id="11" name="Text 5"/>
          <p:cNvSpPr/>
          <p:nvPr/>
        </p:nvSpPr>
        <p:spPr>
          <a:xfrm>
            <a:off x="9937194" y="4767143"/>
            <a:ext cx="2902625" cy="350401"/>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Toolkit di Design Etico</a:t>
            </a:r>
            <a:endParaRPr lang="en-US" sz="2200" dirty="0"/>
          </a:p>
        </p:txBody>
      </p:sp>
      <p:sp>
        <p:nvSpPr>
          <p:cNvPr id="12" name="Text 6"/>
          <p:cNvSpPr/>
          <p:nvPr/>
        </p:nvSpPr>
        <p:spPr>
          <a:xfrm>
            <a:off x="9937194" y="5252085"/>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Impiego di strumenti che facilitano la creazione di interfacce trasparenti</a:t>
            </a:r>
            <a:endParaRPr lang="en-US" sz="1750" dirty="0"/>
          </a:p>
        </p:txBody>
      </p:sp>
      <p:pic>
        <p:nvPicPr>
          <p:cNvPr id="13" name="Image 4" descr="preencoded.png"/>
          <p:cNvPicPr>
            <a:picLocks noChangeAspect="1"/>
          </p:cNvPicPr>
          <p:nvPr/>
        </p:nvPicPr>
        <p:blipFill>
          <a:blip r:embed="rId7"/>
          <a:stretch>
            <a:fillRect/>
          </a:stretch>
        </p:blipFill>
        <p:spPr>
          <a:xfrm>
            <a:off x="5029676" y="1766411"/>
            <a:ext cx="4571048" cy="4571048"/>
          </a:xfrm>
          <a:prstGeom prst="rect">
            <a:avLst/>
          </a:prstGeom>
        </p:spPr>
      </p:pic>
      <p:pic>
        <p:nvPicPr>
          <p:cNvPr id="14" name="Image 5" descr="preencoded.png"/>
          <p:cNvPicPr>
            <a:picLocks noChangeAspect="1"/>
          </p:cNvPicPr>
          <p:nvPr/>
        </p:nvPicPr>
        <p:blipFill>
          <a:blip r:embed="rId8"/>
          <a:stretch>
            <a:fillRect/>
          </a:stretch>
        </p:blipFill>
        <p:spPr>
          <a:xfrm>
            <a:off x="8067199" y="5151001"/>
            <a:ext cx="335637" cy="419576"/>
          </a:xfrm>
          <a:prstGeom prst="rect">
            <a:avLst/>
          </a:prstGeom>
        </p:spPr>
      </p:pic>
      <p:sp>
        <p:nvSpPr>
          <p:cNvPr id="15" name="Text 7"/>
          <p:cNvSpPr/>
          <p:nvPr/>
        </p:nvSpPr>
        <p:spPr>
          <a:xfrm>
            <a:off x="1574602" y="4767143"/>
            <a:ext cx="3118604" cy="350401"/>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Checklist di Conformità</a:t>
            </a:r>
            <a:endParaRPr lang="en-US" sz="2200" dirty="0"/>
          </a:p>
        </p:txBody>
      </p:sp>
      <p:sp>
        <p:nvSpPr>
          <p:cNvPr id="16" name="Text 8"/>
          <p:cNvSpPr/>
          <p:nvPr/>
        </p:nvSpPr>
        <p:spPr>
          <a:xfrm>
            <a:off x="785098" y="5252085"/>
            <a:ext cx="3908107" cy="717709"/>
          </a:xfrm>
          <a:prstGeom prst="rect">
            <a:avLst/>
          </a:prstGeom>
          <a:noFill/>
          <a:ln/>
        </p:spPr>
        <p:txBody>
          <a:bodyPr wrap="square" lIns="0" tIns="0" rIns="0" bIns="0" rtlCol="0" anchor="t"/>
          <a:lstStyle/>
          <a:p>
            <a:pPr marL="0" indent="0" algn="r">
              <a:lnSpc>
                <a:spcPts val="2800"/>
              </a:lnSpc>
              <a:buNone/>
            </a:pPr>
            <a:r>
              <a:rPr lang="en-US" sz="1750" dirty="0">
                <a:solidFill>
                  <a:srgbClr val="D6D9D7"/>
                </a:solidFill>
                <a:latin typeface="Inter" pitchFamily="34" charset="0"/>
                <a:ea typeface="Inter" pitchFamily="34" charset="-122"/>
                <a:cs typeface="Inter" pitchFamily="34" charset="-120"/>
              </a:rPr>
              <a:t>Verifica sistematica del rispetto dei principi etici nelle interfacce</a:t>
            </a:r>
            <a:endParaRPr lang="en-US" sz="1750" dirty="0"/>
          </a:p>
        </p:txBody>
      </p:sp>
      <p:pic>
        <p:nvPicPr>
          <p:cNvPr id="17" name="Image 6" descr="preencoded.png"/>
          <p:cNvPicPr>
            <a:picLocks noChangeAspect="1"/>
          </p:cNvPicPr>
          <p:nvPr/>
        </p:nvPicPr>
        <p:blipFill>
          <a:blip r:embed="rId9"/>
          <a:stretch>
            <a:fillRect/>
          </a:stretch>
        </p:blipFill>
        <p:spPr>
          <a:xfrm>
            <a:off x="5029676" y="1766411"/>
            <a:ext cx="4571048" cy="4571048"/>
          </a:xfrm>
          <a:prstGeom prst="rect">
            <a:avLst/>
          </a:prstGeom>
        </p:spPr>
      </p:pic>
      <p:pic>
        <p:nvPicPr>
          <p:cNvPr id="18" name="Image 7" descr="preencoded.png"/>
          <p:cNvPicPr>
            <a:picLocks noChangeAspect="1"/>
          </p:cNvPicPr>
          <p:nvPr/>
        </p:nvPicPr>
        <p:blipFill>
          <a:blip r:embed="rId10"/>
          <a:stretch>
            <a:fillRect/>
          </a:stretch>
        </p:blipFill>
        <p:spPr>
          <a:xfrm>
            <a:off x="5838349" y="4762024"/>
            <a:ext cx="335637" cy="419576"/>
          </a:xfrm>
          <a:prstGeom prst="rect">
            <a:avLst/>
          </a:prstGeom>
        </p:spPr>
      </p:pic>
      <p:sp>
        <p:nvSpPr>
          <p:cNvPr id="19" name="Text 9"/>
          <p:cNvSpPr/>
          <p:nvPr/>
        </p:nvSpPr>
        <p:spPr>
          <a:xfrm>
            <a:off x="785098" y="6589752"/>
            <a:ext cx="13060204" cy="1076563"/>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Dal lato degli sviluppatori, è auspicabile la diffusione di privacy by design frameworks che includano template UI preconfezionati, toolkits di design etico e checklist di conformità, per rendere sistematica l'adozione di interfacce rispettose dei diritti digitali degli utenti.</a:t>
            </a:r>
            <a:endParaRPr lang="en-US" sz="17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name="Slide 29">
    <p:spTree>
      <p:nvGrpSpPr>
        <p:cNvPr id="1" name=""/>
        <p:cNvGrpSpPr/>
        <p:nvPr/>
      </p:nvGrpSpPr>
      <p:grpSpPr>
        <a:xfrm>
          <a:off x="0" y="0"/>
          <a:ext cx="0" cy="0"/>
          <a:chOff x="0" y="0"/>
          <a:chExt cx="0" cy="0"/>
        </a:xfrm>
      </p:grpSpPr>
      <p:sp>
        <p:nvSpPr>
          <p:cNvPr id="2" name="Text 0"/>
          <p:cNvSpPr/>
          <p:nvPr/>
        </p:nvSpPr>
        <p:spPr>
          <a:xfrm>
            <a:off x="505063" y="396835"/>
            <a:ext cx="4842153" cy="451009"/>
          </a:xfrm>
          <a:prstGeom prst="rect">
            <a:avLst/>
          </a:prstGeom>
          <a:noFill/>
          <a:ln/>
        </p:spPr>
        <p:txBody>
          <a:bodyPr wrap="none" lIns="0" tIns="0" rIns="0" bIns="0" rtlCol="0" anchor="t"/>
          <a:lstStyle/>
          <a:p>
            <a:pPr marL="0" indent="0" algn="l">
              <a:lnSpc>
                <a:spcPts val="3550"/>
              </a:lnSpc>
              <a:buNone/>
            </a:pPr>
            <a:r>
              <a:rPr lang="en-US" sz="2800" dirty="0">
                <a:solidFill>
                  <a:srgbClr val="F7F7F8"/>
                </a:solidFill>
                <a:latin typeface="DM Sans Medium" pitchFamily="34" charset="0"/>
                <a:ea typeface="DM Sans Medium" pitchFamily="34" charset="-122"/>
                <a:cs typeface="DM Sans Medium" pitchFamily="34" charset="-120"/>
              </a:rPr>
              <a:t>Frammentazione Regolatoria</a:t>
            </a:r>
            <a:endParaRPr lang="en-US" sz="2800" dirty="0"/>
          </a:p>
        </p:txBody>
      </p:sp>
      <p:pic>
        <p:nvPicPr>
          <p:cNvPr id="3" name="Image 0" descr="preencoded.png"/>
          <p:cNvPicPr>
            <a:picLocks noChangeAspect="1"/>
          </p:cNvPicPr>
          <p:nvPr/>
        </p:nvPicPr>
        <p:blipFill>
          <a:blip r:embed="rId3"/>
          <a:stretch>
            <a:fillRect/>
          </a:stretch>
        </p:blipFill>
        <p:spPr>
          <a:xfrm>
            <a:off x="505063" y="847844"/>
            <a:ext cx="13620274" cy="7452479"/>
          </a:xfrm>
          <a:prstGeom prst="rect">
            <a:avLst/>
          </a:prstGeom>
        </p:spPr>
      </p:pic>
      <p:sp>
        <p:nvSpPr>
          <p:cNvPr id="4" name="Shape 1"/>
          <p:cNvSpPr/>
          <p:nvPr/>
        </p:nvSpPr>
        <p:spPr>
          <a:xfrm>
            <a:off x="1353264" y="8619411"/>
            <a:ext cx="144304" cy="144304"/>
          </a:xfrm>
          <a:prstGeom prst="roundRect">
            <a:avLst>
              <a:gd name="adj" fmla="val 12673"/>
            </a:avLst>
          </a:prstGeom>
          <a:solidFill>
            <a:srgbClr val="110745"/>
          </a:solidFill>
          <a:ln/>
        </p:spPr>
        <p:txBody>
          <a:bodyPr/>
          <a:lstStyle/>
          <a:p>
            <a:endParaRPr lang="it-IT"/>
          </a:p>
        </p:txBody>
      </p:sp>
      <p:sp>
        <p:nvSpPr>
          <p:cNvPr id="5" name="Text 2"/>
          <p:cNvSpPr/>
          <p:nvPr/>
        </p:nvSpPr>
        <p:spPr>
          <a:xfrm>
            <a:off x="1558528" y="8619411"/>
            <a:ext cx="1089541" cy="144304"/>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Unione Europea</a:t>
            </a:r>
            <a:endParaRPr lang="en-US" sz="1100" dirty="0"/>
          </a:p>
        </p:txBody>
      </p:sp>
      <p:sp>
        <p:nvSpPr>
          <p:cNvPr id="6" name="Shape 3"/>
          <p:cNvSpPr/>
          <p:nvPr/>
        </p:nvSpPr>
        <p:spPr>
          <a:xfrm>
            <a:off x="3442216" y="8619411"/>
            <a:ext cx="144304" cy="144304"/>
          </a:xfrm>
          <a:prstGeom prst="roundRect">
            <a:avLst>
              <a:gd name="adj" fmla="val 12673"/>
            </a:avLst>
          </a:prstGeom>
          <a:solidFill>
            <a:srgbClr val="200E83"/>
          </a:solidFill>
          <a:ln/>
        </p:spPr>
        <p:txBody>
          <a:bodyPr/>
          <a:lstStyle/>
          <a:p>
            <a:endParaRPr lang="it-IT"/>
          </a:p>
        </p:txBody>
      </p:sp>
      <p:sp>
        <p:nvSpPr>
          <p:cNvPr id="7" name="Text 4"/>
          <p:cNvSpPr/>
          <p:nvPr/>
        </p:nvSpPr>
        <p:spPr>
          <a:xfrm>
            <a:off x="3647480" y="8619411"/>
            <a:ext cx="654129" cy="144304"/>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Stati Uniti</a:t>
            </a:r>
            <a:endParaRPr lang="en-US" sz="1100" dirty="0"/>
          </a:p>
        </p:txBody>
      </p:sp>
      <p:sp>
        <p:nvSpPr>
          <p:cNvPr id="8" name="Shape 5"/>
          <p:cNvSpPr/>
          <p:nvPr/>
        </p:nvSpPr>
        <p:spPr>
          <a:xfrm>
            <a:off x="5918835" y="8619411"/>
            <a:ext cx="144304" cy="144304"/>
          </a:xfrm>
          <a:prstGeom prst="roundRect">
            <a:avLst>
              <a:gd name="adj" fmla="val 12673"/>
            </a:avLst>
          </a:prstGeom>
          <a:solidFill>
            <a:srgbClr val="3014C1"/>
          </a:solidFill>
          <a:ln/>
        </p:spPr>
        <p:txBody>
          <a:bodyPr/>
          <a:lstStyle/>
          <a:p>
            <a:endParaRPr lang="it-IT"/>
          </a:p>
        </p:txBody>
      </p:sp>
      <p:sp>
        <p:nvSpPr>
          <p:cNvPr id="9" name="Text 6"/>
          <p:cNvSpPr/>
          <p:nvPr/>
        </p:nvSpPr>
        <p:spPr>
          <a:xfrm>
            <a:off x="6124099" y="8619411"/>
            <a:ext cx="291822" cy="144304"/>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Asia</a:t>
            </a:r>
            <a:endParaRPr lang="en-US" sz="1100" dirty="0"/>
          </a:p>
        </p:txBody>
      </p:sp>
      <p:sp>
        <p:nvSpPr>
          <p:cNvPr id="10" name="Shape 7"/>
          <p:cNvSpPr/>
          <p:nvPr/>
        </p:nvSpPr>
        <p:spPr>
          <a:xfrm>
            <a:off x="8155900" y="8619411"/>
            <a:ext cx="144304" cy="144304"/>
          </a:xfrm>
          <a:prstGeom prst="roundRect">
            <a:avLst>
              <a:gd name="adj" fmla="val 12673"/>
            </a:avLst>
          </a:prstGeom>
          <a:solidFill>
            <a:srgbClr val="4D2FEA"/>
          </a:solidFill>
          <a:ln/>
        </p:spPr>
        <p:txBody>
          <a:bodyPr/>
          <a:lstStyle/>
          <a:p>
            <a:endParaRPr lang="it-IT"/>
          </a:p>
        </p:txBody>
      </p:sp>
      <p:sp>
        <p:nvSpPr>
          <p:cNvPr id="11" name="Text 8"/>
          <p:cNvSpPr/>
          <p:nvPr/>
        </p:nvSpPr>
        <p:spPr>
          <a:xfrm>
            <a:off x="8361164" y="8619411"/>
            <a:ext cx="408623" cy="144304"/>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Africa</a:t>
            </a:r>
            <a:endParaRPr lang="en-US" sz="1100" dirty="0"/>
          </a:p>
        </p:txBody>
      </p:sp>
      <p:sp>
        <p:nvSpPr>
          <p:cNvPr id="12" name="Shape 9"/>
          <p:cNvSpPr/>
          <p:nvPr/>
        </p:nvSpPr>
        <p:spPr>
          <a:xfrm>
            <a:off x="10219373" y="8619411"/>
            <a:ext cx="144304" cy="144304"/>
          </a:xfrm>
          <a:prstGeom prst="roundRect">
            <a:avLst>
              <a:gd name="adj" fmla="val 12673"/>
            </a:avLst>
          </a:prstGeom>
          <a:solidFill>
            <a:srgbClr val="826DF0"/>
          </a:solidFill>
          <a:ln/>
        </p:spPr>
        <p:txBody>
          <a:bodyPr/>
          <a:lstStyle/>
          <a:p>
            <a:endParaRPr lang="it-IT"/>
          </a:p>
        </p:txBody>
      </p:sp>
      <p:sp>
        <p:nvSpPr>
          <p:cNvPr id="13" name="Text 10"/>
          <p:cNvSpPr/>
          <p:nvPr/>
        </p:nvSpPr>
        <p:spPr>
          <a:xfrm>
            <a:off x="10424636" y="8619411"/>
            <a:ext cx="872609" cy="144304"/>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Sud America</a:t>
            </a:r>
            <a:endParaRPr lang="en-US" sz="1100" dirty="0"/>
          </a:p>
        </p:txBody>
      </p:sp>
      <p:sp>
        <p:nvSpPr>
          <p:cNvPr id="14" name="Shape 11"/>
          <p:cNvSpPr/>
          <p:nvPr/>
        </p:nvSpPr>
        <p:spPr>
          <a:xfrm>
            <a:off x="11982212" y="8619411"/>
            <a:ext cx="144304" cy="144304"/>
          </a:xfrm>
          <a:prstGeom prst="roundRect">
            <a:avLst>
              <a:gd name="adj" fmla="val 12673"/>
            </a:avLst>
          </a:prstGeom>
          <a:solidFill>
            <a:srgbClr val="B6AAF6"/>
          </a:solidFill>
          <a:ln/>
        </p:spPr>
        <p:txBody>
          <a:bodyPr/>
          <a:lstStyle/>
          <a:p>
            <a:endParaRPr lang="it-IT"/>
          </a:p>
        </p:txBody>
      </p:sp>
      <p:sp>
        <p:nvSpPr>
          <p:cNvPr id="15" name="Text 12"/>
          <p:cNvSpPr/>
          <p:nvPr/>
        </p:nvSpPr>
        <p:spPr>
          <a:xfrm>
            <a:off x="12187476" y="8619411"/>
            <a:ext cx="560665" cy="144304"/>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Oceania</a:t>
            </a:r>
            <a:endParaRPr lang="en-US" sz="1100" dirty="0"/>
          </a:p>
        </p:txBody>
      </p:sp>
      <p:sp>
        <p:nvSpPr>
          <p:cNvPr id="16" name="Text 13"/>
          <p:cNvSpPr/>
          <p:nvPr/>
        </p:nvSpPr>
        <p:spPr>
          <a:xfrm>
            <a:off x="505063" y="8925997"/>
            <a:ext cx="13620274" cy="461724"/>
          </a:xfrm>
          <a:prstGeom prst="rect">
            <a:avLst/>
          </a:prstGeom>
          <a:noFill/>
          <a:ln/>
        </p:spPr>
        <p:txBody>
          <a:bodyPr wrap="square" lIns="0" tIns="0" rIns="0" bIns="0" rtlCol="0" anchor="t"/>
          <a:lstStyle/>
          <a:p>
            <a:pPr marL="0" indent="0" algn="l">
              <a:lnSpc>
                <a:spcPts val="1800"/>
              </a:lnSpc>
              <a:buNone/>
            </a:pPr>
            <a:r>
              <a:rPr lang="en-US" sz="1100" dirty="0">
                <a:solidFill>
                  <a:srgbClr val="D6D9D7"/>
                </a:solidFill>
                <a:latin typeface="Inter" pitchFamily="34" charset="0"/>
                <a:ea typeface="Inter" pitchFamily="34" charset="-122"/>
                <a:cs typeface="Inter" pitchFamily="34" charset="-120"/>
              </a:rPr>
              <a:t>Dal punto di vista normativo, il principale ostacolo è la frammentazione regolatoria: nonostante il GDPR offra una base legale solida, l'implementazione pratica è disomogenea tra i Paesi europei, mentre al di fuori dell'UE le tutele risultano più deboli e meno applicate. Questa disparità crea difficoltà per le aziende globali e lascia molti utenti senza adeguata protezione.</a:t>
            </a:r>
            <a:endParaRPr lang="en-US" sz="11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name="Slide 30">
    <p:spTree>
      <p:nvGrpSpPr>
        <p:cNvPr id="1" name=""/>
        <p:cNvGrpSpPr/>
        <p:nvPr/>
      </p:nvGrpSpPr>
      <p:grpSpPr>
        <a:xfrm>
          <a:off x="0" y="0"/>
          <a:ext cx="0" cy="0"/>
          <a:chOff x="0" y="0"/>
          <a:chExt cx="0" cy="0"/>
        </a:xfrm>
      </p:grpSpPr>
      <p:sp>
        <p:nvSpPr>
          <p:cNvPr id="2" name="Text 0"/>
          <p:cNvSpPr/>
          <p:nvPr/>
        </p:nvSpPr>
        <p:spPr>
          <a:xfrm>
            <a:off x="750689" y="650200"/>
            <a:ext cx="8926235" cy="670322"/>
          </a:xfrm>
          <a:prstGeom prst="rect">
            <a:avLst/>
          </a:prstGeom>
          <a:noFill/>
          <a:ln/>
        </p:spPr>
        <p:txBody>
          <a:bodyPr wrap="none" lIns="0" tIns="0" rIns="0" bIns="0" rtlCol="0" anchor="t"/>
          <a:lstStyle/>
          <a:p>
            <a:pPr marL="0" indent="0" algn="l">
              <a:lnSpc>
                <a:spcPts val="5250"/>
              </a:lnSpc>
              <a:buNone/>
            </a:pPr>
            <a:r>
              <a:rPr lang="en-US" sz="4200" dirty="0">
                <a:solidFill>
                  <a:srgbClr val="F7F7F8"/>
                </a:solidFill>
                <a:latin typeface="DM Sans Medium" pitchFamily="34" charset="0"/>
                <a:ea typeface="DM Sans Medium" pitchFamily="34" charset="-122"/>
                <a:cs typeface="DM Sans Medium" pitchFamily="34" charset="-120"/>
              </a:rPr>
              <a:t>Implicazioni Etiche dei Dark Pattern</a:t>
            </a:r>
            <a:endParaRPr lang="en-US" sz="4200" dirty="0"/>
          </a:p>
        </p:txBody>
      </p:sp>
      <p:sp>
        <p:nvSpPr>
          <p:cNvPr id="3" name="Text 1"/>
          <p:cNvSpPr/>
          <p:nvPr/>
        </p:nvSpPr>
        <p:spPr>
          <a:xfrm>
            <a:off x="750689" y="1856661"/>
            <a:ext cx="3802380" cy="335161"/>
          </a:xfrm>
          <a:prstGeom prst="rect">
            <a:avLst/>
          </a:prstGeom>
          <a:noFill/>
          <a:ln/>
        </p:spPr>
        <p:txBody>
          <a:bodyPr wrap="none" lIns="0" tIns="0" rIns="0" bIns="0" rtlCol="0" anchor="t"/>
          <a:lstStyle/>
          <a:p>
            <a:pPr marL="0" indent="0" algn="l">
              <a:lnSpc>
                <a:spcPts val="2600"/>
              </a:lnSpc>
              <a:buNone/>
            </a:pPr>
            <a:r>
              <a:rPr lang="en-US" sz="2100" dirty="0">
                <a:solidFill>
                  <a:srgbClr val="F7F7F8"/>
                </a:solidFill>
                <a:latin typeface="DM Sans Medium" pitchFamily="34" charset="0"/>
                <a:ea typeface="DM Sans Medium" pitchFamily="34" charset="-122"/>
                <a:cs typeface="DM Sans Medium" pitchFamily="34" charset="-120"/>
              </a:rPr>
              <a:t>Compromissione della Fiducia</a:t>
            </a:r>
            <a:endParaRPr lang="en-US" sz="2100" dirty="0"/>
          </a:p>
        </p:txBody>
      </p:sp>
      <p:sp>
        <p:nvSpPr>
          <p:cNvPr id="4" name="Text 2"/>
          <p:cNvSpPr/>
          <p:nvPr/>
        </p:nvSpPr>
        <p:spPr>
          <a:xfrm>
            <a:off x="750689" y="2406253"/>
            <a:ext cx="6302812" cy="1716286"/>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L'uso sistemico dei dark pattern non rappresenta solo una violazione tecnica delle normative sul consenso, ma compromette la fiducia dell'utente nei confronti delle tecnologie digitali, creando un clima di sospetto che può danneggiare l'intero ecosistema digitale.</a:t>
            </a:r>
            <a:endParaRPr lang="en-US" sz="1650" dirty="0"/>
          </a:p>
        </p:txBody>
      </p:sp>
      <p:sp>
        <p:nvSpPr>
          <p:cNvPr id="5" name="Text 3"/>
          <p:cNvSpPr/>
          <p:nvPr/>
        </p:nvSpPr>
        <p:spPr>
          <a:xfrm>
            <a:off x="750689" y="4315539"/>
            <a:ext cx="6302812" cy="1373029"/>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Quando gli utenti si rendono conto di essere stati manipolati, la loro percezione negativa si estende spesso oltre la singola piattaforma, influenzando la loro disposizione verso i servizi digitali in generale.</a:t>
            </a:r>
            <a:endParaRPr lang="en-US" sz="1650" dirty="0"/>
          </a:p>
        </p:txBody>
      </p:sp>
      <p:pic>
        <p:nvPicPr>
          <p:cNvPr id="6" name="Image 0" descr="preencoded.png"/>
          <p:cNvPicPr>
            <a:picLocks noChangeAspect="1"/>
          </p:cNvPicPr>
          <p:nvPr/>
        </p:nvPicPr>
        <p:blipFill>
          <a:blip r:embed="rId3"/>
          <a:stretch>
            <a:fillRect/>
          </a:stretch>
        </p:blipFill>
        <p:spPr>
          <a:xfrm>
            <a:off x="7584519" y="1883450"/>
            <a:ext cx="6302812" cy="3545324"/>
          </a:xfrm>
          <a:prstGeom prst="rect">
            <a:avLst/>
          </a:prstGeom>
        </p:spPr>
      </p:pic>
      <p:sp>
        <p:nvSpPr>
          <p:cNvPr id="7" name="Text 4"/>
          <p:cNvSpPr/>
          <p:nvPr/>
        </p:nvSpPr>
        <p:spPr>
          <a:xfrm>
            <a:off x="7584519" y="5669994"/>
            <a:ext cx="6302812" cy="1716286"/>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Particolarmente preoccupante è l'impatto sulle categorie più vulnerabili, come bambini, anziani e soggetti con basso livello di alfabetizzazione digitale, che risultano statisticamente più esposti alle manipolazioni cognitive delle interfacce, contribuendo a un ecosistema digitale meno equo.</a:t>
            </a:r>
            <a:endParaRPr lang="en-US" sz="16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name="Slide 31">
    <p:spTree>
      <p:nvGrpSpPr>
        <p:cNvPr id="1" name=""/>
        <p:cNvGrpSpPr/>
        <p:nvPr/>
      </p:nvGrpSpPr>
      <p:grpSpPr>
        <a:xfrm>
          <a:off x="0" y="0"/>
          <a:ext cx="0" cy="0"/>
          <a:chOff x="0" y="0"/>
          <a:chExt cx="0" cy="0"/>
        </a:xfrm>
      </p:grpSpPr>
      <p:sp>
        <p:nvSpPr>
          <p:cNvPr id="2" name="Text 0"/>
          <p:cNvSpPr/>
          <p:nvPr/>
        </p:nvSpPr>
        <p:spPr>
          <a:xfrm>
            <a:off x="757357" y="767715"/>
            <a:ext cx="5410200" cy="676275"/>
          </a:xfrm>
          <a:prstGeom prst="rect">
            <a:avLst/>
          </a:prstGeom>
          <a:noFill/>
          <a:ln/>
        </p:spPr>
        <p:txBody>
          <a:bodyPr wrap="none" lIns="0" tIns="0" rIns="0" bIns="0" rtlCol="0" anchor="t"/>
          <a:lstStyle/>
          <a:p>
            <a:pPr marL="0" indent="0" algn="l">
              <a:lnSpc>
                <a:spcPts val="5300"/>
              </a:lnSpc>
              <a:buNone/>
            </a:pPr>
            <a:r>
              <a:rPr lang="en-US" sz="4250" dirty="0">
                <a:solidFill>
                  <a:srgbClr val="F7F7F8"/>
                </a:solidFill>
                <a:latin typeface="DM Sans Medium" pitchFamily="34" charset="0"/>
                <a:ea typeface="DM Sans Medium" pitchFamily="34" charset="-122"/>
                <a:cs typeface="DM Sans Medium" pitchFamily="34" charset="-120"/>
              </a:rPr>
              <a:t>Asimmetrie di Potere</a:t>
            </a:r>
            <a:endParaRPr lang="en-US" sz="4250" dirty="0"/>
          </a:p>
        </p:txBody>
      </p:sp>
      <p:sp>
        <p:nvSpPr>
          <p:cNvPr id="3" name="Shape 1"/>
          <p:cNvSpPr/>
          <p:nvPr/>
        </p:nvSpPr>
        <p:spPr>
          <a:xfrm>
            <a:off x="757357" y="1876782"/>
            <a:ext cx="2185868" cy="1246823"/>
          </a:xfrm>
          <a:prstGeom prst="roundRect">
            <a:avLst>
              <a:gd name="adj" fmla="val 2604"/>
            </a:avLst>
          </a:prstGeom>
          <a:solidFill>
            <a:srgbClr val="4C5052"/>
          </a:solidFill>
          <a:ln/>
        </p:spPr>
        <p:txBody>
          <a:bodyPr/>
          <a:lstStyle/>
          <a:p>
            <a:endParaRPr lang="it-IT"/>
          </a:p>
        </p:txBody>
      </p:sp>
      <p:pic>
        <p:nvPicPr>
          <p:cNvPr id="4" name="Image 0" descr="preencoded.png"/>
          <p:cNvPicPr>
            <a:picLocks noChangeAspect="1"/>
          </p:cNvPicPr>
          <p:nvPr/>
        </p:nvPicPr>
        <p:blipFill>
          <a:blip r:embed="rId3"/>
          <a:stretch>
            <a:fillRect/>
          </a:stretch>
        </p:blipFill>
        <p:spPr>
          <a:xfrm>
            <a:off x="1698069" y="2309932"/>
            <a:ext cx="304324" cy="380405"/>
          </a:xfrm>
          <a:prstGeom prst="rect">
            <a:avLst/>
          </a:prstGeom>
        </p:spPr>
      </p:pic>
      <p:sp>
        <p:nvSpPr>
          <p:cNvPr id="5" name="Text 2"/>
          <p:cNvSpPr/>
          <p:nvPr/>
        </p:nvSpPr>
        <p:spPr>
          <a:xfrm>
            <a:off x="3159562" y="2093119"/>
            <a:ext cx="2705100" cy="338138"/>
          </a:xfrm>
          <a:prstGeom prst="rect">
            <a:avLst/>
          </a:prstGeom>
          <a:noFill/>
          <a:ln/>
        </p:spPr>
        <p:txBody>
          <a:bodyPr wrap="none" lIns="0" tIns="0" rIns="0" bIns="0" rtlCol="0" anchor="t"/>
          <a:lstStyle/>
          <a:p>
            <a:pPr marL="0" indent="0" algn="l">
              <a:lnSpc>
                <a:spcPts val="2650"/>
              </a:lnSpc>
              <a:buNone/>
            </a:pPr>
            <a:r>
              <a:rPr lang="en-US" sz="2100" dirty="0">
                <a:solidFill>
                  <a:srgbClr val="D6D9D7"/>
                </a:solidFill>
                <a:latin typeface="DM Sans Medium" pitchFamily="34" charset="0"/>
                <a:ea typeface="DM Sans Medium" pitchFamily="34" charset="-122"/>
                <a:cs typeface="DM Sans Medium" pitchFamily="34" charset="-120"/>
              </a:rPr>
              <a:t>Piattaforme Digitali</a:t>
            </a:r>
            <a:endParaRPr lang="en-US" sz="2100" dirty="0"/>
          </a:p>
        </p:txBody>
      </p:sp>
      <p:sp>
        <p:nvSpPr>
          <p:cNvPr id="6" name="Text 3"/>
          <p:cNvSpPr/>
          <p:nvPr/>
        </p:nvSpPr>
        <p:spPr>
          <a:xfrm>
            <a:off x="3159562" y="2561034"/>
            <a:ext cx="6617613" cy="346234"/>
          </a:xfrm>
          <a:prstGeom prst="rect">
            <a:avLst/>
          </a:prstGeom>
          <a:noFill/>
          <a:ln/>
        </p:spPr>
        <p:txBody>
          <a:bodyPr wrap="none" lIns="0" tIns="0" rIns="0" bIns="0" rtlCol="0" anchor="t"/>
          <a:lstStyle/>
          <a:p>
            <a:pPr marL="0" indent="0" algn="l">
              <a:lnSpc>
                <a:spcPts val="2700"/>
              </a:lnSpc>
              <a:buNone/>
            </a:pPr>
            <a:r>
              <a:rPr lang="en-US" sz="1700" dirty="0">
                <a:solidFill>
                  <a:srgbClr val="D6D9D7"/>
                </a:solidFill>
                <a:latin typeface="Inter" pitchFamily="34" charset="0"/>
                <a:ea typeface="Inter" pitchFamily="34" charset="-122"/>
                <a:cs typeface="Inter" pitchFamily="34" charset="-120"/>
              </a:rPr>
              <a:t>Controllo totale sull'interfaccia e accesso a dati comportamentali</a:t>
            </a:r>
            <a:endParaRPr lang="en-US" sz="1700" dirty="0"/>
          </a:p>
        </p:txBody>
      </p:sp>
      <p:sp>
        <p:nvSpPr>
          <p:cNvPr id="7" name="Shape 4"/>
          <p:cNvSpPr/>
          <p:nvPr/>
        </p:nvSpPr>
        <p:spPr>
          <a:xfrm>
            <a:off x="3051334" y="3108365"/>
            <a:ext cx="10713601" cy="15240"/>
          </a:xfrm>
          <a:prstGeom prst="roundRect">
            <a:avLst>
              <a:gd name="adj" fmla="val 213000"/>
            </a:avLst>
          </a:prstGeom>
          <a:solidFill>
            <a:srgbClr val="65696B"/>
          </a:solidFill>
          <a:ln/>
        </p:spPr>
        <p:txBody>
          <a:bodyPr/>
          <a:lstStyle/>
          <a:p>
            <a:endParaRPr lang="it-IT"/>
          </a:p>
        </p:txBody>
      </p:sp>
      <p:sp>
        <p:nvSpPr>
          <p:cNvPr id="8" name="Shape 5"/>
          <p:cNvSpPr/>
          <p:nvPr/>
        </p:nvSpPr>
        <p:spPr>
          <a:xfrm>
            <a:off x="757357" y="3231713"/>
            <a:ext cx="4371856" cy="1246823"/>
          </a:xfrm>
          <a:prstGeom prst="roundRect">
            <a:avLst>
              <a:gd name="adj" fmla="val 2604"/>
            </a:avLst>
          </a:prstGeom>
          <a:solidFill>
            <a:srgbClr val="4C5052"/>
          </a:solidFill>
          <a:ln/>
        </p:spPr>
        <p:txBody>
          <a:bodyPr/>
          <a:lstStyle/>
          <a:p>
            <a:endParaRPr lang="it-IT"/>
          </a:p>
        </p:txBody>
      </p:sp>
      <p:pic>
        <p:nvPicPr>
          <p:cNvPr id="9" name="Image 1" descr="preencoded.png"/>
          <p:cNvPicPr>
            <a:picLocks noChangeAspect="1"/>
          </p:cNvPicPr>
          <p:nvPr/>
        </p:nvPicPr>
        <p:blipFill>
          <a:blip r:embed="rId4"/>
          <a:stretch>
            <a:fillRect/>
          </a:stretch>
        </p:blipFill>
        <p:spPr>
          <a:xfrm>
            <a:off x="2791063" y="3664863"/>
            <a:ext cx="304324" cy="380405"/>
          </a:xfrm>
          <a:prstGeom prst="rect">
            <a:avLst/>
          </a:prstGeom>
        </p:spPr>
      </p:pic>
      <p:sp>
        <p:nvSpPr>
          <p:cNvPr id="10" name="Text 6"/>
          <p:cNvSpPr/>
          <p:nvPr/>
        </p:nvSpPr>
        <p:spPr>
          <a:xfrm>
            <a:off x="5345549" y="3448050"/>
            <a:ext cx="2705100" cy="338138"/>
          </a:xfrm>
          <a:prstGeom prst="rect">
            <a:avLst/>
          </a:prstGeom>
          <a:noFill/>
          <a:ln/>
        </p:spPr>
        <p:txBody>
          <a:bodyPr wrap="none" lIns="0" tIns="0" rIns="0" bIns="0" rtlCol="0" anchor="t"/>
          <a:lstStyle/>
          <a:p>
            <a:pPr marL="0" indent="0" algn="l">
              <a:lnSpc>
                <a:spcPts val="2650"/>
              </a:lnSpc>
              <a:buNone/>
            </a:pPr>
            <a:r>
              <a:rPr lang="en-US" sz="2100" dirty="0">
                <a:solidFill>
                  <a:srgbClr val="D6D9D7"/>
                </a:solidFill>
                <a:latin typeface="DM Sans Medium" pitchFamily="34" charset="0"/>
                <a:ea typeface="DM Sans Medium" pitchFamily="34" charset="-122"/>
                <a:cs typeface="DM Sans Medium" pitchFamily="34" charset="-120"/>
              </a:rPr>
              <a:t>Esperti di UX</a:t>
            </a:r>
            <a:endParaRPr lang="en-US" sz="2100" dirty="0"/>
          </a:p>
        </p:txBody>
      </p:sp>
      <p:sp>
        <p:nvSpPr>
          <p:cNvPr id="11" name="Text 7"/>
          <p:cNvSpPr/>
          <p:nvPr/>
        </p:nvSpPr>
        <p:spPr>
          <a:xfrm>
            <a:off x="5345549" y="3915966"/>
            <a:ext cx="7654409" cy="346234"/>
          </a:xfrm>
          <a:prstGeom prst="rect">
            <a:avLst/>
          </a:prstGeom>
          <a:noFill/>
          <a:ln/>
        </p:spPr>
        <p:txBody>
          <a:bodyPr wrap="none" lIns="0" tIns="0" rIns="0" bIns="0" rtlCol="0" anchor="t"/>
          <a:lstStyle/>
          <a:p>
            <a:pPr marL="0" indent="0" algn="l">
              <a:lnSpc>
                <a:spcPts val="2700"/>
              </a:lnSpc>
              <a:buNone/>
            </a:pPr>
            <a:r>
              <a:rPr lang="en-US" sz="1700" dirty="0">
                <a:solidFill>
                  <a:srgbClr val="D6D9D7"/>
                </a:solidFill>
                <a:latin typeface="Inter" pitchFamily="34" charset="0"/>
                <a:ea typeface="Inter" pitchFamily="34" charset="-122"/>
                <a:cs typeface="Inter" pitchFamily="34" charset="-120"/>
              </a:rPr>
              <a:t>Conoscenza approfondita dei bias cognitivi e delle tecniche di persuasione</a:t>
            </a:r>
            <a:endParaRPr lang="en-US" sz="1700" dirty="0"/>
          </a:p>
        </p:txBody>
      </p:sp>
      <p:sp>
        <p:nvSpPr>
          <p:cNvPr id="12" name="Shape 8"/>
          <p:cNvSpPr/>
          <p:nvPr/>
        </p:nvSpPr>
        <p:spPr>
          <a:xfrm>
            <a:off x="5237321" y="4463296"/>
            <a:ext cx="8527613" cy="15240"/>
          </a:xfrm>
          <a:prstGeom prst="roundRect">
            <a:avLst>
              <a:gd name="adj" fmla="val 213000"/>
            </a:avLst>
          </a:prstGeom>
          <a:solidFill>
            <a:srgbClr val="65696B"/>
          </a:solidFill>
          <a:ln/>
        </p:spPr>
        <p:txBody>
          <a:bodyPr/>
          <a:lstStyle/>
          <a:p>
            <a:endParaRPr lang="it-IT"/>
          </a:p>
        </p:txBody>
      </p:sp>
      <p:sp>
        <p:nvSpPr>
          <p:cNvPr id="13" name="Shape 9"/>
          <p:cNvSpPr/>
          <p:nvPr/>
        </p:nvSpPr>
        <p:spPr>
          <a:xfrm>
            <a:off x="757357" y="4586645"/>
            <a:ext cx="6557843" cy="1246823"/>
          </a:xfrm>
          <a:prstGeom prst="roundRect">
            <a:avLst>
              <a:gd name="adj" fmla="val 2604"/>
            </a:avLst>
          </a:prstGeom>
          <a:solidFill>
            <a:srgbClr val="4C5052"/>
          </a:solidFill>
          <a:ln/>
        </p:spPr>
        <p:txBody>
          <a:bodyPr/>
          <a:lstStyle/>
          <a:p>
            <a:endParaRPr lang="it-IT"/>
          </a:p>
        </p:txBody>
      </p:sp>
      <p:pic>
        <p:nvPicPr>
          <p:cNvPr id="14" name="Image 2" descr="preencoded.png"/>
          <p:cNvPicPr>
            <a:picLocks noChangeAspect="1"/>
          </p:cNvPicPr>
          <p:nvPr/>
        </p:nvPicPr>
        <p:blipFill>
          <a:blip r:embed="rId5"/>
          <a:stretch>
            <a:fillRect/>
          </a:stretch>
        </p:blipFill>
        <p:spPr>
          <a:xfrm>
            <a:off x="3884057" y="5019794"/>
            <a:ext cx="304324" cy="380405"/>
          </a:xfrm>
          <a:prstGeom prst="rect">
            <a:avLst/>
          </a:prstGeom>
        </p:spPr>
      </p:pic>
      <p:sp>
        <p:nvSpPr>
          <p:cNvPr id="15" name="Text 10"/>
          <p:cNvSpPr/>
          <p:nvPr/>
        </p:nvSpPr>
        <p:spPr>
          <a:xfrm>
            <a:off x="7531537" y="4802981"/>
            <a:ext cx="2705100" cy="338138"/>
          </a:xfrm>
          <a:prstGeom prst="rect">
            <a:avLst/>
          </a:prstGeom>
          <a:noFill/>
          <a:ln/>
        </p:spPr>
        <p:txBody>
          <a:bodyPr wrap="none" lIns="0" tIns="0" rIns="0" bIns="0" rtlCol="0" anchor="t"/>
          <a:lstStyle/>
          <a:p>
            <a:pPr marL="0" indent="0" algn="l">
              <a:lnSpc>
                <a:spcPts val="2650"/>
              </a:lnSpc>
              <a:buNone/>
            </a:pPr>
            <a:r>
              <a:rPr lang="en-US" sz="2100" dirty="0">
                <a:solidFill>
                  <a:srgbClr val="D6D9D7"/>
                </a:solidFill>
                <a:latin typeface="DM Sans Medium" pitchFamily="34" charset="0"/>
                <a:ea typeface="DM Sans Medium" pitchFamily="34" charset="-122"/>
                <a:cs typeface="DM Sans Medium" pitchFamily="34" charset="-120"/>
              </a:rPr>
              <a:t>Utenti</a:t>
            </a:r>
            <a:endParaRPr lang="en-US" sz="2100" dirty="0"/>
          </a:p>
        </p:txBody>
      </p:sp>
      <p:sp>
        <p:nvSpPr>
          <p:cNvPr id="16" name="Text 11"/>
          <p:cNvSpPr/>
          <p:nvPr/>
        </p:nvSpPr>
        <p:spPr>
          <a:xfrm>
            <a:off x="7531537" y="5270897"/>
            <a:ext cx="5790843" cy="346234"/>
          </a:xfrm>
          <a:prstGeom prst="rect">
            <a:avLst/>
          </a:prstGeom>
          <a:noFill/>
          <a:ln/>
        </p:spPr>
        <p:txBody>
          <a:bodyPr wrap="none" lIns="0" tIns="0" rIns="0" bIns="0" rtlCol="0" anchor="t"/>
          <a:lstStyle/>
          <a:p>
            <a:pPr marL="0" indent="0" algn="l">
              <a:lnSpc>
                <a:spcPts val="2700"/>
              </a:lnSpc>
              <a:buNone/>
            </a:pPr>
            <a:r>
              <a:rPr lang="en-US" sz="1700" dirty="0">
                <a:solidFill>
                  <a:srgbClr val="D6D9D7"/>
                </a:solidFill>
                <a:latin typeface="Inter" pitchFamily="34" charset="0"/>
                <a:ea typeface="Inter" pitchFamily="34" charset="-122"/>
                <a:cs typeface="Inter" pitchFamily="34" charset="-120"/>
              </a:rPr>
              <a:t>Limitata consapevolezza e scarsi strumenti di protezione</a:t>
            </a:r>
            <a:endParaRPr lang="en-US" sz="1700" dirty="0"/>
          </a:p>
        </p:txBody>
      </p:sp>
      <p:sp>
        <p:nvSpPr>
          <p:cNvPr id="17" name="Text 12"/>
          <p:cNvSpPr/>
          <p:nvPr/>
        </p:nvSpPr>
        <p:spPr>
          <a:xfrm>
            <a:off x="757357" y="6076831"/>
            <a:ext cx="13115687" cy="1384935"/>
          </a:xfrm>
          <a:prstGeom prst="rect">
            <a:avLst/>
          </a:prstGeom>
          <a:noFill/>
          <a:ln/>
        </p:spPr>
        <p:txBody>
          <a:bodyPr wrap="square" lIns="0" tIns="0" rIns="0" bIns="0" rtlCol="0" anchor="t"/>
          <a:lstStyle/>
          <a:p>
            <a:pPr marL="0" indent="0" algn="l">
              <a:lnSpc>
                <a:spcPts val="2700"/>
              </a:lnSpc>
              <a:buNone/>
            </a:pPr>
            <a:r>
              <a:rPr lang="en-US" sz="1700" dirty="0">
                <a:solidFill>
                  <a:srgbClr val="D6D9D7"/>
                </a:solidFill>
                <a:latin typeface="Inter" pitchFamily="34" charset="0"/>
                <a:ea typeface="Inter" pitchFamily="34" charset="-122"/>
                <a:cs typeface="Inter" pitchFamily="34" charset="-120"/>
              </a:rPr>
              <a:t>I dark pattern rafforzano le asimmetrie di potere tra piattaforme e individui, creando un disequilibrio fondamentale nella relazione digitale. Da un lato, le aziende dispongono di team specializzati nella progettazione di interfacce persuasive e di enormi quantità di dati per ottimizzarle; dall'altro, gli utenti affrontano queste interazioni spesso senza consapevolezza dei meccanismi manipolativi in atto.</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2557" y="657701"/>
            <a:ext cx="7771686" cy="1225391"/>
          </a:xfrm>
          <a:prstGeom prst="rect">
            <a:avLst/>
          </a:prstGeom>
          <a:noFill/>
          <a:ln/>
        </p:spPr>
        <p:txBody>
          <a:bodyPr wrap="square" lIns="0" tIns="0" rIns="0" bIns="0" rtlCol="0" anchor="t"/>
          <a:lstStyle/>
          <a:p>
            <a:pPr marL="0" indent="0" algn="l">
              <a:lnSpc>
                <a:spcPts val="4800"/>
              </a:lnSpc>
              <a:buNone/>
            </a:pPr>
            <a:r>
              <a:rPr lang="en-US" sz="3850" dirty="0">
                <a:solidFill>
                  <a:srgbClr val="F7F7F8"/>
                </a:solidFill>
                <a:latin typeface="DM Sans Medium" pitchFamily="34" charset="0"/>
                <a:ea typeface="DM Sans Medium" pitchFamily="34" charset="-122"/>
                <a:cs typeface="DM Sans Medium" pitchFamily="34" charset="-120"/>
              </a:rPr>
              <a:t>Definizione ed Evoluzione dei Dark Pattern</a:t>
            </a:r>
            <a:endParaRPr lang="en-US" sz="3850" dirty="0"/>
          </a:p>
        </p:txBody>
      </p:sp>
      <p:sp>
        <p:nvSpPr>
          <p:cNvPr id="4" name="Shape 1"/>
          <p:cNvSpPr/>
          <p:nvPr/>
        </p:nvSpPr>
        <p:spPr>
          <a:xfrm>
            <a:off x="6393061" y="2177058"/>
            <a:ext cx="22860" cy="5394841"/>
          </a:xfrm>
          <a:prstGeom prst="roundRect">
            <a:avLst>
              <a:gd name="adj" fmla="val 128641"/>
            </a:avLst>
          </a:prstGeom>
          <a:solidFill>
            <a:srgbClr val="65696B"/>
          </a:solidFill>
          <a:ln/>
        </p:spPr>
        <p:txBody>
          <a:bodyPr/>
          <a:lstStyle/>
          <a:p>
            <a:endParaRPr lang="it-IT"/>
          </a:p>
        </p:txBody>
      </p:sp>
      <p:sp>
        <p:nvSpPr>
          <p:cNvPr id="5" name="Shape 2"/>
          <p:cNvSpPr/>
          <p:nvPr/>
        </p:nvSpPr>
        <p:spPr>
          <a:xfrm>
            <a:off x="6590705" y="2386132"/>
            <a:ext cx="588050" cy="22860"/>
          </a:xfrm>
          <a:prstGeom prst="roundRect">
            <a:avLst>
              <a:gd name="adj" fmla="val 128641"/>
            </a:avLst>
          </a:prstGeom>
          <a:solidFill>
            <a:srgbClr val="65696B"/>
          </a:solidFill>
          <a:ln/>
        </p:spPr>
        <p:txBody>
          <a:bodyPr/>
          <a:lstStyle/>
          <a:p>
            <a:endParaRPr lang="it-IT"/>
          </a:p>
        </p:txBody>
      </p:sp>
      <p:sp>
        <p:nvSpPr>
          <p:cNvPr id="6" name="Shape 3"/>
          <p:cNvSpPr/>
          <p:nvPr/>
        </p:nvSpPr>
        <p:spPr>
          <a:xfrm>
            <a:off x="6172557" y="2177058"/>
            <a:ext cx="441007" cy="441008"/>
          </a:xfrm>
          <a:prstGeom prst="roundRect">
            <a:avLst>
              <a:gd name="adj" fmla="val 6668"/>
            </a:avLst>
          </a:prstGeom>
          <a:solidFill>
            <a:srgbClr val="4C5052"/>
          </a:solidFill>
          <a:ln/>
        </p:spPr>
        <p:txBody>
          <a:bodyPr/>
          <a:lstStyle/>
          <a:p>
            <a:endParaRPr lang="it-IT"/>
          </a:p>
        </p:txBody>
      </p:sp>
      <p:pic>
        <p:nvPicPr>
          <p:cNvPr id="7" name="Image 1" descr="preencoded.png"/>
          <p:cNvPicPr>
            <a:picLocks noChangeAspect="1"/>
          </p:cNvPicPr>
          <p:nvPr/>
        </p:nvPicPr>
        <p:blipFill>
          <a:blip r:embed="rId4"/>
          <a:stretch>
            <a:fillRect/>
          </a:stretch>
        </p:blipFill>
        <p:spPr>
          <a:xfrm>
            <a:off x="6246078" y="2213789"/>
            <a:ext cx="293965" cy="367546"/>
          </a:xfrm>
          <a:prstGeom prst="rect">
            <a:avLst/>
          </a:prstGeom>
        </p:spPr>
      </p:pic>
      <p:sp>
        <p:nvSpPr>
          <p:cNvPr id="8" name="Text 4"/>
          <p:cNvSpPr/>
          <p:nvPr/>
        </p:nvSpPr>
        <p:spPr>
          <a:xfrm>
            <a:off x="7373302" y="2244447"/>
            <a:ext cx="2450544" cy="3062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Origine del Termine</a:t>
            </a:r>
            <a:endParaRPr lang="en-US" sz="1900" dirty="0"/>
          </a:p>
        </p:txBody>
      </p:sp>
      <p:sp>
        <p:nvSpPr>
          <p:cNvPr id="9" name="Text 5"/>
          <p:cNvSpPr/>
          <p:nvPr/>
        </p:nvSpPr>
        <p:spPr>
          <a:xfrm>
            <a:off x="7373302" y="2668191"/>
            <a:ext cx="6570940" cy="1254919"/>
          </a:xfrm>
          <a:prstGeom prst="rect">
            <a:avLst/>
          </a:prstGeom>
          <a:noFill/>
          <a:ln/>
        </p:spPr>
        <p:txBody>
          <a:bodyPr wrap="square" lIns="0" tIns="0" rIns="0" bIns="0" rtlCol="0" anchor="t"/>
          <a:lstStyle/>
          <a:p>
            <a:pPr marL="0" indent="0" algn="l">
              <a:lnSpc>
                <a:spcPts val="2450"/>
              </a:lnSpc>
              <a:buNone/>
            </a:pPr>
            <a:r>
              <a:rPr lang="en-US" sz="1500" dirty="0">
                <a:solidFill>
                  <a:srgbClr val="D6D9D7"/>
                </a:solidFill>
                <a:latin typeface="Inter" pitchFamily="34" charset="0"/>
                <a:ea typeface="Inter" pitchFamily="34" charset="-122"/>
                <a:cs typeface="Inter" pitchFamily="34" charset="-120"/>
              </a:rPr>
              <a:t>Il termine dark pattern è stato coniato da Harry Brignull nel 2010, per descrivere schemi progettuali dell'interfaccia utente finalizzati a indurre comportamenti non desiderati dagli utenti, spesso a vantaggio del fornitore del servizio.</a:t>
            </a:r>
            <a:endParaRPr lang="en-US" sz="1500" dirty="0"/>
          </a:p>
        </p:txBody>
      </p:sp>
      <p:sp>
        <p:nvSpPr>
          <p:cNvPr id="10" name="Shape 6"/>
          <p:cNvSpPr/>
          <p:nvPr/>
        </p:nvSpPr>
        <p:spPr>
          <a:xfrm>
            <a:off x="6590705" y="4524256"/>
            <a:ext cx="588050" cy="22860"/>
          </a:xfrm>
          <a:prstGeom prst="roundRect">
            <a:avLst>
              <a:gd name="adj" fmla="val 128641"/>
            </a:avLst>
          </a:prstGeom>
          <a:solidFill>
            <a:srgbClr val="65696B"/>
          </a:solidFill>
          <a:ln/>
        </p:spPr>
        <p:txBody>
          <a:bodyPr/>
          <a:lstStyle/>
          <a:p>
            <a:endParaRPr lang="it-IT"/>
          </a:p>
        </p:txBody>
      </p:sp>
      <p:sp>
        <p:nvSpPr>
          <p:cNvPr id="11" name="Shape 7"/>
          <p:cNvSpPr/>
          <p:nvPr/>
        </p:nvSpPr>
        <p:spPr>
          <a:xfrm>
            <a:off x="6172557" y="4315182"/>
            <a:ext cx="441007" cy="441008"/>
          </a:xfrm>
          <a:prstGeom prst="roundRect">
            <a:avLst>
              <a:gd name="adj" fmla="val 6668"/>
            </a:avLst>
          </a:prstGeom>
          <a:solidFill>
            <a:srgbClr val="4C5052"/>
          </a:solidFill>
          <a:ln/>
        </p:spPr>
        <p:txBody>
          <a:bodyPr/>
          <a:lstStyle/>
          <a:p>
            <a:endParaRPr lang="it-IT"/>
          </a:p>
        </p:txBody>
      </p:sp>
      <p:pic>
        <p:nvPicPr>
          <p:cNvPr id="12" name="Image 2" descr="preencoded.png"/>
          <p:cNvPicPr>
            <a:picLocks noChangeAspect="1"/>
          </p:cNvPicPr>
          <p:nvPr/>
        </p:nvPicPr>
        <p:blipFill>
          <a:blip r:embed="rId5"/>
          <a:stretch>
            <a:fillRect/>
          </a:stretch>
        </p:blipFill>
        <p:spPr>
          <a:xfrm>
            <a:off x="6246078" y="4351913"/>
            <a:ext cx="293965" cy="367546"/>
          </a:xfrm>
          <a:prstGeom prst="rect">
            <a:avLst/>
          </a:prstGeom>
        </p:spPr>
      </p:pic>
      <p:sp>
        <p:nvSpPr>
          <p:cNvPr id="13" name="Text 8"/>
          <p:cNvSpPr/>
          <p:nvPr/>
        </p:nvSpPr>
        <p:spPr>
          <a:xfrm>
            <a:off x="7373302" y="4382572"/>
            <a:ext cx="2941201" cy="3062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Evoluzione delle Tecniche</a:t>
            </a:r>
            <a:endParaRPr lang="en-US" sz="1900" dirty="0"/>
          </a:p>
        </p:txBody>
      </p:sp>
      <p:sp>
        <p:nvSpPr>
          <p:cNvPr id="14" name="Text 9"/>
          <p:cNvSpPr/>
          <p:nvPr/>
        </p:nvSpPr>
        <p:spPr>
          <a:xfrm>
            <a:off x="7373302" y="4806315"/>
            <a:ext cx="6570940" cy="941189"/>
          </a:xfrm>
          <a:prstGeom prst="rect">
            <a:avLst/>
          </a:prstGeom>
          <a:noFill/>
          <a:ln/>
        </p:spPr>
        <p:txBody>
          <a:bodyPr wrap="square" lIns="0" tIns="0" rIns="0" bIns="0" rtlCol="0" anchor="t"/>
          <a:lstStyle/>
          <a:p>
            <a:pPr marL="0" indent="0" algn="l">
              <a:lnSpc>
                <a:spcPts val="2450"/>
              </a:lnSpc>
              <a:buNone/>
            </a:pPr>
            <a:r>
              <a:rPr lang="en-US" sz="1500" dirty="0">
                <a:solidFill>
                  <a:srgbClr val="D6D9D7"/>
                </a:solidFill>
                <a:latin typeface="Inter" pitchFamily="34" charset="0"/>
                <a:ea typeface="Inter" pitchFamily="34" charset="-122"/>
                <a:cs typeface="Inter" pitchFamily="34" charset="-120"/>
              </a:rPr>
              <a:t>L'evoluzione di queste tecniche è stata fortemente influenzata dalla crescente sofisticazione dell'analisi comportamentale e dal ricorso ad A/B testing per ottimizzare l'efficacia delle manipolazioni digitali.</a:t>
            </a:r>
            <a:endParaRPr lang="en-US" sz="1500" dirty="0"/>
          </a:p>
        </p:txBody>
      </p:sp>
      <p:sp>
        <p:nvSpPr>
          <p:cNvPr id="15" name="Shape 10"/>
          <p:cNvSpPr/>
          <p:nvPr/>
        </p:nvSpPr>
        <p:spPr>
          <a:xfrm>
            <a:off x="6590705" y="6348651"/>
            <a:ext cx="588050" cy="22860"/>
          </a:xfrm>
          <a:prstGeom prst="roundRect">
            <a:avLst>
              <a:gd name="adj" fmla="val 128641"/>
            </a:avLst>
          </a:prstGeom>
          <a:solidFill>
            <a:srgbClr val="65696B"/>
          </a:solidFill>
          <a:ln/>
        </p:spPr>
        <p:txBody>
          <a:bodyPr/>
          <a:lstStyle/>
          <a:p>
            <a:endParaRPr lang="it-IT"/>
          </a:p>
        </p:txBody>
      </p:sp>
      <p:sp>
        <p:nvSpPr>
          <p:cNvPr id="16" name="Shape 11"/>
          <p:cNvSpPr/>
          <p:nvPr/>
        </p:nvSpPr>
        <p:spPr>
          <a:xfrm>
            <a:off x="6172557" y="6139577"/>
            <a:ext cx="441007" cy="441008"/>
          </a:xfrm>
          <a:prstGeom prst="roundRect">
            <a:avLst>
              <a:gd name="adj" fmla="val 6668"/>
            </a:avLst>
          </a:prstGeom>
          <a:solidFill>
            <a:srgbClr val="4C5052"/>
          </a:solidFill>
          <a:ln/>
        </p:spPr>
        <p:txBody>
          <a:bodyPr/>
          <a:lstStyle/>
          <a:p>
            <a:endParaRPr lang="it-IT"/>
          </a:p>
        </p:txBody>
      </p:sp>
      <p:pic>
        <p:nvPicPr>
          <p:cNvPr id="17" name="Image 3" descr="preencoded.png"/>
          <p:cNvPicPr>
            <a:picLocks noChangeAspect="1"/>
          </p:cNvPicPr>
          <p:nvPr/>
        </p:nvPicPr>
        <p:blipFill>
          <a:blip r:embed="rId6"/>
          <a:stretch>
            <a:fillRect/>
          </a:stretch>
        </p:blipFill>
        <p:spPr>
          <a:xfrm>
            <a:off x="6246078" y="6176308"/>
            <a:ext cx="293965" cy="367546"/>
          </a:xfrm>
          <a:prstGeom prst="rect">
            <a:avLst/>
          </a:prstGeom>
        </p:spPr>
      </p:pic>
      <p:sp>
        <p:nvSpPr>
          <p:cNvPr id="18" name="Text 12"/>
          <p:cNvSpPr/>
          <p:nvPr/>
        </p:nvSpPr>
        <p:spPr>
          <a:xfrm>
            <a:off x="7373302" y="6206966"/>
            <a:ext cx="2502813" cy="3062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Sofisticazione Attuale</a:t>
            </a:r>
            <a:endParaRPr lang="en-US" sz="1900" dirty="0"/>
          </a:p>
        </p:txBody>
      </p:sp>
      <p:sp>
        <p:nvSpPr>
          <p:cNvPr id="19" name="Text 13"/>
          <p:cNvSpPr/>
          <p:nvPr/>
        </p:nvSpPr>
        <p:spPr>
          <a:xfrm>
            <a:off x="7373302" y="6630710"/>
            <a:ext cx="6570940" cy="941189"/>
          </a:xfrm>
          <a:prstGeom prst="rect">
            <a:avLst/>
          </a:prstGeom>
          <a:noFill/>
          <a:ln/>
        </p:spPr>
        <p:txBody>
          <a:bodyPr wrap="square" lIns="0" tIns="0" rIns="0" bIns="0" rtlCol="0" anchor="t"/>
          <a:lstStyle/>
          <a:p>
            <a:pPr marL="0" indent="0" algn="l">
              <a:lnSpc>
                <a:spcPts val="2450"/>
              </a:lnSpc>
              <a:buNone/>
            </a:pPr>
            <a:r>
              <a:rPr lang="en-US" sz="1500" dirty="0">
                <a:solidFill>
                  <a:srgbClr val="D6D9D7"/>
                </a:solidFill>
                <a:latin typeface="Inter" pitchFamily="34" charset="0"/>
                <a:ea typeface="Inter" pitchFamily="34" charset="-122"/>
                <a:cs typeface="Inter" pitchFamily="34" charset="-120"/>
              </a:rPr>
              <a:t>Oggi i dark pattern rappresentano un fenomeno complesso e multiforme, che si avvale di tecniche sempre più raffinate per manipolare il consenso degli utenti online.</a:t>
            </a:r>
            <a:endParaRPr lang="en-US" sz="15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name="Slide 32">
    <p:spTree>
      <p:nvGrpSpPr>
        <p:cNvPr id="1" name=""/>
        <p:cNvGrpSpPr/>
        <p:nvPr/>
      </p:nvGrpSpPr>
      <p:grpSpPr>
        <a:xfrm>
          <a:off x="0" y="0"/>
          <a:ext cx="0" cy="0"/>
          <a:chOff x="0" y="0"/>
          <a:chExt cx="0" cy="0"/>
        </a:xfrm>
      </p:grpSpPr>
      <p:sp>
        <p:nvSpPr>
          <p:cNvPr id="2" name="Text 0"/>
          <p:cNvSpPr/>
          <p:nvPr/>
        </p:nvSpPr>
        <p:spPr>
          <a:xfrm>
            <a:off x="491252" y="386001"/>
            <a:ext cx="4423172" cy="438507"/>
          </a:xfrm>
          <a:prstGeom prst="rect">
            <a:avLst/>
          </a:prstGeom>
          <a:noFill/>
          <a:ln/>
        </p:spPr>
        <p:txBody>
          <a:bodyPr wrap="none" lIns="0" tIns="0" rIns="0" bIns="0" rtlCol="0" anchor="t"/>
          <a:lstStyle/>
          <a:p>
            <a:pPr marL="0" indent="0" algn="l">
              <a:lnSpc>
                <a:spcPts val="3450"/>
              </a:lnSpc>
              <a:buNone/>
            </a:pPr>
            <a:r>
              <a:rPr lang="en-US" sz="2750" dirty="0">
                <a:solidFill>
                  <a:srgbClr val="F7F7F8"/>
                </a:solidFill>
                <a:latin typeface="DM Sans Medium" pitchFamily="34" charset="0"/>
                <a:ea typeface="DM Sans Medium" pitchFamily="34" charset="-122"/>
                <a:cs typeface="DM Sans Medium" pitchFamily="34" charset="-120"/>
              </a:rPr>
              <a:t>Disuguaglianze Informative</a:t>
            </a:r>
            <a:endParaRPr lang="en-US" sz="2750" dirty="0"/>
          </a:p>
        </p:txBody>
      </p:sp>
      <p:pic>
        <p:nvPicPr>
          <p:cNvPr id="3" name="Image 0" descr="preencoded.png"/>
          <p:cNvPicPr>
            <a:picLocks noChangeAspect="1"/>
          </p:cNvPicPr>
          <p:nvPr/>
        </p:nvPicPr>
        <p:blipFill>
          <a:blip r:embed="rId3"/>
          <a:stretch>
            <a:fillRect/>
          </a:stretch>
        </p:blipFill>
        <p:spPr>
          <a:xfrm>
            <a:off x="491252" y="1105138"/>
            <a:ext cx="13647896" cy="7642741"/>
          </a:xfrm>
          <a:prstGeom prst="rect">
            <a:avLst/>
          </a:prstGeom>
        </p:spPr>
      </p:pic>
      <p:sp>
        <p:nvSpPr>
          <p:cNvPr id="4" name="Text 1"/>
          <p:cNvSpPr/>
          <p:nvPr/>
        </p:nvSpPr>
        <p:spPr>
          <a:xfrm>
            <a:off x="491252" y="8905756"/>
            <a:ext cx="13647896" cy="673656"/>
          </a:xfrm>
          <a:prstGeom prst="rect">
            <a:avLst/>
          </a:prstGeom>
          <a:noFill/>
          <a:ln/>
        </p:spPr>
        <p:txBody>
          <a:bodyPr wrap="square" lIns="0" tIns="0" rIns="0" bIns="0" rtlCol="0" anchor="t"/>
          <a:lstStyle/>
          <a:p>
            <a:pPr marL="0" indent="0" algn="l">
              <a:lnSpc>
                <a:spcPts val="1750"/>
              </a:lnSpc>
              <a:buNone/>
            </a:pPr>
            <a:r>
              <a:rPr lang="en-US" sz="1100" dirty="0">
                <a:solidFill>
                  <a:srgbClr val="D6D9D7"/>
                </a:solidFill>
                <a:latin typeface="Inter" pitchFamily="34" charset="0"/>
                <a:ea typeface="Inter" pitchFamily="34" charset="-122"/>
                <a:cs typeface="Inter" pitchFamily="34" charset="-120"/>
              </a:rPr>
              <a:t>L'adozione di dark pattern contribuisce a un ecosistema digitale meno equo, aumentando le disuguaglianze informative e limitando la capacità di autodeterminazione dell'utente. Le categorie sociali con minore alfabetizzazione digitale o con meno tempo a disposizione per valutare attentamente le opzioni risultano particolarmente svantaggiate, creando un divario digitale basato non solo sull'accesso, ma anche sulla capacità di navigare consapevolmente le scelte online.</a:t>
            </a:r>
            <a:endParaRPr lang="en-US" sz="11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4607" y="1123236"/>
            <a:ext cx="7442002" cy="593288"/>
          </a:xfrm>
          <a:prstGeom prst="rect">
            <a:avLst/>
          </a:prstGeom>
          <a:noFill/>
          <a:ln/>
        </p:spPr>
        <p:txBody>
          <a:bodyPr wrap="none" lIns="0" tIns="0" rIns="0" bIns="0" rtlCol="0" anchor="t"/>
          <a:lstStyle/>
          <a:p>
            <a:pPr marL="0" indent="0" algn="l">
              <a:lnSpc>
                <a:spcPts val="4650"/>
              </a:lnSpc>
              <a:buNone/>
            </a:pPr>
            <a:r>
              <a:rPr lang="en-US" sz="3700" dirty="0">
                <a:solidFill>
                  <a:srgbClr val="F7F7F8"/>
                </a:solidFill>
                <a:latin typeface="DM Sans Medium" pitchFamily="34" charset="0"/>
                <a:ea typeface="DM Sans Medium" pitchFamily="34" charset="-122"/>
                <a:cs typeface="DM Sans Medium" pitchFamily="34" charset="-120"/>
              </a:rPr>
              <a:t>Tecniche di Rilevamento Adattivo</a:t>
            </a:r>
            <a:endParaRPr lang="en-US" sz="3700" dirty="0"/>
          </a:p>
        </p:txBody>
      </p:sp>
      <p:pic>
        <p:nvPicPr>
          <p:cNvPr id="4" name="Image 1" descr="preencoded.png"/>
          <p:cNvPicPr>
            <a:picLocks noChangeAspect="1"/>
          </p:cNvPicPr>
          <p:nvPr/>
        </p:nvPicPr>
        <p:blipFill>
          <a:blip r:embed="rId4"/>
          <a:stretch>
            <a:fillRect/>
          </a:stretch>
        </p:blipFill>
        <p:spPr>
          <a:xfrm>
            <a:off x="664607" y="2001322"/>
            <a:ext cx="949404" cy="1701641"/>
          </a:xfrm>
          <a:prstGeom prst="rect">
            <a:avLst/>
          </a:prstGeom>
        </p:spPr>
      </p:pic>
      <p:sp>
        <p:nvSpPr>
          <p:cNvPr id="5" name="Text 1"/>
          <p:cNvSpPr/>
          <p:nvPr/>
        </p:nvSpPr>
        <p:spPr>
          <a:xfrm>
            <a:off x="1898809" y="2191107"/>
            <a:ext cx="3463766" cy="29670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Intelligenza Artificiale Continua</a:t>
            </a:r>
            <a:endParaRPr lang="en-US" sz="1850" dirty="0"/>
          </a:p>
        </p:txBody>
      </p:sp>
      <p:sp>
        <p:nvSpPr>
          <p:cNvPr id="6" name="Text 2"/>
          <p:cNvSpPr/>
          <p:nvPr/>
        </p:nvSpPr>
        <p:spPr>
          <a:xfrm>
            <a:off x="1898809" y="2601635"/>
            <a:ext cx="6580584" cy="911543"/>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Le future linee di ricerca dovrebbero puntare su tecniche di rilevamento adattivo basate su intelligenza artificiale continua, capaci di apprendere nuovi pattern attraverso feedback utente o sistemi collaborativi.</a:t>
            </a:r>
            <a:endParaRPr lang="en-US" sz="1450" dirty="0"/>
          </a:p>
        </p:txBody>
      </p:sp>
      <p:pic>
        <p:nvPicPr>
          <p:cNvPr id="7" name="Image 2" descr="preencoded.png"/>
          <p:cNvPicPr>
            <a:picLocks noChangeAspect="1"/>
          </p:cNvPicPr>
          <p:nvPr/>
        </p:nvPicPr>
        <p:blipFill>
          <a:blip r:embed="rId5"/>
          <a:stretch>
            <a:fillRect/>
          </a:stretch>
        </p:blipFill>
        <p:spPr>
          <a:xfrm>
            <a:off x="664607" y="3702963"/>
            <a:ext cx="949404" cy="1701641"/>
          </a:xfrm>
          <a:prstGeom prst="rect">
            <a:avLst/>
          </a:prstGeom>
        </p:spPr>
      </p:pic>
      <p:sp>
        <p:nvSpPr>
          <p:cNvPr id="8" name="Text 3"/>
          <p:cNvSpPr/>
          <p:nvPr/>
        </p:nvSpPr>
        <p:spPr>
          <a:xfrm>
            <a:off x="1898809" y="3892748"/>
            <a:ext cx="3383875" cy="29670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Sistemi di Feedback Collettivo</a:t>
            </a:r>
            <a:endParaRPr lang="en-US" sz="1850" dirty="0"/>
          </a:p>
        </p:txBody>
      </p:sp>
      <p:sp>
        <p:nvSpPr>
          <p:cNvPr id="9" name="Text 4"/>
          <p:cNvSpPr/>
          <p:nvPr/>
        </p:nvSpPr>
        <p:spPr>
          <a:xfrm>
            <a:off x="1898809" y="4303276"/>
            <a:ext cx="6580584" cy="911543"/>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Piattaforme che permettono agli utenti di segnalare interfacce sospette, creando un database condiviso di nuovi pattern manipolativi che alimenta l'apprendimento degli algoritmi di rilevazione.</a:t>
            </a:r>
            <a:endParaRPr lang="en-US" sz="1450" dirty="0"/>
          </a:p>
        </p:txBody>
      </p:sp>
      <p:pic>
        <p:nvPicPr>
          <p:cNvPr id="10" name="Image 3" descr="preencoded.png"/>
          <p:cNvPicPr>
            <a:picLocks noChangeAspect="1"/>
          </p:cNvPicPr>
          <p:nvPr/>
        </p:nvPicPr>
        <p:blipFill>
          <a:blip r:embed="rId6"/>
          <a:stretch>
            <a:fillRect/>
          </a:stretch>
        </p:blipFill>
        <p:spPr>
          <a:xfrm>
            <a:off x="664607" y="5404604"/>
            <a:ext cx="949404" cy="1701641"/>
          </a:xfrm>
          <a:prstGeom prst="rect">
            <a:avLst/>
          </a:prstGeom>
        </p:spPr>
      </p:pic>
      <p:sp>
        <p:nvSpPr>
          <p:cNvPr id="11" name="Text 5"/>
          <p:cNvSpPr/>
          <p:nvPr/>
        </p:nvSpPr>
        <p:spPr>
          <a:xfrm>
            <a:off x="1898809" y="5594390"/>
            <a:ext cx="2790587" cy="296704"/>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Modelli Auto-aggiornanti</a:t>
            </a:r>
            <a:endParaRPr lang="en-US" sz="1850" dirty="0"/>
          </a:p>
        </p:txBody>
      </p:sp>
      <p:sp>
        <p:nvSpPr>
          <p:cNvPr id="12" name="Text 6"/>
          <p:cNvSpPr/>
          <p:nvPr/>
        </p:nvSpPr>
        <p:spPr>
          <a:xfrm>
            <a:off x="1898809" y="6004917"/>
            <a:ext cx="6580584" cy="911543"/>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Sistemi che si adattano automaticamente all'evoluzione delle tecniche manipolative, identificando variazioni e nuove implementazioni dei pattern conosciuti.</a:t>
            </a:r>
            <a:endParaRPr lang="en-US" sz="14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name="Slide 35">
    <p:spTree>
      <p:nvGrpSpPr>
        <p:cNvPr id="1" name=""/>
        <p:cNvGrpSpPr/>
        <p:nvPr/>
      </p:nvGrpSpPr>
      <p:grpSpPr>
        <a:xfrm>
          <a:off x="0" y="0"/>
          <a:ext cx="0" cy="0"/>
          <a:chOff x="0" y="0"/>
          <a:chExt cx="0" cy="0"/>
        </a:xfrm>
      </p:grpSpPr>
      <p:sp>
        <p:nvSpPr>
          <p:cNvPr id="2" name="Text 0"/>
          <p:cNvSpPr/>
          <p:nvPr/>
        </p:nvSpPr>
        <p:spPr>
          <a:xfrm>
            <a:off x="657701" y="516731"/>
            <a:ext cx="7732752" cy="587216"/>
          </a:xfrm>
          <a:prstGeom prst="rect">
            <a:avLst/>
          </a:prstGeom>
          <a:noFill/>
          <a:ln/>
        </p:spPr>
        <p:txBody>
          <a:bodyPr wrap="none" lIns="0" tIns="0" rIns="0" bIns="0" rtlCol="0" anchor="t"/>
          <a:lstStyle/>
          <a:p>
            <a:pPr marL="0" indent="0" algn="l">
              <a:lnSpc>
                <a:spcPts val="4600"/>
              </a:lnSpc>
              <a:buNone/>
            </a:pPr>
            <a:r>
              <a:rPr lang="en-US" sz="3650" dirty="0">
                <a:solidFill>
                  <a:srgbClr val="F7F7F8"/>
                </a:solidFill>
                <a:latin typeface="DM Sans Medium" pitchFamily="34" charset="0"/>
                <a:ea typeface="DM Sans Medium" pitchFamily="34" charset="-122"/>
                <a:cs typeface="DM Sans Medium" pitchFamily="34" charset="-120"/>
              </a:rPr>
              <a:t>Modelli di Governance Co-regolata</a:t>
            </a:r>
            <a:endParaRPr lang="en-US" sz="3650" dirty="0"/>
          </a:p>
        </p:txBody>
      </p:sp>
      <p:pic>
        <p:nvPicPr>
          <p:cNvPr id="3" name="Image 0" descr="preencoded.png"/>
          <p:cNvPicPr>
            <a:picLocks noChangeAspect="1"/>
          </p:cNvPicPr>
          <p:nvPr/>
        </p:nvPicPr>
        <p:blipFill>
          <a:blip r:embed="rId3"/>
          <a:stretch>
            <a:fillRect/>
          </a:stretch>
        </p:blipFill>
        <p:spPr>
          <a:xfrm>
            <a:off x="3320653" y="2680454"/>
            <a:ext cx="7988975" cy="7988975"/>
          </a:xfrm>
          <a:prstGeom prst="rect">
            <a:avLst/>
          </a:prstGeom>
        </p:spPr>
      </p:pic>
      <p:pic>
        <p:nvPicPr>
          <p:cNvPr id="4" name="Image 1" descr="preencoded.png"/>
          <p:cNvPicPr>
            <a:picLocks noChangeAspect="1"/>
          </p:cNvPicPr>
          <p:nvPr/>
        </p:nvPicPr>
        <p:blipFill>
          <a:blip r:embed="rId4"/>
          <a:stretch>
            <a:fillRect/>
          </a:stretch>
        </p:blipFill>
        <p:spPr>
          <a:xfrm>
            <a:off x="4388703" y="5330250"/>
            <a:ext cx="317063" cy="396359"/>
          </a:xfrm>
          <a:prstGeom prst="rect">
            <a:avLst/>
          </a:prstGeom>
        </p:spPr>
      </p:pic>
      <p:pic>
        <p:nvPicPr>
          <p:cNvPr id="5" name="Image 2" descr="preencoded.png"/>
          <p:cNvPicPr>
            <a:picLocks noChangeAspect="1"/>
          </p:cNvPicPr>
          <p:nvPr/>
        </p:nvPicPr>
        <p:blipFill>
          <a:blip r:embed="rId5"/>
          <a:stretch>
            <a:fillRect/>
          </a:stretch>
        </p:blipFill>
        <p:spPr>
          <a:xfrm>
            <a:off x="3320653" y="2680454"/>
            <a:ext cx="7988975" cy="7988975"/>
          </a:xfrm>
          <a:prstGeom prst="rect">
            <a:avLst/>
          </a:prstGeom>
        </p:spPr>
      </p:pic>
      <p:pic>
        <p:nvPicPr>
          <p:cNvPr id="6" name="Image 3" descr="preencoded.png"/>
          <p:cNvPicPr>
            <a:picLocks noChangeAspect="1"/>
          </p:cNvPicPr>
          <p:nvPr/>
        </p:nvPicPr>
        <p:blipFill>
          <a:blip r:embed="rId6"/>
          <a:stretch>
            <a:fillRect/>
          </a:stretch>
        </p:blipFill>
        <p:spPr>
          <a:xfrm>
            <a:off x="6010096" y="3708856"/>
            <a:ext cx="317063" cy="396359"/>
          </a:xfrm>
          <a:prstGeom prst="rect">
            <a:avLst/>
          </a:prstGeom>
        </p:spPr>
      </p:pic>
      <p:pic>
        <p:nvPicPr>
          <p:cNvPr id="7" name="Image 4" descr="preencoded.png"/>
          <p:cNvPicPr>
            <a:picLocks noChangeAspect="1"/>
          </p:cNvPicPr>
          <p:nvPr/>
        </p:nvPicPr>
        <p:blipFill>
          <a:blip r:embed="rId7"/>
          <a:stretch>
            <a:fillRect/>
          </a:stretch>
        </p:blipFill>
        <p:spPr>
          <a:xfrm>
            <a:off x="3320653" y="2680454"/>
            <a:ext cx="7988975" cy="7988975"/>
          </a:xfrm>
          <a:prstGeom prst="rect">
            <a:avLst/>
          </a:prstGeom>
        </p:spPr>
      </p:pic>
      <p:pic>
        <p:nvPicPr>
          <p:cNvPr id="8" name="Image 5" descr="preencoded.png"/>
          <p:cNvPicPr>
            <a:picLocks noChangeAspect="1"/>
          </p:cNvPicPr>
          <p:nvPr/>
        </p:nvPicPr>
        <p:blipFill>
          <a:blip r:embed="rId8"/>
          <a:stretch>
            <a:fillRect/>
          </a:stretch>
        </p:blipFill>
        <p:spPr>
          <a:xfrm>
            <a:off x="8302883" y="3708856"/>
            <a:ext cx="317063" cy="396359"/>
          </a:xfrm>
          <a:prstGeom prst="rect">
            <a:avLst/>
          </a:prstGeom>
        </p:spPr>
      </p:pic>
      <p:pic>
        <p:nvPicPr>
          <p:cNvPr id="9" name="Image 6" descr="preencoded.png"/>
          <p:cNvPicPr>
            <a:picLocks noChangeAspect="1"/>
          </p:cNvPicPr>
          <p:nvPr/>
        </p:nvPicPr>
        <p:blipFill>
          <a:blip r:embed="rId9"/>
          <a:stretch>
            <a:fillRect/>
          </a:stretch>
        </p:blipFill>
        <p:spPr>
          <a:xfrm>
            <a:off x="3320653" y="2680454"/>
            <a:ext cx="7988975" cy="7988975"/>
          </a:xfrm>
          <a:prstGeom prst="rect">
            <a:avLst/>
          </a:prstGeom>
        </p:spPr>
      </p:pic>
      <p:pic>
        <p:nvPicPr>
          <p:cNvPr id="10" name="Image 7" descr="preencoded.png"/>
          <p:cNvPicPr>
            <a:picLocks noChangeAspect="1"/>
          </p:cNvPicPr>
          <p:nvPr/>
        </p:nvPicPr>
        <p:blipFill>
          <a:blip r:embed="rId10"/>
          <a:stretch>
            <a:fillRect/>
          </a:stretch>
        </p:blipFill>
        <p:spPr>
          <a:xfrm>
            <a:off x="9924276" y="5330250"/>
            <a:ext cx="317063" cy="396359"/>
          </a:xfrm>
          <a:prstGeom prst="rect">
            <a:avLst/>
          </a:prstGeom>
        </p:spPr>
      </p:pic>
      <p:sp>
        <p:nvSpPr>
          <p:cNvPr id="11" name="Text 1"/>
          <p:cNvSpPr/>
          <p:nvPr/>
        </p:nvSpPr>
        <p:spPr>
          <a:xfrm>
            <a:off x="657701" y="6886218"/>
            <a:ext cx="13314998" cy="901541"/>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Un approccio efficace alla governance dei dark pattern richiede l'integrazione di diversi livelli di intervento: regolazione pubblica, autoregolamentazione del settore, strumenti tecnici di monitoraggio e partecipazione attiva degli utenti. Questo modello co-regolato permetterebbe di combinare la flessibilità necessaria per adattarsi all'evoluzione tecnologica con la solidità di un quadro normativo chiaro.</a:t>
            </a:r>
            <a:endParaRPr lang="en-US" sz="1450" dirty="0"/>
          </a:p>
        </p:txBody>
      </p:sp>
      <p:sp>
        <p:nvSpPr>
          <p:cNvPr id="12" name="Text 2"/>
          <p:cNvSpPr/>
          <p:nvPr/>
        </p:nvSpPr>
        <p:spPr>
          <a:xfrm>
            <a:off x="1041797" y="2776776"/>
            <a:ext cx="2348984" cy="293608"/>
          </a:xfrm>
          <a:prstGeom prst="rect">
            <a:avLst/>
          </a:prstGeom>
          <a:noFill/>
          <a:ln/>
        </p:spPr>
        <p:txBody>
          <a:bodyPr wrap="none" lIns="0" tIns="0" rIns="0" bIns="0" rtlCol="0" anchor="t"/>
          <a:lstStyle/>
          <a:p>
            <a:pPr marL="0" indent="0" algn="ctr">
              <a:lnSpc>
                <a:spcPts val="2300"/>
              </a:lnSpc>
              <a:buNone/>
            </a:pPr>
            <a:r>
              <a:rPr lang="en-US" sz="1800" dirty="0">
                <a:solidFill>
                  <a:srgbClr val="F7F7F8"/>
                </a:solidFill>
                <a:latin typeface="DM Sans Medium" pitchFamily="34" charset="0"/>
                <a:ea typeface="DM Sans Medium" pitchFamily="34" charset="-122"/>
                <a:cs typeface="DM Sans Medium" pitchFamily="34" charset="-120"/>
              </a:rPr>
              <a:t>Autorità Pubbliche</a:t>
            </a:r>
            <a:endParaRPr lang="en-US" sz="1800" dirty="0"/>
          </a:p>
        </p:txBody>
      </p:sp>
      <p:sp>
        <p:nvSpPr>
          <p:cNvPr id="13" name="Text 3"/>
          <p:cNvSpPr/>
          <p:nvPr/>
        </p:nvSpPr>
        <p:spPr>
          <a:xfrm>
            <a:off x="657701" y="3183136"/>
            <a:ext cx="3117294" cy="601028"/>
          </a:xfrm>
          <a:prstGeom prst="rect">
            <a:avLst/>
          </a:prstGeom>
          <a:noFill/>
          <a:ln/>
        </p:spPr>
        <p:txBody>
          <a:bodyPr wrap="square" lIns="0" tIns="0" rIns="0" bIns="0" rtlCol="0" anchor="t"/>
          <a:lstStyle/>
          <a:p>
            <a:pPr marL="0" indent="0" algn="ctr">
              <a:lnSpc>
                <a:spcPts val="2350"/>
              </a:lnSpc>
              <a:buNone/>
            </a:pPr>
            <a:r>
              <a:rPr lang="en-US" sz="1450" dirty="0">
                <a:solidFill>
                  <a:srgbClr val="D6D9D7"/>
                </a:solidFill>
                <a:latin typeface="Inter" pitchFamily="34" charset="0"/>
                <a:ea typeface="Inter" pitchFamily="34" charset="-122"/>
                <a:cs typeface="Inter" pitchFamily="34" charset="-120"/>
              </a:rPr>
              <a:t>Definizione di standard minimi e supervisione normativa</a:t>
            </a:r>
            <a:endParaRPr lang="en-US" sz="1450" dirty="0"/>
          </a:p>
        </p:txBody>
      </p:sp>
      <p:sp>
        <p:nvSpPr>
          <p:cNvPr id="14" name="Text 4"/>
          <p:cNvSpPr/>
          <p:nvPr/>
        </p:nvSpPr>
        <p:spPr>
          <a:xfrm>
            <a:off x="4441031" y="1479709"/>
            <a:ext cx="2348984" cy="293608"/>
          </a:xfrm>
          <a:prstGeom prst="rect">
            <a:avLst/>
          </a:prstGeom>
          <a:noFill/>
          <a:ln/>
        </p:spPr>
        <p:txBody>
          <a:bodyPr wrap="none" lIns="0" tIns="0" rIns="0" bIns="0" rtlCol="0" anchor="t"/>
          <a:lstStyle/>
          <a:p>
            <a:pPr marL="0" indent="0" algn="ctr">
              <a:lnSpc>
                <a:spcPts val="2300"/>
              </a:lnSpc>
              <a:buNone/>
            </a:pPr>
            <a:r>
              <a:rPr lang="en-US" sz="1800" dirty="0">
                <a:solidFill>
                  <a:srgbClr val="F7F7F8"/>
                </a:solidFill>
                <a:latin typeface="DM Sans Medium" pitchFamily="34" charset="0"/>
                <a:ea typeface="DM Sans Medium" pitchFamily="34" charset="-122"/>
                <a:cs typeface="DM Sans Medium" pitchFamily="34" charset="-120"/>
              </a:rPr>
              <a:t>Standard Industriali</a:t>
            </a:r>
            <a:endParaRPr lang="en-US" sz="1800" dirty="0"/>
          </a:p>
        </p:txBody>
      </p:sp>
      <p:sp>
        <p:nvSpPr>
          <p:cNvPr id="15" name="Text 5"/>
          <p:cNvSpPr/>
          <p:nvPr/>
        </p:nvSpPr>
        <p:spPr>
          <a:xfrm>
            <a:off x="4056817" y="1886069"/>
            <a:ext cx="3117413" cy="601028"/>
          </a:xfrm>
          <a:prstGeom prst="rect">
            <a:avLst/>
          </a:prstGeom>
          <a:noFill/>
          <a:ln/>
        </p:spPr>
        <p:txBody>
          <a:bodyPr wrap="square" lIns="0" tIns="0" rIns="0" bIns="0" rtlCol="0" anchor="t"/>
          <a:lstStyle/>
          <a:p>
            <a:pPr marL="0" indent="0" algn="ctr">
              <a:lnSpc>
                <a:spcPts val="2350"/>
              </a:lnSpc>
              <a:buNone/>
            </a:pPr>
            <a:r>
              <a:rPr lang="en-US" sz="1450" dirty="0">
                <a:solidFill>
                  <a:srgbClr val="D6D9D7"/>
                </a:solidFill>
                <a:latin typeface="Inter" pitchFamily="34" charset="0"/>
                <a:ea typeface="Inter" pitchFamily="34" charset="-122"/>
                <a:cs typeface="Inter" pitchFamily="34" charset="-120"/>
              </a:rPr>
              <a:t>Adozione volontaria di linee guida condivise</a:t>
            </a:r>
            <a:endParaRPr lang="en-US" sz="1450" dirty="0"/>
          </a:p>
        </p:txBody>
      </p:sp>
      <p:sp>
        <p:nvSpPr>
          <p:cNvPr id="16" name="Text 6"/>
          <p:cNvSpPr/>
          <p:nvPr/>
        </p:nvSpPr>
        <p:spPr>
          <a:xfrm>
            <a:off x="7825383" y="1479709"/>
            <a:ext cx="2378750" cy="293608"/>
          </a:xfrm>
          <a:prstGeom prst="rect">
            <a:avLst/>
          </a:prstGeom>
          <a:noFill/>
          <a:ln/>
        </p:spPr>
        <p:txBody>
          <a:bodyPr wrap="none" lIns="0" tIns="0" rIns="0" bIns="0" rtlCol="0" anchor="t"/>
          <a:lstStyle/>
          <a:p>
            <a:pPr marL="0" indent="0" algn="ctr">
              <a:lnSpc>
                <a:spcPts val="2300"/>
              </a:lnSpc>
              <a:buNone/>
            </a:pPr>
            <a:r>
              <a:rPr lang="en-US" sz="1800" dirty="0">
                <a:solidFill>
                  <a:srgbClr val="F7F7F8"/>
                </a:solidFill>
                <a:latin typeface="DM Sans Medium" pitchFamily="34" charset="0"/>
                <a:ea typeface="DM Sans Medium" pitchFamily="34" charset="-122"/>
                <a:cs typeface="DM Sans Medium" pitchFamily="34" charset="-120"/>
              </a:rPr>
              <a:t>Strumenti Automatici</a:t>
            </a:r>
            <a:endParaRPr lang="en-US" sz="1800" dirty="0"/>
          </a:p>
        </p:txBody>
      </p:sp>
      <p:sp>
        <p:nvSpPr>
          <p:cNvPr id="17" name="Text 7"/>
          <p:cNvSpPr/>
          <p:nvPr/>
        </p:nvSpPr>
        <p:spPr>
          <a:xfrm>
            <a:off x="7456051" y="1886069"/>
            <a:ext cx="3117413" cy="601028"/>
          </a:xfrm>
          <a:prstGeom prst="rect">
            <a:avLst/>
          </a:prstGeom>
          <a:noFill/>
          <a:ln/>
        </p:spPr>
        <p:txBody>
          <a:bodyPr wrap="square" lIns="0" tIns="0" rIns="0" bIns="0" rtlCol="0" anchor="t"/>
          <a:lstStyle/>
          <a:p>
            <a:pPr marL="0" indent="0" algn="ctr">
              <a:lnSpc>
                <a:spcPts val="2350"/>
              </a:lnSpc>
              <a:buNone/>
            </a:pPr>
            <a:r>
              <a:rPr lang="en-US" sz="1450" dirty="0">
                <a:solidFill>
                  <a:srgbClr val="D6D9D7"/>
                </a:solidFill>
                <a:latin typeface="Inter" pitchFamily="34" charset="0"/>
                <a:ea typeface="Inter" pitchFamily="34" charset="-122"/>
                <a:cs typeface="Inter" pitchFamily="34" charset="-120"/>
              </a:rPr>
              <a:t>Monitoraggio tecnico e rilevazione continua</a:t>
            </a:r>
            <a:endParaRPr lang="en-US" sz="1450" dirty="0"/>
          </a:p>
        </p:txBody>
      </p:sp>
      <p:sp>
        <p:nvSpPr>
          <p:cNvPr id="18" name="Text 8"/>
          <p:cNvSpPr/>
          <p:nvPr/>
        </p:nvSpPr>
        <p:spPr>
          <a:xfrm>
            <a:off x="11226522" y="2776776"/>
            <a:ext cx="2374940" cy="293608"/>
          </a:xfrm>
          <a:prstGeom prst="rect">
            <a:avLst/>
          </a:prstGeom>
          <a:noFill/>
          <a:ln/>
        </p:spPr>
        <p:txBody>
          <a:bodyPr wrap="none" lIns="0" tIns="0" rIns="0" bIns="0" rtlCol="0" anchor="t"/>
          <a:lstStyle/>
          <a:p>
            <a:pPr marL="0" indent="0" algn="ctr">
              <a:lnSpc>
                <a:spcPts val="2300"/>
              </a:lnSpc>
              <a:buNone/>
            </a:pPr>
            <a:r>
              <a:rPr lang="en-US" sz="1800" dirty="0">
                <a:solidFill>
                  <a:srgbClr val="F7F7F8"/>
                </a:solidFill>
                <a:latin typeface="DM Sans Medium" pitchFamily="34" charset="0"/>
                <a:ea typeface="DM Sans Medium" pitchFamily="34" charset="-122"/>
                <a:cs typeface="DM Sans Medium" pitchFamily="34" charset="-120"/>
              </a:rPr>
              <a:t>Partecipazione Utenti</a:t>
            </a:r>
            <a:endParaRPr lang="en-US" sz="1800" dirty="0"/>
          </a:p>
        </p:txBody>
      </p:sp>
      <p:sp>
        <p:nvSpPr>
          <p:cNvPr id="19" name="Text 9"/>
          <p:cNvSpPr/>
          <p:nvPr/>
        </p:nvSpPr>
        <p:spPr>
          <a:xfrm>
            <a:off x="10855285" y="3183136"/>
            <a:ext cx="3117413" cy="601028"/>
          </a:xfrm>
          <a:prstGeom prst="rect">
            <a:avLst/>
          </a:prstGeom>
          <a:noFill/>
          <a:ln/>
        </p:spPr>
        <p:txBody>
          <a:bodyPr wrap="square" lIns="0" tIns="0" rIns="0" bIns="0" rtlCol="0" anchor="t"/>
          <a:lstStyle/>
          <a:p>
            <a:pPr marL="0" indent="0" algn="ctr">
              <a:lnSpc>
                <a:spcPts val="2350"/>
              </a:lnSpc>
              <a:buNone/>
            </a:pPr>
            <a:r>
              <a:rPr lang="en-US" sz="1450" dirty="0">
                <a:solidFill>
                  <a:srgbClr val="D6D9D7"/>
                </a:solidFill>
                <a:latin typeface="Inter" pitchFamily="34" charset="0"/>
                <a:ea typeface="Inter" pitchFamily="34" charset="-122"/>
                <a:cs typeface="Inter" pitchFamily="34" charset="-120"/>
              </a:rPr>
              <a:t>Feedback e segnalazioni collaborative</a:t>
            </a:r>
            <a:endParaRPr lang="en-US" sz="14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name="Slide 36">
    <p:spTree>
      <p:nvGrpSpPr>
        <p:cNvPr id="1" name=""/>
        <p:cNvGrpSpPr/>
        <p:nvPr/>
      </p:nvGrpSpPr>
      <p:grpSpPr>
        <a:xfrm>
          <a:off x="0" y="0"/>
          <a:ext cx="0" cy="0"/>
          <a:chOff x="0" y="0"/>
          <a:chExt cx="0" cy="0"/>
        </a:xfrm>
      </p:grpSpPr>
      <p:sp>
        <p:nvSpPr>
          <p:cNvPr id="2" name="Text 0"/>
          <p:cNvSpPr/>
          <p:nvPr/>
        </p:nvSpPr>
        <p:spPr>
          <a:xfrm>
            <a:off x="724733" y="605433"/>
            <a:ext cx="8294489" cy="647105"/>
          </a:xfrm>
          <a:prstGeom prst="rect">
            <a:avLst/>
          </a:prstGeom>
          <a:noFill/>
          <a:ln/>
        </p:spPr>
        <p:txBody>
          <a:bodyPr wrap="none" lIns="0" tIns="0" rIns="0" bIns="0" rtlCol="0" anchor="t"/>
          <a:lstStyle/>
          <a:p>
            <a:pPr marL="0" indent="0" algn="l">
              <a:lnSpc>
                <a:spcPts val="5050"/>
              </a:lnSpc>
              <a:buNone/>
            </a:pPr>
            <a:r>
              <a:rPr lang="en-US" sz="4050" dirty="0">
                <a:solidFill>
                  <a:srgbClr val="F7F7F8"/>
                </a:solidFill>
                <a:latin typeface="DM Sans Medium" pitchFamily="34" charset="0"/>
                <a:ea typeface="DM Sans Medium" pitchFamily="34" charset="-122"/>
                <a:cs typeface="DM Sans Medium" pitchFamily="34" charset="-120"/>
              </a:rPr>
              <a:t>Programmi Educativi per gli Utenti</a:t>
            </a:r>
            <a:endParaRPr lang="en-US" sz="4050" dirty="0"/>
          </a:p>
        </p:txBody>
      </p:sp>
      <p:pic>
        <p:nvPicPr>
          <p:cNvPr id="3" name="Image 0" descr="preencoded.png"/>
          <p:cNvPicPr>
            <a:picLocks noChangeAspect="1"/>
          </p:cNvPicPr>
          <p:nvPr/>
        </p:nvPicPr>
        <p:blipFill>
          <a:blip r:embed="rId3"/>
          <a:stretch>
            <a:fillRect/>
          </a:stretch>
        </p:blipFill>
        <p:spPr>
          <a:xfrm>
            <a:off x="724733" y="1666637"/>
            <a:ext cx="4221004" cy="2608778"/>
          </a:xfrm>
          <a:prstGeom prst="rect">
            <a:avLst/>
          </a:prstGeom>
        </p:spPr>
      </p:pic>
      <p:sp>
        <p:nvSpPr>
          <p:cNvPr id="4" name="Text 1"/>
          <p:cNvSpPr/>
          <p:nvPr/>
        </p:nvSpPr>
        <p:spPr>
          <a:xfrm>
            <a:off x="724733" y="4534257"/>
            <a:ext cx="4221004" cy="646986"/>
          </a:xfrm>
          <a:prstGeom prst="rect">
            <a:avLst/>
          </a:prstGeom>
          <a:noFill/>
          <a:ln/>
        </p:spPr>
        <p:txBody>
          <a:bodyPr wrap="squar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Workshop di Alfabetizzazione Digitale</a:t>
            </a:r>
            <a:endParaRPr lang="en-US" sz="2000" dirty="0"/>
          </a:p>
        </p:txBody>
      </p:sp>
      <p:sp>
        <p:nvSpPr>
          <p:cNvPr id="5" name="Text 2"/>
          <p:cNvSpPr/>
          <p:nvPr/>
        </p:nvSpPr>
        <p:spPr>
          <a:xfrm>
            <a:off x="724733" y="5305425"/>
            <a:ext cx="4221004" cy="2318623"/>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Programmi formativi rivolti a diverse fasce di popolazione per aumentare la consapevolezza sui dark pattern e fornire strumenti critici per interpretarli e rifiutarli. Questi workshop combinano teoria ed esercitazioni pratiche per riconoscere le manipolazioni più comuni.</a:t>
            </a:r>
            <a:endParaRPr lang="en-US" sz="1600" dirty="0"/>
          </a:p>
        </p:txBody>
      </p:sp>
      <p:pic>
        <p:nvPicPr>
          <p:cNvPr id="6" name="Image 1" descr="preencoded.png"/>
          <p:cNvPicPr>
            <a:picLocks noChangeAspect="1"/>
          </p:cNvPicPr>
          <p:nvPr/>
        </p:nvPicPr>
        <p:blipFill>
          <a:blip r:embed="rId4"/>
          <a:stretch>
            <a:fillRect/>
          </a:stretch>
        </p:blipFill>
        <p:spPr>
          <a:xfrm>
            <a:off x="5204579" y="1666637"/>
            <a:ext cx="4221123" cy="2608778"/>
          </a:xfrm>
          <a:prstGeom prst="rect">
            <a:avLst/>
          </a:prstGeom>
        </p:spPr>
      </p:pic>
      <p:sp>
        <p:nvSpPr>
          <p:cNvPr id="7" name="Text 3"/>
          <p:cNvSpPr/>
          <p:nvPr/>
        </p:nvSpPr>
        <p:spPr>
          <a:xfrm>
            <a:off x="5204579" y="4534257"/>
            <a:ext cx="2722364" cy="323493"/>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Educazione Scolastica</a:t>
            </a:r>
            <a:endParaRPr lang="en-US" sz="2000" dirty="0"/>
          </a:p>
        </p:txBody>
      </p:sp>
      <p:sp>
        <p:nvSpPr>
          <p:cNvPr id="8" name="Text 4"/>
          <p:cNvSpPr/>
          <p:nvPr/>
        </p:nvSpPr>
        <p:spPr>
          <a:xfrm>
            <a:off x="5204579" y="4981932"/>
            <a:ext cx="4221123" cy="1987391"/>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Integrazione nei curricula scolastici di moduli dedicati alla cittadinanza digitale consapevole, con focus specifico sulle tecniche manipolative online e sulle strategie di autodifesa informativa, adattati all'età degli studenti.</a:t>
            </a:r>
            <a:endParaRPr lang="en-US" sz="1600" dirty="0"/>
          </a:p>
        </p:txBody>
      </p:sp>
      <p:pic>
        <p:nvPicPr>
          <p:cNvPr id="9" name="Image 2" descr="preencoded.png"/>
          <p:cNvPicPr>
            <a:picLocks noChangeAspect="1"/>
          </p:cNvPicPr>
          <p:nvPr/>
        </p:nvPicPr>
        <p:blipFill>
          <a:blip r:embed="rId5"/>
          <a:stretch>
            <a:fillRect/>
          </a:stretch>
        </p:blipFill>
        <p:spPr>
          <a:xfrm>
            <a:off x="9684544" y="1666637"/>
            <a:ext cx="4221123" cy="2608778"/>
          </a:xfrm>
          <a:prstGeom prst="rect">
            <a:avLst/>
          </a:prstGeom>
        </p:spPr>
      </p:pic>
      <p:sp>
        <p:nvSpPr>
          <p:cNvPr id="10" name="Text 5"/>
          <p:cNvSpPr/>
          <p:nvPr/>
        </p:nvSpPr>
        <p:spPr>
          <a:xfrm>
            <a:off x="9684544" y="4534257"/>
            <a:ext cx="3066455" cy="323493"/>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Risorse Online Interattive</a:t>
            </a:r>
            <a:endParaRPr lang="en-US" sz="2000" dirty="0"/>
          </a:p>
        </p:txBody>
      </p:sp>
      <p:sp>
        <p:nvSpPr>
          <p:cNvPr id="11" name="Text 6"/>
          <p:cNvSpPr/>
          <p:nvPr/>
        </p:nvSpPr>
        <p:spPr>
          <a:xfrm>
            <a:off x="9684544" y="4981932"/>
            <a:ext cx="4221123" cy="1656159"/>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Piattaforme educative che offrono tutorial interattivi, simulazioni e quiz per imparare a riconoscere i dark pattern in contesti reali, accessibili a tutti e costantemente aggiornate con nuovi esempi e tecniche.</a:t>
            </a:r>
            <a:endParaRPr lang="en-US" sz="1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name="Slide 38">
    <p:spTree>
      <p:nvGrpSpPr>
        <p:cNvPr id="1" name=""/>
        <p:cNvGrpSpPr/>
        <p:nvPr/>
      </p:nvGrpSpPr>
      <p:grpSpPr>
        <a:xfrm>
          <a:off x="0" y="0"/>
          <a:ext cx="0" cy="0"/>
          <a:chOff x="0" y="0"/>
          <a:chExt cx="0" cy="0"/>
        </a:xfrm>
      </p:grpSpPr>
      <p:sp>
        <p:nvSpPr>
          <p:cNvPr id="2" name="Text 0"/>
          <p:cNvSpPr/>
          <p:nvPr/>
        </p:nvSpPr>
        <p:spPr>
          <a:xfrm>
            <a:off x="793790" y="973812"/>
            <a:ext cx="9117568"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Dark Pattern nei Sistemi Immersivi</a:t>
            </a:r>
            <a:endParaRPr lang="en-US" sz="4450" dirty="0"/>
          </a:p>
        </p:txBody>
      </p:sp>
      <p:pic>
        <p:nvPicPr>
          <p:cNvPr id="3" name="Image 0" descr="preencoded.png"/>
          <p:cNvPicPr>
            <a:picLocks noChangeAspect="1"/>
          </p:cNvPicPr>
          <p:nvPr/>
        </p:nvPicPr>
        <p:blipFill>
          <a:blip r:embed="rId3"/>
          <a:stretch>
            <a:fillRect/>
          </a:stretch>
        </p:blipFill>
        <p:spPr>
          <a:xfrm>
            <a:off x="801410" y="2282190"/>
            <a:ext cx="3120747" cy="3120747"/>
          </a:xfrm>
          <a:prstGeom prst="rect">
            <a:avLst/>
          </a:prstGeom>
        </p:spPr>
      </p:pic>
      <p:pic>
        <p:nvPicPr>
          <p:cNvPr id="4" name="Image 1" descr="preencoded.png"/>
          <p:cNvPicPr>
            <a:picLocks noChangeAspect="1"/>
          </p:cNvPicPr>
          <p:nvPr/>
        </p:nvPicPr>
        <p:blipFill>
          <a:blip r:embed="rId4"/>
          <a:stretch>
            <a:fillRect/>
          </a:stretch>
        </p:blipFill>
        <p:spPr>
          <a:xfrm>
            <a:off x="4103608" y="2282190"/>
            <a:ext cx="3120866" cy="3120866"/>
          </a:xfrm>
          <a:prstGeom prst="rect">
            <a:avLst/>
          </a:prstGeom>
        </p:spPr>
      </p:pic>
      <p:pic>
        <p:nvPicPr>
          <p:cNvPr id="5" name="Image 2" descr="preencoded.png"/>
          <p:cNvPicPr>
            <a:picLocks noChangeAspect="1"/>
          </p:cNvPicPr>
          <p:nvPr/>
        </p:nvPicPr>
        <p:blipFill>
          <a:blip r:embed="rId5"/>
          <a:stretch>
            <a:fillRect/>
          </a:stretch>
        </p:blipFill>
        <p:spPr>
          <a:xfrm>
            <a:off x="7405926" y="2282190"/>
            <a:ext cx="3120747" cy="3120747"/>
          </a:xfrm>
          <a:prstGeom prst="rect">
            <a:avLst/>
          </a:prstGeom>
        </p:spPr>
      </p:pic>
      <p:pic>
        <p:nvPicPr>
          <p:cNvPr id="6" name="Image 3" descr="preencoded.png"/>
          <p:cNvPicPr>
            <a:picLocks noChangeAspect="1"/>
          </p:cNvPicPr>
          <p:nvPr/>
        </p:nvPicPr>
        <p:blipFill>
          <a:blip r:embed="rId6"/>
          <a:stretch>
            <a:fillRect/>
          </a:stretch>
        </p:blipFill>
        <p:spPr>
          <a:xfrm>
            <a:off x="10708124" y="2282190"/>
            <a:ext cx="3120866" cy="3120866"/>
          </a:xfrm>
          <a:prstGeom prst="rect">
            <a:avLst/>
          </a:prstGeom>
        </p:spPr>
      </p:pic>
      <p:sp>
        <p:nvSpPr>
          <p:cNvPr id="7" name="Text 1"/>
          <p:cNvSpPr/>
          <p:nvPr/>
        </p:nvSpPr>
        <p:spPr>
          <a:xfrm>
            <a:off x="793790" y="5804178"/>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L'emergere di tecnologie immersive come realtà virtuale (VR) e realtà aumentata (AR) apre nuovi scenari per i dark pattern, che possono sfruttare la tridimensionalità e l'immersività per creare forme di manipolazione ancora più potenti. In questi ambienti, elementi come la prospettiva, la profondità e il posizionamento spaziale possono essere utilizzati per guidare l'attenzione e le scelte dell'utente in modi difficilmente rilevabili con le attuali tecniche di analisi.</a:t>
            </a:r>
            <a:endParaRPr lang="en-US" sz="17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52078" y="992148"/>
            <a:ext cx="7595830" cy="594360"/>
          </a:xfrm>
          <a:prstGeom prst="rect">
            <a:avLst/>
          </a:prstGeom>
          <a:noFill/>
          <a:ln/>
        </p:spPr>
        <p:txBody>
          <a:bodyPr wrap="none" lIns="0" tIns="0" rIns="0" bIns="0" rtlCol="0" anchor="t"/>
          <a:lstStyle/>
          <a:p>
            <a:pPr marL="0" indent="0" algn="l">
              <a:lnSpc>
                <a:spcPts val="4650"/>
              </a:lnSpc>
              <a:buNone/>
            </a:pPr>
            <a:r>
              <a:rPr lang="en-US" sz="3700" dirty="0">
                <a:solidFill>
                  <a:srgbClr val="F7F7F8"/>
                </a:solidFill>
                <a:latin typeface="DM Sans Medium" pitchFamily="34" charset="0"/>
                <a:ea typeface="DM Sans Medium" pitchFamily="34" charset="-122"/>
                <a:cs typeface="DM Sans Medium" pitchFamily="34" charset="-120"/>
              </a:rPr>
              <a:t>Personalizzazione e Hypernudging</a:t>
            </a:r>
            <a:endParaRPr lang="en-US" sz="3700" dirty="0"/>
          </a:p>
        </p:txBody>
      </p:sp>
      <p:sp>
        <p:nvSpPr>
          <p:cNvPr id="4" name="Shape 1"/>
          <p:cNvSpPr/>
          <p:nvPr/>
        </p:nvSpPr>
        <p:spPr>
          <a:xfrm>
            <a:off x="6152078" y="1871782"/>
            <a:ext cx="142637" cy="1019889"/>
          </a:xfrm>
          <a:prstGeom prst="roundRect">
            <a:avLst>
              <a:gd name="adj" fmla="val 20004"/>
            </a:avLst>
          </a:prstGeom>
          <a:solidFill>
            <a:srgbClr val="4C5052"/>
          </a:solidFill>
          <a:ln/>
        </p:spPr>
        <p:txBody>
          <a:bodyPr/>
          <a:lstStyle/>
          <a:p>
            <a:endParaRPr lang="it-IT"/>
          </a:p>
        </p:txBody>
      </p:sp>
      <p:sp>
        <p:nvSpPr>
          <p:cNvPr id="5" name="Text 2"/>
          <p:cNvSpPr/>
          <p:nvPr/>
        </p:nvSpPr>
        <p:spPr>
          <a:xfrm>
            <a:off x="6579989" y="1871782"/>
            <a:ext cx="3528655" cy="297180"/>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Raccolta Dati Comportamentali</a:t>
            </a:r>
            <a:endParaRPr lang="en-US" sz="1850" dirty="0"/>
          </a:p>
        </p:txBody>
      </p:sp>
      <p:sp>
        <p:nvSpPr>
          <p:cNvPr id="6" name="Text 3"/>
          <p:cNvSpPr/>
          <p:nvPr/>
        </p:nvSpPr>
        <p:spPr>
          <a:xfrm>
            <a:off x="6579989" y="2283023"/>
            <a:ext cx="7384733" cy="608648"/>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Monitoraggio dettagliato delle abitudini, preferenze e vulnerabilità specifiche di ciascun utente attraverso l'analisi del comportamento online.</a:t>
            </a:r>
            <a:endParaRPr lang="en-US" sz="1450" dirty="0"/>
          </a:p>
        </p:txBody>
      </p:sp>
      <p:sp>
        <p:nvSpPr>
          <p:cNvPr id="7" name="Shape 4"/>
          <p:cNvSpPr/>
          <p:nvPr/>
        </p:nvSpPr>
        <p:spPr>
          <a:xfrm>
            <a:off x="6437352" y="3081814"/>
            <a:ext cx="142637" cy="1019889"/>
          </a:xfrm>
          <a:prstGeom prst="roundRect">
            <a:avLst>
              <a:gd name="adj" fmla="val 20004"/>
            </a:avLst>
          </a:prstGeom>
          <a:solidFill>
            <a:srgbClr val="4C5052"/>
          </a:solidFill>
          <a:ln/>
        </p:spPr>
        <p:txBody>
          <a:bodyPr/>
          <a:lstStyle/>
          <a:p>
            <a:endParaRPr lang="it-IT"/>
          </a:p>
        </p:txBody>
      </p:sp>
      <p:sp>
        <p:nvSpPr>
          <p:cNvPr id="8" name="Text 5"/>
          <p:cNvSpPr/>
          <p:nvPr/>
        </p:nvSpPr>
        <p:spPr>
          <a:xfrm>
            <a:off x="6865263" y="3081814"/>
            <a:ext cx="2821424" cy="297180"/>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Profilazione Psicometrica</a:t>
            </a:r>
            <a:endParaRPr lang="en-US" sz="1850" dirty="0"/>
          </a:p>
        </p:txBody>
      </p:sp>
      <p:sp>
        <p:nvSpPr>
          <p:cNvPr id="9" name="Text 6"/>
          <p:cNvSpPr/>
          <p:nvPr/>
        </p:nvSpPr>
        <p:spPr>
          <a:xfrm>
            <a:off x="6865263" y="3493056"/>
            <a:ext cx="7099459" cy="608648"/>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Creazione di profili psicologici dettagliati che identificano i bias cognitivi e le tendenze decisionali individuali, permettendo interventi mirati.</a:t>
            </a:r>
            <a:endParaRPr lang="en-US" sz="1450" dirty="0"/>
          </a:p>
        </p:txBody>
      </p:sp>
      <p:sp>
        <p:nvSpPr>
          <p:cNvPr id="10" name="Shape 7"/>
          <p:cNvSpPr/>
          <p:nvPr/>
        </p:nvSpPr>
        <p:spPr>
          <a:xfrm>
            <a:off x="6722626" y="4291846"/>
            <a:ext cx="142637" cy="1324213"/>
          </a:xfrm>
          <a:prstGeom prst="roundRect">
            <a:avLst>
              <a:gd name="adj" fmla="val 20004"/>
            </a:avLst>
          </a:prstGeom>
          <a:solidFill>
            <a:srgbClr val="4C5052"/>
          </a:solidFill>
          <a:ln/>
        </p:spPr>
        <p:txBody>
          <a:bodyPr/>
          <a:lstStyle/>
          <a:p>
            <a:endParaRPr lang="it-IT"/>
          </a:p>
        </p:txBody>
      </p:sp>
      <p:sp>
        <p:nvSpPr>
          <p:cNvPr id="11" name="Text 8"/>
          <p:cNvSpPr/>
          <p:nvPr/>
        </p:nvSpPr>
        <p:spPr>
          <a:xfrm>
            <a:off x="7150537" y="4291846"/>
            <a:ext cx="3241119" cy="297180"/>
          </a:xfrm>
          <a:prstGeom prst="rect">
            <a:avLst/>
          </a:prstGeom>
          <a:noFill/>
          <a:ln/>
        </p:spPr>
        <p:txBody>
          <a:bodyPr wrap="none" lIns="0" tIns="0" rIns="0" bIns="0" rtlCol="0" anchor="t"/>
          <a:lstStyle/>
          <a:p>
            <a:pPr marL="0" indent="0" algn="l">
              <a:lnSpc>
                <a:spcPts val="2300"/>
              </a:lnSpc>
              <a:buNone/>
            </a:pPr>
            <a:r>
              <a:rPr lang="en-US" sz="1850" dirty="0">
                <a:solidFill>
                  <a:srgbClr val="D6D9D7"/>
                </a:solidFill>
                <a:latin typeface="DM Sans Medium" pitchFamily="34" charset="0"/>
                <a:ea typeface="DM Sans Medium" pitchFamily="34" charset="-122"/>
                <a:cs typeface="DM Sans Medium" pitchFamily="34" charset="-120"/>
              </a:rPr>
              <a:t>Hypernudging Personalizzato</a:t>
            </a:r>
            <a:endParaRPr lang="en-US" sz="1850" dirty="0"/>
          </a:p>
        </p:txBody>
      </p:sp>
      <p:sp>
        <p:nvSpPr>
          <p:cNvPr id="12" name="Text 9"/>
          <p:cNvSpPr/>
          <p:nvPr/>
        </p:nvSpPr>
        <p:spPr>
          <a:xfrm>
            <a:off x="7150537" y="4703088"/>
            <a:ext cx="6814185" cy="912971"/>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Implementazione di dark pattern dinamici che si adattano in tempo reale alle caratteristiche dell'utente, massimizzando l'efficacia manipolativa attraverso la personalizzazione.</a:t>
            </a:r>
            <a:endParaRPr lang="en-US" sz="1450" dirty="0"/>
          </a:p>
        </p:txBody>
      </p:sp>
      <p:sp>
        <p:nvSpPr>
          <p:cNvPr id="13" name="Text 10"/>
          <p:cNvSpPr/>
          <p:nvPr/>
        </p:nvSpPr>
        <p:spPr>
          <a:xfrm>
            <a:off x="6152078" y="6020157"/>
            <a:ext cx="7812643" cy="1217295"/>
          </a:xfrm>
          <a:prstGeom prst="rect">
            <a:avLst/>
          </a:prstGeom>
          <a:noFill/>
          <a:ln/>
        </p:spPr>
        <p:txBody>
          <a:bodyPr wrap="square" lIns="0" tIns="0" rIns="0" bIns="0" rtlCol="0" anchor="t"/>
          <a:lstStyle/>
          <a:p>
            <a:pPr marL="0" indent="0" algn="l">
              <a:lnSpc>
                <a:spcPts val="2350"/>
              </a:lnSpc>
              <a:buNone/>
            </a:pPr>
            <a:r>
              <a:rPr lang="en-US" sz="1450" dirty="0">
                <a:solidFill>
                  <a:srgbClr val="D6D9D7"/>
                </a:solidFill>
                <a:latin typeface="Inter" pitchFamily="34" charset="0"/>
                <a:ea typeface="Inter" pitchFamily="34" charset="-122"/>
                <a:cs typeface="Inter" pitchFamily="34" charset="-120"/>
              </a:rPr>
              <a:t>L'hypernudging rappresenta l'evoluzione più sofisticata dei dark pattern, combinando big data, machine learning e design manipolativo per creare esperienze personalizzate che sfruttano le vulnerabilità specifiche di ciascun utente, rendendo ancora più difficile la resistenza alle tecniche persuasive.</a:t>
            </a:r>
            <a:endParaRPr lang="en-US" sz="14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name="Slide 40">
    <p:spTree>
      <p:nvGrpSpPr>
        <p:cNvPr id="1" name=""/>
        <p:cNvGrpSpPr/>
        <p:nvPr/>
      </p:nvGrpSpPr>
      <p:grpSpPr>
        <a:xfrm>
          <a:off x="0" y="0"/>
          <a:ext cx="0" cy="0"/>
          <a:chOff x="0" y="0"/>
          <a:chExt cx="0" cy="0"/>
        </a:xfrm>
      </p:grpSpPr>
      <p:sp>
        <p:nvSpPr>
          <p:cNvPr id="2" name="Text 0"/>
          <p:cNvSpPr/>
          <p:nvPr/>
        </p:nvSpPr>
        <p:spPr>
          <a:xfrm>
            <a:off x="749379" y="590312"/>
            <a:ext cx="9820275" cy="669131"/>
          </a:xfrm>
          <a:prstGeom prst="rect">
            <a:avLst/>
          </a:prstGeom>
          <a:noFill/>
          <a:ln/>
        </p:spPr>
        <p:txBody>
          <a:bodyPr wrap="none" lIns="0" tIns="0" rIns="0" bIns="0" rtlCol="0" anchor="t"/>
          <a:lstStyle/>
          <a:p>
            <a:pPr marL="0" indent="0" algn="l">
              <a:lnSpc>
                <a:spcPts val="5250"/>
              </a:lnSpc>
              <a:buNone/>
            </a:pPr>
            <a:r>
              <a:rPr lang="en-US" sz="4200" dirty="0">
                <a:solidFill>
                  <a:srgbClr val="F7F7F8"/>
                </a:solidFill>
                <a:latin typeface="DM Sans Medium" pitchFamily="34" charset="0"/>
                <a:ea typeface="DM Sans Medium" pitchFamily="34" charset="-122"/>
                <a:cs typeface="DM Sans Medium" pitchFamily="34" charset="-120"/>
              </a:rPr>
              <a:t>Manipolazione Emotiva nelle Interfacce</a:t>
            </a:r>
            <a:endParaRPr lang="en-US" sz="4200" dirty="0"/>
          </a:p>
        </p:txBody>
      </p:sp>
      <p:pic>
        <p:nvPicPr>
          <p:cNvPr id="3" name="Image 0" descr="preencoded.png"/>
          <p:cNvPicPr>
            <a:picLocks noChangeAspect="1"/>
          </p:cNvPicPr>
          <p:nvPr/>
        </p:nvPicPr>
        <p:blipFill>
          <a:blip r:embed="rId3"/>
          <a:stretch>
            <a:fillRect/>
          </a:stretch>
        </p:blipFill>
        <p:spPr>
          <a:xfrm>
            <a:off x="749379" y="1725097"/>
            <a:ext cx="535305" cy="535305"/>
          </a:xfrm>
          <a:prstGeom prst="rect">
            <a:avLst/>
          </a:prstGeom>
        </p:spPr>
      </p:pic>
      <p:sp>
        <p:nvSpPr>
          <p:cNvPr id="4" name="Text 1"/>
          <p:cNvSpPr/>
          <p:nvPr/>
        </p:nvSpPr>
        <p:spPr>
          <a:xfrm>
            <a:off x="1498759" y="1814751"/>
            <a:ext cx="2676644" cy="334566"/>
          </a:xfrm>
          <a:prstGeom prst="rect">
            <a:avLst/>
          </a:prstGeom>
          <a:noFill/>
          <a:ln/>
        </p:spPr>
        <p:txBody>
          <a:bodyPr wrap="none" lIns="0" tIns="0" rIns="0" bIns="0" rtlCol="0" anchor="t"/>
          <a:lstStyle/>
          <a:p>
            <a:pPr marL="0" indent="0" algn="l">
              <a:lnSpc>
                <a:spcPts val="2600"/>
              </a:lnSpc>
              <a:buNone/>
            </a:pPr>
            <a:r>
              <a:rPr lang="en-US" sz="2100" dirty="0">
                <a:solidFill>
                  <a:srgbClr val="D6D9D7"/>
                </a:solidFill>
                <a:latin typeface="DM Sans Medium" pitchFamily="34" charset="0"/>
                <a:ea typeface="DM Sans Medium" pitchFamily="34" charset="-122"/>
                <a:cs typeface="DM Sans Medium" pitchFamily="34" charset="-120"/>
              </a:rPr>
              <a:t>Induzione di Colpa</a:t>
            </a:r>
            <a:endParaRPr lang="en-US" sz="2100" dirty="0"/>
          </a:p>
        </p:txBody>
      </p:sp>
      <p:sp>
        <p:nvSpPr>
          <p:cNvPr id="5" name="Text 2"/>
          <p:cNvSpPr/>
          <p:nvPr/>
        </p:nvSpPr>
        <p:spPr>
          <a:xfrm>
            <a:off x="1498759" y="2277785"/>
            <a:ext cx="12382262" cy="685324"/>
          </a:xfrm>
          <a:prstGeom prst="rect">
            <a:avLst/>
          </a:prstGeom>
          <a:noFill/>
          <a:ln/>
        </p:spPr>
        <p:txBody>
          <a:bodyPr wrap="square" lIns="0" tIns="0" rIns="0" bIns="0" rtlCol="0" anchor="t"/>
          <a:lstStyle/>
          <a:p>
            <a:pPr marL="0" indent="0" algn="l">
              <a:lnSpc>
                <a:spcPts val="2650"/>
              </a:lnSpc>
              <a:buNone/>
            </a:pPr>
            <a:r>
              <a:rPr lang="en-US" sz="1650" dirty="0">
                <a:solidFill>
                  <a:srgbClr val="D6D9D7"/>
                </a:solidFill>
                <a:latin typeface="Inter" pitchFamily="34" charset="0"/>
                <a:ea typeface="Inter" pitchFamily="34" charset="-122"/>
                <a:cs typeface="Inter" pitchFamily="34" charset="-120"/>
              </a:rPr>
              <a:t>Interfacce che utilizzano messaggi colpevolizzanti per spingere l'utente verso determinate scelte, come "Non ti importa della tua sicurezza?" per indurre l'accettazione di tracciamenti non necessari.</a:t>
            </a:r>
            <a:endParaRPr lang="en-US" sz="1650" dirty="0"/>
          </a:p>
        </p:txBody>
      </p:sp>
      <p:pic>
        <p:nvPicPr>
          <p:cNvPr id="6" name="Image 1" descr="preencoded.png"/>
          <p:cNvPicPr>
            <a:picLocks noChangeAspect="1"/>
          </p:cNvPicPr>
          <p:nvPr/>
        </p:nvPicPr>
        <p:blipFill>
          <a:blip r:embed="rId4"/>
          <a:stretch>
            <a:fillRect/>
          </a:stretch>
        </p:blipFill>
        <p:spPr>
          <a:xfrm>
            <a:off x="749379" y="3428762"/>
            <a:ext cx="535305" cy="535305"/>
          </a:xfrm>
          <a:prstGeom prst="rect">
            <a:avLst/>
          </a:prstGeom>
        </p:spPr>
      </p:pic>
      <p:sp>
        <p:nvSpPr>
          <p:cNvPr id="7" name="Text 3"/>
          <p:cNvSpPr/>
          <p:nvPr/>
        </p:nvSpPr>
        <p:spPr>
          <a:xfrm>
            <a:off x="1498759" y="3518416"/>
            <a:ext cx="3141464" cy="334566"/>
          </a:xfrm>
          <a:prstGeom prst="rect">
            <a:avLst/>
          </a:prstGeom>
          <a:noFill/>
          <a:ln/>
        </p:spPr>
        <p:txBody>
          <a:bodyPr wrap="none" lIns="0" tIns="0" rIns="0" bIns="0" rtlCol="0" anchor="t"/>
          <a:lstStyle/>
          <a:p>
            <a:pPr marL="0" indent="0" algn="l">
              <a:lnSpc>
                <a:spcPts val="2600"/>
              </a:lnSpc>
              <a:buNone/>
            </a:pPr>
            <a:r>
              <a:rPr lang="en-US" sz="2100" dirty="0">
                <a:solidFill>
                  <a:srgbClr val="D6D9D7"/>
                </a:solidFill>
                <a:latin typeface="DM Sans Medium" pitchFamily="34" charset="0"/>
                <a:ea typeface="DM Sans Medium" pitchFamily="34" charset="-122"/>
                <a:cs typeface="DM Sans Medium" pitchFamily="34" charset="-120"/>
              </a:rPr>
              <a:t>Sfruttamento della Paura</a:t>
            </a:r>
            <a:endParaRPr lang="en-US" sz="2100" dirty="0"/>
          </a:p>
        </p:txBody>
      </p:sp>
      <p:sp>
        <p:nvSpPr>
          <p:cNvPr id="8" name="Text 4"/>
          <p:cNvSpPr/>
          <p:nvPr/>
        </p:nvSpPr>
        <p:spPr>
          <a:xfrm>
            <a:off x="1498759" y="3981450"/>
            <a:ext cx="12382262" cy="685324"/>
          </a:xfrm>
          <a:prstGeom prst="rect">
            <a:avLst/>
          </a:prstGeom>
          <a:noFill/>
          <a:ln/>
        </p:spPr>
        <p:txBody>
          <a:bodyPr wrap="square" lIns="0" tIns="0" rIns="0" bIns="0" rtlCol="0" anchor="t"/>
          <a:lstStyle/>
          <a:p>
            <a:pPr marL="0" indent="0" algn="l">
              <a:lnSpc>
                <a:spcPts val="2650"/>
              </a:lnSpc>
              <a:buNone/>
            </a:pPr>
            <a:r>
              <a:rPr lang="en-US" sz="1650" dirty="0">
                <a:solidFill>
                  <a:srgbClr val="D6D9D7"/>
                </a:solidFill>
                <a:latin typeface="Inter" pitchFamily="34" charset="0"/>
                <a:ea typeface="Inter" pitchFamily="34" charset="-122"/>
                <a:cs typeface="Inter" pitchFamily="34" charset="-120"/>
              </a:rPr>
              <a:t>Utilizzo di avvisi allarmistici o scenari catastrofici per spingere l'utente ad accettare condizioni sfavorevoli, facendo leva sul timore di conseguenze negative.</a:t>
            </a:r>
            <a:endParaRPr lang="en-US" sz="1650" dirty="0"/>
          </a:p>
        </p:txBody>
      </p:sp>
      <p:pic>
        <p:nvPicPr>
          <p:cNvPr id="9" name="Image 2" descr="preencoded.png"/>
          <p:cNvPicPr>
            <a:picLocks noChangeAspect="1"/>
          </p:cNvPicPr>
          <p:nvPr/>
        </p:nvPicPr>
        <p:blipFill>
          <a:blip r:embed="rId5"/>
          <a:stretch>
            <a:fillRect/>
          </a:stretch>
        </p:blipFill>
        <p:spPr>
          <a:xfrm>
            <a:off x="749379" y="5132427"/>
            <a:ext cx="535305" cy="535305"/>
          </a:xfrm>
          <a:prstGeom prst="rect">
            <a:avLst/>
          </a:prstGeom>
        </p:spPr>
      </p:pic>
      <p:sp>
        <p:nvSpPr>
          <p:cNvPr id="10" name="Text 5"/>
          <p:cNvSpPr/>
          <p:nvPr/>
        </p:nvSpPr>
        <p:spPr>
          <a:xfrm>
            <a:off x="1498759" y="5222081"/>
            <a:ext cx="2676644" cy="334566"/>
          </a:xfrm>
          <a:prstGeom prst="rect">
            <a:avLst/>
          </a:prstGeom>
          <a:noFill/>
          <a:ln/>
        </p:spPr>
        <p:txBody>
          <a:bodyPr wrap="none" lIns="0" tIns="0" rIns="0" bIns="0" rtlCol="0" anchor="t"/>
          <a:lstStyle/>
          <a:p>
            <a:pPr marL="0" indent="0" algn="l">
              <a:lnSpc>
                <a:spcPts val="2600"/>
              </a:lnSpc>
              <a:buNone/>
            </a:pPr>
            <a:r>
              <a:rPr lang="en-US" sz="2100" dirty="0">
                <a:solidFill>
                  <a:srgbClr val="D6D9D7"/>
                </a:solidFill>
                <a:latin typeface="DM Sans Medium" pitchFamily="34" charset="0"/>
                <a:ea typeface="DM Sans Medium" pitchFamily="34" charset="-122"/>
                <a:cs typeface="DM Sans Medium" pitchFamily="34" charset="-120"/>
              </a:rPr>
              <a:t>Fear of Missing Out</a:t>
            </a:r>
            <a:endParaRPr lang="en-US" sz="2100" dirty="0"/>
          </a:p>
        </p:txBody>
      </p:sp>
      <p:sp>
        <p:nvSpPr>
          <p:cNvPr id="11" name="Text 6"/>
          <p:cNvSpPr/>
          <p:nvPr/>
        </p:nvSpPr>
        <p:spPr>
          <a:xfrm>
            <a:off x="1498759" y="5685115"/>
            <a:ext cx="12382262" cy="685324"/>
          </a:xfrm>
          <a:prstGeom prst="rect">
            <a:avLst/>
          </a:prstGeom>
          <a:noFill/>
          <a:ln/>
        </p:spPr>
        <p:txBody>
          <a:bodyPr wrap="square" lIns="0" tIns="0" rIns="0" bIns="0" rtlCol="0" anchor="t"/>
          <a:lstStyle/>
          <a:p>
            <a:pPr marL="0" indent="0" algn="l">
              <a:lnSpc>
                <a:spcPts val="2650"/>
              </a:lnSpc>
              <a:buNone/>
            </a:pPr>
            <a:r>
              <a:rPr lang="en-US" sz="1650" dirty="0">
                <a:solidFill>
                  <a:srgbClr val="D6D9D7"/>
                </a:solidFill>
                <a:latin typeface="Inter" pitchFamily="34" charset="0"/>
                <a:ea typeface="Inter" pitchFamily="34" charset="-122"/>
                <a:cs typeface="Inter" pitchFamily="34" charset="-120"/>
              </a:rPr>
              <a:t>Creazione artificiale di un senso di urgenza o esclusività per indurre decisioni affrettate, sfruttando la paura di perdere opportunità o di essere esclusi.</a:t>
            </a:r>
            <a:endParaRPr lang="en-US" sz="1650" dirty="0"/>
          </a:p>
        </p:txBody>
      </p:sp>
      <p:sp>
        <p:nvSpPr>
          <p:cNvPr id="12" name="Text 7"/>
          <p:cNvSpPr/>
          <p:nvPr/>
        </p:nvSpPr>
        <p:spPr>
          <a:xfrm>
            <a:off x="749379" y="6611303"/>
            <a:ext cx="13131641" cy="1027986"/>
          </a:xfrm>
          <a:prstGeom prst="rect">
            <a:avLst/>
          </a:prstGeom>
          <a:noFill/>
          <a:ln/>
        </p:spPr>
        <p:txBody>
          <a:bodyPr wrap="square" lIns="0" tIns="0" rIns="0" bIns="0" rtlCol="0" anchor="t"/>
          <a:lstStyle/>
          <a:p>
            <a:pPr marL="0" indent="0" algn="l">
              <a:lnSpc>
                <a:spcPts val="2650"/>
              </a:lnSpc>
              <a:buNone/>
            </a:pPr>
            <a:r>
              <a:rPr lang="en-US" sz="1650" dirty="0">
                <a:solidFill>
                  <a:srgbClr val="D6D9D7"/>
                </a:solidFill>
                <a:latin typeface="Inter" pitchFamily="34" charset="0"/>
                <a:ea typeface="Inter" pitchFamily="34" charset="-122"/>
                <a:cs typeface="Inter" pitchFamily="34" charset="-120"/>
              </a:rPr>
              <a:t>La manipolazione delle emozioni rappresenta una delle tecniche più sottili e potenti nei dark pattern moderni. Queste strategie agiscono a un livello più profondo rispetto alle manipolazioni puramente visive, influenzando direttamente lo stato emotivo dell'utente per alterarne il processo decisionale.</a:t>
            </a:r>
            <a:endParaRPr lang="en-US" sz="16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name="Slide 41">
    <p:spTree>
      <p:nvGrpSpPr>
        <p:cNvPr id="1" name=""/>
        <p:cNvGrpSpPr/>
        <p:nvPr/>
      </p:nvGrpSpPr>
      <p:grpSpPr>
        <a:xfrm>
          <a:off x="0" y="0"/>
          <a:ext cx="0" cy="0"/>
          <a:chOff x="0" y="0"/>
          <a:chExt cx="0" cy="0"/>
        </a:xfrm>
      </p:grpSpPr>
      <p:sp>
        <p:nvSpPr>
          <p:cNvPr id="2" name="Text 0"/>
          <p:cNvSpPr/>
          <p:nvPr/>
        </p:nvSpPr>
        <p:spPr>
          <a:xfrm>
            <a:off x="783669" y="615791"/>
            <a:ext cx="6881217" cy="699730"/>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Gamification Manipolativa</a:t>
            </a:r>
            <a:endParaRPr lang="en-US" sz="4400" dirty="0"/>
          </a:p>
        </p:txBody>
      </p:sp>
      <p:sp>
        <p:nvSpPr>
          <p:cNvPr id="3" name="Text 1"/>
          <p:cNvSpPr/>
          <p:nvPr/>
        </p:nvSpPr>
        <p:spPr>
          <a:xfrm>
            <a:off x="783669" y="1875234"/>
            <a:ext cx="3908822" cy="349806"/>
          </a:xfrm>
          <a:prstGeom prst="rect">
            <a:avLst/>
          </a:prstGeom>
          <a:noFill/>
          <a:ln/>
        </p:spPr>
        <p:txBody>
          <a:bodyPr wrap="none" lIns="0" tIns="0" rIns="0" bIns="0" rtlCol="0" anchor="t"/>
          <a:lstStyle/>
          <a:p>
            <a:pPr marL="0" indent="0" algn="l">
              <a:lnSpc>
                <a:spcPts val="2750"/>
              </a:lnSpc>
              <a:buNone/>
            </a:pPr>
            <a:r>
              <a:rPr lang="en-US" sz="2200" dirty="0">
                <a:solidFill>
                  <a:srgbClr val="F7F7F8"/>
                </a:solidFill>
                <a:latin typeface="DM Sans Medium" pitchFamily="34" charset="0"/>
                <a:ea typeface="DM Sans Medium" pitchFamily="34" charset="-122"/>
                <a:cs typeface="DM Sans Medium" pitchFamily="34" charset="-120"/>
              </a:rPr>
              <a:t>Meccaniche di Gioco Distorte</a:t>
            </a:r>
            <a:endParaRPr lang="en-US" sz="2200" dirty="0"/>
          </a:p>
        </p:txBody>
      </p:sp>
      <p:sp>
        <p:nvSpPr>
          <p:cNvPr id="4" name="Text 2"/>
          <p:cNvSpPr/>
          <p:nvPr/>
        </p:nvSpPr>
        <p:spPr>
          <a:xfrm>
            <a:off x="783669" y="2448878"/>
            <a:ext cx="6258401" cy="2149554"/>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Un trend emergente nei dark pattern è l'uso distorto di elementi di gamification per manipolare il comportamento degli utenti. Sistemi di punti, badge, classifiche e ricompense vengono implementati non per migliorare l'esperienza utente, ma per indurre comportamenti che favoriscono la piattaforma.</a:t>
            </a:r>
            <a:endParaRPr lang="en-US" sz="1750" dirty="0"/>
          </a:p>
        </p:txBody>
      </p:sp>
      <p:sp>
        <p:nvSpPr>
          <p:cNvPr id="5" name="Text 3"/>
          <p:cNvSpPr/>
          <p:nvPr/>
        </p:nvSpPr>
        <p:spPr>
          <a:xfrm>
            <a:off x="783669" y="4799886"/>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Questi meccanismi sfruttano potenti leve psicologiche come il bisogno di completamento, la competizione sociale e il rinforzo intermittente per creare dipendenza e spingere gli utenti a condividere più dati o a rimanere più a lungo sulla piattaforma.</a:t>
            </a:r>
            <a:endParaRPr lang="en-US" sz="1750" dirty="0"/>
          </a:p>
        </p:txBody>
      </p:sp>
      <p:pic>
        <p:nvPicPr>
          <p:cNvPr id="6" name="Image 0" descr="preencoded.png"/>
          <p:cNvPicPr>
            <a:picLocks noChangeAspect="1"/>
          </p:cNvPicPr>
          <p:nvPr/>
        </p:nvPicPr>
        <p:blipFill>
          <a:blip r:embed="rId3"/>
          <a:stretch>
            <a:fillRect/>
          </a:stretch>
        </p:blipFill>
        <p:spPr>
          <a:xfrm>
            <a:off x="7595949" y="1903214"/>
            <a:ext cx="6258401" cy="3520321"/>
          </a:xfrm>
          <a:prstGeom prst="rect">
            <a:avLst/>
          </a:prstGeom>
        </p:spPr>
      </p:pic>
      <p:sp>
        <p:nvSpPr>
          <p:cNvPr id="7" name="Text 4"/>
          <p:cNvSpPr/>
          <p:nvPr/>
        </p:nvSpPr>
        <p:spPr>
          <a:xfrm>
            <a:off x="7595949" y="5675352"/>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Particolarmente preoccupante è l'uso di queste tecniche nelle applicazioni rivolte ai più giovani, che risultano estremamente vulnerabili ai meccanismi di gratificazione immediata e al desiderio di status sociale all'interno delle piattaforme.</a:t>
            </a:r>
            <a:endParaRPr lang="en-US" sz="17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name="Slide 42">
    <p:spTree>
      <p:nvGrpSpPr>
        <p:cNvPr id="1" name=""/>
        <p:cNvGrpSpPr/>
        <p:nvPr/>
      </p:nvGrpSpPr>
      <p:grpSpPr>
        <a:xfrm>
          <a:off x="0" y="0"/>
          <a:ext cx="0" cy="0"/>
          <a:chOff x="0" y="0"/>
          <a:chExt cx="0" cy="0"/>
        </a:xfrm>
      </p:grpSpPr>
      <p:sp>
        <p:nvSpPr>
          <p:cNvPr id="2" name="Text 0"/>
          <p:cNvSpPr/>
          <p:nvPr/>
        </p:nvSpPr>
        <p:spPr>
          <a:xfrm>
            <a:off x="512802" y="402908"/>
            <a:ext cx="6290310" cy="457795"/>
          </a:xfrm>
          <a:prstGeom prst="rect">
            <a:avLst/>
          </a:prstGeom>
          <a:noFill/>
          <a:ln/>
        </p:spPr>
        <p:txBody>
          <a:bodyPr wrap="none" lIns="0" tIns="0" rIns="0" bIns="0" rtlCol="0" anchor="t"/>
          <a:lstStyle/>
          <a:p>
            <a:pPr marL="0" indent="0" algn="l">
              <a:lnSpc>
                <a:spcPts val="3600"/>
              </a:lnSpc>
              <a:buNone/>
            </a:pPr>
            <a:r>
              <a:rPr lang="en-US" sz="2850" dirty="0">
                <a:solidFill>
                  <a:srgbClr val="F7F7F8"/>
                </a:solidFill>
                <a:latin typeface="DM Sans Medium" pitchFamily="34" charset="0"/>
                <a:ea typeface="DM Sans Medium" pitchFamily="34" charset="-122"/>
                <a:cs typeface="DM Sans Medium" pitchFamily="34" charset="-120"/>
              </a:rPr>
              <a:t>Impatto Psicologico dei Dark Pattern</a:t>
            </a:r>
            <a:endParaRPr lang="en-US" sz="2850" dirty="0"/>
          </a:p>
        </p:txBody>
      </p:sp>
      <p:pic>
        <p:nvPicPr>
          <p:cNvPr id="3" name="Image 0" descr="preencoded.png"/>
          <p:cNvPicPr>
            <a:picLocks noChangeAspect="1"/>
          </p:cNvPicPr>
          <p:nvPr/>
        </p:nvPicPr>
        <p:blipFill>
          <a:blip r:embed="rId3"/>
          <a:stretch>
            <a:fillRect/>
          </a:stretch>
        </p:blipFill>
        <p:spPr>
          <a:xfrm>
            <a:off x="512802" y="1153716"/>
            <a:ext cx="13604796" cy="7618571"/>
          </a:xfrm>
          <a:prstGeom prst="rect">
            <a:avLst/>
          </a:prstGeom>
        </p:spPr>
      </p:pic>
      <p:sp>
        <p:nvSpPr>
          <p:cNvPr id="4" name="Text 1"/>
          <p:cNvSpPr/>
          <p:nvPr/>
        </p:nvSpPr>
        <p:spPr>
          <a:xfrm>
            <a:off x="512802" y="8937069"/>
            <a:ext cx="13604796" cy="468868"/>
          </a:xfrm>
          <a:prstGeom prst="rect">
            <a:avLst/>
          </a:prstGeom>
          <a:noFill/>
          <a:ln/>
        </p:spPr>
        <p:txBody>
          <a:bodyPr wrap="square" lIns="0" tIns="0" rIns="0" bIns="0" rtlCol="0" anchor="t"/>
          <a:lstStyle/>
          <a:p>
            <a:pPr marL="0" indent="0" algn="l">
              <a:lnSpc>
                <a:spcPts val="1800"/>
              </a:lnSpc>
              <a:buNone/>
            </a:pPr>
            <a:r>
              <a:rPr lang="en-US" sz="1150" dirty="0">
                <a:solidFill>
                  <a:srgbClr val="D6D9D7"/>
                </a:solidFill>
                <a:latin typeface="Inter" pitchFamily="34" charset="0"/>
                <a:ea typeface="Inter" pitchFamily="34" charset="-122"/>
                <a:cs typeface="Inter" pitchFamily="34" charset="-120"/>
              </a:rPr>
              <a:t>L'esposizione continua a interfacce manipolative genera conseguenze psicologiche significative negli utenti. L'affaticamento da consenso, in particolare, porta molti a cedere alle richieste solo per evitare il disagio, compromettendo l'autenticità del consenso e creando un circolo vizioso di manipolazione accettata per esaurimento.</a:t>
            </a:r>
            <a:endParaRPr lang="en-US" sz="11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name="Slide 4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0299" y="807363"/>
            <a:ext cx="6725722" cy="637580"/>
          </a:xfrm>
          <a:prstGeom prst="rect">
            <a:avLst/>
          </a:prstGeom>
          <a:noFill/>
          <a:ln/>
        </p:spPr>
        <p:txBody>
          <a:bodyPr wrap="none" lIns="0" tIns="0" rIns="0" bIns="0" rtlCol="0" anchor="t"/>
          <a:lstStyle/>
          <a:p>
            <a:pPr marL="0" indent="0" algn="l">
              <a:lnSpc>
                <a:spcPts val="5000"/>
              </a:lnSpc>
              <a:buNone/>
            </a:pPr>
            <a:r>
              <a:rPr lang="en-US" sz="4000" dirty="0">
                <a:solidFill>
                  <a:srgbClr val="F7F7F8"/>
                </a:solidFill>
                <a:latin typeface="DM Sans Medium" pitchFamily="34" charset="0"/>
                <a:ea typeface="DM Sans Medium" pitchFamily="34" charset="-122"/>
                <a:cs typeface="DM Sans Medium" pitchFamily="34" charset="-120"/>
              </a:rPr>
              <a:t>Consenso nei Dispositivi IoT</a:t>
            </a:r>
            <a:endParaRPr lang="en-US" sz="4000" dirty="0"/>
          </a:p>
        </p:txBody>
      </p:sp>
      <p:sp>
        <p:nvSpPr>
          <p:cNvPr id="4" name="Shape 1"/>
          <p:cNvSpPr/>
          <p:nvPr/>
        </p:nvSpPr>
        <p:spPr>
          <a:xfrm>
            <a:off x="6200299" y="1750933"/>
            <a:ext cx="458986" cy="458986"/>
          </a:xfrm>
          <a:prstGeom prst="roundRect">
            <a:avLst>
              <a:gd name="adj" fmla="val 6667"/>
            </a:avLst>
          </a:prstGeom>
          <a:solidFill>
            <a:srgbClr val="4C5052"/>
          </a:solidFill>
          <a:ln/>
        </p:spPr>
        <p:txBody>
          <a:bodyPr/>
          <a:lstStyle/>
          <a:p>
            <a:endParaRPr lang="it-IT"/>
          </a:p>
        </p:txBody>
      </p:sp>
      <p:pic>
        <p:nvPicPr>
          <p:cNvPr id="5" name="Image 1" descr="preencoded.png"/>
          <p:cNvPicPr>
            <a:picLocks noChangeAspect="1"/>
          </p:cNvPicPr>
          <p:nvPr/>
        </p:nvPicPr>
        <p:blipFill>
          <a:blip r:embed="rId4"/>
          <a:stretch>
            <a:fillRect/>
          </a:stretch>
        </p:blipFill>
        <p:spPr>
          <a:xfrm>
            <a:off x="6276737" y="1789152"/>
            <a:ext cx="305991" cy="382429"/>
          </a:xfrm>
          <a:prstGeom prst="rect">
            <a:avLst/>
          </a:prstGeom>
        </p:spPr>
      </p:pic>
      <p:sp>
        <p:nvSpPr>
          <p:cNvPr id="6" name="Text 2"/>
          <p:cNvSpPr/>
          <p:nvPr/>
        </p:nvSpPr>
        <p:spPr>
          <a:xfrm>
            <a:off x="6863239" y="1820942"/>
            <a:ext cx="2549962" cy="318730"/>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Interfacce Limitate</a:t>
            </a:r>
            <a:endParaRPr lang="en-US" sz="2000" dirty="0"/>
          </a:p>
        </p:txBody>
      </p:sp>
      <p:sp>
        <p:nvSpPr>
          <p:cNvPr id="7" name="Text 3"/>
          <p:cNvSpPr/>
          <p:nvPr/>
        </p:nvSpPr>
        <p:spPr>
          <a:xfrm>
            <a:off x="6863239" y="2262068"/>
            <a:ext cx="3067764" cy="3262313"/>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I dispositivi Internet of Things (IoT) presentano sfide uniche per il consenso informato a causa delle loro interfacce limitate o assenti. Smart speaker, elettrodomestici connessi e wearable spesso raccolgono dati senza offrire meccanismi chiari per gestire le preferenze di privacy.</a:t>
            </a:r>
            <a:endParaRPr lang="en-US" sz="1600" dirty="0"/>
          </a:p>
        </p:txBody>
      </p:sp>
      <p:sp>
        <p:nvSpPr>
          <p:cNvPr id="8" name="Shape 4"/>
          <p:cNvSpPr/>
          <p:nvPr/>
        </p:nvSpPr>
        <p:spPr>
          <a:xfrm>
            <a:off x="10185916" y="1750933"/>
            <a:ext cx="458986" cy="458986"/>
          </a:xfrm>
          <a:prstGeom prst="roundRect">
            <a:avLst>
              <a:gd name="adj" fmla="val 6667"/>
            </a:avLst>
          </a:prstGeom>
          <a:solidFill>
            <a:srgbClr val="4C5052"/>
          </a:solidFill>
          <a:ln/>
        </p:spPr>
        <p:txBody>
          <a:bodyPr/>
          <a:lstStyle/>
          <a:p>
            <a:endParaRPr lang="it-IT"/>
          </a:p>
        </p:txBody>
      </p:sp>
      <p:pic>
        <p:nvPicPr>
          <p:cNvPr id="9" name="Image 2" descr="preencoded.png"/>
          <p:cNvPicPr>
            <a:picLocks noChangeAspect="1"/>
          </p:cNvPicPr>
          <p:nvPr/>
        </p:nvPicPr>
        <p:blipFill>
          <a:blip r:embed="rId5"/>
          <a:stretch>
            <a:fillRect/>
          </a:stretch>
        </p:blipFill>
        <p:spPr>
          <a:xfrm>
            <a:off x="10262354" y="1789152"/>
            <a:ext cx="305991" cy="382429"/>
          </a:xfrm>
          <a:prstGeom prst="rect">
            <a:avLst/>
          </a:prstGeom>
        </p:spPr>
      </p:pic>
      <p:sp>
        <p:nvSpPr>
          <p:cNvPr id="10" name="Text 5"/>
          <p:cNvSpPr/>
          <p:nvPr/>
        </p:nvSpPr>
        <p:spPr>
          <a:xfrm>
            <a:off x="10848856" y="1820942"/>
            <a:ext cx="3041690" cy="318730"/>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Raccolta Dati Ambientale</a:t>
            </a:r>
            <a:endParaRPr lang="en-US" sz="2000" dirty="0"/>
          </a:p>
        </p:txBody>
      </p:sp>
      <p:sp>
        <p:nvSpPr>
          <p:cNvPr id="11" name="Text 6"/>
          <p:cNvSpPr/>
          <p:nvPr/>
        </p:nvSpPr>
        <p:spPr>
          <a:xfrm>
            <a:off x="10848856" y="2262068"/>
            <a:ext cx="3067764" cy="2609850"/>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Molti dispositivi IoT raccolgono dati non solo sull'utente principale, ma anche su altre persone presenti nell'ambiente, creando problematiche di consenso per soggetti che potrebbero non essere consapevoli del monitoraggio.</a:t>
            </a:r>
            <a:endParaRPr lang="en-US" sz="1600" dirty="0"/>
          </a:p>
        </p:txBody>
      </p:sp>
      <p:sp>
        <p:nvSpPr>
          <p:cNvPr id="12" name="Shape 7"/>
          <p:cNvSpPr/>
          <p:nvPr/>
        </p:nvSpPr>
        <p:spPr>
          <a:xfrm>
            <a:off x="6200299" y="5932289"/>
            <a:ext cx="458986" cy="458986"/>
          </a:xfrm>
          <a:prstGeom prst="roundRect">
            <a:avLst>
              <a:gd name="adj" fmla="val 6667"/>
            </a:avLst>
          </a:prstGeom>
          <a:solidFill>
            <a:srgbClr val="4C5052"/>
          </a:solidFill>
          <a:ln/>
        </p:spPr>
        <p:txBody>
          <a:bodyPr/>
          <a:lstStyle/>
          <a:p>
            <a:endParaRPr lang="it-IT"/>
          </a:p>
        </p:txBody>
      </p:sp>
      <p:pic>
        <p:nvPicPr>
          <p:cNvPr id="13" name="Image 3" descr="preencoded.png"/>
          <p:cNvPicPr>
            <a:picLocks noChangeAspect="1"/>
          </p:cNvPicPr>
          <p:nvPr/>
        </p:nvPicPr>
        <p:blipFill>
          <a:blip r:embed="rId6"/>
          <a:stretch>
            <a:fillRect/>
          </a:stretch>
        </p:blipFill>
        <p:spPr>
          <a:xfrm>
            <a:off x="6276737" y="5970508"/>
            <a:ext cx="305991" cy="382429"/>
          </a:xfrm>
          <a:prstGeom prst="rect">
            <a:avLst/>
          </a:prstGeom>
        </p:spPr>
      </p:pic>
      <p:sp>
        <p:nvSpPr>
          <p:cNvPr id="14" name="Text 8"/>
          <p:cNvSpPr/>
          <p:nvPr/>
        </p:nvSpPr>
        <p:spPr>
          <a:xfrm>
            <a:off x="6863239" y="6002298"/>
            <a:ext cx="3018473" cy="318730"/>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Aggiornamenti Funzionali</a:t>
            </a:r>
            <a:endParaRPr lang="en-US" sz="2000" dirty="0"/>
          </a:p>
        </p:txBody>
      </p:sp>
      <p:sp>
        <p:nvSpPr>
          <p:cNvPr id="15" name="Text 9"/>
          <p:cNvSpPr/>
          <p:nvPr/>
        </p:nvSpPr>
        <p:spPr>
          <a:xfrm>
            <a:off x="6863239" y="6443424"/>
            <a:ext cx="7053262" cy="978694"/>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Gli aggiornamenti software possono modificare le capacità di raccolta dati dei dispositivi IoT dopo l'acquisto, spesso senza un chiaro processo di rinnovamento del consenso per le nuove funzionalità.</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7708" y="771763"/>
            <a:ext cx="7728585" cy="1263729"/>
          </a:xfrm>
          <a:prstGeom prst="rect">
            <a:avLst/>
          </a:prstGeom>
          <a:noFill/>
          <a:ln/>
        </p:spPr>
        <p:txBody>
          <a:bodyPr wrap="square" lIns="0" tIns="0" rIns="0" bIns="0" rtlCol="0" anchor="t"/>
          <a:lstStyle/>
          <a:p>
            <a:pPr marL="0" indent="0" algn="l">
              <a:lnSpc>
                <a:spcPts val="4950"/>
              </a:lnSpc>
              <a:buNone/>
            </a:pPr>
            <a:r>
              <a:rPr lang="en-US" sz="3950" dirty="0">
                <a:solidFill>
                  <a:srgbClr val="F7F7F8"/>
                </a:solidFill>
                <a:latin typeface="DM Sans Medium" pitchFamily="34" charset="0"/>
                <a:ea typeface="DM Sans Medium" pitchFamily="34" charset="-122"/>
                <a:cs typeface="DM Sans Medium" pitchFamily="34" charset="-120"/>
              </a:rPr>
              <a:t>Caratteristiche Distintive dei Dark Pattern</a:t>
            </a:r>
            <a:endParaRPr lang="en-US" sz="3950" dirty="0"/>
          </a:p>
        </p:txBody>
      </p:sp>
      <p:sp>
        <p:nvSpPr>
          <p:cNvPr id="4" name="Shape 1"/>
          <p:cNvSpPr/>
          <p:nvPr/>
        </p:nvSpPr>
        <p:spPr>
          <a:xfrm>
            <a:off x="707708" y="2338745"/>
            <a:ext cx="3763208" cy="3105150"/>
          </a:xfrm>
          <a:prstGeom prst="roundRect">
            <a:avLst>
              <a:gd name="adj" fmla="val 977"/>
            </a:avLst>
          </a:prstGeom>
          <a:solidFill>
            <a:srgbClr val="4C5052"/>
          </a:solidFill>
          <a:ln/>
        </p:spPr>
        <p:txBody>
          <a:bodyPr/>
          <a:lstStyle/>
          <a:p>
            <a:endParaRPr lang="it-IT"/>
          </a:p>
        </p:txBody>
      </p:sp>
      <p:sp>
        <p:nvSpPr>
          <p:cNvPr id="5" name="Text 2"/>
          <p:cNvSpPr/>
          <p:nvPr/>
        </p:nvSpPr>
        <p:spPr>
          <a:xfrm>
            <a:off x="909876" y="2540913"/>
            <a:ext cx="3169801" cy="315873"/>
          </a:xfrm>
          <a:prstGeom prst="rect">
            <a:avLst/>
          </a:prstGeom>
          <a:noFill/>
          <a:ln/>
        </p:spPr>
        <p:txBody>
          <a:bodyPr wrap="none" lIns="0" tIns="0" rIns="0" bIns="0" rtlCol="0" anchor="t"/>
          <a:lstStyle/>
          <a:p>
            <a:pPr marL="0" indent="0" algn="l">
              <a:lnSpc>
                <a:spcPts val="2450"/>
              </a:lnSpc>
              <a:buNone/>
            </a:pPr>
            <a:r>
              <a:rPr lang="en-US" sz="1950" dirty="0">
                <a:solidFill>
                  <a:srgbClr val="D6D9D7"/>
                </a:solidFill>
                <a:latin typeface="DM Sans Medium" pitchFamily="34" charset="0"/>
                <a:ea typeface="DM Sans Medium" pitchFamily="34" charset="-122"/>
                <a:cs typeface="DM Sans Medium" pitchFamily="34" charset="-120"/>
              </a:rPr>
              <a:t>Intenzionalità Manipolativa</a:t>
            </a:r>
            <a:endParaRPr lang="en-US" sz="1950" dirty="0"/>
          </a:p>
        </p:txBody>
      </p:sp>
      <p:sp>
        <p:nvSpPr>
          <p:cNvPr id="6" name="Text 3"/>
          <p:cNvSpPr/>
          <p:nvPr/>
        </p:nvSpPr>
        <p:spPr>
          <a:xfrm>
            <a:off x="909876" y="2978110"/>
            <a:ext cx="3358872" cy="2263616"/>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A differenza delle pratiche di persuasione legittima, i dark pattern si caratterizzano per la loro intenzionalità manipolativa, progettata specificamente per indurre l'utente a compiere azioni contro il proprio interesse.</a:t>
            </a:r>
            <a:endParaRPr lang="en-US" sz="1550" dirty="0"/>
          </a:p>
        </p:txBody>
      </p:sp>
      <p:sp>
        <p:nvSpPr>
          <p:cNvPr id="7" name="Shape 4"/>
          <p:cNvSpPr/>
          <p:nvPr/>
        </p:nvSpPr>
        <p:spPr>
          <a:xfrm>
            <a:off x="4673084" y="2338745"/>
            <a:ext cx="3763208" cy="3105150"/>
          </a:xfrm>
          <a:prstGeom prst="roundRect">
            <a:avLst>
              <a:gd name="adj" fmla="val 977"/>
            </a:avLst>
          </a:prstGeom>
          <a:solidFill>
            <a:srgbClr val="4C5052"/>
          </a:solidFill>
          <a:ln/>
        </p:spPr>
        <p:txBody>
          <a:bodyPr/>
          <a:lstStyle/>
          <a:p>
            <a:endParaRPr lang="it-IT"/>
          </a:p>
        </p:txBody>
      </p:sp>
      <p:sp>
        <p:nvSpPr>
          <p:cNvPr id="8" name="Text 5"/>
          <p:cNvSpPr/>
          <p:nvPr/>
        </p:nvSpPr>
        <p:spPr>
          <a:xfrm>
            <a:off x="4875252" y="2540913"/>
            <a:ext cx="2527578" cy="315873"/>
          </a:xfrm>
          <a:prstGeom prst="rect">
            <a:avLst/>
          </a:prstGeom>
          <a:noFill/>
          <a:ln/>
        </p:spPr>
        <p:txBody>
          <a:bodyPr wrap="none" lIns="0" tIns="0" rIns="0" bIns="0" rtlCol="0" anchor="t"/>
          <a:lstStyle/>
          <a:p>
            <a:pPr marL="0" indent="0" algn="l">
              <a:lnSpc>
                <a:spcPts val="2450"/>
              </a:lnSpc>
              <a:buNone/>
            </a:pPr>
            <a:r>
              <a:rPr lang="en-US" sz="1950" dirty="0">
                <a:solidFill>
                  <a:srgbClr val="D6D9D7"/>
                </a:solidFill>
                <a:latin typeface="DM Sans Medium" pitchFamily="34" charset="0"/>
                <a:ea typeface="DM Sans Medium" pitchFamily="34" charset="-122"/>
                <a:cs typeface="DM Sans Medium" pitchFamily="34" charset="-120"/>
              </a:rPr>
              <a:t>Opacità Operativa</a:t>
            </a:r>
            <a:endParaRPr lang="en-US" sz="1950" dirty="0"/>
          </a:p>
        </p:txBody>
      </p:sp>
      <p:sp>
        <p:nvSpPr>
          <p:cNvPr id="9" name="Text 6"/>
          <p:cNvSpPr/>
          <p:nvPr/>
        </p:nvSpPr>
        <p:spPr>
          <a:xfrm>
            <a:off x="4875252" y="2978110"/>
            <a:ext cx="3358872" cy="1940243"/>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I dark pattern operano spesso in modo non trasparente, nascondendo informazioni rilevanti o rendendo difficile la comprensione delle conseguenze delle scelte proposte all'utente.</a:t>
            </a:r>
            <a:endParaRPr lang="en-US" sz="1550" dirty="0"/>
          </a:p>
        </p:txBody>
      </p:sp>
      <p:sp>
        <p:nvSpPr>
          <p:cNvPr id="10" name="Shape 7"/>
          <p:cNvSpPr/>
          <p:nvPr/>
        </p:nvSpPr>
        <p:spPr>
          <a:xfrm>
            <a:off x="707708" y="5646063"/>
            <a:ext cx="7728585" cy="1811655"/>
          </a:xfrm>
          <a:prstGeom prst="roundRect">
            <a:avLst>
              <a:gd name="adj" fmla="val 1674"/>
            </a:avLst>
          </a:prstGeom>
          <a:solidFill>
            <a:srgbClr val="4C5052"/>
          </a:solidFill>
          <a:ln/>
        </p:spPr>
        <p:txBody>
          <a:bodyPr/>
          <a:lstStyle/>
          <a:p>
            <a:endParaRPr lang="it-IT"/>
          </a:p>
        </p:txBody>
      </p:sp>
      <p:sp>
        <p:nvSpPr>
          <p:cNvPr id="11" name="Text 8"/>
          <p:cNvSpPr/>
          <p:nvPr/>
        </p:nvSpPr>
        <p:spPr>
          <a:xfrm>
            <a:off x="909876" y="5848231"/>
            <a:ext cx="3701653" cy="315873"/>
          </a:xfrm>
          <a:prstGeom prst="rect">
            <a:avLst/>
          </a:prstGeom>
          <a:noFill/>
          <a:ln/>
        </p:spPr>
        <p:txBody>
          <a:bodyPr wrap="none" lIns="0" tIns="0" rIns="0" bIns="0" rtlCol="0" anchor="t"/>
          <a:lstStyle/>
          <a:p>
            <a:pPr marL="0" indent="0" algn="l">
              <a:lnSpc>
                <a:spcPts val="2450"/>
              </a:lnSpc>
              <a:buNone/>
            </a:pPr>
            <a:r>
              <a:rPr lang="en-US" sz="1950" dirty="0">
                <a:solidFill>
                  <a:srgbClr val="D6D9D7"/>
                </a:solidFill>
                <a:latin typeface="DM Sans Medium" pitchFamily="34" charset="0"/>
                <a:ea typeface="DM Sans Medium" pitchFamily="34" charset="-122"/>
                <a:cs typeface="DM Sans Medium" pitchFamily="34" charset="-120"/>
              </a:rPr>
              <a:t>Sfruttamento dei Bias Cognitivi</a:t>
            </a:r>
            <a:endParaRPr lang="en-US" sz="1950" dirty="0"/>
          </a:p>
        </p:txBody>
      </p:sp>
      <p:sp>
        <p:nvSpPr>
          <p:cNvPr id="12" name="Text 9"/>
          <p:cNvSpPr/>
          <p:nvPr/>
        </p:nvSpPr>
        <p:spPr>
          <a:xfrm>
            <a:off x="909876" y="6285428"/>
            <a:ext cx="7324249" cy="970121"/>
          </a:xfrm>
          <a:prstGeom prst="rect">
            <a:avLst/>
          </a:prstGeom>
          <a:noFill/>
          <a:ln/>
        </p:spPr>
        <p:txBody>
          <a:bodyPr wrap="square" lIns="0" tIns="0" rIns="0" bIns="0" rtlCol="0" anchor="t"/>
          <a:lstStyle/>
          <a:p>
            <a:pPr marL="0" indent="0" algn="l">
              <a:lnSpc>
                <a:spcPts val="2500"/>
              </a:lnSpc>
              <a:buNone/>
            </a:pPr>
            <a:r>
              <a:rPr lang="en-US" sz="1550" dirty="0">
                <a:solidFill>
                  <a:srgbClr val="D6D9D7"/>
                </a:solidFill>
                <a:latin typeface="Inter" pitchFamily="34" charset="0"/>
                <a:ea typeface="Inter" pitchFamily="34" charset="-122"/>
                <a:cs typeface="Inter" pitchFamily="34" charset="-120"/>
              </a:rPr>
              <a:t>Queste tecniche si fondano sulla conoscenza dei bias cognitivi umani, utilizzandoli strategicamente per orientare le decisioni in una direzione predeterminata e vantaggiosa per il fornitore del servizio.</a:t>
            </a:r>
            <a:endParaRPr lang="en-US" sz="15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name="Slide 44">
    <p:spTree>
      <p:nvGrpSpPr>
        <p:cNvPr id="1" name=""/>
        <p:cNvGrpSpPr/>
        <p:nvPr/>
      </p:nvGrpSpPr>
      <p:grpSpPr>
        <a:xfrm>
          <a:off x="0" y="0"/>
          <a:ext cx="0" cy="0"/>
          <a:chOff x="0" y="0"/>
          <a:chExt cx="0" cy="0"/>
        </a:xfrm>
      </p:grpSpPr>
      <p:sp>
        <p:nvSpPr>
          <p:cNvPr id="2" name="Text 0"/>
          <p:cNvSpPr/>
          <p:nvPr/>
        </p:nvSpPr>
        <p:spPr>
          <a:xfrm>
            <a:off x="787241" y="618530"/>
            <a:ext cx="9425940" cy="702826"/>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Dark Pattern nei Servizi per Bambini</a:t>
            </a:r>
            <a:endParaRPr lang="en-US" sz="4400" dirty="0"/>
          </a:p>
        </p:txBody>
      </p:sp>
      <p:pic>
        <p:nvPicPr>
          <p:cNvPr id="3" name="Image 0" descr="preencoded.png"/>
          <p:cNvPicPr>
            <a:picLocks noChangeAspect="1"/>
          </p:cNvPicPr>
          <p:nvPr/>
        </p:nvPicPr>
        <p:blipFill>
          <a:blip r:embed="rId3"/>
          <a:stretch>
            <a:fillRect/>
          </a:stretch>
        </p:blipFill>
        <p:spPr>
          <a:xfrm>
            <a:off x="787241" y="1771174"/>
            <a:ext cx="4164568" cy="2573893"/>
          </a:xfrm>
          <a:prstGeom prst="rect">
            <a:avLst/>
          </a:prstGeom>
        </p:spPr>
      </p:pic>
      <p:sp>
        <p:nvSpPr>
          <p:cNvPr id="4" name="Text 1"/>
          <p:cNvSpPr/>
          <p:nvPr/>
        </p:nvSpPr>
        <p:spPr>
          <a:xfrm>
            <a:off x="787241" y="4626173"/>
            <a:ext cx="2811899"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Pressioni all'Acquisto</a:t>
            </a:r>
            <a:endParaRPr lang="en-US" sz="2200" dirty="0"/>
          </a:p>
        </p:txBody>
      </p:sp>
      <p:sp>
        <p:nvSpPr>
          <p:cNvPr id="5" name="Text 2"/>
          <p:cNvSpPr/>
          <p:nvPr/>
        </p:nvSpPr>
        <p:spPr>
          <a:xfrm>
            <a:off x="787241" y="5112544"/>
            <a:ext cx="4164568" cy="2518648"/>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App e giochi per bambini che utilizzano personaggi amati, animazioni accattivanti e messaggi emotivi per spingere verso acquisti in-app o abbonamenti, sfruttando la limitata comprensione economica dei più piccoli e la loro impulsività.</a:t>
            </a:r>
            <a:endParaRPr lang="en-US" sz="1750" dirty="0"/>
          </a:p>
        </p:txBody>
      </p:sp>
      <p:pic>
        <p:nvPicPr>
          <p:cNvPr id="6" name="Image 1" descr="preencoded.png"/>
          <p:cNvPicPr>
            <a:picLocks noChangeAspect="1"/>
          </p:cNvPicPr>
          <p:nvPr/>
        </p:nvPicPr>
        <p:blipFill>
          <a:blip r:embed="rId4"/>
          <a:stretch>
            <a:fillRect/>
          </a:stretch>
        </p:blipFill>
        <p:spPr>
          <a:xfrm>
            <a:off x="5232916" y="1771174"/>
            <a:ext cx="4164568" cy="2573893"/>
          </a:xfrm>
          <a:prstGeom prst="rect">
            <a:avLst/>
          </a:prstGeom>
        </p:spPr>
      </p:pic>
      <p:sp>
        <p:nvSpPr>
          <p:cNvPr id="7" name="Text 3"/>
          <p:cNvSpPr/>
          <p:nvPr/>
        </p:nvSpPr>
        <p:spPr>
          <a:xfrm>
            <a:off x="5232916" y="4626173"/>
            <a:ext cx="3396139"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Raccolta Dati Mascherata</a:t>
            </a:r>
            <a:endParaRPr lang="en-US" sz="2200" dirty="0"/>
          </a:p>
        </p:txBody>
      </p:sp>
      <p:sp>
        <p:nvSpPr>
          <p:cNvPr id="8" name="Text 4"/>
          <p:cNvSpPr/>
          <p:nvPr/>
        </p:nvSpPr>
        <p:spPr>
          <a:xfrm>
            <a:off x="5232916" y="5112544"/>
            <a:ext cx="4164568" cy="2158841"/>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Interfacce che presentano richieste di accesso a dati personali o permessi eccessivi attraverso personaggi cartoon o giochi, rendendo difficile per i bambini comprendere le implicazioni privacy delle loro azioni.</a:t>
            </a:r>
            <a:endParaRPr lang="en-US" sz="1750" dirty="0"/>
          </a:p>
        </p:txBody>
      </p:sp>
      <p:pic>
        <p:nvPicPr>
          <p:cNvPr id="9" name="Image 2" descr="preencoded.png"/>
          <p:cNvPicPr>
            <a:picLocks noChangeAspect="1"/>
          </p:cNvPicPr>
          <p:nvPr/>
        </p:nvPicPr>
        <p:blipFill>
          <a:blip r:embed="rId5"/>
          <a:stretch>
            <a:fillRect/>
          </a:stretch>
        </p:blipFill>
        <p:spPr>
          <a:xfrm>
            <a:off x="9678591" y="1771174"/>
            <a:ext cx="4164568" cy="2573893"/>
          </a:xfrm>
          <a:prstGeom prst="rect">
            <a:avLst/>
          </a:prstGeom>
        </p:spPr>
      </p:pic>
      <p:sp>
        <p:nvSpPr>
          <p:cNvPr id="10" name="Text 5"/>
          <p:cNvSpPr/>
          <p:nvPr/>
        </p:nvSpPr>
        <p:spPr>
          <a:xfrm>
            <a:off x="9678591" y="4626173"/>
            <a:ext cx="3108008"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Progettazione Addittiva</a:t>
            </a:r>
            <a:endParaRPr lang="en-US" sz="2200" dirty="0"/>
          </a:p>
        </p:txBody>
      </p:sp>
      <p:sp>
        <p:nvSpPr>
          <p:cNvPr id="11" name="Text 6"/>
          <p:cNvSpPr/>
          <p:nvPr/>
        </p:nvSpPr>
        <p:spPr>
          <a:xfrm>
            <a:off x="9678591" y="5112544"/>
            <a:ext cx="4164568" cy="2158841"/>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Meccaniche di gioco progettate per creare dipendenza attraverso ricompense variabili, loop di gratificazione e penalità artificiali che possono essere evitate solo attraverso acquisti o visione di pubblicità.</a:t>
            </a:r>
            <a:endParaRPr lang="en-US" sz="17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name="Slide 45">
    <p:spTree>
      <p:nvGrpSpPr>
        <p:cNvPr id="1" name=""/>
        <p:cNvGrpSpPr/>
        <p:nvPr/>
      </p:nvGrpSpPr>
      <p:grpSpPr>
        <a:xfrm>
          <a:off x="0" y="0"/>
          <a:ext cx="0" cy="0"/>
          <a:chOff x="0" y="0"/>
          <a:chExt cx="0" cy="0"/>
        </a:xfrm>
      </p:grpSpPr>
      <p:sp>
        <p:nvSpPr>
          <p:cNvPr id="2" name="Text 0"/>
          <p:cNvSpPr/>
          <p:nvPr/>
        </p:nvSpPr>
        <p:spPr>
          <a:xfrm>
            <a:off x="783669" y="615791"/>
            <a:ext cx="7256740" cy="699730"/>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Accessibilità e Dark Pattern</a:t>
            </a:r>
            <a:endParaRPr lang="en-US" sz="4400" dirty="0"/>
          </a:p>
        </p:txBody>
      </p:sp>
      <p:sp>
        <p:nvSpPr>
          <p:cNvPr id="3" name="Text 1"/>
          <p:cNvSpPr/>
          <p:nvPr/>
        </p:nvSpPr>
        <p:spPr>
          <a:xfrm>
            <a:off x="783669" y="1875234"/>
            <a:ext cx="2799040" cy="349806"/>
          </a:xfrm>
          <a:prstGeom prst="rect">
            <a:avLst/>
          </a:prstGeom>
          <a:noFill/>
          <a:ln/>
        </p:spPr>
        <p:txBody>
          <a:bodyPr wrap="none" lIns="0" tIns="0" rIns="0" bIns="0" rtlCol="0" anchor="t"/>
          <a:lstStyle/>
          <a:p>
            <a:pPr marL="0" indent="0" algn="l">
              <a:lnSpc>
                <a:spcPts val="2750"/>
              </a:lnSpc>
              <a:buNone/>
            </a:pPr>
            <a:r>
              <a:rPr lang="en-US" sz="2200" dirty="0">
                <a:solidFill>
                  <a:srgbClr val="F7F7F8"/>
                </a:solidFill>
                <a:latin typeface="DM Sans Medium" pitchFamily="34" charset="0"/>
                <a:ea typeface="DM Sans Medium" pitchFamily="34" charset="-122"/>
                <a:cs typeface="DM Sans Medium" pitchFamily="34" charset="-120"/>
              </a:rPr>
              <a:t>Doppia Vulnerabilità</a:t>
            </a:r>
            <a:endParaRPr lang="en-US" sz="2200" dirty="0"/>
          </a:p>
        </p:txBody>
      </p:sp>
      <p:sp>
        <p:nvSpPr>
          <p:cNvPr id="4" name="Text 2"/>
          <p:cNvSpPr/>
          <p:nvPr/>
        </p:nvSpPr>
        <p:spPr>
          <a:xfrm>
            <a:off x="783669" y="2448878"/>
            <a:ext cx="6258401" cy="2149554"/>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Le persone con disabilità affrontano sfide particolari rispetto ai dark pattern, trovandosi spesso in una condizione di doppia vulnerabilità. Utenti con disabilità visive, cognitive o motorie possono incontrare maggiori difficoltà nel riconoscere e resistere alle manipolazioni dell'interfaccia.</a:t>
            </a:r>
            <a:endParaRPr lang="en-US" sz="1750" dirty="0"/>
          </a:p>
        </p:txBody>
      </p:sp>
      <p:sp>
        <p:nvSpPr>
          <p:cNvPr id="5" name="Text 3"/>
          <p:cNvSpPr/>
          <p:nvPr/>
        </p:nvSpPr>
        <p:spPr>
          <a:xfrm>
            <a:off x="783669" y="4799886"/>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Ad esempio, utenti che utilizzano screen reader possono non percepire differenze visive progettate per manipolare l'attenzione, mentre persone con difficoltà cognitive possono essere più vulnerabili a formulazioni ambigue o fuorvianti.</a:t>
            </a:r>
            <a:endParaRPr lang="en-US" sz="1750" dirty="0"/>
          </a:p>
        </p:txBody>
      </p:sp>
      <p:pic>
        <p:nvPicPr>
          <p:cNvPr id="6" name="Image 0" descr="preencoded.png"/>
          <p:cNvPicPr>
            <a:picLocks noChangeAspect="1"/>
          </p:cNvPicPr>
          <p:nvPr/>
        </p:nvPicPr>
        <p:blipFill>
          <a:blip r:embed="rId3"/>
          <a:stretch>
            <a:fillRect/>
          </a:stretch>
        </p:blipFill>
        <p:spPr>
          <a:xfrm>
            <a:off x="7595949" y="1903214"/>
            <a:ext cx="6258401" cy="3520321"/>
          </a:xfrm>
          <a:prstGeom prst="rect">
            <a:avLst/>
          </a:prstGeom>
        </p:spPr>
      </p:pic>
      <p:sp>
        <p:nvSpPr>
          <p:cNvPr id="7" name="Text 4"/>
          <p:cNvSpPr/>
          <p:nvPr/>
        </p:nvSpPr>
        <p:spPr>
          <a:xfrm>
            <a:off x="7595949" y="5675352"/>
            <a:ext cx="6258401" cy="1791295"/>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Paradossalmente, alcune tecniche di dark pattern possono sfruttare proprio gli strumenti di accessibilità, come nascondere informazioni importanti in testi alternativi o utilizzare strutture semantiche ingannevoli che confondono le tecnologie assistive.</a:t>
            </a:r>
            <a:endParaRPr lang="en-US" sz="175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name="Slide 46">
    <p:spTree>
      <p:nvGrpSpPr>
        <p:cNvPr id="1" name=""/>
        <p:cNvGrpSpPr/>
        <p:nvPr/>
      </p:nvGrpSpPr>
      <p:grpSpPr>
        <a:xfrm>
          <a:off x="0" y="0"/>
          <a:ext cx="0" cy="0"/>
          <a:chOff x="0" y="0"/>
          <a:chExt cx="0" cy="0"/>
        </a:xfrm>
      </p:grpSpPr>
      <p:sp>
        <p:nvSpPr>
          <p:cNvPr id="2" name="Text 0"/>
          <p:cNvSpPr/>
          <p:nvPr/>
        </p:nvSpPr>
        <p:spPr>
          <a:xfrm>
            <a:off x="715685" y="727591"/>
            <a:ext cx="9681448" cy="639008"/>
          </a:xfrm>
          <a:prstGeom prst="rect">
            <a:avLst/>
          </a:prstGeom>
          <a:noFill/>
          <a:ln/>
        </p:spPr>
        <p:txBody>
          <a:bodyPr wrap="none" lIns="0" tIns="0" rIns="0" bIns="0" rtlCol="0" anchor="t"/>
          <a:lstStyle/>
          <a:p>
            <a:pPr marL="0" indent="0" algn="l">
              <a:lnSpc>
                <a:spcPts val="5000"/>
              </a:lnSpc>
              <a:buNone/>
            </a:pPr>
            <a:r>
              <a:rPr lang="en-US" sz="4000" dirty="0">
                <a:solidFill>
                  <a:srgbClr val="F7F7F8"/>
                </a:solidFill>
                <a:latin typeface="DM Sans Medium" pitchFamily="34" charset="0"/>
                <a:ea typeface="DM Sans Medium" pitchFamily="34" charset="-122"/>
                <a:cs typeface="DM Sans Medium" pitchFamily="34" charset="-120"/>
              </a:rPr>
              <a:t>Consenso nei Sistemi di Identità Digitale</a:t>
            </a:r>
            <a:endParaRPr lang="en-US" sz="4000" dirty="0"/>
          </a:p>
        </p:txBody>
      </p:sp>
      <p:pic>
        <p:nvPicPr>
          <p:cNvPr id="3" name="Image 0" descr="preencoded.png"/>
          <p:cNvPicPr>
            <a:picLocks noChangeAspect="1"/>
          </p:cNvPicPr>
          <p:nvPr/>
        </p:nvPicPr>
        <p:blipFill>
          <a:blip r:embed="rId3"/>
          <a:stretch>
            <a:fillRect/>
          </a:stretch>
        </p:blipFill>
        <p:spPr>
          <a:xfrm>
            <a:off x="715685" y="1775460"/>
            <a:ext cx="1022390" cy="1505069"/>
          </a:xfrm>
          <a:prstGeom prst="rect">
            <a:avLst/>
          </a:prstGeom>
        </p:spPr>
      </p:pic>
      <p:sp>
        <p:nvSpPr>
          <p:cNvPr id="4" name="Text 1"/>
          <p:cNvSpPr/>
          <p:nvPr/>
        </p:nvSpPr>
        <p:spPr>
          <a:xfrm>
            <a:off x="2044779" y="1979890"/>
            <a:ext cx="2556034" cy="319445"/>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Single Sign-On</a:t>
            </a:r>
            <a:endParaRPr lang="en-US" sz="2000" dirty="0"/>
          </a:p>
        </p:txBody>
      </p:sp>
      <p:sp>
        <p:nvSpPr>
          <p:cNvPr id="5" name="Text 2"/>
          <p:cNvSpPr/>
          <p:nvPr/>
        </p:nvSpPr>
        <p:spPr>
          <a:xfrm>
            <a:off x="2044779" y="2421969"/>
            <a:ext cx="11869936" cy="654129"/>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I sistemi di accesso unificato (come "Accedi con Google/Facebook") spesso nascondono la portata dell'accesso ai dati concesso, presentando un'interfaccia semplificata che non comunica adeguatamente le implicazioni privacy.</a:t>
            </a:r>
            <a:endParaRPr lang="en-US" sz="1600" dirty="0"/>
          </a:p>
        </p:txBody>
      </p:sp>
      <p:pic>
        <p:nvPicPr>
          <p:cNvPr id="6" name="Image 1" descr="preencoded.png"/>
          <p:cNvPicPr>
            <a:picLocks noChangeAspect="1"/>
          </p:cNvPicPr>
          <p:nvPr/>
        </p:nvPicPr>
        <p:blipFill>
          <a:blip r:embed="rId4"/>
          <a:stretch>
            <a:fillRect/>
          </a:stretch>
        </p:blipFill>
        <p:spPr>
          <a:xfrm>
            <a:off x="715685" y="3280529"/>
            <a:ext cx="1022390" cy="1505069"/>
          </a:xfrm>
          <a:prstGeom prst="rect">
            <a:avLst/>
          </a:prstGeom>
        </p:spPr>
      </p:pic>
      <p:sp>
        <p:nvSpPr>
          <p:cNvPr id="7" name="Text 3"/>
          <p:cNvSpPr/>
          <p:nvPr/>
        </p:nvSpPr>
        <p:spPr>
          <a:xfrm>
            <a:off x="2044779" y="3484959"/>
            <a:ext cx="3183136" cy="319445"/>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Autenticazione Biometrica</a:t>
            </a:r>
            <a:endParaRPr lang="en-US" sz="2000" dirty="0"/>
          </a:p>
        </p:txBody>
      </p:sp>
      <p:sp>
        <p:nvSpPr>
          <p:cNvPr id="8" name="Text 4"/>
          <p:cNvSpPr/>
          <p:nvPr/>
        </p:nvSpPr>
        <p:spPr>
          <a:xfrm>
            <a:off x="2044779" y="3927038"/>
            <a:ext cx="11869936" cy="654129"/>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L'uso di impronte digitali, riconoscimento facciale o vocale viene spesso presentato solo come misura di sicurezza, omettendo informazioni sulla raccolta e conservazione di dati biometrici sensibili.</a:t>
            </a:r>
            <a:endParaRPr lang="en-US" sz="1600" dirty="0"/>
          </a:p>
        </p:txBody>
      </p:sp>
      <p:pic>
        <p:nvPicPr>
          <p:cNvPr id="9" name="Image 2" descr="preencoded.png"/>
          <p:cNvPicPr>
            <a:picLocks noChangeAspect="1"/>
          </p:cNvPicPr>
          <p:nvPr/>
        </p:nvPicPr>
        <p:blipFill>
          <a:blip r:embed="rId5"/>
          <a:stretch>
            <a:fillRect/>
          </a:stretch>
        </p:blipFill>
        <p:spPr>
          <a:xfrm>
            <a:off x="715685" y="4785598"/>
            <a:ext cx="1022390" cy="1505069"/>
          </a:xfrm>
          <a:prstGeom prst="rect">
            <a:avLst/>
          </a:prstGeom>
        </p:spPr>
      </p:pic>
      <p:sp>
        <p:nvSpPr>
          <p:cNvPr id="10" name="Text 5"/>
          <p:cNvSpPr/>
          <p:nvPr/>
        </p:nvSpPr>
        <p:spPr>
          <a:xfrm>
            <a:off x="2044779" y="4990028"/>
            <a:ext cx="2563535" cy="319445"/>
          </a:xfrm>
          <a:prstGeom prst="rect">
            <a:avLst/>
          </a:prstGeom>
          <a:noFill/>
          <a:ln/>
        </p:spPr>
        <p:txBody>
          <a:bodyPr wrap="none" lIns="0" tIns="0" rIns="0" bIns="0" rtlCol="0" anchor="t"/>
          <a:lstStyle/>
          <a:p>
            <a:pPr marL="0" indent="0" algn="l">
              <a:lnSpc>
                <a:spcPts val="2500"/>
              </a:lnSpc>
              <a:buNone/>
            </a:pPr>
            <a:r>
              <a:rPr lang="en-US" sz="2000" dirty="0">
                <a:solidFill>
                  <a:srgbClr val="D6D9D7"/>
                </a:solidFill>
                <a:latin typeface="DM Sans Medium" pitchFamily="34" charset="0"/>
                <a:ea typeface="DM Sans Medium" pitchFamily="34" charset="-122"/>
                <a:cs typeface="DM Sans Medium" pitchFamily="34" charset="-120"/>
              </a:rPr>
              <a:t>Identità Concatenate</a:t>
            </a:r>
            <a:endParaRPr lang="en-US" sz="2000" dirty="0"/>
          </a:p>
        </p:txBody>
      </p:sp>
      <p:sp>
        <p:nvSpPr>
          <p:cNvPr id="11" name="Text 6"/>
          <p:cNvSpPr/>
          <p:nvPr/>
        </p:nvSpPr>
        <p:spPr>
          <a:xfrm>
            <a:off x="2044779" y="5432107"/>
            <a:ext cx="11869936" cy="654129"/>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La connessione tra diverse identità digitali crea profili cross-platform spesso senza un consenso esplicito dell'utente per questa aggregazione di dati tra servizi diversi.</a:t>
            </a:r>
            <a:endParaRPr lang="en-US" sz="1600" dirty="0"/>
          </a:p>
        </p:txBody>
      </p:sp>
      <p:sp>
        <p:nvSpPr>
          <p:cNvPr id="12" name="Text 7"/>
          <p:cNvSpPr/>
          <p:nvPr/>
        </p:nvSpPr>
        <p:spPr>
          <a:xfrm>
            <a:off x="715685" y="6520696"/>
            <a:ext cx="13199031" cy="981194"/>
          </a:xfrm>
          <a:prstGeom prst="rect">
            <a:avLst/>
          </a:prstGeom>
          <a:noFill/>
          <a:ln/>
        </p:spPr>
        <p:txBody>
          <a:bodyPr wrap="square" lIns="0" tIns="0" rIns="0" bIns="0" rtlCol="0" anchor="t"/>
          <a:lstStyle/>
          <a:p>
            <a:pPr marL="0" indent="0" algn="l">
              <a:lnSpc>
                <a:spcPts val="2550"/>
              </a:lnSpc>
              <a:buNone/>
            </a:pPr>
            <a:r>
              <a:rPr lang="en-US" sz="1600" dirty="0">
                <a:solidFill>
                  <a:srgbClr val="D6D9D7"/>
                </a:solidFill>
                <a:latin typeface="Inter" pitchFamily="34" charset="0"/>
                <a:ea typeface="Inter" pitchFamily="34" charset="-122"/>
                <a:cs typeface="Inter" pitchFamily="34" charset="-120"/>
              </a:rPr>
              <a:t>I sistemi di identità digitale rappresentano un punto critico per la privacy, dove la convenienza dell'accesso semplificato viene spesso scambiata con una significativa cessione di controllo sui propri dati, facilitata da dark pattern che minimizzano la percezione di questo scambio.</a:t>
            </a:r>
            <a:endParaRPr lang="en-US" sz="16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name="Slide 48">
    <p:spTree>
      <p:nvGrpSpPr>
        <p:cNvPr id="1" name=""/>
        <p:cNvGrpSpPr/>
        <p:nvPr/>
      </p:nvGrpSpPr>
      <p:grpSpPr>
        <a:xfrm>
          <a:off x="0" y="0"/>
          <a:ext cx="0" cy="0"/>
          <a:chOff x="0" y="0"/>
          <a:chExt cx="0" cy="0"/>
        </a:xfrm>
      </p:grpSpPr>
      <p:sp>
        <p:nvSpPr>
          <p:cNvPr id="2" name="Text 0"/>
          <p:cNvSpPr/>
          <p:nvPr/>
        </p:nvSpPr>
        <p:spPr>
          <a:xfrm>
            <a:off x="785098" y="616863"/>
            <a:ext cx="9426297" cy="700921"/>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Approccio Collettivo alla Resistenza</a:t>
            </a:r>
            <a:endParaRPr lang="en-US" sz="4400" dirty="0"/>
          </a:p>
        </p:txBody>
      </p:sp>
      <p:sp>
        <p:nvSpPr>
          <p:cNvPr id="3" name="Text 1"/>
          <p:cNvSpPr/>
          <p:nvPr/>
        </p:nvSpPr>
        <p:spPr>
          <a:xfrm>
            <a:off x="1232297" y="2044303"/>
            <a:ext cx="3460909" cy="350401"/>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Segnalazioni Collaborative</a:t>
            </a:r>
            <a:endParaRPr lang="en-US" sz="2200" dirty="0"/>
          </a:p>
        </p:txBody>
      </p:sp>
      <p:sp>
        <p:nvSpPr>
          <p:cNvPr id="4" name="Text 2"/>
          <p:cNvSpPr/>
          <p:nvPr/>
        </p:nvSpPr>
        <p:spPr>
          <a:xfrm>
            <a:off x="785098" y="2529245"/>
            <a:ext cx="3908107" cy="1076563"/>
          </a:xfrm>
          <a:prstGeom prst="rect">
            <a:avLst/>
          </a:prstGeom>
          <a:noFill/>
          <a:ln/>
        </p:spPr>
        <p:txBody>
          <a:bodyPr wrap="square" lIns="0" tIns="0" rIns="0" bIns="0" rtlCol="0" anchor="t"/>
          <a:lstStyle/>
          <a:p>
            <a:pPr marL="0" indent="0" algn="r">
              <a:lnSpc>
                <a:spcPts val="2800"/>
              </a:lnSpc>
              <a:buNone/>
            </a:pPr>
            <a:r>
              <a:rPr lang="en-US" sz="1750" dirty="0">
                <a:solidFill>
                  <a:srgbClr val="D6D9D7"/>
                </a:solidFill>
                <a:latin typeface="Inter" pitchFamily="34" charset="0"/>
                <a:ea typeface="Inter" pitchFamily="34" charset="-122"/>
                <a:cs typeface="Inter" pitchFamily="34" charset="-120"/>
              </a:rPr>
              <a:t>Piattaforme che permettono agli utenti di segnalare e condividere esempi di dark pattern</a:t>
            </a:r>
            <a:endParaRPr lang="en-US" sz="1750" dirty="0"/>
          </a:p>
        </p:txBody>
      </p:sp>
      <p:pic>
        <p:nvPicPr>
          <p:cNvPr id="5" name="Image 0" descr="preencoded.png"/>
          <p:cNvPicPr>
            <a:picLocks noChangeAspect="1"/>
          </p:cNvPicPr>
          <p:nvPr/>
        </p:nvPicPr>
        <p:blipFill>
          <a:blip r:embed="rId3"/>
          <a:stretch>
            <a:fillRect/>
          </a:stretch>
        </p:blipFill>
        <p:spPr>
          <a:xfrm>
            <a:off x="5029676" y="1766411"/>
            <a:ext cx="4571048" cy="4571048"/>
          </a:xfrm>
          <a:prstGeom prst="rect">
            <a:avLst/>
          </a:prstGeom>
        </p:spPr>
      </p:pic>
      <p:pic>
        <p:nvPicPr>
          <p:cNvPr id="6" name="Image 1" descr="preencoded.png"/>
          <p:cNvPicPr>
            <a:picLocks noChangeAspect="1"/>
          </p:cNvPicPr>
          <p:nvPr/>
        </p:nvPicPr>
        <p:blipFill>
          <a:blip r:embed="rId4"/>
          <a:stretch>
            <a:fillRect/>
          </a:stretch>
        </p:blipFill>
        <p:spPr>
          <a:xfrm>
            <a:off x="6227326" y="2533174"/>
            <a:ext cx="335637" cy="419576"/>
          </a:xfrm>
          <a:prstGeom prst="rect">
            <a:avLst/>
          </a:prstGeom>
        </p:spPr>
      </p:pic>
      <p:sp>
        <p:nvSpPr>
          <p:cNvPr id="7" name="Text 3"/>
          <p:cNvSpPr/>
          <p:nvPr/>
        </p:nvSpPr>
        <p:spPr>
          <a:xfrm>
            <a:off x="9937194" y="2044303"/>
            <a:ext cx="2804160" cy="350401"/>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Educazione tra Pari</a:t>
            </a:r>
            <a:endParaRPr lang="en-US" sz="2200" dirty="0"/>
          </a:p>
        </p:txBody>
      </p:sp>
      <p:sp>
        <p:nvSpPr>
          <p:cNvPr id="8" name="Text 4"/>
          <p:cNvSpPr/>
          <p:nvPr/>
        </p:nvSpPr>
        <p:spPr>
          <a:xfrm>
            <a:off x="9937194" y="2529245"/>
            <a:ext cx="3908107" cy="1076563"/>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Condivisione di conoscenze e strategie di difesa all'interno di comunità online</a:t>
            </a:r>
            <a:endParaRPr lang="en-US" sz="1750" dirty="0"/>
          </a:p>
        </p:txBody>
      </p:sp>
      <p:pic>
        <p:nvPicPr>
          <p:cNvPr id="9" name="Image 2" descr="preencoded.png"/>
          <p:cNvPicPr>
            <a:picLocks noChangeAspect="1"/>
          </p:cNvPicPr>
          <p:nvPr/>
        </p:nvPicPr>
        <p:blipFill>
          <a:blip r:embed="rId5"/>
          <a:stretch>
            <a:fillRect/>
          </a:stretch>
        </p:blipFill>
        <p:spPr>
          <a:xfrm>
            <a:off x="5029676" y="1766411"/>
            <a:ext cx="4571048" cy="4571048"/>
          </a:xfrm>
          <a:prstGeom prst="rect">
            <a:avLst/>
          </a:prstGeom>
        </p:spPr>
      </p:pic>
      <p:pic>
        <p:nvPicPr>
          <p:cNvPr id="10" name="Image 3" descr="preencoded.png"/>
          <p:cNvPicPr>
            <a:picLocks noChangeAspect="1"/>
          </p:cNvPicPr>
          <p:nvPr/>
        </p:nvPicPr>
        <p:blipFill>
          <a:blip r:embed="rId6"/>
          <a:stretch>
            <a:fillRect/>
          </a:stretch>
        </p:blipFill>
        <p:spPr>
          <a:xfrm>
            <a:off x="8456176" y="2922151"/>
            <a:ext cx="335637" cy="419576"/>
          </a:xfrm>
          <a:prstGeom prst="rect">
            <a:avLst/>
          </a:prstGeom>
        </p:spPr>
      </p:pic>
      <p:sp>
        <p:nvSpPr>
          <p:cNvPr id="11" name="Text 5"/>
          <p:cNvSpPr/>
          <p:nvPr/>
        </p:nvSpPr>
        <p:spPr>
          <a:xfrm>
            <a:off x="9937194" y="4498062"/>
            <a:ext cx="2946083" cy="350401"/>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Advocacy Organizzata</a:t>
            </a:r>
            <a:endParaRPr lang="en-US" sz="2200" dirty="0"/>
          </a:p>
        </p:txBody>
      </p:sp>
      <p:sp>
        <p:nvSpPr>
          <p:cNvPr id="12" name="Text 6"/>
          <p:cNvSpPr/>
          <p:nvPr/>
        </p:nvSpPr>
        <p:spPr>
          <a:xfrm>
            <a:off x="9937194" y="4983004"/>
            <a:ext cx="3908107" cy="1076563"/>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Gruppi di pressione che promuovono normative più stringenti e pratiche etiche</a:t>
            </a:r>
            <a:endParaRPr lang="en-US" sz="1750" dirty="0"/>
          </a:p>
        </p:txBody>
      </p:sp>
      <p:pic>
        <p:nvPicPr>
          <p:cNvPr id="13" name="Image 4" descr="preencoded.png"/>
          <p:cNvPicPr>
            <a:picLocks noChangeAspect="1"/>
          </p:cNvPicPr>
          <p:nvPr/>
        </p:nvPicPr>
        <p:blipFill>
          <a:blip r:embed="rId7"/>
          <a:stretch>
            <a:fillRect/>
          </a:stretch>
        </p:blipFill>
        <p:spPr>
          <a:xfrm>
            <a:off x="5029676" y="1766411"/>
            <a:ext cx="4571048" cy="4571048"/>
          </a:xfrm>
          <a:prstGeom prst="rect">
            <a:avLst/>
          </a:prstGeom>
        </p:spPr>
      </p:pic>
      <p:pic>
        <p:nvPicPr>
          <p:cNvPr id="14" name="Image 5" descr="preencoded.png"/>
          <p:cNvPicPr>
            <a:picLocks noChangeAspect="1"/>
          </p:cNvPicPr>
          <p:nvPr/>
        </p:nvPicPr>
        <p:blipFill>
          <a:blip r:embed="rId8"/>
          <a:stretch>
            <a:fillRect/>
          </a:stretch>
        </p:blipFill>
        <p:spPr>
          <a:xfrm>
            <a:off x="8067199" y="5151001"/>
            <a:ext cx="335637" cy="419576"/>
          </a:xfrm>
          <a:prstGeom prst="rect">
            <a:avLst/>
          </a:prstGeom>
        </p:spPr>
      </p:pic>
      <p:sp>
        <p:nvSpPr>
          <p:cNvPr id="15" name="Text 7"/>
          <p:cNvSpPr/>
          <p:nvPr/>
        </p:nvSpPr>
        <p:spPr>
          <a:xfrm>
            <a:off x="1459111" y="4498062"/>
            <a:ext cx="3234095" cy="350401"/>
          </a:xfrm>
          <a:prstGeom prst="rect">
            <a:avLst/>
          </a:prstGeom>
          <a:noFill/>
          <a:ln/>
        </p:spPr>
        <p:txBody>
          <a:bodyPr wrap="none" lIns="0" tIns="0" rIns="0" bIns="0" rtlCol="0" anchor="t"/>
          <a:lstStyle/>
          <a:p>
            <a:pPr marL="0" indent="0" algn="r">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Boicottaggio Coordinato</a:t>
            </a:r>
            <a:endParaRPr lang="en-US" sz="2200" dirty="0"/>
          </a:p>
        </p:txBody>
      </p:sp>
      <p:sp>
        <p:nvSpPr>
          <p:cNvPr id="16" name="Text 8"/>
          <p:cNvSpPr/>
          <p:nvPr/>
        </p:nvSpPr>
        <p:spPr>
          <a:xfrm>
            <a:off x="785098" y="4983004"/>
            <a:ext cx="3908107" cy="1076563"/>
          </a:xfrm>
          <a:prstGeom prst="rect">
            <a:avLst/>
          </a:prstGeom>
          <a:noFill/>
          <a:ln/>
        </p:spPr>
        <p:txBody>
          <a:bodyPr wrap="square" lIns="0" tIns="0" rIns="0" bIns="0" rtlCol="0" anchor="t"/>
          <a:lstStyle/>
          <a:p>
            <a:pPr marL="0" indent="0" algn="r">
              <a:lnSpc>
                <a:spcPts val="2800"/>
              </a:lnSpc>
              <a:buNone/>
            </a:pPr>
            <a:r>
              <a:rPr lang="en-US" sz="1750" dirty="0">
                <a:solidFill>
                  <a:srgbClr val="D6D9D7"/>
                </a:solidFill>
                <a:latin typeface="Inter" pitchFamily="34" charset="0"/>
                <a:ea typeface="Inter" pitchFamily="34" charset="-122"/>
                <a:cs typeface="Inter" pitchFamily="34" charset="-120"/>
              </a:rPr>
              <a:t>Azioni collettive contro aziende che utilizzano sistematicamente pratiche manipolative</a:t>
            </a:r>
            <a:endParaRPr lang="en-US" sz="1750" dirty="0"/>
          </a:p>
        </p:txBody>
      </p:sp>
      <p:pic>
        <p:nvPicPr>
          <p:cNvPr id="17" name="Image 6" descr="preencoded.png"/>
          <p:cNvPicPr>
            <a:picLocks noChangeAspect="1"/>
          </p:cNvPicPr>
          <p:nvPr/>
        </p:nvPicPr>
        <p:blipFill>
          <a:blip r:embed="rId9"/>
          <a:stretch>
            <a:fillRect/>
          </a:stretch>
        </p:blipFill>
        <p:spPr>
          <a:xfrm>
            <a:off x="5029676" y="1766411"/>
            <a:ext cx="4571048" cy="4571048"/>
          </a:xfrm>
          <a:prstGeom prst="rect">
            <a:avLst/>
          </a:prstGeom>
        </p:spPr>
      </p:pic>
      <p:pic>
        <p:nvPicPr>
          <p:cNvPr id="18" name="Image 7" descr="preencoded.png"/>
          <p:cNvPicPr>
            <a:picLocks noChangeAspect="1"/>
          </p:cNvPicPr>
          <p:nvPr/>
        </p:nvPicPr>
        <p:blipFill>
          <a:blip r:embed="rId10"/>
          <a:stretch>
            <a:fillRect/>
          </a:stretch>
        </p:blipFill>
        <p:spPr>
          <a:xfrm>
            <a:off x="5838349" y="4762024"/>
            <a:ext cx="335637" cy="419576"/>
          </a:xfrm>
          <a:prstGeom prst="rect">
            <a:avLst/>
          </a:prstGeom>
        </p:spPr>
      </p:pic>
      <p:sp>
        <p:nvSpPr>
          <p:cNvPr id="19" name="Text 9"/>
          <p:cNvSpPr/>
          <p:nvPr/>
        </p:nvSpPr>
        <p:spPr>
          <a:xfrm>
            <a:off x="785098" y="6589752"/>
            <a:ext cx="13060204" cy="1076563"/>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La resistenza collettiva ai dark pattern può essere più efficace di quella individuale, creando pressione sociale ed economica sulle aziende che adottano pratiche manipolative. Attraverso la condivisione di esperienze e la mobilitazione coordinata, gli utenti possono bilanciare parzialmente l'asimmetria di potere con le piattaforme digitali.</a:t>
            </a:r>
            <a:endParaRPr lang="en-US" sz="17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name="Slide 49">
    <p:spTree>
      <p:nvGrpSpPr>
        <p:cNvPr id="1" name=""/>
        <p:cNvGrpSpPr/>
        <p:nvPr/>
      </p:nvGrpSpPr>
      <p:grpSpPr>
        <a:xfrm>
          <a:off x="0" y="0"/>
          <a:ext cx="0" cy="0"/>
          <a:chOff x="0" y="0"/>
          <a:chExt cx="0" cy="0"/>
        </a:xfrm>
      </p:grpSpPr>
      <p:sp>
        <p:nvSpPr>
          <p:cNvPr id="2" name="Text 0"/>
          <p:cNvSpPr/>
          <p:nvPr/>
        </p:nvSpPr>
        <p:spPr>
          <a:xfrm>
            <a:off x="787241" y="618530"/>
            <a:ext cx="9217223" cy="702826"/>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Certificazioni Etiche per Interfacce</a:t>
            </a:r>
            <a:endParaRPr lang="en-US" sz="4400" dirty="0"/>
          </a:p>
        </p:txBody>
      </p:sp>
      <p:pic>
        <p:nvPicPr>
          <p:cNvPr id="3" name="Image 0" descr="preencoded.png"/>
          <p:cNvPicPr>
            <a:picLocks noChangeAspect="1"/>
          </p:cNvPicPr>
          <p:nvPr/>
        </p:nvPicPr>
        <p:blipFill>
          <a:blip r:embed="rId3"/>
          <a:stretch>
            <a:fillRect/>
          </a:stretch>
        </p:blipFill>
        <p:spPr>
          <a:xfrm>
            <a:off x="787241" y="1771174"/>
            <a:ext cx="4164568" cy="2573893"/>
          </a:xfrm>
          <a:prstGeom prst="rect">
            <a:avLst/>
          </a:prstGeom>
        </p:spPr>
      </p:pic>
      <p:sp>
        <p:nvSpPr>
          <p:cNvPr id="4" name="Text 1"/>
          <p:cNvSpPr/>
          <p:nvPr/>
        </p:nvSpPr>
        <p:spPr>
          <a:xfrm>
            <a:off x="787241" y="4626173"/>
            <a:ext cx="2811899"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Badge di Conformità</a:t>
            </a:r>
            <a:endParaRPr lang="en-US" sz="2200" dirty="0"/>
          </a:p>
        </p:txBody>
      </p:sp>
      <p:sp>
        <p:nvSpPr>
          <p:cNvPr id="5" name="Text 2"/>
          <p:cNvSpPr/>
          <p:nvPr/>
        </p:nvSpPr>
        <p:spPr>
          <a:xfrm>
            <a:off x="787241" y="5112544"/>
            <a:ext cx="4164568" cy="2518648"/>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Sviluppo di sistemi di certificazione visibile che permettano agli utenti di identificare rapidamente piattaforme che aderiscono a standard etici di design dell'interfaccia, simili ai sigilli di sicurezza per i pagamenti online o alle certificazioni di accessibilità.</a:t>
            </a:r>
            <a:endParaRPr lang="en-US" sz="1750" dirty="0"/>
          </a:p>
        </p:txBody>
      </p:sp>
      <p:pic>
        <p:nvPicPr>
          <p:cNvPr id="6" name="Image 1" descr="preencoded.png"/>
          <p:cNvPicPr>
            <a:picLocks noChangeAspect="1"/>
          </p:cNvPicPr>
          <p:nvPr/>
        </p:nvPicPr>
        <p:blipFill>
          <a:blip r:embed="rId4"/>
          <a:stretch>
            <a:fillRect/>
          </a:stretch>
        </p:blipFill>
        <p:spPr>
          <a:xfrm>
            <a:off x="5232916" y="1771174"/>
            <a:ext cx="4164568" cy="2573893"/>
          </a:xfrm>
          <a:prstGeom prst="rect">
            <a:avLst/>
          </a:prstGeom>
        </p:spPr>
      </p:pic>
      <p:sp>
        <p:nvSpPr>
          <p:cNvPr id="7" name="Text 3"/>
          <p:cNvSpPr/>
          <p:nvPr/>
        </p:nvSpPr>
        <p:spPr>
          <a:xfrm>
            <a:off x="5232916" y="4626173"/>
            <a:ext cx="2811899"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Audit Indipendenti</a:t>
            </a:r>
            <a:endParaRPr lang="en-US" sz="2200" dirty="0"/>
          </a:p>
        </p:txBody>
      </p:sp>
      <p:sp>
        <p:nvSpPr>
          <p:cNvPr id="8" name="Text 4"/>
          <p:cNvSpPr/>
          <p:nvPr/>
        </p:nvSpPr>
        <p:spPr>
          <a:xfrm>
            <a:off x="5232916" y="5112544"/>
            <a:ext cx="4164568" cy="2518648"/>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Processi di verifica condotti da enti terzi che valutano le interfacce utente secondo criteri oggettivi di trasparenza, equilibrio e rispetto dell'autonomia decisionale, rilasciando certificazioni basate su standard rigorosi e verificabili.</a:t>
            </a:r>
            <a:endParaRPr lang="en-US" sz="1750" dirty="0"/>
          </a:p>
        </p:txBody>
      </p:sp>
      <p:pic>
        <p:nvPicPr>
          <p:cNvPr id="9" name="Image 2" descr="preencoded.png"/>
          <p:cNvPicPr>
            <a:picLocks noChangeAspect="1"/>
          </p:cNvPicPr>
          <p:nvPr/>
        </p:nvPicPr>
        <p:blipFill>
          <a:blip r:embed="rId5"/>
          <a:stretch>
            <a:fillRect/>
          </a:stretch>
        </p:blipFill>
        <p:spPr>
          <a:xfrm>
            <a:off x="9678591" y="1771174"/>
            <a:ext cx="4164568" cy="2573893"/>
          </a:xfrm>
          <a:prstGeom prst="rect">
            <a:avLst/>
          </a:prstGeom>
        </p:spPr>
      </p:pic>
      <p:sp>
        <p:nvSpPr>
          <p:cNvPr id="10" name="Text 5"/>
          <p:cNvSpPr/>
          <p:nvPr/>
        </p:nvSpPr>
        <p:spPr>
          <a:xfrm>
            <a:off x="9678591" y="4626173"/>
            <a:ext cx="2811899"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Rating di Fiducia</a:t>
            </a:r>
            <a:endParaRPr lang="en-US" sz="2200" dirty="0"/>
          </a:p>
        </p:txBody>
      </p:sp>
      <p:sp>
        <p:nvSpPr>
          <p:cNvPr id="11" name="Text 6"/>
          <p:cNvSpPr/>
          <p:nvPr/>
        </p:nvSpPr>
        <p:spPr>
          <a:xfrm>
            <a:off x="9678591" y="5112544"/>
            <a:ext cx="4164568" cy="2518648"/>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Sistemi di valutazione che assegnano punteggi alle interfacce digitali in base alla loro eticità, permettendo agli utenti di fare scelte informate sui servizi da utilizzare e creando incentivi di mercato per l'adozione di pratiche trasparenti.</a:t>
            </a:r>
            <a:endParaRPr lang="en-US" sz="175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name="Slide 50">
    <p:spTree>
      <p:nvGrpSpPr>
        <p:cNvPr id="1" name=""/>
        <p:cNvGrpSpPr/>
        <p:nvPr/>
      </p:nvGrpSpPr>
      <p:grpSpPr>
        <a:xfrm>
          <a:off x="0" y="0"/>
          <a:ext cx="0" cy="0"/>
          <a:chOff x="0" y="0"/>
          <a:chExt cx="0" cy="0"/>
        </a:xfrm>
      </p:grpSpPr>
      <p:sp>
        <p:nvSpPr>
          <p:cNvPr id="2" name="Text 0"/>
          <p:cNvSpPr/>
          <p:nvPr/>
        </p:nvSpPr>
        <p:spPr>
          <a:xfrm>
            <a:off x="621268" y="489109"/>
            <a:ext cx="6903839" cy="554593"/>
          </a:xfrm>
          <a:prstGeom prst="rect">
            <a:avLst/>
          </a:prstGeom>
          <a:noFill/>
          <a:ln/>
        </p:spPr>
        <p:txBody>
          <a:bodyPr wrap="none" lIns="0" tIns="0" rIns="0" bIns="0" rtlCol="0" anchor="t"/>
          <a:lstStyle/>
          <a:p>
            <a:pPr marL="0" indent="0" algn="l">
              <a:lnSpc>
                <a:spcPts val="4350"/>
              </a:lnSpc>
              <a:buNone/>
            </a:pPr>
            <a:r>
              <a:rPr lang="en-US" sz="3450" dirty="0">
                <a:solidFill>
                  <a:srgbClr val="F7F7F8"/>
                </a:solidFill>
                <a:latin typeface="DM Sans Medium" pitchFamily="34" charset="0"/>
                <a:ea typeface="DM Sans Medium" pitchFamily="34" charset="-122"/>
                <a:cs typeface="DM Sans Medium" pitchFamily="34" charset="-120"/>
              </a:rPr>
              <a:t>Verso un'Etica del Design Digitale</a:t>
            </a:r>
            <a:endParaRPr lang="en-US" sz="3450" dirty="0"/>
          </a:p>
        </p:txBody>
      </p:sp>
      <p:pic>
        <p:nvPicPr>
          <p:cNvPr id="3" name="Image 0" descr="preencoded.png"/>
          <p:cNvPicPr>
            <a:picLocks noChangeAspect="1"/>
          </p:cNvPicPr>
          <p:nvPr/>
        </p:nvPicPr>
        <p:blipFill>
          <a:blip r:embed="rId3"/>
          <a:stretch>
            <a:fillRect/>
          </a:stretch>
        </p:blipFill>
        <p:spPr>
          <a:xfrm>
            <a:off x="3305532" y="1398627"/>
            <a:ext cx="1325285" cy="1022628"/>
          </a:xfrm>
          <a:prstGeom prst="rect">
            <a:avLst/>
          </a:prstGeom>
        </p:spPr>
      </p:pic>
      <p:pic>
        <p:nvPicPr>
          <p:cNvPr id="4" name="Image 1" descr="preencoded.png"/>
          <p:cNvPicPr>
            <a:picLocks noChangeAspect="1"/>
          </p:cNvPicPr>
          <p:nvPr/>
        </p:nvPicPr>
        <p:blipFill>
          <a:blip r:embed="rId4"/>
          <a:stretch>
            <a:fillRect/>
          </a:stretch>
        </p:blipFill>
        <p:spPr>
          <a:xfrm>
            <a:off x="3843338" y="1880592"/>
            <a:ext cx="249555" cy="311944"/>
          </a:xfrm>
          <a:prstGeom prst="rect">
            <a:avLst/>
          </a:prstGeom>
        </p:spPr>
      </p:pic>
      <p:sp>
        <p:nvSpPr>
          <p:cNvPr id="5" name="Text 1"/>
          <p:cNvSpPr/>
          <p:nvPr/>
        </p:nvSpPr>
        <p:spPr>
          <a:xfrm>
            <a:off x="4808220" y="1576030"/>
            <a:ext cx="2610564" cy="277416"/>
          </a:xfrm>
          <a:prstGeom prst="rect">
            <a:avLst/>
          </a:prstGeom>
          <a:noFill/>
          <a:ln/>
        </p:spPr>
        <p:txBody>
          <a:bodyPr wrap="none" lIns="0" tIns="0" rIns="0" bIns="0" rtlCol="0" anchor="t"/>
          <a:lstStyle/>
          <a:p>
            <a:pPr marL="0" indent="0" algn="l">
              <a:lnSpc>
                <a:spcPts val="2150"/>
              </a:lnSpc>
              <a:buNone/>
            </a:pPr>
            <a:r>
              <a:rPr lang="en-US" sz="1700" dirty="0">
                <a:solidFill>
                  <a:srgbClr val="D6D9D7"/>
                </a:solidFill>
                <a:latin typeface="DM Sans Medium" pitchFamily="34" charset="0"/>
                <a:ea typeface="DM Sans Medium" pitchFamily="34" charset="-122"/>
                <a:cs typeface="DM Sans Medium" pitchFamily="34" charset="-120"/>
              </a:rPr>
              <a:t>Human-Centered Design</a:t>
            </a:r>
            <a:endParaRPr lang="en-US" sz="1700" dirty="0"/>
          </a:p>
        </p:txBody>
      </p:sp>
      <p:sp>
        <p:nvSpPr>
          <p:cNvPr id="6" name="Text 2"/>
          <p:cNvSpPr/>
          <p:nvPr/>
        </p:nvSpPr>
        <p:spPr>
          <a:xfrm>
            <a:off x="4808220" y="1959888"/>
            <a:ext cx="4194453" cy="283964"/>
          </a:xfrm>
          <a:prstGeom prst="rect">
            <a:avLst/>
          </a:prstGeom>
          <a:noFill/>
          <a:ln/>
        </p:spPr>
        <p:txBody>
          <a:bodyPr wrap="none" lIns="0" tIns="0" rIns="0" bIns="0" rtlCol="0" anchor="t"/>
          <a:lstStyle/>
          <a:p>
            <a:pPr marL="0" indent="0" algn="l">
              <a:lnSpc>
                <a:spcPts val="2200"/>
              </a:lnSpc>
              <a:buNone/>
            </a:pPr>
            <a:r>
              <a:rPr lang="en-US" sz="1350" dirty="0">
                <a:solidFill>
                  <a:srgbClr val="D6D9D7"/>
                </a:solidFill>
                <a:latin typeface="Inter" pitchFamily="34" charset="0"/>
                <a:ea typeface="Inter" pitchFamily="34" charset="-122"/>
                <a:cs typeface="Inter" pitchFamily="34" charset="-120"/>
              </a:rPr>
              <a:t>Progettazione centrata sui reali bisogni dell'utente</a:t>
            </a:r>
            <a:endParaRPr lang="en-US" sz="1350" dirty="0"/>
          </a:p>
        </p:txBody>
      </p:sp>
      <p:sp>
        <p:nvSpPr>
          <p:cNvPr id="7" name="Shape 3"/>
          <p:cNvSpPr/>
          <p:nvPr/>
        </p:nvSpPr>
        <p:spPr>
          <a:xfrm>
            <a:off x="4675108" y="2433876"/>
            <a:ext cx="9289733" cy="11430"/>
          </a:xfrm>
          <a:prstGeom prst="roundRect">
            <a:avLst>
              <a:gd name="adj" fmla="val 232962"/>
            </a:avLst>
          </a:prstGeom>
          <a:solidFill>
            <a:srgbClr val="65696B"/>
          </a:solidFill>
          <a:ln/>
        </p:spPr>
        <p:txBody>
          <a:bodyPr/>
          <a:lstStyle/>
          <a:p>
            <a:endParaRPr lang="it-IT"/>
          </a:p>
        </p:txBody>
      </p:sp>
      <p:pic>
        <p:nvPicPr>
          <p:cNvPr id="8" name="Image 2" descr="preencoded.png"/>
          <p:cNvPicPr>
            <a:picLocks noChangeAspect="1"/>
          </p:cNvPicPr>
          <p:nvPr/>
        </p:nvPicPr>
        <p:blipFill>
          <a:blip r:embed="rId5"/>
          <a:stretch>
            <a:fillRect/>
          </a:stretch>
        </p:blipFill>
        <p:spPr>
          <a:xfrm>
            <a:off x="2642830" y="2465546"/>
            <a:ext cx="2650688" cy="1022628"/>
          </a:xfrm>
          <a:prstGeom prst="rect">
            <a:avLst/>
          </a:prstGeom>
        </p:spPr>
      </p:pic>
      <p:sp>
        <p:nvSpPr>
          <p:cNvPr id="9" name="Text 4"/>
          <p:cNvSpPr/>
          <p:nvPr/>
        </p:nvSpPr>
        <p:spPr>
          <a:xfrm>
            <a:off x="3843338" y="2820829"/>
            <a:ext cx="249555" cy="311944"/>
          </a:xfrm>
          <a:prstGeom prst="rect">
            <a:avLst/>
          </a:prstGeom>
          <a:noFill/>
          <a:ln/>
        </p:spPr>
        <p:txBody>
          <a:bodyPr wrap="none" lIns="0" tIns="0" rIns="0" bIns="0" rtlCol="0" anchor="t"/>
          <a:lstStyle/>
          <a:p>
            <a:pPr marL="0" indent="0" algn="ctr">
              <a:lnSpc>
                <a:spcPts val="3100"/>
              </a:lnSpc>
              <a:buNone/>
            </a:pPr>
            <a:r>
              <a:rPr lang="en-US" sz="1950" dirty="0">
                <a:solidFill>
                  <a:srgbClr val="D6D9D7"/>
                </a:solidFill>
                <a:latin typeface="DM Sans Medium" pitchFamily="34" charset="0"/>
                <a:ea typeface="DM Sans Medium" pitchFamily="34" charset="-122"/>
                <a:cs typeface="DM Sans Medium" pitchFamily="34" charset="-120"/>
              </a:rPr>
              <a:t>2</a:t>
            </a:r>
            <a:endParaRPr lang="en-US" sz="1950" dirty="0"/>
          </a:p>
        </p:txBody>
      </p:sp>
      <p:sp>
        <p:nvSpPr>
          <p:cNvPr id="10" name="Text 5"/>
          <p:cNvSpPr/>
          <p:nvPr/>
        </p:nvSpPr>
        <p:spPr>
          <a:xfrm>
            <a:off x="5470922" y="2642949"/>
            <a:ext cx="2218968" cy="277416"/>
          </a:xfrm>
          <a:prstGeom prst="rect">
            <a:avLst/>
          </a:prstGeom>
          <a:noFill/>
          <a:ln/>
        </p:spPr>
        <p:txBody>
          <a:bodyPr wrap="none" lIns="0" tIns="0" rIns="0" bIns="0" rtlCol="0" anchor="t"/>
          <a:lstStyle/>
          <a:p>
            <a:pPr marL="0" indent="0" algn="l">
              <a:lnSpc>
                <a:spcPts val="2150"/>
              </a:lnSpc>
              <a:buNone/>
            </a:pPr>
            <a:r>
              <a:rPr lang="en-US" sz="1700" dirty="0">
                <a:solidFill>
                  <a:srgbClr val="D6D9D7"/>
                </a:solidFill>
                <a:latin typeface="DM Sans Medium" pitchFamily="34" charset="0"/>
                <a:ea typeface="DM Sans Medium" pitchFamily="34" charset="-122"/>
                <a:cs typeface="DM Sans Medium" pitchFamily="34" charset="-120"/>
              </a:rPr>
              <a:t>Trasparenza Radicale</a:t>
            </a:r>
            <a:endParaRPr lang="en-US" sz="1700" dirty="0"/>
          </a:p>
        </p:txBody>
      </p:sp>
      <p:sp>
        <p:nvSpPr>
          <p:cNvPr id="11" name="Text 6"/>
          <p:cNvSpPr/>
          <p:nvPr/>
        </p:nvSpPr>
        <p:spPr>
          <a:xfrm>
            <a:off x="5470922" y="3026807"/>
            <a:ext cx="4741307" cy="283964"/>
          </a:xfrm>
          <a:prstGeom prst="rect">
            <a:avLst/>
          </a:prstGeom>
          <a:noFill/>
          <a:ln/>
        </p:spPr>
        <p:txBody>
          <a:bodyPr wrap="none" lIns="0" tIns="0" rIns="0" bIns="0" rtlCol="0" anchor="t"/>
          <a:lstStyle/>
          <a:p>
            <a:pPr marL="0" indent="0" algn="l">
              <a:lnSpc>
                <a:spcPts val="2200"/>
              </a:lnSpc>
              <a:buNone/>
            </a:pPr>
            <a:r>
              <a:rPr lang="en-US" sz="1350" dirty="0">
                <a:solidFill>
                  <a:srgbClr val="D6D9D7"/>
                </a:solidFill>
                <a:latin typeface="Inter" pitchFamily="34" charset="0"/>
                <a:ea typeface="Inter" pitchFamily="34" charset="-122"/>
                <a:cs typeface="Inter" pitchFamily="34" charset="-120"/>
              </a:rPr>
              <a:t>Comunicazione chiara di tutte le implicazioni delle scelte</a:t>
            </a:r>
            <a:endParaRPr lang="en-US" sz="1350" dirty="0"/>
          </a:p>
        </p:txBody>
      </p:sp>
      <p:sp>
        <p:nvSpPr>
          <p:cNvPr id="12" name="Shape 7"/>
          <p:cNvSpPr/>
          <p:nvPr/>
        </p:nvSpPr>
        <p:spPr>
          <a:xfrm>
            <a:off x="5337810" y="3500795"/>
            <a:ext cx="8627031" cy="11430"/>
          </a:xfrm>
          <a:prstGeom prst="roundRect">
            <a:avLst>
              <a:gd name="adj" fmla="val 232962"/>
            </a:avLst>
          </a:prstGeom>
          <a:solidFill>
            <a:srgbClr val="65696B"/>
          </a:solidFill>
          <a:ln/>
        </p:spPr>
        <p:txBody>
          <a:bodyPr/>
          <a:lstStyle/>
          <a:p>
            <a:endParaRPr lang="it-IT"/>
          </a:p>
        </p:txBody>
      </p:sp>
      <p:pic>
        <p:nvPicPr>
          <p:cNvPr id="13" name="Image 3" descr="preencoded.png"/>
          <p:cNvPicPr>
            <a:picLocks noChangeAspect="1"/>
          </p:cNvPicPr>
          <p:nvPr/>
        </p:nvPicPr>
        <p:blipFill>
          <a:blip r:embed="rId6"/>
          <a:stretch>
            <a:fillRect/>
          </a:stretch>
        </p:blipFill>
        <p:spPr>
          <a:xfrm>
            <a:off x="1980128" y="3532465"/>
            <a:ext cx="3976092" cy="1022628"/>
          </a:xfrm>
          <a:prstGeom prst="rect">
            <a:avLst/>
          </a:prstGeom>
        </p:spPr>
      </p:pic>
      <p:pic>
        <p:nvPicPr>
          <p:cNvPr id="14" name="Image 4" descr="preencoded.png"/>
          <p:cNvPicPr>
            <a:picLocks noChangeAspect="1"/>
          </p:cNvPicPr>
          <p:nvPr/>
        </p:nvPicPr>
        <p:blipFill>
          <a:blip r:embed="rId7"/>
          <a:stretch>
            <a:fillRect/>
          </a:stretch>
        </p:blipFill>
        <p:spPr>
          <a:xfrm>
            <a:off x="3843338" y="3887748"/>
            <a:ext cx="249555" cy="311944"/>
          </a:xfrm>
          <a:prstGeom prst="rect">
            <a:avLst/>
          </a:prstGeom>
        </p:spPr>
      </p:pic>
      <p:sp>
        <p:nvSpPr>
          <p:cNvPr id="15" name="Text 8"/>
          <p:cNvSpPr/>
          <p:nvPr/>
        </p:nvSpPr>
        <p:spPr>
          <a:xfrm>
            <a:off x="6133624" y="3709868"/>
            <a:ext cx="2218968" cy="277416"/>
          </a:xfrm>
          <a:prstGeom prst="rect">
            <a:avLst/>
          </a:prstGeom>
          <a:noFill/>
          <a:ln/>
        </p:spPr>
        <p:txBody>
          <a:bodyPr wrap="none" lIns="0" tIns="0" rIns="0" bIns="0" rtlCol="0" anchor="t"/>
          <a:lstStyle/>
          <a:p>
            <a:pPr marL="0" indent="0" algn="l">
              <a:lnSpc>
                <a:spcPts val="2150"/>
              </a:lnSpc>
              <a:buNone/>
            </a:pPr>
            <a:r>
              <a:rPr lang="en-US" sz="1700" dirty="0">
                <a:solidFill>
                  <a:srgbClr val="D6D9D7"/>
                </a:solidFill>
                <a:latin typeface="DM Sans Medium" pitchFamily="34" charset="0"/>
                <a:ea typeface="DM Sans Medium" pitchFamily="34" charset="-122"/>
                <a:cs typeface="DM Sans Medium" pitchFamily="34" charset="-120"/>
              </a:rPr>
              <a:t>Equità Decisionale</a:t>
            </a:r>
            <a:endParaRPr lang="en-US" sz="1700" dirty="0"/>
          </a:p>
        </p:txBody>
      </p:sp>
      <p:sp>
        <p:nvSpPr>
          <p:cNvPr id="16" name="Text 9"/>
          <p:cNvSpPr/>
          <p:nvPr/>
        </p:nvSpPr>
        <p:spPr>
          <a:xfrm>
            <a:off x="6133624" y="4093726"/>
            <a:ext cx="4129921" cy="283964"/>
          </a:xfrm>
          <a:prstGeom prst="rect">
            <a:avLst/>
          </a:prstGeom>
          <a:noFill/>
          <a:ln/>
        </p:spPr>
        <p:txBody>
          <a:bodyPr wrap="none" lIns="0" tIns="0" rIns="0" bIns="0" rtlCol="0" anchor="t"/>
          <a:lstStyle/>
          <a:p>
            <a:pPr marL="0" indent="0" algn="l">
              <a:lnSpc>
                <a:spcPts val="2200"/>
              </a:lnSpc>
              <a:buNone/>
            </a:pPr>
            <a:r>
              <a:rPr lang="en-US" sz="1350" dirty="0">
                <a:solidFill>
                  <a:srgbClr val="D6D9D7"/>
                </a:solidFill>
                <a:latin typeface="Inter" pitchFamily="34" charset="0"/>
                <a:ea typeface="Inter" pitchFamily="34" charset="-122"/>
                <a:cs typeface="Inter" pitchFamily="34" charset="-120"/>
              </a:rPr>
              <a:t>Presentazione equilibrata delle opzioni disponibili</a:t>
            </a:r>
            <a:endParaRPr lang="en-US" sz="1350" dirty="0"/>
          </a:p>
        </p:txBody>
      </p:sp>
      <p:sp>
        <p:nvSpPr>
          <p:cNvPr id="17" name="Shape 10"/>
          <p:cNvSpPr/>
          <p:nvPr/>
        </p:nvSpPr>
        <p:spPr>
          <a:xfrm>
            <a:off x="6000512" y="4567714"/>
            <a:ext cx="7964329" cy="11430"/>
          </a:xfrm>
          <a:prstGeom prst="roundRect">
            <a:avLst>
              <a:gd name="adj" fmla="val 232962"/>
            </a:avLst>
          </a:prstGeom>
          <a:solidFill>
            <a:srgbClr val="65696B"/>
          </a:solidFill>
          <a:ln/>
        </p:spPr>
        <p:txBody>
          <a:bodyPr/>
          <a:lstStyle/>
          <a:p>
            <a:endParaRPr lang="it-IT"/>
          </a:p>
        </p:txBody>
      </p:sp>
      <p:pic>
        <p:nvPicPr>
          <p:cNvPr id="18" name="Image 5" descr="preencoded.png"/>
          <p:cNvPicPr>
            <a:picLocks noChangeAspect="1"/>
          </p:cNvPicPr>
          <p:nvPr/>
        </p:nvPicPr>
        <p:blipFill>
          <a:blip r:embed="rId8"/>
          <a:stretch>
            <a:fillRect/>
          </a:stretch>
        </p:blipFill>
        <p:spPr>
          <a:xfrm>
            <a:off x="1317427" y="4599384"/>
            <a:ext cx="5301496" cy="1022628"/>
          </a:xfrm>
          <a:prstGeom prst="rect">
            <a:avLst/>
          </a:prstGeom>
        </p:spPr>
      </p:pic>
      <p:sp>
        <p:nvSpPr>
          <p:cNvPr id="19" name="Text 11"/>
          <p:cNvSpPr/>
          <p:nvPr/>
        </p:nvSpPr>
        <p:spPr>
          <a:xfrm>
            <a:off x="3843338" y="4954667"/>
            <a:ext cx="249555" cy="311944"/>
          </a:xfrm>
          <a:prstGeom prst="rect">
            <a:avLst/>
          </a:prstGeom>
          <a:noFill/>
          <a:ln/>
        </p:spPr>
        <p:txBody>
          <a:bodyPr wrap="none" lIns="0" tIns="0" rIns="0" bIns="0" rtlCol="0" anchor="t"/>
          <a:lstStyle/>
          <a:p>
            <a:pPr marL="0" indent="0" algn="ctr">
              <a:lnSpc>
                <a:spcPts val="3100"/>
              </a:lnSpc>
              <a:buNone/>
            </a:pPr>
            <a:r>
              <a:rPr lang="en-US" sz="1950" dirty="0">
                <a:solidFill>
                  <a:srgbClr val="D6D9D7"/>
                </a:solidFill>
                <a:latin typeface="DM Sans Medium" pitchFamily="34" charset="0"/>
                <a:ea typeface="DM Sans Medium" pitchFamily="34" charset="-122"/>
                <a:cs typeface="DM Sans Medium" pitchFamily="34" charset="-120"/>
              </a:rPr>
              <a:t>4</a:t>
            </a:r>
            <a:endParaRPr lang="en-US" sz="1950" dirty="0"/>
          </a:p>
        </p:txBody>
      </p:sp>
      <p:sp>
        <p:nvSpPr>
          <p:cNvPr id="20" name="Text 12"/>
          <p:cNvSpPr/>
          <p:nvPr/>
        </p:nvSpPr>
        <p:spPr>
          <a:xfrm>
            <a:off x="6796326" y="4776788"/>
            <a:ext cx="2475548" cy="277416"/>
          </a:xfrm>
          <a:prstGeom prst="rect">
            <a:avLst/>
          </a:prstGeom>
          <a:noFill/>
          <a:ln/>
        </p:spPr>
        <p:txBody>
          <a:bodyPr wrap="none" lIns="0" tIns="0" rIns="0" bIns="0" rtlCol="0" anchor="t"/>
          <a:lstStyle/>
          <a:p>
            <a:pPr marL="0" indent="0" algn="l">
              <a:lnSpc>
                <a:spcPts val="2150"/>
              </a:lnSpc>
              <a:buNone/>
            </a:pPr>
            <a:r>
              <a:rPr lang="en-US" sz="1700" dirty="0">
                <a:solidFill>
                  <a:srgbClr val="D6D9D7"/>
                </a:solidFill>
                <a:latin typeface="DM Sans Medium" pitchFamily="34" charset="0"/>
                <a:ea typeface="DM Sans Medium" pitchFamily="34" charset="-122"/>
                <a:cs typeface="DM Sans Medium" pitchFamily="34" charset="-120"/>
              </a:rPr>
              <a:t>Rispetto dell'Autonomia</a:t>
            </a:r>
            <a:endParaRPr lang="en-US" sz="1700" dirty="0"/>
          </a:p>
        </p:txBody>
      </p:sp>
      <p:sp>
        <p:nvSpPr>
          <p:cNvPr id="21" name="Text 13"/>
          <p:cNvSpPr/>
          <p:nvPr/>
        </p:nvSpPr>
        <p:spPr>
          <a:xfrm>
            <a:off x="6796326" y="5160645"/>
            <a:ext cx="3849886" cy="283964"/>
          </a:xfrm>
          <a:prstGeom prst="rect">
            <a:avLst/>
          </a:prstGeom>
          <a:noFill/>
          <a:ln/>
        </p:spPr>
        <p:txBody>
          <a:bodyPr wrap="none" lIns="0" tIns="0" rIns="0" bIns="0" rtlCol="0" anchor="t"/>
          <a:lstStyle/>
          <a:p>
            <a:pPr marL="0" indent="0" algn="l">
              <a:lnSpc>
                <a:spcPts val="2200"/>
              </a:lnSpc>
              <a:buNone/>
            </a:pPr>
            <a:r>
              <a:rPr lang="en-US" sz="1350" dirty="0">
                <a:solidFill>
                  <a:srgbClr val="D6D9D7"/>
                </a:solidFill>
                <a:latin typeface="Inter" pitchFamily="34" charset="0"/>
                <a:ea typeface="Inter" pitchFamily="34" charset="-122"/>
                <a:cs typeface="Inter" pitchFamily="34" charset="-120"/>
              </a:rPr>
              <a:t>Valorizzazione della libertà di scelta informata</a:t>
            </a:r>
            <a:endParaRPr lang="en-US" sz="1350" dirty="0"/>
          </a:p>
        </p:txBody>
      </p:sp>
      <p:sp>
        <p:nvSpPr>
          <p:cNvPr id="22" name="Shape 14"/>
          <p:cNvSpPr/>
          <p:nvPr/>
        </p:nvSpPr>
        <p:spPr>
          <a:xfrm>
            <a:off x="6663214" y="5634633"/>
            <a:ext cx="7301627" cy="11430"/>
          </a:xfrm>
          <a:prstGeom prst="roundRect">
            <a:avLst>
              <a:gd name="adj" fmla="val 232962"/>
            </a:avLst>
          </a:prstGeom>
          <a:solidFill>
            <a:srgbClr val="65696B"/>
          </a:solidFill>
          <a:ln/>
        </p:spPr>
        <p:txBody>
          <a:bodyPr/>
          <a:lstStyle/>
          <a:p>
            <a:endParaRPr lang="it-IT"/>
          </a:p>
        </p:txBody>
      </p:sp>
      <p:pic>
        <p:nvPicPr>
          <p:cNvPr id="23" name="Image 6" descr="preencoded.png"/>
          <p:cNvPicPr>
            <a:picLocks noChangeAspect="1"/>
          </p:cNvPicPr>
          <p:nvPr/>
        </p:nvPicPr>
        <p:blipFill>
          <a:blip r:embed="rId9"/>
          <a:stretch>
            <a:fillRect/>
          </a:stretch>
        </p:blipFill>
        <p:spPr>
          <a:xfrm>
            <a:off x="654725" y="5666303"/>
            <a:ext cx="6626900" cy="1022628"/>
          </a:xfrm>
          <a:prstGeom prst="rect">
            <a:avLst/>
          </a:prstGeom>
        </p:spPr>
      </p:pic>
      <p:sp>
        <p:nvSpPr>
          <p:cNvPr id="24" name="Text 15"/>
          <p:cNvSpPr/>
          <p:nvPr/>
        </p:nvSpPr>
        <p:spPr>
          <a:xfrm>
            <a:off x="3843338" y="6021586"/>
            <a:ext cx="249555" cy="311944"/>
          </a:xfrm>
          <a:prstGeom prst="rect">
            <a:avLst/>
          </a:prstGeom>
          <a:noFill/>
          <a:ln/>
        </p:spPr>
        <p:txBody>
          <a:bodyPr wrap="none" lIns="0" tIns="0" rIns="0" bIns="0" rtlCol="0" anchor="t"/>
          <a:lstStyle/>
          <a:p>
            <a:pPr marL="0" indent="0" algn="ctr">
              <a:lnSpc>
                <a:spcPts val="3100"/>
              </a:lnSpc>
              <a:buNone/>
            </a:pPr>
            <a:r>
              <a:rPr lang="en-US" sz="1950" dirty="0">
                <a:solidFill>
                  <a:srgbClr val="D6D9D7"/>
                </a:solidFill>
                <a:latin typeface="DM Sans Medium" pitchFamily="34" charset="0"/>
                <a:ea typeface="DM Sans Medium" pitchFamily="34" charset="-122"/>
                <a:cs typeface="DM Sans Medium" pitchFamily="34" charset="-120"/>
              </a:rPr>
              <a:t>5</a:t>
            </a:r>
            <a:endParaRPr lang="en-US" sz="1950" dirty="0"/>
          </a:p>
        </p:txBody>
      </p:sp>
      <p:sp>
        <p:nvSpPr>
          <p:cNvPr id="25" name="Text 16"/>
          <p:cNvSpPr/>
          <p:nvPr/>
        </p:nvSpPr>
        <p:spPr>
          <a:xfrm>
            <a:off x="7459027" y="5843707"/>
            <a:ext cx="2786539" cy="277416"/>
          </a:xfrm>
          <a:prstGeom prst="rect">
            <a:avLst/>
          </a:prstGeom>
          <a:noFill/>
          <a:ln/>
        </p:spPr>
        <p:txBody>
          <a:bodyPr wrap="none" lIns="0" tIns="0" rIns="0" bIns="0" rtlCol="0" anchor="t"/>
          <a:lstStyle/>
          <a:p>
            <a:pPr marL="0" indent="0" algn="l">
              <a:lnSpc>
                <a:spcPts val="2150"/>
              </a:lnSpc>
              <a:buNone/>
            </a:pPr>
            <a:r>
              <a:rPr lang="en-US" sz="1700" dirty="0">
                <a:solidFill>
                  <a:srgbClr val="D6D9D7"/>
                </a:solidFill>
                <a:latin typeface="DM Sans Medium" pitchFamily="34" charset="0"/>
                <a:ea typeface="DM Sans Medium" pitchFamily="34" charset="-122"/>
                <a:cs typeface="DM Sans Medium" pitchFamily="34" charset="-120"/>
              </a:rPr>
              <a:t>Responsabilità Progettuale</a:t>
            </a:r>
            <a:endParaRPr lang="en-US" sz="1700" dirty="0"/>
          </a:p>
        </p:txBody>
      </p:sp>
      <p:sp>
        <p:nvSpPr>
          <p:cNvPr id="26" name="Text 17"/>
          <p:cNvSpPr/>
          <p:nvPr/>
        </p:nvSpPr>
        <p:spPr>
          <a:xfrm>
            <a:off x="7459027" y="6227564"/>
            <a:ext cx="4401860" cy="283964"/>
          </a:xfrm>
          <a:prstGeom prst="rect">
            <a:avLst/>
          </a:prstGeom>
          <a:noFill/>
          <a:ln/>
        </p:spPr>
        <p:txBody>
          <a:bodyPr wrap="none" lIns="0" tIns="0" rIns="0" bIns="0" rtlCol="0" anchor="t"/>
          <a:lstStyle/>
          <a:p>
            <a:pPr marL="0" indent="0" algn="l">
              <a:lnSpc>
                <a:spcPts val="2200"/>
              </a:lnSpc>
              <a:buNone/>
            </a:pPr>
            <a:r>
              <a:rPr lang="en-US" sz="1350" dirty="0">
                <a:solidFill>
                  <a:srgbClr val="D6D9D7"/>
                </a:solidFill>
                <a:latin typeface="Inter" pitchFamily="34" charset="0"/>
                <a:ea typeface="Inter" pitchFamily="34" charset="-122"/>
                <a:cs typeface="Inter" pitchFamily="34" charset="-120"/>
              </a:rPr>
              <a:t>Consapevolezza dell'impatto sociale delle interfacce</a:t>
            </a:r>
            <a:endParaRPr lang="en-US" sz="1350" dirty="0"/>
          </a:p>
        </p:txBody>
      </p:sp>
      <p:sp>
        <p:nvSpPr>
          <p:cNvPr id="27" name="Text 18"/>
          <p:cNvSpPr/>
          <p:nvPr/>
        </p:nvSpPr>
        <p:spPr>
          <a:xfrm>
            <a:off x="621268" y="6888599"/>
            <a:ext cx="13387864" cy="851892"/>
          </a:xfrm>
          <a:prstGeom prst="rect">
            <a:avLst/>
          </a:prstGeom>
          <a:noFill/>
          <a:ln/>
        </p:spPr>
        <p:txBody>
          <a:bodyPr wrap="square" lIns="0" tIns="0" rIns="0" bIns="0" rtlCol="0" anchor="t"/>
          <a:lstStyle/>
          <a:p>
            <a:pPr marL="0" indent="0" algn="l">
              <a:lnSpc>
                <a:spcPts val="2200"/>
              </a:lnSpc>
              <a:buNone/>
            </a:pPr>
            <a:r>
              <a:rPr lang="en-US" sz="1350" dirty="0">
                <a:solidFill>
                  <a:srgbClr val="D6D9D7"/>
                </a:solidFill>
                <a:latin typeface="Inter" pitchFamily="34" charset="0"/>
                <a:ea typeface="Inter" pitchFamily="34" charset="-122"/>
                <a:cs typeface="Inter" pitchFamily="34" charset="-120"/>
              </a:rPr>
              <a:t>Lo sviluppo di un'etica del design digitale richiede un cambiamento di paradigma che ponga al centro i valori umani piuttosto che la massimizzazione dell'engagement o della raccolta dati. Questo approccio non solo rispetta la dignità degli utenti, ma può anche costruire relazioni di fiducia più durature tra persone e piattaforme.</a:t>
            </a:r>
            <a:endParaRPr lang="en-US" sz="13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name="Slide 51">
    <p:spTree>
      <p:nvGrpSpPr>
        <p:cNvPr id="1" name=""/>
        <p:cNvGrpSpPr/>
        <p:nvPr/>
      </p:nvGrpSpPr>
      <p:grpSpPr>
        <a:xfrm>
          <a:off x="0" y="0"/>
          <a:ext cx="0" cy="0"/>
          <a:chOff x="0" y="0"/>
          <a:chExt cx="0" cy="0"/>
        </a:xfrm>
      </p:grpSpPr>
      <p:sp>
        <p:nvSpPr>
          <p:cNvPr id="2" name="Text 0"/>
          <p:cNvSpPr/>
          <p:nvPr/>
        </p:nvSpPr>
        <p:spPr>
          <a:xfrm>
            <a:off x="793790" y="722590"/>
            <a:ext cx="8124230"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Formazione Etica per Designer</a:t>
            </a:r>
            <a:endParaRPr lang="en-US" sz="4450" dirty="0"/>
          </a:p>
        </p:txBody>
      </p:sp>
      <p:sp>
        <p:nvSpPr>
          <p:cNvPr id="3" name="Shape 1"/>
          <p:cNvSpPr/>
          <p:nvPr/>
        </p:nvSpPr>
        <p:spPr>
          <a:xfrm>
            <a:off x="793790" y="2565440"/>
            <a:ext cx="4120753" cy="226814"/>
          </a:xfrm>
          <a:prstGeom prst="roundRect">
            <a:avLst>
              <a:gd name="adj" fmla="val 15001"/>
            </a:avLst>
          </a:prstGeom>
          <a:solidFill>
            <a:srgbClr val="4C5052"/>
          </a:solidFill>
          <a:ln/>
        </p:spPr>
        <p:txBody>
          <a:bodyPr/>
          <a:lstStyle/>
          <a:p>
            <a:endParaRPr lang="it-IT"/>
          </a:p>
        </p:txBody>
      </p:sp>
      <p:sp>
        <p:nvSpPr>
          <p:cNvPr id="4" name="Text 2"/>
          <p:cNvSpPr/>
          <p:nvPr/>
        </p:nvSpPr>
        <p:spPr>
          <a:xfrm>
            <a:off x="793790" y="3132415"/>
            <a:ext cx="3259931"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Consapevolezza dei Bias</a:t>
            </a:r>
            <a:endParaRPr lang="en-US" sz="2200" dirty="0"/>
          </a:p>
        </p:txBody>
      </p:sp>
      <p:sp>
        <p:nvSpPr>
          <p:cNvPr id="5" name="Text 3"/>
          <p:cNvSpPr/>
          <p:nvPr/>
        </p:nvSpPr>
        <p:spPr>
          <a:xfrm>
            <a:off x="793790" y="3622834"/>
            <a:ext cx="4120753" cy="254031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Programmi formativi che sensibilizzano i designer sui bias cognitivi e su come questi possano essere sfruttati o mitigati attraverso le scelte progettuali, sviluppando una comprensione profonda dei meccanismi psicologici in gioco.</a:t>
            </a:r>
            <a:endParaRPr lang="en-US" sz="1750" dirty="0"/>
          </a:p>
        </p:txBody>
      </p:sp>
      <p:sp>
        <p:nvSpPr>
          <p:cNvPr id="6" name="Shape 4"/>
          <p:cNvSpPr/>
          <p:nvPr/>
        </p:nvSpPr>
        <p:spPr>
          <a:xfrm>
            <a:off x="5254704" y="2225159"/>
            <a:ext cx="4120872" cy="226814"/>
          </a:xfrm>
          <a:prstGeom prst="roundRect">
            <a:avLst>
              <a:gd name="adj" fmla="val 15001"/>
            </a:avLst>
          </a:prstGeom>
          <a:solidFill>
            <a:srgbClr val="4C5052"/>
          </a:solidFill>
          <a:ln/>
        </p:spPr>
        <p:txBody>
          <a:bodyPr/>
          <a:lstStyle/>
          <a:p>
            <a:endParaRPr lang="it-IT"/>
          </a:p>
        </p:txBody>
      </p:sp>
      <p:sp>
        <p:nvSpPr>
          <p:cNvPr id="7" name="Text 5"/>
          <p:cNvSpPr/>
          <p:nvPr/>
        </p:nvSpPr>
        <p:spPr>
          <a:xfrm>
            <a:off x="5254704" y="2792135"/>
            <a:ext cx="4011454"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Strumenti di Valutazione Etica</a:t>
            </a:r>
            <a:endParaRPr lang="en-US" sz="2200" dirty="0"/>
          </a:p>
        </p:txBody>
      </p:sp>
      <p:sp>
        <p:nvSpPr>
          <p:cNvPr id="8" name="Text 6"/>
          <p:cNvSpPr/>
          <p:nvPr/>
        </p:nvSpPr>
        <p:spPr>
          <a:xfrm>
            <a:off x="5254704" y="3282553"/>
            <a:ext cx="4120872" cy="2177415"/>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Metodologie strutturate per analizzare l'impatto etico delle interfacce, come checklist, framework decisionali e processi di revisione tra pari che permettono di identificare potenziali problemi prima dell'implementazione.</a:t>
            </a:r>
            <a:endParaRPr lang="en-US" sz="1750" dirty="0"/>
          </a:p>
        </p:txBody>
      </p:sp>
      <p:sp>
        <p:nvSpPr>
          <p:cNvPr id="9" name="Shape 7"/>
          <p:cNvSpPr/>
          <p:nvPr/>
        </p:nvSpPr>
        <p:spPr>
          <a:xfrm>
            <a:off x="9715738" y="1884997"/>
            <a:ext cx="4120872" cy="226814"/>
          </a:xfrm>
          <a:prstGeom prst="roundRect">
            <a:avLst>
              <a:gd name="adj" fmla="val 15001"/>
            </a:avLst>
          </a:prstGeom>
          <a:solidFill>
            <a:srgbClr val="4C5052"/>
          </a:solidFill>
          <a:ln/>
        </p:spPr>
        <p:txBody>
          <a:bodyPr/>
          <a:lstStyle/>
          <a:p>
            <a:endParaRPr lang="it-IT"/>
          </a:p>
        </p:txBody>
      </p:sp>
      <p:sp>
        <p:nvSpPr>
          <p:cNvPr id="10" name="Text 8"/>
          <p:cNvSpPr/>
          <p:nvPr/>
        </p:nvSpPr>
        <p:spPr>
          <a:xfrm>
            <a:off x="9715738" y="245197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Pratiche Riflessive</a:t>
            </a:r>
            <a:endParaRPr lang="en-US" sz="2200" dirty="0"/>
          </a:p>
        </p:txBody>
      </p:sp>
      <p:sp>
        <p:nvSpPr>
          <p:cNvPr id="11" name="Text 9"/>
          <p:cNvSpPr/>
          <p:nvPr/>
        </p:nvSpPr>
        <p:spPr>
          <a:xfrm>
            <a:off x="9715738" y="2942392"/>
            <a:ext cx="4120872" cy="2177415"/>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Integrazione di momenti di riflessione critica nel processo di design, incoraggiando i professionisti a considerare le implicazioni più ampie del loro lavoro e a sviluppare un senso di responsabilità professionale.</a:t>
            </a:r>
            <a:endParaRPr lang="en-US" sz="1750" dirty="0"/>
          </a:p>
        </p:txBody>
      </p:sp>
      <p:sp>
        <p:nvSpPr>
          <p:cNvPr id="12" name="Text 10"/>
          <p:cNvSpPr/>
          <p:nvPr/>
        </p:nvSpPr>
        <p:spPr>
          <a:xfrm>
            <a:off x="793790" y="6418302"/>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La formazione etica dei designer rappresenta un punto di intervento cruciale per prevenire la creazione di dark pattern. Integrando considerazioni etiche nel processo creativo fin dall'inizio, è possibile orientare l'innovazione verso soluzioni che rispettino genuinamente l'autonomia degli utenti.</a:t>
            </a:r>
            <a:endParaRPr lang="en-US" sz="175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name="Slide 52">
    <p:spTree>
      <p:nvGrpSpPr>
        <p:cNvPr id="1" name=""/>
        <p:cNvGrpSpPr/>
        <p:nvPr/>
      </p:nvGrpSpPr>
      <p:grpSpPr>
        <a:xfrm>
          <a:off x="0" y="0"/>
          <a:ext cx="0" cy="0"/>
          <a:chOff x="0" y="0"/>
          <a:chExt cx="0" cy="0"/>
        </a:xfrm>
      </p:grpSpPr>
      <p:sp>
        <p:nvSpPr>
          <p:cNvPr id="2" name="Text 0"/>
          <p:cNvSpPr/>
          <p:nvPr/>
        </p:nvSpPr>
        <p:spPr>
          <a:xfrm>
            <a:off x="793790" y="1125855"/>
            <a:ext cx="6642735"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Responsabilità Aziendale</a:t>
            </a:r>
            <a:endParaRPr lang="en-US" sz="4450" dirty="0"/>
          </a:p>
        </p:txBody>
      </p:sp>
      <p:sp>
        <p:nvSpPr>
          <p:cNvPr id="3" name="Shape 1"/>
          <p:cNvSpPr/>
          <p:nvPr/>
        </p:nvSpPr>
        <p:spPr>
          <a:xfrm>
            <a:off x="793790" y="2288262"/>
            <a:ext cx="510302" cy="510302"/>
          </a:xfrm>
          <a:prstGeom prst="roundRect">
            <a:avLst>
              <a:gd name="adj" fmla="val 6667"/>
            </a:avLst>
          </a:prstGeom>
          <a:solidFill>
            <a:srgbClr val="4C5052"/>
          </a:solidFill>
          <a:ln/>
        </p:spPr>
        <p:txBody>
          <a:bodyPr/>
          <a:lstStyle/>
          <a:p>
            <a:endParaRPr lang="it-IT"/>
          </a:p>
        </p:txBody>
      </p:sp>
      <p:pic>
        <p:nvPicPr>
          <p:cNvPr id="4" name="Image 0" descr="preencoded.png"/>
          <p:cNvPicPr>
            <a:picLocks noChangeAspect="1"/>
          </p:cNvPicPr>
          <p:nvPr/>
        </p:nvPicPr>
        <p:blipFill>
          <a:blip r:embed="rId3"/>
          <a:stretch>
            <a:fillRect/>
          </a:stretch>
        </p:blipFill>
        <p:spPr>
          <a:xfrm>
            <a:off x="878860" y="2330768"/>
            <a:ext cx="340162" cy="425291"/>
          </a:xfrm>
          <a:prstGeom prst="rect">
            <a:avLst/>
          </a:prstGeom>
        </p:spPr>
      </p:pic>
      <p:sp>
        <p:nvSpPr>
          <p:cNvPr id="5" name="Text 2"/>
          <p:cNvSpPr/>
          <p:nvPr/>
        </p:nvSpPr>
        <p:spPr>
          <a:xfrm>
            <a:off x="1530906" y="23661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Policy Interne</a:t>
            </a:r>
            <a:endParaRPr lang="en-US" sz="2200" dirty="0"/>
          </a:p>
        </p:txBody>
      </p:sp>
      <p:sp>
        <p:nvSpPr>
          <p:cNvPr id="6" name="Text 3"/>
          <p:cNvSpPr/>
          <p:nvPr/>
        </p:nvSpPr>
        <p:spPr>
          <a:xfrm>
            <a:off x="1530906" y="2856547"/>
            <a:ext cx="3421499" cy="254031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Sviluppo di linee guida aziendali chiare che vietano esplicitamente l'uso di dark pattern e stabiliscono processi di revisione per garantire che tutte le interfacce rispettino standard etici definiti.</a:t>
            </a:r>
            <a:endParaRPr lang="en-US" sz="1750" dirty="0"/>
          </a:p>
        </p:txBody>
      </p:sp>
      <p:sp>
        <p:nvSpPr>
          <p:cNvPr id="7" name="Shape 4"/>
          <p:cNvSpPr/>
          <p:nvPr/>
        </p:nvSpPr>
        <p:spPr>
          <a:xfrm>
            <a:off x="5235893" y="2288262"/>
            <a:ext cx="510302" cy="510302"/>
          </a:xfrm>
          <a:prstGeom prst="roundRect">
            <a:avLst>
              <a:gd name="adj" fmla="val 6667"/>
            </a:avLst>
          </a:prstGeom>
          <a:solidFill>
            <a:srgbClr val="4C5052"/>
          </a:solidFill>
          <a:ln/>
        </p:spPr>
        <p:txBody>
          <a:bodyPr/>
          <a:lstStyle/>
          <a:p>
            <a:endParaRPr lang="it-IT"/>
          </a:p>
        </p:txBody>
      </p:sp>
      <p:sp>
        <p:nvSpPr>
          <p:cNvPr id="8" name="Text 5"/>
          <p:cNvSpPr/>
          <p:nvPr/>
        </p:nvSpPr>
        <p:spPr>
          <a:xfrm>
            <a:off x="5973008" y="23661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Incentivi Allineati</a:t>
            </a:r>
            <a:endParaRPr lang="en-US" sz="2200" dirty="0"/>
          </a:p>
        </p:txBody>
      </p:sp>
      <p:sp>
        <p:nvSpPr>
          <p:cNvPr id="9" name="Text 6"/>
          <p:cNvSpPr/>
          <p:nvPr/>
        </p:nvSpPr>
        <p:spPr>
          <a:xfrm>
            <a:off x="5973008" y="2856547"/>
            <a:ext cx="3421499" cy="254031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Ristrutturazione dei sistemi di valutazione e incentivazione per premiare metriche di qualità dell'esperienza utente e soddisfazione a lungo termine, piuttosto che conversioni immediate o raccolta dati.</a:t>
            </a:r>
            <a:endParaRPr lang="en-US" sz="1750" dirty="0"/>
          </a:p>
        </p:txBody>
      </p:sp>
      <p:sp>
        <p:nvSpPr>
          <p:cNvPr id="10" name="Shape 7"/>
          <p:cNvSpPr/>
          <p:nvPr/>
        </p:nvSpPr>
        <p:spPr>
          <a:xfrm>
            <a:off x="9677995" y="2288262"/>
            <a:ext cx="510302" cy="510302"/>
          </a:xfrm>
          <a:prstGeom prst="roundRect">
            <a:avLst>
              <a:gd name="adj" fmla="val 6667"/>
            </a:avLst>
          </a:prstGeom>
          <a:solidFill>
            <a:srgbClr val="4C5052"/>
          </a:solidFill>
          <a:ln/>
        </p:spPr>
        <p:txBody>
          <a:bodyPr/>
          <a:lstStyle/>
          <a:p>
            <a:endParaRPr lang="it-IT"/>
          </a:p>
        </p:txBody>
      </p:sp>
      <p:sp>
        <p:nvSpPr>
          <p:cNvPr id="11" name="Text 8"/>
          <p:cNvSpPr/>
          <p:nvPr/>
        </p:nvSpPr>
        <p:spPr>
          <a:xfrm>
            <a:off x="10415111" y="23661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Comitati Etici</a:t>
            </a:r>
            <a:endParaRPr lang="en-US" sz="2200" dirty="0"/>
          </a:p>
        </p:txBody>
      </p:sp>
      <p:sp>
        <p:nvSpPr>
          <p:cNvPr id="12" name="Text 9"/>
          <p:cNvSpPr/>
          <p:nvPr/>
        </p:nvSpPr>
        <p:spPr>
          <a:xfrm>
            <a:off x="10415111" y="2856547"/>
            <a:ext cx="3421499" cy="2903220"/>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Creazione di organi di supervisione interni con autorità di bloccare il rilascio di interfacce problematiche, composti da esperti multidisciplinari e con rappresentanza degli interessi degli utenti.</a:t>
            </a:r>
            <a:endParaRPr lang="en-US" sz="1750" dirty="0"/>
          </a:p>
        </p:txBody>
      </p:sp>
      <p:sp>
        <p:nvSpPr>
          <p:cNvPr id="13" name="Text 10"/>
          <p:cNvSpPr/>
          <p:nvPr/>
        </p:nvSpPr>
        <p:spPr>
          <a:xfrm>
            <a:off x="793790" y="6014918"/>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Le aziende hanno un ruolo fondamentale nel prevenire la diffusione dei dark pattern, attraverso l'adozione di pratiche organizzative che allineino gli obiettivi di business con il rispetto dell'autonomia degli utenti, creando una cultura aziendale che valorizzi la trasparenza e l'etica del design.</a:t>
            </a:r>
            <a:endParaRPr lang="en-US" sz="175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name="Slide 53">
    <p:spTree>
      <p:nvGrpSpPr>
        <p:cNvPr id="1" name=""/>
        <p:cNvGrpSpPr/>
        <p:nvPr/>
      </p:nvGrpSpPr>
      <p:grpSpPr>
        <a:xfrm>
          <a:off x="0" y="0"/>
          <a:ext cx="0" cy="0"/>
          <a:chOff x="0" y="0"/>
          <a:chExt cx="0" cy="0"/>
        </a:xfrm>
      </p:grpSpPr>
      <p:sp>
        <p:nvSpPr>
          <p:cNvPr id="2" name="Text 0"/>
          <p:cNvSpPr/>
          <p:nvPr/>
        </p:nvSpPr>
        <p:spPr>
          <a:xfrm>
            <a:off x="727115" y="571262"/>
            <a:ext cx="5537121" cy="649129"/>
          </a:xfrm>
          <a:prstGeom prst="rect">
            <a:avLst/>
          </a:prstGeom>
          <a:noFill/>
          <a:ln/>
        </p:spPr>
        <p:txBody>
          <a:bodyPr wrap="none" lIns="0" tIns="0" rIns="0" bIns="0" rtlCol="0" anchor="t"/>
          <a:lstStyle/>
          <a:p>
            <a:pPr marL="0" indent="0" algn="l">
              <a:lnSpc>
                <a:spcPts val="5100"/>
              </a:lnSpc>
              <a:buNone/>
            </a:pPr>
            <a:r>
              <a:rPr lang="en-US" sz="4050" dirty="0">
                <a:solidFill>
                  <a:srgbClr val="F7F7F8"/>
                </a:solidFill>
                <a:latin typeface="DM Sans Medium" pitchFamily="34" charset="0"/>
                <a:ea typeface="DM Sans Medium" pitchFamily="34" charset="-122"/>
                <a:cs typeface="DM Sans Medium" pitchFamily="34" charset="-120"/>
              </a:rPr>
              <a:t>Innovazione Normativa</a:t>
            </a:r>
            <a:endParaRPr lang="en-US" sz="4050" dirty="0"/>
          </a:p>
        </p:txBody>
      </p:sp>
      <p:sp>
        <p:nvSpPr>
          <p:cNvPr id="3" name="Shape 1"/>
          <p:cNvSpPr/>
          <p:nvPr/>
        </p:nvSpPr>
        <p:spPr>
          <a:xfrm>
            <a:off x="727115" y="1635800"/>
            <a:ext cx="2195989" cy="1529239"/>
          </a:xfrm>
          <a:prstGeom prst="roundRect">
            <a:avLst>
              <a:gd name="adj" fmla="val 2038"/>
            </a:avLst>
          </a:prstGeom>
          <a:solidFill>
            <a:srgbClr val="4C5052"/>
          </a:solidFill>
          <a:ln/>
        </p:spPr>
        <p:txBody>
          <a:bodyPr/>
          <a:lstStyle/>
          <a:p>
            <a:endParaRPr lang="it-IT"/>
          </a:p>
        </p:txBody>
      </p:sp>
      <p:sp>
        <p:nvSpPr>
          <p:cNvPr id="4" name="Text 2"/>
          <p:cNvSpPr/>
          <p:nvPr/>
        </p:nvSpPr>
        <p:spPr>
          <a:xfrm>
            <a:off x="1679019" y="2217777"/>
            <a:ext cx="292060" cy="365165"/>
          </a:xfrm>
          <a:prstGeom prst="rect">
            <a:avLst/>
          </a:prstGeom>
          <a:noFill/>
          <a:ln/>
        </p:spPr>
        <p:txBody>
          <a:bodyPr wrap="none" lIns="0" tIns="0" rIns="0" bIns="0" rtlCol="0" anchor="t"/>
          <a:lstStyle/>
          <a:p>
            <a:pPr marL="0" indent="0" algn="ctr">
              <a:lnSpc>
                <a:spcPts val="3650"/>
              </a:lnSpc>
              <a:buNone/>
            </a:pPr>
            <a:r>
              <a:rPr lang="en-US" sz="2300" dirty="0">
                <a:solidFill>
                  <a:srgbClr val="D6D9D7"/>
                </a:solidFill>
                <a:latin typeface="DM Sans Medium" pitchFamily="34" charset="0"/>
                <a:ea typeface="DM Sans Medium" pitchFamily="34" charset="-122"/>
                <a:cs typeface="DM Sans Medium" pitchFamily="34" charset="-120"/>
              </a:rPr>
              <a:t>1</a:t>
            </a:r>
            <a:endParaRPr lang="en-US" sz="2300" dirty="0"/>
          </a:p>
        </p:txBody>
      </p:sp>
      <p:sp>
        <p:nvSpPr>
          <p:cNvPr id="5" name="Text 3"/>
          <p:cNvSpPr/>
          <p:nvPr/>
        </p:nvSpPr>
        <p:spPr>
          <a:xfrm>
            <a:off x="3130748" y="1843445"/>
            <a:ext cx="2713196" cy="324564"/>
          </a:xfrm>
          <a:prstGeom prst="rect">
            <a:avLst/>
          </a:prstGeom>
          <a:noFill/>
          <a:ln/>
        </p:spPr>
        <p:txBody>
          <a:bodyPr wrap="none" lIns="0" tIns="0" rIns="0" bIns="0" rtlCol="0" anchor="t"/>
          <a:lstStyle/>
          <a:p>
            <a:pPr marL="0" indent="0" algn="l">
              <a:lnSpc>
                <a:spcPts val="2550"/>
              </a:lnSpc>
              <a:buNone/>
            </a:pPr>
            <a:r>
              <a:rPr lang="en-US" sz="2000" dirty="0">
                <a:solidFill>
                  <a:srgbClr val="D6D9D7"/>
                </a:solidFill>
                <a:latin typeface="DM Sans Medium" pitchFamily="34" charset="0"/>
                <a:ea typeface="DM Sans Medium" pitchFamily="34" charset="-122"/>
                <a:cs typeface="DM Sans Medium" pitchFamily="34" charset="-120"/>
              </a:rPr>
              <a:t>Regulatory Sandboxes</a:t>
            </a:r>
            <a:endParaRPr lang="en-US" sz="2000" dirty="0"/>
          </a:p>
        </p:txBody>
      </p:sp>
      <p:sp>
        <p:nvSpPr>
          <p:cNvPr id="6" name="Text 4"/>
          <p:cNvSpPr/>
          <p:nvPr/>
        </p:nvSpPr>
        <p:spPr>
          <a:xfrm>
            <a:off x="3130748" y="2292548"/>
            <a:ext cx="10564892" cy="664845"/>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Creazione di spazi di sperimentazione normativa per testare nuovi approcci alla regolazione dei dark pattern</a:t>
            </a:r>
            <a:endParaRPr lang="en-US" sz="1600" dirty="0"/>
          </a:p>
        </p:txBody>
      </p:sp>
      <p:sp>
        <p:nvSpPr>
          <p:cNvPr id="7" name="Shape 5"/>
          <p:cNvSpPr/>
          <p:nvPr/>
        </p:nvSpPr>
        <p:spPr>
          <a:xfrm>
            <a:off x="3026926" y="3155513"/>
            <a:ext cx="10772537" cy="11430"/>
          </a:xfrm>
          <a:prstGeom prst="roundRect">
            <a:avLst>
              <a:gd name="adj" fmla="val 272637"/>
            </a:avLst>
          </a:prstGeom>
          <a:solidFill>
            <a:srgbClr val="65696B"/>
          </a:solidFill>
          <a:ln/>
        </p:spPr>
        <p:txBody>
          <a:bodyPr/>
          <a:lstStyle/>
          <a:p>
            <a:endParaRPr lang="it-IT"/>
          </a:p>
        </p:txBody>
      </p:sp>
      <p:sp>
        <p:nvSpPr>
          <p:cNvPr id="8" name="Shape 6"/>
          <p:cNvSpPr/>
          <p:nvPr/>
        </p:nvSpPr>
        <p:spPr>
          <a:xfrm>
            <a:off x="727115" y="3268861"/>
            <a:ext cx="4391978" cy="1529239"/>
          </a:xfrm>
          <a:prstGeom prst="roundRect">
            <a:avLst>
              <a:gd name="adj" fmla="val 2038"/>
            </a:avLst>
          </a:prstGeom>
          <a:solidFill>
            <a:srgbClr val="4C5052"/>
          </a:solidFill>
          <a:ln/>
        </p:spPr>
        <p:txBody>
          <a:bodyPr/>
          <a:lstStyle/>
          <a:p>
            <a:endParaRPr lang="it-IT"/>
          </a:p>
        </p:txBody>
      </p:sp>
      <p:sp>
        <p:nvSpPr>
          <p:cNvPr id="9" name="Text 7"/>
          <p:cNvSpPr/>
          <p:nvPr/>
        </p:nvSpPr>
        <p:spPr>
          <a:xfrm>
            <a:off x="2777014" y="3850838"/>
            <a:ext cx="292060" cy="365165"/>
          </a:xfrm>
          <a:prstGeom prst="rect">
            <a:avLst/>
          </a:prstGeom>
          <a:noFill/>
          <a:ln/>
        </p:spPr>
        <p:txBody>
          <a:bodyPr wrap="none" lIns="0" tIns="0" rIns="0" bIns="0" rtlCol="0" anchor="t"/>
          <a:lstStyle/>
          <a:p>
            <a:pPr marL="0" indent="0" algn="ctr">
              <a:lnSpc>
                <a:spcPts val="3650"/>
              </a:lnSpc>
              <a:buNone/>
            </a:pPr>
            <a:r>
              <a:rPr lang="en-US" sz="2300" dirty="0">
                <a:solidFill>
                  <a:srgbClr val="D6D9D7"/>
                </a:solidFill>
                <a:latin typeface="DM Sans Medium" pitchFamily="34" charset="0"/>
                <a:ea typeface="DM Sans Medium" pitchFamily="34" charset="-122"/>
                <a:cs typeface="DM Sans Medium" pitchFamily="34" charset="-120"/>
              </a:rPr>
              <a:t>2</a:t>
            </a:r>
            <a:endParaRPr lang="en-US" sz="2300" dirty="0"/>
          </a:p>
        </p:txBody>
      </p:sp>
      <p:sp>
        <p:nvSpPr>
          <p:cNvPr id="10" name="Text 8"/>
          <p:cNvSpPr/>
          <p:nvPr/>
        </p:nvSpPr>
        <p:spPr>
          <a:xfrm>
            <a:off x="5326737" y="3476506"/>
            <a:ext cx="3046928" cy="324564"/>
          </a:xfrm>
          <a:prstGeom prst="rect">
            <a:avLst/>
          </a:prstGeom>
          <a:noFill/>
          <a:ln/>
        </p:spPr>
        <p:txBody>
          <a:bodyPr wrap="none" lIns="0" tIns="0" rIns="0" bIns="0" rtlCol="0" anchor="t"/>
          <a:lstStyle/>
          <a:p>
            <a:pPr marL="0" indent="0" algn="l">
              <a:lnSpc>
                <a:spcPts val="2550"/>
              </a:lnSpc>
              <a:buNone/>
            </a:pPr>
            <a:r>
              <a:rPr lang="en-US" sz="2000" dirty="0">
                <a:solidFill>
                  <a:srgbClr val="D6D9D7"/>
                </a:solidFill>
                <a:latin typeface="DM Sans Medium" pitchFamily="34" charset="0"/>
                <a:ea typeface="DM Sans Medium" pitchFamily="34" charset="-122"/>
                <a:cs typeface="DM Sans Medium" pitchFamily="34" charset="-120"/>
              </a:rPr>
              <a:t>Supervisione Algoritmica</a:t>
            </a:r>
            <a:endParaRPr lang="en-US" sz="2000" dirty="0"/>
          </a:p>
        </p:txBody>
      </p:sp>
      <p:sp>
        <p:nvSpPr>
          <p:cNvPr id="11" name="Text 9"/>
          <p:cNvSpPr/>
          <p:nvPr/>
        </p:nvSpPr>
        <p:spPr>
          <a:xfrm>
            <a:off x="5326737" y="3925610"/>
            <a:ext cx="8368903" cy="664845"/>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Sviluppo di sistemi automatizzati di monitoraggio normativo per identificare violazioni su larga scala</a:t>
            </a:r>
            <a:endParaRPr lang="en-US" sz="1600" dirty="0"/>
          </a:p>
        </p:txBody>
      </p:sp>
      <p:sp>
        <p:nvSpPr>
          <p:cNvPr id="12" name="Shape 10"/>
          <p:cNvSpPr/>
          <p:nvPr/>
        </p:nvSpPr>
        <p:spPr>
          <a:xfrm>
            <a:off x="5222915" y="4788575"/>
            <a:ext cx="8576548" cy="11430"/>
          </a:xfrm>
          <a:prstGeom prst="roundRect">
            <a:avLst>
              <a:gd name="adj" fmla="val 272637"/>
            </a:avLst>
          </a:prstGeom>
          <a:solidFill>
            <a:srgbClr val="65696B"/>
          </a:solidFill>
          <a:ln/>
        </p:spPr>
        <p:txBody>
          <a:bodyPr/>
          <a:lstStyle/>
          <a:p>
            <a:endParaRPr lang="it-IT"/>
          </a:p>
        </p:txBody>
      </p:sp>
      <p:sp>
        <p:nvSpPr>
          <p:cNvPr id="13" name="Shape 11"/>
          <p:cNvSpPr/>
          <p:nvPr/>
        </p:nvSpPr>
        <p:spPr>
          <a:xfrm>
            <a:off x="727115" y="4901922"/>
            <a:ext cx="6588085" cy="1529239"/>
          </a:xfrm>
          <a:prstGeom prst="roundRect">
            <a:avLst>
              <a:gd name="adj" fmla="val 2038"/>
            </a:avLst>
          </a:prstGeom>
          <a:solidFill>
            <a:srgbClr val="4C5052"/>
          </a:solidFill>
          <a:ln/>
        </p:spPr>
        <p:txBody>
          <a:bodyPr/>
          <a:lstStyle/>
          <a:p>
            <a:endParaRPr lang="it-IT"/>
          </a:p>
        </p:txBody>
      </p:sp>
      <p:sp>
        <p:nvSpPr>
          <p:cNvPr id="14" name="Text 12"/>
          <p:cNvSpPr/>
          <p:nvPr/>
        </p:nvSpPr>
        <p:spPr>
          <a:xfrm>
            <a:off x="3875127" y="5483900"/>
            <a:ext cx="292060" cy="365165"/>
          </a:xfrm>
          <a:prstGeom prst="rect">
            <a:avLst/>
          </a:prstGeom>
          <a:noFill/>
          <a:ln/>
        </p:spPr>
        <p:txBody>
          <a:bodyPr wrap="none" lIns="0" tIns="0" rIns="0" bIns="0" rtlCol="0" anchor="t"/>
          <a:lstStyle/>
          <a:p>
            <a:pPr marL="0" indent="0" algn="ctr">
              <a:lnSpc>
                <a:spcPts val="3650"/>
              </a:lnSpc>
              <a:buNone/>
            </a:pPr>
            <a:r>
              <a:rPr lang="en-US" sz="2300" dirty="0">
                <a:solidFill>
                  <a:srgbClr val="D6D9D7"/>
                </a:solidFill>
                <a:latin typeface="DM Sans Medium" pitchFamily="34" charset="0"/>
                <a:ea typeface="DM Sans Medium" pitchFamily="34" charset="-122"/>
                <a:cs typeface="DM Sans Medium" pitchFamily="34" charset="-120"/>
              </a:rPr>
              <a:t>3</a:t>
            </a:r>
            <a:endParaRPr lang="en-US" sz="2300" dirty="0"/>
          </a:p>
        </p:txBody>
      </p:sp>
      <p:sp>
        <p:nvSpPr>
          <p:cNvPr id="15" name="Text 13"/>
          <p:cNvSpPr/>
          <p:nvPr/>
        </p:nvSpPr>
        <p:spPr>
          <a:xfrm>
            <a:off x="7522845" y="5109567"/>
            <a:ext cx="3549491" cy="324564"/>
          </a:xfrm>
          <a:prstGeom prst="rect">
            <a:avLst/>
          </a:prstGeom>
          <a:noFill/>
          <a:ln/>
        </p:spPr>
        <p:txBody>
          <a:bodyPr wrap="none" lIns="0" tIns="0" rIns="0" bIns="0" rtlCol="0" anchor="t"/>
          <a:lstStyle/>
          <a:p>
            <a:pPr marL="0" indent="0" algn="l">
              <a:lnSpc>
                <a:spcPts val="2550"/>
              </a:lnSpc>
              <a:buNone/>
            </a:pPr>
            <a:r>
              <a:rPr lang="en-US" sz="2000" dirty="0">
                <a:solidFill>
                  <a:srgbClr val="D6D9D7"/>
                </a:solidFill>
                <a:latin typeface="DM Sans Medium" pitchFamily="34" charset="0"/>
                <a:ea typeface="DM Sans Medium" pitchFamily="34" charset="-122"/>
                <a:cs typeface="DM Sans Medium" pitchFamily="34" charset="-120"/>
              </a:rPr>
              <a:t>Regolazione Basata sugli Esiti</a:t>
            </a:r>
            <a:endParaRPr lang="en-US" sz="2000" dirty="0"/>
          </a:p>
        </p:txBody>
      </p:sp>
      <p:sp>
        <p:nvSpPr>
          <p:cNvPr id="16" name="Text 14"/>
          <p:cNvSpPr/>
          <p:nvPr/>
        </p:nvSpPr>
        <p:spPr>
          <a:xfrm>
            <a:off x="7522845" y="5558671"/>
            <a:ext cx="6172795" cy="664845"/>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Approccio normativo che valuta le interfacce in base ai loro effetti misurabili sulle decisioni degli utenti</a:t>
            </a:r>
            <a:endParaRPr lang="en-US" sz="1600" dirty="0"/>
          </a:p>
        </p:txBody>
      </p:sp>
      <p:sp>
        <p:nvSpPr>
          <p:cNvPr id="17" name="Text 15"/>
          <p:cNvSpPr/>
          <p:nvPr/>
        </p:nvSpPr>
        <p:spPr>
          <a:xfrm>
            <a:off x="727115" y="6664762"/>
            <a:ext cx="13176171" cy="997268"/>
          </a:xfrm>
          <a:prstGeom prst="rect">
            <a:avLst/>
          </a:prstGeom>
          <a:noFill/>
          <a:ln/>
        </p:spPr>
        <p:txBody>
          <a:bodyPr wrap="square" lIns="0" tIns="0" rIns="0" bIns="0" rtlCol="0" anchor="t"/>
          <a:lstStyle/>
          <a:p>
            <a:pPr marL="0" indent="0" algn="l">
              <a:lnSpc>
                <a:spcPts val="2600"/>
              </a:lnSpc>
              <a:buNone/>
            </a:pPr>
            <a:r>
              <a:rPr lang="en-US" sz="1600" dirty="0">
                <a:solidFill>
                  <a:srgbClr val="D6D9D7"/>
                </a:solidFill>
                <a:latin typeface="Inter" pitchFamily="34" charset="0"/>
                <a:ea typeface="Inter" pitchFamily="34" charset="-122"/>
                <a:cs typeface="Inter" pitchFamily="34" charset="-120"/>
              </a:rPr>
              <a:t>L'innovazione normativa è essenziale per affrontare efficacemente la sfida dei dark pattern in un contesto tecnologico in rapida evoluzione. Approcci regolatori tradizionali, basati su regole statiche e controlli manuali, faticano a tenere il passo con l'innovazione nelle tecniche manipolative, richiedendo nuovi paradigmi di governance più adattivi e tecnologicamente avanzati.</a:t>
            </a:r>
            <a:endParaRPr lang="en-US" sz="1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name="Slide 54">
    <p:spTree>
      <p:nvGrpSpPr>
        <p:cNvPr id="1" name=""/>
        <p:cNvGrpSpPr/>
        <p:nvPr/>
      </p:nvGrpSpPr>
      <p:grpSpPr>
        <a:xfrm>
          <a:off x="0" y="0"/>
          <a:ext cx="0" cy="0"/>
          <a:chOff x="0" y="0"/>
          <a:chExt cx="0" cy="0"/>
        </a:xfrm>
      </p:grpSpPr>
      <p:sp>
        <p:nvSpPr>
          <p:cNvPr id="2" name="Text 0"/>
          <p:cNvSpPr/>
          <p:nvPr/>
        </p:nvSpPr>
        <p:spPr>
          <a:xfrm>
            <a:off x="491252" y="386001"/>
            <a:ext cx="4867394" cy="438507"/>
          </a:xfrm>
          <a:prstGeom prst="rect">
            <a:avLst/>
          </a:prstGeom>
          <a:noFill/>
          <a:ln/>
        </p:spPr>
        <p:txBody>
          <a:bodyPr wrap="none" lIns="0" tIns="0" rIns="0" bIns="0" rtlCol="0" anchor="t"/>
          <a:lstStyle/>
          <a:p>
            <a:pPr marL="0" indent="0" algn="l">
              <a:lnSpc>
                <a:spcPts val="3450"/>
              </a:lnSpc>
              <a:buNone/>
            </a:pPr>
            <a:r>
              <a:rPr lang="en-US" sz="2750" dirty="0">
                <a:solidFill>
                  <a:srgbClr val="F7F7F8"/>
                </a:solidFill>
                <a:latin typeface="DM Sans Medium" pitchFamily="34" charset="0"/>
                <a:ea typeface="DM Sans Medium" pitchFamily="34" charset="-122"/>
                <a:cs typeface="DM Sans Medium" pitchFamily="34" charset="-120"/>
              </a:rPr>
              <a:t>Collaborazione Internazionale</a:t>
            </a:r>
            <a:endParaRPr lang="en-US" sz="2750" dirty="0"/>
          </a:p>
        </p:txBody>
      </p:sp>
      <p:pic>
        <p:nvPicPr>
          <p:cNvPr id="3" name="Image 0" descr="preencoded.png"/>
          <p:cNvPicPr>
            <a:picLocks noChangeAspect="1"/>
          </p:cNvPicPr>
          <p:nvPr/>
        </p:nvPicPr>
        <p:blipFill>
          <a:blip r:embed="rId3"/>
          <a:stretch>
            <a:fillRect/>
          </a:stretch>
        </p:blipFill>
        <p:spPr>
          <a:xfrm>
            <a:off x="491252" y="1105138"/>
            <a:ext cx="13647896" cy="7472005"/>
          </a:xfrm>
          <a:prstGeom prst="rect">
            <a:avLst/>
          </a:prstGeom>
        </p:spPr>
      </p:pic>
      <p:sp>
        <p:nvSpPr>
          <p:cNvPr id="4" name="Shape 1"/>
          <p:cNvSpPr/>
          <p:nvPr/>
        </p:nvSpPr>
        <p:spPr>
          <a:xfrm>
            <a:off x="2159913" y="8607623"/>
            <a:ext cx="140256" cy="140256"/>
          </a:xfrm>
          <a:prstGeom prst="roundRect">
            <a:avLst>
              <a:gd name="adj" fmla="val 13039"/>
            </a:avLst>
          </a:prstGeom>
          <a:solidFill>
            <a:srgbClr val="110745"/>
          </a:solidFill>
          <a:ln/>
        </p:spPr>
        <p:txBody>
          <a:bodyPr/>
          <a:lstStyle/>
          <a:p>
            <a:endParaRPr lang="it-IT"/>
          </a:p>
        </p:txBody>
      </p:sp>
      <p:sp>
        <p:nvSpPr>
          <p:cNvPr id="5" name="Text 2"/>
          <p:cNvSpPr/>
          <p:nvPr/>
        </p:nvSpPr>
        <p:spPr>
          <a:xfrm>
            <a:off x="2361128" y="8607623"/>
            <a:ext cx="1427798" cy="140256"/>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Standard Armonizzati</a:t>
            </a:r>
            <a:endParaRPr lang="en-US" sz="1100" dirty="0"/>
          </a:p>
        </p:txBody>
      </p:sp>
      <p:sp>
        <p:nvSpPr>
          <p:cNvPr id="6" name="Shape 3"/>
          <p:cNvSpPr/>
          <p:nvPr/>
        </p:nvSpPr>
        <p:spPr>
          <a:xfrm>
            <a:off x="4539020" y="8607623"/>
            <a:ext cx="140256" cy="140256"/>
          </a:xfrm>
          <a:prstGeom prst="roundRect">
            <a:avLst>
              <a:gd name="adj" fmla="val 13039"/>
            </a:avLst>
          </a:prstGeom>
          <a:solidFill>
            <a:srgbClr val="2811A2"/>
          </a:solidFill>
          <a:ln/>
        </p:spPr>
        <p:txBody>
          <a:bodyPr/>
          <a:lstStyle/>
          <a:p>
            <a:endParaRPr lang="it-IT"/>
          </a:p>
        </p:txBody>
      </p:sp>
      <p:sp>
        <p:nvSpPr>
          <p:cNvPr id="7" name="Text 4"/>
          <p:cNvSpPr/>
          <p:nvPr/>
        </p:nvSpPr>
        <p:spPr>
          <a:xfrm>
            <a:off x="4740235" y="8607623"/>
            <a:ext cx="1901071" cy="140256"/>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Regolazioni Nazionali Indip...</a:t>
            </a:r>
            <a:endParaRPr lang="en-US" sz="1100" dirty="0"/>
          </a:p>
        </p:txBody>
      </p:sp>
      <p:sp>
        <p:nvSpPr>
          <p:cNvPr id="8" name="Shape 5"/>
          <p:cNvSpPr/>
          <p:nvPr/>
        </p:nvSpPr>
        <p:spPr>
          <a:xfrm>
            <a:off x="7906464" y="8607623"/>
            <a:ext cx="140256" cy="140256"/>
          </a:xfrm>
          <a:prstGeom prst="roundRect">
            <a:avLst>
              <a:gd name="adj" fmla="val 13039"/>
            </a:avLst>
          </a:prstGeom>
          <a:solidFill>
            <a:srgbClr val="4D2FEA"/>
          </a:solidFill>
          <a:ln/>
        </p:spPr>
        <p:txBody>
          <a:bodyPr/>
          <a:lstStyle/>
          <a:p>
            <a:endParaRPr lang="it-IT"/>
          </a:p>
        </p:txBody>
      </p:sp>
      <p:sp>
        <p:nvSpPr>
          <p:cNvPr id="9" name="Text 6"/>
          <p:cNvSpPr/>
          <p:nvPr/>
        </p:nvSpPr>
        <p:spPr>
          <a:xfrm>
            <a:off x="8107680" y="8607623"/>
            <a:ext cx="2066330" cy="140256"/>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Autoregolamentazione Indust...</a:t>
            </a:r>
            <a:endParaRPr lang="en-US" sz="1100" dirty="0"/>
          </a:p>
        </p:txBody>
      </p:sp>
      <p:sp>
        <p:nvSpPr>
          <p:cNvPr id="10" name="Shape 7"/>
          <p:cNvSpPr/>
          <p:nvPr/>
        </p:nvSpPr>
        <p:spPr>
          <a:xfrm>
            <a:off x="10841474" y="8607623"/>
            <a:ext cx="140256" cy="140256"/>
          </a:xfrm>
          <a:prstGeom prst="roundRect">
            <a:avLst>
              <a:gd name="adj" fmla="val 13039"/>
            </a:avLst>
          </a:prstGeom>
          <a:solidFill>
            <a:srgbClr val="9C8BF3"/>
          </a:solidFill>
          <a:ln/>
        </p:spPr>
        <p:txBody>
          <a:bodyPr/>
          <a:lstStyle/>
          <a:p>
            <a:endParaRPr lang="it-IT"/>
          </a:p>
        </p:txBody>
      </p:sp>
      <p:sp>
        <p:nvSpPr>
          <p:cNvPr id="11" name="Text 8"/>
          <p:cNvSpPr/>
          <p:nvPr/>
        </p:nvSpPr>
        <p:spPr>
          <a:xfrm>
            <a:off x="11042690" y="8607623"/>
            <a:ext cx="1577459" cy="140256"/>
          </a:xfrm>
          <a:prstGeom prst="rect">
            <a:avLst/>
          </a:prstGeom>
          <a:noFill/>
          <a:ln/>
        </p:spPr>
        <p:txBody>
          <a:bodyPr wrap="none" lIns="0" tIns="0" rIns="0" bIns="0" rtlCol="0" anchor="t"/>
          <a:lstStyle/>
          <a:p>
            <a:pPr marL="0" indent="0" algn="l">
              <a:lnSpc>
                <a:spcPts val="1100"/>
              </a:lnSpc>
              <a:buNone/>
            </a:pPr>
            <a:r>
              <a:rPr lang="en-US" sz="1100" dirty="0">
                <a:solidFill>
                  <a:srgbClr val="D6D9D7"/>
                </a:solidFill>
                <a:latin typeface="Inter" pitchFamily="34" charset="0"/>
                <a:ea typeface="Inter" pitchFamily="34" charset="-122"/>
                <a:cs typeface="Inter" pitchFamily="34" charset="-120"/>
              </a:rPr>
              <a:t>Assenza di Regolazione</a:t>
            </a:r>
            <a:endParaRPr lang="en-US" sz="1100" dirty="0"/>
          </a:p>
        </p:txBody>
      </p:sp>
      <p:sp>
        <p:nvSpPr>
          <p:cNvPr id="12" name="Text 9"/>
          <p:cNvSpPr/>
          <p:nvPr/>
        </p:nvSpPr>
        <p:spPr>
          <a:xfrm>
            <a:off x="491252" y="8905756"/>
            <a:ext cx="13647896" cy="673656"/>
          </a:xfrm>
          <a:prstGeom prst="rect">
            <a:avLst/>
          </a:prstGeom>
          <a:noFill/>
          <a:ln/>
        </p:spPr>
        <p:txBody>
          <a:bodyPr wrap="square" lIns="0" tIns="0" rIns="0" bIns="0" rtlCol="0" anchor="t"/>
          <a:lstStyle/>
          <a:p>
            <a:pPr marL="0" indent="0" algn="l">
              <a:lnSpc>
                <a:spcPts val="1750"/>
              </a:lnSpc>
              <a:buNone/>
            </a:pPr>
            <a:r>
              <a:rPr lang="en-US" sz="1100" dirty="0">
                <a:solidFill>
                  <a:srgbClr val="D6D9D7"/>
                </a:solidFill>
                <a:latin typeface="Inter" pitchFamily="34" charset="0"/>
                <a:ea typeface="Inter" pitchFamily="34" charset="-122"/>
                <a:cs typeface="Inter" pitchFamily="34" charset="-120"/>
              </a:rPr>
              <a:t>La natura globale di Internet richiede un approccio coordinato alla regolamentazione dei dark pattern. La frammentazione normativa attuale crea difficoltà sia per gli utenti, che ricevono livelli di protezione diversi a seconda della loro posizione geografica, sia per le aziende, che devono navigare un complesso mosaico di requisiti legali. Lo sviluppo di standard internazionali condivisi rappresenterebbe un passo significativo verso una protezione più uniforme e efficace.</a:t>
            </a:r>
            <a:endParaRPr lang="en-US" sz="1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75203" y="753666"/>
            <a:ext cx="7770257" cy="602813"/>
          </a:xfrm>
          <a:prstGeom prst="rect">
            <a:avLst/>
          </a:prstGeom>
          <a:noFill/>
          <a:ln/>
        </p:spPr>
        <p:txBody>
          <a:bodyPr wrap="none" lIns="0" tIns="0" rIns="0" bIns="0" rtlCol="0" anchor="t"/>
          <a:lstStyle/>
          <a:p>
            <a:pPr marL="0" indent="0" algn="l">
              <a:lnSpc>
                <a:spcPts val="4700"/>
              </a:lnSpc>
              <a:buNone/>
            </a:pPr>
            <a:r>
              <a:rPr lang="en-US" sz="3750" dirty="0">
                <a:solidFill>
                  <a:srgbClr val="F7F7F8"/>
                </a:solidFill>
                <a:latin typeface="DM Sans Medium" pitchFamily="34" charset="0"/>
                <a:ea typeface="DM Sans Medium" pitchFamily="34" charset="-122"/>
                <a:cs typeface="DM Sans Medium" pitchFamily="34" charset="-120"/>
              </a:rPr>
              <a:t>Principali Tipologie di Dark Pattern</a:t>
            </a:r>
            <a:endParaRPr lang="en-US" sz="3750" dirty="0"/>
          </a:p>
        </p:txBody>
      </p:sp>
      <p:pic>
        <p:nvPicPr>
          <p:cNvPr id="3" name="Image 0" descr="preencoded.png"/>
          <p:cNvPicPr>
            <a:picLocks noChangeAspect="1"/>
          </p:cNvPicPr>
          <p:nvPr/>
        </p:nvPicPr>
        <p:blipFill>
          <a:blip r:embed="rId3"/>
          <a:stretch>
            <a:fillRect/>
          </a:stretch>
        </p:blipFill>
        <p:spPr>
          <a:xfrm>
            <a:off x="3173492" y="1742242"/>
            <a:ext cx="1643301" cy="1111568"/>
          </a:xfrm>
          <a:prstGeom prst="rect">
            <a:avLst/>
          </a:prstGeom>
        </p:spPr>
      </p:pic>
      <p:pic>
        <p:nvPicPr>
          <p:cNvPr id="4" name="Image 1" descr="preencoded.png"/>
          <p:cNvPicPr>
            <a:picLocks noChangeAspect="1"/>
          </p:cNvPicPr>
          <p:nvPr/>
        </p:nvPicPr>
        <p:blipFill>
          <a:blip r:embed="rId4"/>
          <a:stretch>
            <a:fillRect/>
          </a:stretch>
        </p:blipFill>
        <p:spPr>
          <a:xfrm>
            <a:off x="3859411" y="2266236"/>
            <a:ext cx="271224" cy="339090"/>
          </a:xfrm>
          <a:prstGeom prst="rect">
            <a:avLst/>
          </a:prstGeom>
        </p:spPr>
      </p:pic>
      <p:sp>
        <p:nvSpPr>
          <p:cNvPr id="5" name="Text 1"/>
          <p:cNvSpPr/>
          <p:nvPr/>
        </p:nvSpPr>
        <p:spPr>
          <a:xfrm>
            <a:off x="5009674" y="1935123"/>
            <a:ext cx="2411611" cy="301466"/>
          </a:xfrm>
          <a:prstGeom prst="rect">
            <a:avLst/>
          </a:prstGeom>
          <a:noFill/>
          <a:ln/>
        </p:spPr>
        <p:txBody>
          <a:bodyPr wrap="none" lIns="0" tIns="0" rIns="0" bIns="0" rtlCol="0" anchor="t"/>
          <a:lstStyle/>
          <a:p>
            <a:pPr marL="0" indent="0" algn="l">
              <a:lnSpc>
                <a:spcPts val="2350"/>
              </a:lnSpc>
              <a:buNone/>
            </a:pPr>
            <a:r>
              <a:rPr lang="en-US" sz="1850" dirty="0">
                <a:solidFill>
                  <a:srgbClr val="D6D9D7"/>
                </a:solidFill>
                <a:latin typeface="DM Sans Medium" pitchFamily="34" charset="0"/>
                <a:ea typeface="DM Sans Medium" pitchFamily="34" charset="-122"/>
                <a:cs typeface="DM Sans Medium" pitchFamily="34" charset="-120"/>
              </a:rPr>
              <a:t>Obstruction</a:t>
            </a:r>
            <a:endParaRPr lang="en-US" sz="1850" dirty="0"/>
          </a:p>
        </p:txBody>
      </p:sp>
      <p:sp>
        <p:nvSpPr>
          <p:cNvPr id="6" name="Text 2"/>
          <p:cNvSpPr/>
          <p:nvPr/>
        </p:nvSpPr>
        <p:spPr>
          <a:xfrm>
            <a:off x="5009674" y="2352318"/>
            <a:ext cx="5957054" cy="308610"/>
          </a:xfrm>
          <a:prstGeom prst="rect">
            <a:avLst/>
          </a:prstGeom>
          <a:noFill/>
          <a:ln/>
        </p:spPr>
        <p:txBody>
          <a:bodyPr wrap="non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Rendere difficile l'accesso o la comprensione di scelte alternative</a:t>
            </a:r>
            <a:endParaRPr lang="en-US" sz="1500" dirty="0"/>
          </a:p>
        </p:txBody>
      </p:sp>
      <p:sp>
        <p:nvSpPr>
          <p:cNvPr id="7" name="Shape 3"/>
          <p:cNvSpPr/>
          <p:nvPr/>
        </p:nvSpPr>
        <p:spPr>
          <a:xfrm>
            <a:off x="4865013" y="2868335"/>
            <a:ext cx="9041963" cy="11430"/>
          </a:xfrm>
          <a:prstGeom prst="roundRect">
            <a:avLst>
              <a:gd name="adj" fmla="val 253194"/>
            </a:avLst>
          </a:prstGeom>
          <a:solidFill>
            <a:srgbClr val="65696B"/>
          </a:solidFill>
          <a:ln/>
        </p:spPr>
        <p:txBody>
          <a:bodyPr/>
          <a:lstStyle/>
          <a:p>
            <a:endParaRPr lang="it-IT"/>
          </a:p>
        </p:txBody>
      </p:sp>
      <p:pic>
        <p:nvPicPr>
          <p:cNvPr id="8" name="Image 2" descr="preencoded.png"/>
          <p:cNvPicPr>
            <a:picLocks noChangeAspect="1"/>
          </p:cNvPicPr>
          <p:nvPr/>
        </p:nvPicPr>
        <p:blipFill>
          <a:blip r:embed="rId5"/>
          <a:stretch>
            <a:fillRect/>
          </a:stretch>
        </p:blipFill>
        <p:spPr>
          <a:xfrm>
            <a:off x="2351723" y="2902029"/>
            <a:ext cx="3286720" cy="1111568"/>
          </a:xfrm>
          <a:prstGeom prst="rect">
            <a:avLst/>
          </a:prstGeom>
        </p:spPr>
      </p:pic>
      <p:pic>
        <p:nvPicPr>
          <p:cNvPr id="9" name="Image 3" descr="preencoded.png"/>
          <p:cNvPicPr>
            <a:picLocks noChangeAspect="1"/>
          </p:cNvPicPr>
          <p:nvPr/>
        </p:nvPicPr>
        <p:blipFill>
          <a:blip r:embed="rId6"/>
          <a:stretch>
            <a:fillRect/>
          </a:stretch>
        </p:blipFill>
        <p:spPr>
          <a:xfrm>
            <a:off x="3859411" y="3288268"/>
            <a:ext cx="271224" cy="339090"/>
          </a:xfrm>
          <a:prstGeom prst="rect">
            <a:avLst/>
          </a:prstGeom>
        </p:spPr>
      </p:pic>
      <p:sp>
        <p:nvSpPr>
          <p:cNvPr id="10" name="Text 4"/>
          <p:cNvSpPr/>
          <p:nvPr/>
        </p:nvSpPr>
        <p:spPr>
          <a:xfrm>
            <a:off x="5831324" y="3094911"/>
            <a:ext cx="2411611" cy="301466"/>
          </a:xfrm>
          <a:prstGeom prst="rect">
            <a:avLst/>
          </a:prstGeom>
          <a:noFill/>
          <a:ln/>
        </p:spPr>
        <p:txBody>
          <a:bodyPr wrap="none" lIns="0" tIns="0" rIns="0" bIns="0" rtlCol="0" anchor="t"/>
          <a:lstStyle/>
          <a:p>
            <a:pPr marL="0" indent="0" algn="l">
              <a:lnSpc>
                <a:spcPts val="2350"/>
              </a:lnSpc>
              <a:buNone/>
            </a:pPr>
            <a:r>
              <a:rPr lang="en-US" sz="1850" dirty="0">
                <a:solidFill>
                  <a:srgbClr val="D6D9D7"/>
                </a:solidFill>
                <a:latin typeface="DM Sans Medium" pitchFamily="34" charset="0"/>
                <a:ea typeface="DM Sans Medium" pitchFamily="34" charset="-122"/>
                <a:cs typeface="DM Sans Medium" pitchFamily="34" charset="-120"/>
              </a:rPr>
              <a:t>Sneaking</a:t>
            </a:r>
            <a:endParaRPr lang="en-US" sz="1850" dirty="0"/>
          </a:p>
        </p:txBody>
      </p:sp>
      <p:sp>
        <p:nvSpPr>
          <p:cNvPr id="11" name="Text 5"/>
          <p:cNvSpPr/>
          <p:nvPr/>
        </p:nvSpPr>
        <p:spPr>
          <a:xfrm>
            <a:off x="5831324" y="3512106"/>
            <a:ext cx="3055025" cy="308610"/>
          </a:xfrm>
          <a:prstGeom prst="rect">
            <a:avLst/>
          </a:prstGeom>
          <a:noFill/>
          <a:ln/>
        </p:spPr>
        <p:txBody>
          <a:bodyPr wrap="non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Nascondere informazioni rilevanti</a:t>
            </a:r>
            <a:endParaRPr lang="en-US" sz="1500" dirty="0"/>
          </a:p>
        </p:txBody>
      </p:sp>
      <p:sp>
        <p:nvSpPr>
          <p:cNvPr id="12" name="Shape 6"/>
          <p:cNvSpPr/>
          <p:nvPr/>
        </p:nvSpPr>
        <p:spPr>
          <a:xfrm>
            <a:off x="5686663" y="4028123"/>
            <a:ext cx="8220313" cy="11430"/>
          </a:xfrm>
          <a:prstGeom prst="roundRect">
            <a:avLst>
              <a:gd name="adj" fmla="val 253194"/>
            </a:avLst>
          </a:prstGeom>
          <a:solidFill>
            <a:srgbClr val="65696B"/>
          </a:solidFill>
          <a:ln/>
        </p:spPr>
        <p:txBody>
          <a:bodyPr/>
          <a:lstStyle/>
          <a:p>
            <a:endParaRPr lang="it-IT"/>
          </a:p>
        </p:txBody>
      </p:sp>
      <p:pic>
        <p:nvPicPr>
          <p:cNvPr id="13" name="Image 4" descr="preencoded.png"/>
          <p:cNvPicPr>
            <a:picLocks noChangeAspect="1"/>
          </p:cNvPicPr>
          <p:nvPr/>
        </p:nvPicPr>
        <p:blipFill>
          <a:blip r:embed="rId7"/>
          <a:stretch>
            <a:fillRect/>
          </a:stretch>
        </p:blipFill>
        <p:spPr>
          <a:xfrm>
            <a:off x="1530072" y="4061817"/>
            <a:ext cx="4930140" cy="1111568"/>
          </a:xfrm>
          <a:prstGeom prst="rect">
            <a:avLst/>
          </a:prstGeom>
        </p:spPr>
      </p:pic>
      <p:pic>
        <p:nvPicPr>
          <p:cNvPr id="14" name="Image 5" descr="preencoded.png"/>
          <p:cNvPicPr>
            <a:picLocks noChangeAspect="1"/>
          </p:cNvPicPr>
          <p:nvPr/>
        </p:nvPicPr>
        <p:blipFill>
          <a:blip r:embed="rId8"/>
          <a:stretch>
            <a:fillRect/>
          </a:stretch>
        </p:blipFill>
        <p:spPr>
          <a:xfrm>
            <a:off x="3859530" y="4448056"/>
            <a:ext cx="271224" cy="339090"/>
          </a:xfrm>
          <a:prstGeom prst="rect">
            <a:avLst/>
          </a:prstGeom>
        </p:spPr>
      </p:pic>
      <p:sp>
        <p:nvSpPr>
          <p:cNvPr id="15" name="Text 7"/>
          <p:cNvSpPr/>
          <p:nvPr/>
        </p:nvSpPr>
        <p:spPr>
          <a:xfrm>
            <a:off x="6653093" y="4254698"/>
            <a:ext cx="2476857" cy="301466"/>
          </a:xfrm>
          <a:prstGeom prst="rect">
            <a:avLst/>
          </a:prstGeom>
          <a:noFill/>
          <a:ln/>
        </p:spPr>
        <p:txBody>
          <a:bodyPr wrap="none" lIns="0" tIns="0" rIns="0" bIns="0" rtlCol="0" anchor="t"/>
          <a:lstStyle/>
          <a:p>
            <a:pPr marL="0" indent="0" algn="l">
              <a:lnSpc>
                <a:spcPts val="2350"/>
              </a:lnSpc>
              <a:buNone/>
            </a:pPr>
            <a:r>
              <a:rPr lang="en-US" sz="1850" dirty="0">
                <a:solidFill>
                  <a:srgbClr val="D6D9D7"/>
                </a:solidFill>
                <a:latin typeface="DM Sans Medium" pitchFamily="34" charset="0"/>
                <a:ea typeface="DM Sans Medium" pitchFamily="34" charset="-122"/>
                <a:cs typeface="DM Sans Medium" pitchFamily="34" charset="-120"/>
              </a:rPr>
              <a:t>Interface Interference</a:t>
            </a:r>
            <a:endParaRPr lang="en-US" sz="1850" dirty="0"/>
          </a:p>
        </p:txBody>
      </p:sp>
      <p:sp>
        <p:nvSpPr>
          <p:cNvPr id="16" name="Text 8"/>
          <p:cNvSpPr/>
          <p:nvPr/>
        </p:nvSpPr>
        <p:spPr>
          <a:xfrm>
            <a:off x="6653093" y="4671893"/>
            <a:ext cx="5650349" cy="308610"/>
          </a:xfrm>
          <a:prstGeom prst="rect">
            <a:avLst/>
          </a:prstGeom>
          <a:noFill/>
          <a:ln/>
        </p:spPr>
        <p:txBody>
          <a:bodyPr wrap="non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Manipolare visivamente le opzioni per influenzare la decisione</a:t>
            </a:r>
            <a:endParaRPr lang="en-US" sz="1500" dirty="0"/>
          </a:p>
        </p:txBody>
      </p:sp>
      <p:sp>
        <p:nvSpPr>
          <p:cNvPr id="17" name="Shape 9"/>
          <p:cNvSpPr/>
          <p:nvPr/>
        </p:nvSpPr>
        <p:spPr>
          <a:xfrm>
            <a:off x="6508433" y="5187910"/>
            <a:ext cx="7398544" cy="11430"/>
          </a:xfrm>
          <a:prstGeom prst="roundRect">
            <a:avLst>
              <a:gd name="adj" fmla="val 253194"/>
            </a:avLst>
          </a:prstGeom>
          <a:solidFill>
            <a:srgbClr val="65696B"/>
          </a:solidFill>
          <a:ln/>
        </p:spPr>
        <p:txBody>
          <a:bodyPr/>
          <a:lstStyle/>
          <a:p>
            <a:endParaRPr lang="it-IT"/>
          </a:p>
        </p:txBody>
      </p:sp>
      <p:pic>
        <p:nvPicPr>
          <p:cNvPr id="18" name="Image 6" descr="preencoded.png"/>
          <p:cNvPicPr>
            <a:picLocks noChangeAspect="1"/>
          </p:cNvPicPr>
          <p:nvPr/>
        </p:nvPicPr>
        <p:blipFill>
          <a:blip r:embed="rId9"/>
          <a:stretch>
            <a:fillRect/>
          </a:stretch>
        </p:blipFill>
        <p:spPr>
          <a:xfrm>
            <a:off x="708303" y="5221605"/>
            <a:ext cx="6573560" cy="1111568"/>
          </a:xfrm>
          <a:prstGeom prst="rect">
            <a:avLst/>
          </a:prstGeom>
        </p:spPr>
      </p:pic>
      <p:pic>
        <p:nvPicPr>
          <p:cNvPr id="19" name="Image 7" descr="preencoded.png"/>
          <p:cNvPicPr>
            <a:picLocks noChangeAspect="1"/>
          </p:cNvPicPr>
          <p:nvPr/>
        </p:nvPicPr>
        <p:blipFill>
          <a:blip r:embed="rId10"/>
          <a:stretch>
            <a:fillRect/>
          </a:stretch>
        </p:blipFill>
        <p:spPr>
          <a:xfrm>
            <a:off x="3859411" y="5607844"/>
            <a:ext cx="271224" cy="339090"/>
          </a:xfrm>
          <a:prstGeom prst="rect">
            <a:avLst/>
          </a:prstGeom>
        </p:spPr>
      </p:pic>
      <p:sp>
        <p:nvSpPr>
          <p:cNvPr id="20" name="Text 10"/>
          <p:cNvSpPr/>
          <p:nvPr/>
        </p:nvSpPr>
        <p:spPr>
          <a:xfrm>
            <a:off x="7474744" y="5414486"/>
            <a:ext cx="2411611" cy="301466"/>
          </a:xfrm>
          <a:prstGeom prst="rect">
            <a:avLst/>
          </a:prstGeom>
          <a:noFill/>
          <a:ln/>
        </p:spPr>
        <p:txBody>
          <a:bodyPr wrap="none" lIns="0" tIns="0" rIns="0" bIns="0" rtlCol="0" anchor="t"/>
          <a:lstStyle/>
          <a:p>
            <a:pPr marL="0" indent="0" algn="l">
              <a:lnSpc>
                <a:spcPts val="2350"/>
              </a:lnSpc>
              <a:buNone/>
            </a:pPr>
            <a:r>
              <a:rPr lang="en-US" sz="1850" dirty="0">
                <a:solidFill>
                  <a:srgbClr val="D6D9D7"/>
                </a:solidFill>
                <a:latin typeface="DM Sans Medium" pitchFamily="34" charset="0"/>
                <a:ea typeface="DM Sans Medium" pitchFamily="34" charset="-122"/>
                <a:cs typeface="DM Sans Medium" pitchFamily="34" charset="-120"/>
              </a:rPr>
              <a:t>Forced Action</a:t>
            </a:r>
            <a:endParaRPr lang="en-US" sz="1850" dirty="0"/>
          </a:p>
        </p:txBody>
      </p:sp>
      <p:sp>
        <p:nvSpPr>
          <p:cNvPr id="21" name="Text 11"/>
          <p:cNvSpPr/>
          <p:nvPr/>
        </p:nvSpPr>
        <p:spPr>
          <a:xfrm>
            <a:off x="7474744" y="5831681"/>
            <a:ext cx="5480328" cy="308610"/>
          </a:xfrm>
          <a:prstGeom prst="rect">
            <a:avLst/>
          </a:prstGeom>
          <a:noFill/>
          <a:ln/>
        </p:spPr>
        <p:txBody>
          <a:bodyPr wrap="non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Richiedere azioni non necessarie per accedere a un servizio</a:t>
            </a:r>
            <a:endParaRPr lang="en-US" sz="1500" dirty="0"/>
          </a:p>
        </p:txBody>
      </p:sp>
      <p:sp>
        <p:nvSpPr>
          <p:cNvPr id="22" name="Text 12"/>
          <p:cNvSpPr/>
          <p:nvPr/>
        </p:nvSpPr>
        <p:spPr>
          <a:xfrm>
            <a:off x="675203" y="6550104"/>
            <a:ext cx="13279993" cy="925830"/>
          </a:xfrm>
          <a:prstGeom prst="rect">
            <a:avLst/>
          </a:prstGeom>
          <a:noFill/>
          <a:ln/>
        </p:spPr>
        <p:txBody>
          <a:bodyPr wrap="squar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Queste categorie rappresentano le strategie più comuni utilizzate dai progettisti di interfacce per manipolare il consenso degli utenti. Ogni tipologia sfrutta diversi meccanismi psicologici e cognitivi, creando un'esperienza utente che limita la libertà di scelta e compromette l'autenticità del consenso fornito.</a:t>
            </a:r>
            <a:endParaRPr lang="en-US" sz="15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name="Slide 55">
    <p:spTree>
      <p:nvGrpSpPr>
        <p:cNvPr id="1" name=""/>
        <p:cNvGrpSpPr/>
        <p:nvPr/>
      </p:nvGrpSpPr>
      <p:grpSpPr>
        <a:xfrm>
          <a:off x="0" y="0"/>
          <a:ext cx="0" cy="0"/>
          <a:chOff x="0" y="0"/>
          <a:chExt cx="0" cy="0"/>
        </a:xfrm>
      </p:grpSpPr>
      <p:sp>
        <p:nvSpPr>
          <p:cNvPr id="2" name="Text 0"/>
          <p:cNvSpPr/>
          <p:nvPr/>
        </p:nvSpPr>
        <p:spPr>
          <a:xfrm>
            <a:off x="787241" y="618530"/>
            <a:ext cx="11396901" cy="702826"/>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Verso Interfacce Rispettose dell'Autonomia</a:t>
            </a:r>
            <a:endParaRPr lang="en-US" sz="4400" dirty="0"/>
          </a:p>
        </p:txBody>
      </p:sp>
      <p:pic>
        <p:nvPicPr>
          <p:cNvPr id="3" name="Image 0" descr="preencoded.png"/>
          <p:cNvPicPr>
            <a:picLocks noChangeAspect="1"/>
          </p:cNvPicPr>
          <p:nvPr/>
        </p:nvPicPr>
        <p:blipFill>
          <a:blip r:embed="rId3"/>
          <a:stretch>
            <a:fillRect/>
          </a:stretch>
        </p:blipFill>
        <p:spPr>
          <a:xfrm>
            <a:off x="787241" y="1771174"/>
            <a:ext cx="4164568" cy="2573893"/>
          </a:xfrm>
          <a:prstGeom prst="rect">
            <a:avLst/>
          </a:prstGeom>
        </p:spPr>
      </p:pic>
      <p:sp>
        <p:nvSpPr>
          <p:cNvPr id="4" name="Text 1"/>
          <p:cNvSpPr/>
          <p:nvPr/>
        </p:nvSpPr>
        <p:spPr>
          <a:xfrm>
            <a:off x="787241" y="4626173"/>
            <a:ext cx="2821543"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Consenso Equilibrato</a:t>
            </a:r>
            <a:endParaRPr lang="en-US" sz="2200" dirty="0"/>
          </a:p>
        </p:txBody>
      </p:sp>
      <p:sp>
        <p:nvSpPr>
          <p:cNvPr id="5" name="Text 2"/>
          <p:cNvSpPr/>
          <p:nvPr/>
        </p:nvSpPr>
        <p:spPr>
          <a:xfrm>
            <a:off x="787241" y="5112544"/>
            <a:ext cx="4164568" cy="2518648"/>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Interfacce di consenso che presentano tutte le opzioni con uguale prominenza visiva, utilizzando un linguaggio chiaro e non tendenzioso per descrivere le conseguenze di ciascuna scelta, senza pressioni psicologiche o manipolazioni visive.</a:t>
            </a:r>
            <a:endParaRPr lang="en-US" sz="1750" dirty="0"/>
          </a:p>
        </p:txBody>
      </p:sp>
      <p:pic>
        <p:nvPicPr>
          <p:cNvPr id="6" name="Image 1" descr="preencoded.png"/>
          <p:cNvPicPr>
            <a:picLocks noChangeAspect="1"/>
          </p:cNvPicPr>
          <p:nvPr/>
        </p:nvPicPr>
        <p:blipFill>
          <a:blip r:embed="rId4"/>
          <a:stretch>
            <a:fillRect/>
          </a:stretch>
        </p:blipFill>
        <p:spPr>
          <a:xfrm>
            <a:off x="5232916" y="1771174"/>
            <a:ext cx="4164568" cy="2573893"/>
          </a:xfrm>
          <a:prstGeom prst="rect">
            <a:avLst/>
          </a:prstGeom>
        </p:spPr>
      </p:pic>
      <p:sp>
        <p:nvSpPr>
          <p:cNvPr id="7" name="Text 3"/>
          <p:cNvSpPr/>
          <p:nvPr/>
        </p:nvSpPr>
        <p:spPr>
          <a:xfrm>
            <a:off x="5232916" y="4626173"/>
            <a:ext cx="2811899"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Controlli Accessibili</a:t>
            </a:r>
            <a:endParaRPr lang="en-US" sz="2200" dirty="0"/>
          </a:p>
        </p:txBody>
      </p:sp>
      <p:sp>
        <p:nvSpPr>
          <p:cNvPr id="8" name="Text 4"/>
          <p:cNvSpPr/>
          <p:nvPr/>
        </p:nvSpPr>
        <p:spPr>
          <a:xfrm>
            <a:off x="5232916" y="5112544"/>
            <a:ext cx="4164568" cy="2158841"/>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Dashboard di privacy intuitive che permettono agli utenti di visualizzare, modificare e revocare facilmente le proprie scelte in qualsiasi momento, offrendo una visione trasparente dei dati raccolti e del loro utilizzo.</a:t>
            </a:r>
            <a:endParaRPr lang="en-US" sz="1750" dirty="0"/>
          </a:p>
        </p:txBody>
      </p:sp>
      <p:pic>
        <p:nvPicPr>
          <p:cNvPr id="9" name="Image 2" descr="preencoded.png"/>
          <p:cNvPicPr>
            <a:picLocks noChangeAspect="1"/>
          </p:cNvPicPr>
          <p:nvPr/>
        </p:nvPicPr>
        <p:blipFill>
          <a:blip r:embed="rId5"/>
          <a:stretch>
            <a:fillRect/>
          </a:stretch>
        </p:blipFill>
        <p:spPr>
          <a:xfrm>
            <a:off x="9678591" y="1771174"/>
            <a:ext cx="4164568" cy="2573893"/>
          </a:xfrm>
          <a:prstGeom prst="rect">
            <a:avLst/>
          </a:prstGeom>
        </p:spPr>
      </p:pic>
      <p:sp>
        <p:nvSpPr>
          <p:cNvPr id="10" name="Text 5"/>
          <p:cNvSpPr/>
          <p:nvPr/>
        </p:nvSpPr>
        <p:spPr>
          <a:xfrm>
            <a:off x="9678591" y="4626173"/>
            <a:ext cx="3264575" cy="351472"/>
          </a:xfrm>
          <a:prstGeom prst="rect">
            <a:avLst/>
          </a:prstGeom>
          <a:noFill/>
          <a:ln/>
        </p:spPr>
        <p:txBody>
          <a:bodyPr wrap="none" lIns="0" tIns="0" rIns="0" bIns="0" rtlCol="0" anchor="t"/>
          <a:lstStyle/>
          <a:p>
            <a:pPr marL="0" indent="0" algn="l">
              <a:lnSpc>
                <a:spcPts val="2750"/>
              </a:lnSpc>
              <a:buNone/>
            </a:pPr>
            <a:r>
              <a:rPr lang="en-US" sz="2200" dirty="0">
                <a:solidFill>
                  <a:srgbClr val="D6D9D7"/>
                </a:solidFill>
                <a:latin typeface="DM Sans Medium" pitchFamily="34" charset="0"/>
                <a:ea typeface="DM Sans Medium" pitchFamily="34" charset="-122"/>
                <a:cs typeface="DM Sans Medium" pitchFamily="34" charset="-120"/>
              </a:rPr>
              <a:t>Informazione Stratificata</a:t>
            </a:r>
            <a:endParaRPr lang="en-US" sz="2200" dirty="0"/>
          </a:p>
        </p:txBody>
      </p:sp>
      <p:sp>
        <p:nvSpPr>
          <p:cNvPr id="11" name="Text 6"/>
          <p:cNvSpPr/>
          <p:nvPr/>
        </p:nvSpPr>
        <p:spPr>
          <a:xfrm>
            <a:off x="9678591" y="5112544"/>
            <a:ext cx="4164568" cy="2158841"/>
          </a:xfrm>
          <a:prstGeom prst="rect">
            <a:avLst/>
          </a:prstGeom>
          <a:noFill/>
          <a:ln/>
        </p:spPr>
        <p:txBody>
          <a:bodyPr wrap="square" lIns="0" tIns="0" rIns="0" bIns="0" rtlCol="0" anchor="t"/>
          <a:lstStyle/>
          <a:p>
            <a:pPr marL="0" indent="0" algn="l">
              <a:lnSpc>
                <a:spcPts val="2800"/>
              </a:lnSpc>
              <a:buNone/>
            </a:pPr>
            <a:r>
              <a:rPr lang="en-US" sz="1750" dirty="0">
                <a:solidFill>
                  <a:srgbClr val="D6D9D7"/>
                </a:solidFill>
                <a:latin typeface="Inter" pitchFamily="34" charset="0"/>
                <a:ea typeface="Inter" pitchFamily="34" charset="-122"/>
                <a:cs typeface="Inter" pitchFamily="34" charset="-120"/>
              </a:rPr>
              <a:t>Architetture informative che presentano le informazioni essenziali in modo immediato, con la possibilità di approfondire progressivamente i dettagli, rispettando sia l'esigenza di semplicità che quella di completezza.</a:t>
            </a:r>
            <a:endParaRPr lang="en-US" sz="175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name="Slide 5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09097" y="772954"/>
            <a:ext cx="5163503" cy="556022"/>
          </a:xfrm>
          <a:prstGeom prst="rect">
            <a:avLst/>
          </a:prstGeom>
          <a:noFill/>
          <a:ln/>
        </p:spPr>
        <p:txBody>
          <a:bodyPr wrap="none" lIns="0" tIns="0" rIns="0" bIns="0" rtlCol="0" anchor="t"/>
          <a:lstStyle/>
          <a:p>
            <a:pPr marL="0" indent="0" algn="l">
              <a:lnSpc>
                <a:spcPts val="4350"/>
              </a:lnSpc>
              <a:buNone/>
            </a:pPr>
            <a:r>
              <a:rPr lang="en-US" sz="3500" dirty="0">
                <a:solidFill>
                  <a:srgbClr val="F7F7F8"/>
                </a:solidFill>
                <a:latin typeface="DM Sans Medium" pitchFamily="34" charset="0"/>
                <a:ea typeface="DM Sans Medium" pitchFamily="34" charset="-122"/>
                <a:cs typeface="DM Sans Medium" pitchFamily="34" charset="-120"/>
              </a:rPr>
              <a:t>Benefici del Design Etico</a:t>
            </a:r>
            <a:endParaRPr lang="en-US" sz="3500" dirty="0"/>
          </a:p>
        </p:txBody>
      </p:sp>
      <p:sp>
        <p:nvSpPr>
          <p:cNvPr id="4" name="Text 1"/>
          <p:cNvSpPr/>
          <p:nvPr/>
        </p:nvSpPr>
        <p:spPr>
          <a:xfrm>
            <a:off x="6109097" y="1684734"/>
            <a:ext cx="3815834" cy="587097"/>
          </a:xfrm>
          <a:prstGeom prst="rect">
            <a:avLst/>
          </a:prstGeom>
          <a:noFill/>
          <a:ln/>
        </p:spPr>
        <p:txBody>
          <a:bodyPr wrap="none" lIns="0" tIns="0" rIns="0" bIns="0" rtlCol="0" anchor="t"/>
          <a:lstStyle/>
          <a:p>
            <a:pPr marL="0" indent="0" algn="ctr">
              <a:lnSpc>
                <a:spcPts val="4600"/>
              </a:lnSpc>
              <a:buNone/>
            </a:pPr>
            <a:r>
              <a:rPr lang="en-US" sz="4600" dirty="0">
                <a:solidFill>
                  <a:srgbClr val="D6D9D7"/>
                </a:solidFill>
                <a:latin typeface="DM Sans Medium" pitchFamily="34" charset="0"/>
                <a:ea typeface="DM Sans Medium" pitchFamily="34" charset="-122"/>
                <a:cs typeface="DM Sans Medium" pitchFamily="34" charset="-120"/>
              </a:rPr>
              <a:t>78%</a:t>
            </a:r>
            <a:endParaRPr lang="en-US" sz="4600" dirty="0"/>
          </a:p>
        </p:txBody>
      </p:sp>
      <p:sp>
        <p:nvSpPr>
          <p:cNvPr id="5" name="Text 2"/>
          <p:cNvSpPr/>
          <p:nvPr/>
        </p:nvSpPr>
        <p:spPr>
          <a:xfrm>
            <a:off x="6905030" y="2494121"/>
            <a:ext cx="2223849" cy="278011"/>
          </a:xfrm>
          <a:prstGeom prst="rect">
            <a:avLst/>
          </a:prstGeom>
          <a:noFill/>
          <a:ln/>
        </p:spPr>
        <p:txBody>
          <a:bodyPr wrap="none" lIns="0" tIns="0" rIns="0" bIns="0" rtlCol="0" anchor="t"/>
          <a:lstStyle/>
          <a:p>
            <a:pPr marL="0" indent="0" algn="ctr">
              <a:lnSpc>
                <a:spcPts val="2150"/>
              </a:lnSpc>
              <a:buNone/>
            </a:pPr>
            <a:r>
              <a:rPr lang="en-US" sz="1750" dirty="0">
                <a:solidFill>
                  <a:srgbClr val="D6D9D7"/>
                </a:solidFill>
                <a:latin typeface="DM Sans Medium" pitchFamily="34" charset="0"/>
                <a:ea typeface="DM Sans Medium" pitchFamily="34" charset="-122"/>
                <a:cs typeface="DM Sans Medium" pitchFamily="34" charset="-120"/>
              </a:rPr>
              <a:t>Fiducia degli Utenti</a:t>
            </a:r>
            <a:endParaRPr lang="en-US" sz="1750" dirty="0"/>
          </a:p>
        </p:txBody>
      </p:sp>
      <p:sp>
        <p:nvSpPr>
          <p:cNvPr id="6" name="Text 3"/>
          <p:cNvSpPr/>
          <p:nvPr/>
        </p:nvSpPr>
        <p:spPr>
          <a:xfrm>
            <a:off x="6109097" y="2878812"/>
            <a:ext cx="3815834" cy="853678"/>
          </a:xfrm>
          <a:prstGeom prst="rect">
            <a:avLst/>
          </a:prstGeom>
          <a:noFill/>
          <a:ln/>
        </p:spPr>
        <p:txBody>
          <a:bodyPr wrap="square" lIns="0" tIns="0" rIns="0" bIns="0" rtlCol="0" anchor="t"/>
          <a:lstStyle/>
          <a:p>
            <a:pPr marL="0" indent="0" algn="ctr">
              <a:lnSpc>
                <a:spcPts val="2200"/>
              </a:lnSpc>
              <a:buNone/>
            </a:pPr>
            <a:r>
              <a:rPr lang="en-US" sz="1400" dirty="0">
                <a:solidFill>
                  <a:srgbClr val="D6D9D7"/>
                </a:solidFill>
                <a:latin typeface="Inter" pitchFamily="34" charset="0"/>
                <a:ea typeface="Inter" pitchFamily="34" charset="-122"/>
                <a:cs typeface="Inter" pitchFamily="34" charset="-120"/>
              </a:rPr>
              <a:t>Percentuale di utenti che dichiarano maggiore fiducia in aziende con pratiche trasparenti</a:t>
            </a:r>
            <a:endParaRPr lang="en-US" sz="1400" dirty="0"/>
          </a:p>
        </p:txBody>
      </p:sp>
      <p:sp>
        <p:nvSpPr>
          <p:cNvPr id="7" name="Text 4"/>
          <p:cNvSpPr/>
          <p:nvPr/>
        </p:nvSpPr>
        <p:spPr>
          <a:xfrm>
            <a:off x="10191750" y="1684734"/>
            <a:ext cx="3815953" cy="587097"/>
          </a:xfrm>
          <a:prstGeom prst="rect">
            <a:avLst/>
          </a:prstGeom>
          <a:noFill/>
          <a:ln/>
        </p:spPr>
        <p:txBody>
          <a:bodyPr wrap="none" lIns="0" tIns="0" rIns="0" bIns="0" rtlCol="0" anchor="t"/>
          <a:lstStyle/>
          <a:p>
            <a:pPr marL="0" indent="0" algn="ctr">
              <a:lnSpc>
                <a:spcPts val="4600"/>
              </a:lnSpc>
              <a:buNone/>
            </a:pPr>
            <a:r>
              <a:rPr lang="en-US" sz="4600" dirty="0">
                <a:solidFill>
                  <a:srgbClr val="D6D9D7"/>
                </a:solidFill>
                <a:latin typeface="DM Sans Medium" pitchFamily="34" charset="0"/>
                <a:ea typeface="DM Sans Medium" pitchFamily="34" charset="-122"/>
                <a:cs typeface="DM Sans Medium" pitchFamily="34" charset="-120"/>
              </a:rPr>
              <a:t>23%</a:t>
            </a:r>
            <a:endParaRPr lang="en-US" sz="4600" dirty="0"/>
          </a:p>
        </p:txBody>
      </p:sp>
      <p:sp>
        <p:nvSpPr>
          <p:cNvPr id="8" name="Text 5"/>
          <p:cNvSpPr/>
          <p:nvPr/>
        </p:nvSpPr>
        <p:spPr>
          <a:xfrm>
            <a:off x="10987802" y="2494121"/>
            <a:ext cx="2223849" cy="278011"/>
          </a:xfrm>
          <a:prstGeom prst="rect">
            <a:avLst/>
          </a:prstGeom>
          <a:noFill/>
          <a:ln/>
        </p:spPr>
        <p:txBody>
          <a:bodyPr wrap="none" lIns="0" tIns="0" rIns="0" bIns="0" rtlCol="0" anchor="t"/>
          <a:lstStyle/>
          <a:p>
            <a:pPr marL="0" indent="0" algn="ctr">
              <a:lnSpc>
                <a:spcPts val="2150"/>
              </a:lnSpc>
              <a:buNone/>
            </a:pPr>
            <a:r>
              <a:rPr lang="en-US" sz="1750" dirty="0">
                <a:solidFill>
                  <a:srgbClr val="D6D9D7"/>
                </a:solidFill>
                <a:latin typeface="DM Sans Medium" pitchFamily="34" charset="0"/>
                <a:ea typeface="DM Sans Medium" pitchFamily="34" charset="-122"/>
                <a:cs typeface="DM Sans Medium" pitchFamily="34" charset="-120"/>
              </a:rPr>
              <a:t>Riduzione Abbandoni</a:t>
            </a:r>
            <a:endParaRPr lang="en-US" sz="1750" dirty="0"/>
          </a:p>
        </p:txBody>
      </p:sp>
      <p:sp>
        <p:nvSpPr>
          <p:cNvPr id="9" name="Text 6"/>
          <p:cNvSpPr/>
          <p:nvPr/>
        </p:nvSpPr>
        <p:spPr>
          <a:xfrm>
            <a:off x="10191750" y="2878812"/>
            <a:ext cx="3815953" cy="853678"/>
          </a:xfrm>
          <a:prstGeom prst="rect">
            <a:avLst/>
          </a:prstGeom>
          <a:noFill/>
          <a:ln/>
        </p:spPr>
        <p:txBody>
          <a:bodyPr wrap="square" lIns="0" tIns="0" rIns="0" bIns="0" rtlCol="0" anchor="t"/>
          <a:lstStyle/>
          <a:p>
            <a:pPr marL="0" indent="0" algn="ctr">
              <a:lnSpc>
                <a:spcPts val="2200"/>
              </a:lnSpc>
              <a:buNone/>
            </a:pPr>
            <a:r>
              <a:rPr lang="en-US" sz="1400" dirty="0">
                <a:solidFill>
                  <a:srgbClr val="D6D9D7"/>
                </a:solidFill>
                <a:latin typeface="Inter" pitchFamily="34" charset="0"/>
                <a:ea typeface="Inter" pitchFamily="34" charset="-122"/>
                <a:cs typeface="Inter" pitchFamily="34" charset="-120"/>
              </a:rPr>
              <a:t>Diminuzione del tasso di abbandono quando gli utenti percepiscono controllo sui propri dati</a:t>
            </a:r>
            <a:endParaRPr lang="en-US" sz="1400" dirty="0"/>
          </a:p>
        </p:txBody>
      </p:sp>
      <p:sp>
        <p:nvSpPr>
          <p:cNvPr id="10" name="Text 7"/>
          <p:cNvSpPr/>
          <p:nvPr/>
        </p:nvSpPr>
        <p:spPr>
          <a:xfrm>
            <a:off x="8150423" y="4355068"/>
            <a:ext cx="3815834" cy="587097"/>
          </a:xfrm>
          <a:prstGeom prst="rect">
            <a:avLst/>
          </a:prstGeom>
          <a:noFill/>
          <a:ln/>
        </p:spPr>
        <p:txBody>
          <a:bodyPr wrap="none" lIns="0" tIns="0" rIns="0" bIns="0" rtlCol="0" anchor="t"/>
          <a:lstStyle/>
          <a:p>
            <a:pPr marL="0" indent="0" algn="ctr">
              <a:lnSpc>
                <a:spcPts val="4600"/>
              </a:lnSpc>
              <a:buNone/>
            </a:pPr>
            <a:r>
              <a:rPr lang="en-US" sz="4600" dirty="0">
                <a:solidFill>
                  <a:srgbClr val="D6D9D7"/>
                </a:solidFill>
                <a:latin typeface="DM Sans Medium" pitchFamily="34" charset="0"/>
                <a:ea typeface="DM Sans Medium" pitchFamily="34" charset="-122"/>
                <a:cs typeface="DM Sans Medium" pitchFamily="34" charset="-120"/>
              </a:rPr>
              <a:t>67%</a:t>
            </a:r>
            <a:endParaRPr lang="en-US" sz="4600" dirty="0"/>
          </a:p>
        </p:txBody>
      </p:sp>
      <p:sp>
        <p:nvSpPr>
          <p:cNvPr id="11" name="Text 8"/>
          <p:cNvSpPr/>
          <p:nvPr/>
        </p:nvSpPr>
        <p:spPr>
          <a:xfrm>
            <a:off x="8946356" y="5164455"/>
            <a:ext cx="2223849" cy="278011"/>
          </a:xfrm>
          <a:prstGeom prst="rect">
            <a:avLst/>
          </a:prstGeom>
          <a:noFill/>
          <a:ln/>
        </p:spPr>
        <p:txBody>
          <a:bodyPr wrap="none" lIns="0" tIns="0" rIns="0" bIns="0" rtlCol="0" anchor="t"/>
          <a:lstStyle/>
          <a:p>
            <a:pPr marL="0" indent="0" algn="ctr">
              <a:lnSpc>
                <a:spcPts val="2150"/>
              </a:lnSpc>
              <a:buNone/>
            </a:pPr>
            <a:r>
              <a:rPr lang="en-US" sz="1750" dirty="0">
                <a:solidFill>
                  <a:srgbClr val="D6D9D7"/>
                </a:solidFill>
                <a:latin typeface="DM Sans Medium" pitchFamily="34" charset="0"/>
                <a:ea typeface="DM Sans Medium" pitchFamily="34" charset="-122"/>
                <a:cs typeface="DM Sans Medium" pitchFamily="34" charset="-120"/>
              </a:rPr>
              <a:t>Fedeltà al Brand</a:t>
            </a:r>
            <a:endParaRPr lang="en-US" sz="1750" dirty="0"/>
          </a:p>
        </p:txBody>
      </p:sp>
      <p:sp>
        <p:nvSpPr>
          <p:cNvPr id="12" name="Text 9"/>
          <p:cNvSpPr/>
          <p:nvPr/>
        </p:nvSpPr>
        <p:spPr>
          <a:xfrm>
            <a:off x="8150423" y="5549146"/>
            <a:ext cx="3815834" cy="569119"/>
          </a:xfrm>
          <a:prstGeom prst="rect">
            <a:avLst/>
          </a:prstGeom>
          <a:noFill/>
          <a:ln/>
        </p:spPr>
        <p:txBody>
          <a:bodyPr wrap="square" lIns="0" tIns="0" rIns="0" bIns="0" rtlCol="0" anchor="t"/>
          <a:lstStyle/>
          <a:p>
            <a:pPr marL="0" indent="0" algn="ctr">
              <a:lnSpc>
                <a:spcPts val="2200"/>
              </a:lnSpc>
              <a:buNone/>
            </a:pPr>
            <a:r>
              <a:rPr lang="en-US" sz="1400" dirty="0">
                <a:solidFill>
                  <a:srgbClr val="D6D9D7"/>
                </a:solidFill>
                <a:latin typeface="Inter" pitchFamily="34" charset="0"/>
                <a:ea typeface="Inter" pitchFamily="34" charset="-122"/>
                <a:cs typeface="Inter" pitchFamily="34" charset="-120"/>
              </a:rPr>
              <a:t>Utenti che preferiscono rimanere con servizi che rispettano la loro autonomia decisionale</a:t>
            </a:r>
            <a:endParaRPr lang="en-US" sz="1400" dirty="0"/>
          </a:p>
        </p:txBody>
      </p:sp>
      <p:sp>
        <p:nvSpPr>
          <p:cNvPr id="13" name="Text 10"/>
          <p:cNvSpPr/>
          <p:nvPr/>
        </p:nvSpPr>
        <p:spPr>
          <a:xfrm>
            <a:off x="6109097" y="6318409"/>
            <a:ext cx="7898606" cy="1138238"/>
          </a:xfrm>
          <a:prstGeom prst="rect">
            <a:avLst/>
          </a:prstGeom>
          <a:noFill/>
          <a:ln/>
        </p:spPr>
        <p:txBody>
          <a:bodyPr wrap="square" lIns="0" tIns="0" rIns="0" bIns="0" rtlCol="0" anchor="t"/>
          <a:lstStyle/>
          <a:p>
            <a:pPr marL="0" indent="0" algn="l">
              <a:lnSpc>
                <a:spcPts val="2200"/>
              </a:lnSpc>
              <a:buNone/>
            </a:pPr>
            <a:r>
              <a:rPr lang="en-US" sz="1400" dirty="0">
                <a:solidFill>
                  <a:srgbClr val="D6D9D7"/>
                </a:solidFill>
                <a:latin typeface="Inter" pitchFamily="34" charset="0"/>
                <a:ea typeface="Inter" pitchFamily="34" charset="-122"/>
                <a:cs typeface="Inter" pitchFamily="34" charset="-120"/>
              </a:rPr>
              <a:t>Adottare un approccio etico al design delle interfacce non rappresenta solo un imperativo morale, ma può tradursi in vantaggi competitivi concreti. La trasparenza e il rispetto dell'autonomia degli utenti costruiscono relazioni di fiducia durature, riducendo il turnover e aumentando la fedeltà al brand, elementi sempre più valorizzati in un mercato digitale maturo.</a:t>
            </a:r>
            <a:endParaRPr lang="en-US" sz="1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name="Slide 57">
    <p:spTree>
      <p:nvGrpSpPr>
        <p:cNvPr id="1" name=""/>
        <p:cNvGrpSpPr/>
        <p:nvPr/>
      </p:nvGrpSpPr>
      <p:grpSpPr>
        <a:xfrm>
          <a:off x="0" y="0"/>
          <a:ext cx="0" cy="0"/>
          <a:chOff x="0" y="0"/>
          <a:chExt cx="0" cy="0"/>
        </a:xfrm>
      </p:grpSpPr>
      <p:sp>
        <p:nvSpPr>
          <p:cNvPr id="2" name="Text 0"/>
          <p:cNvSpPr/>
          <p:nvPr/>
        </p:nvSpPr>
        <p:spPr>
          <a:xfrm>
            <a:off x="750689" y="650200"/>
            <a:ext cx="7326392" cy="670322"/>
          </a:xfrm>
          <a:prstGeom prst="rect">
            <a:avLst/>
          </a:prstGeom>
          <a:noFill/>
          <a:ln/>
        </p:spPr>
        <p:txBody>
          <a:bodyPr wrap="none" lIns="0" tIns="0" rIns="0" bIns="0" rtlCol="0" anchor="t"/>
          <a:lstStyle/>
          <a:p>
            <a:pPr marL="0" indent="0" algn="l">
              <a:lnSpc>
                <a:spcPts val="5250"/>
              </a:lnSpc>
              <a:buNone/>
            </a:pPr>
            <a:r>
              <a:rPr lang="en-US" sz="4200" dirty="0">
                <a:solidFill>
                  <a:srgbClr val="F7F7F8"/>
                </a:solidFill>
                <a:latin typeface="DM Sans Medium" pitchFamily="34" charset="0"/>
                <a:ea typeface="DM Sans Medium" pitchFamily="34" charset="-122"/>
                <a:cs typeface="DM Sans Medium" pitchFamily="34" charset="-120"/>
              </a:rPr>
              <a:t>Prospettive Future di Ricerca</a:t>
            </a:r>
            <a:endParaRPr lang="en-US" sz="4200" dirty="0"/>
          </a:p>
        </p:txBody>
      </p:sp>
      <p:sp>
        <p:nvSpPr>
          <p:cNvPr id="3" name="Text 1"/>
          <p:cNvSpPr/>
          <p:nvPr/>
        </p:nvSpPr>
        <p:spPr>
          <a:xfrm>
            <a:off x="750689" y="1856661"/>
            <a:ext cx="2693075" cy="335161"/>
          </a:xfrm>
          <a:prstGeom prst="rect">
            <a:avLst/>
          </a:prstGeom>
          <a:noFill/>
          <a:ln/>
        </p:spPr>
        <p:txBody>
          <a:bodyPr wrap="none" lIns="0" tIns="0" rIns="0" bIns="0" rtlCol="0" anchor="t"/>
          <a:lstStyle/>
          <a:p>
            <a:pPr marL="0" indent="0" algn="l">
              <a:lnSpc>
                <a:spcPts val="2600"/>
              </a:lnSpc>
              <a:buNone/>
            </a:pPr>
            <a:r>
              <a:rPr lang="en-US" sz="2100" dirty="0">
                <a:solidFill>
                  <a:srgbClr val="F7F7F8"/>
                </a:solidFill>
                <a:latin typeface="DM Sans Medium" pitchFamily="34" charset="0"/>
                <a:ea typeface="DM Sans Medium" pitchFamily="34" charset="-122"/>
                <a:cs typeface="DM Sans Medium" pitchFamily="34" charset="-120"/>
              </a:rPr>
              <a:t>Rilevamento Adattivo</a:t>
            </a:r>
            <a:endParaRPr lang="en-US" sz="2100" dirty="0"/>
          </a:p>
        </p:txBody>
      </p:sp>
      <p:sp>
        <p:nvSpPr>
          <p:cNvPr id="4" name="Text 2"/>
          <p:cNvSpPr/>
          <p:nvPr/>
        </p:nvSpPr>
        <p:spPr>
          <a:xfrm>
            <a:off x="750689" y="2406253"/>
            <a:ext cx="6302812" cy="1716286"/>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Le future linee di ricerca dovrebbero puntare su tecniche di rilevamento adattivo basate su intelligenza artificiale continua, capaci di apprendere nuovi pattern attraverso feedback utente o sistemi collaborativi, superando i limiti degli approcci statici attuali.</a:t>
            </a:r>
            <a:endParaRPr lang="en-US" sz="1650" dirty="0"/>
          </a:p>
        </p:txBody>
      </p:sp>
      <p:sp>
        <p:nvSpPr>
          <p:cNvPr id="5" name="Text 3"/>
          <p:cNvSpPr/>
          <p:nvPr/>
        </p:nvSpPr>
        <p:spPr>
          <a:xfrm>
            <a:off x="750689" y="4315539"/>
            <a:ext cx="6302812" cy="1373029"/>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Questi sistemi potrebbero evolversi insieme alle tecniche manipolative, mantenendo un equilibrio dinamico tra tecniche di manipolazione e strumenti di protezione, in una sorta di "corsa agli armamenti" etica nel design digitale.</a:t>
            </a:r>
            <a:endParaRPr lang="en-US" sz="1650" dirty="0"/>
          </a:p>
        </p:txBody>
      </p:sp>
      <p:pic>
        <p:nvPicPr>
          <p:cNvPr id="6" name="Image 0" descr="preencoded.png"/>
          <p:cNvPicPr>
            <a:picLocks noChangeAspect="1"/>
          </p:cNvPicPr>
          <p:nvPr/>
        </p:nvPicPr>
        <p:blipFill>
          <a:blip r:embed="rId3"/>
          <a:stretch>
            <a:fillRect/>
          </a:stretch>
        </p:blipFill>
        <p:spPr>
          <a:xfrm>
            <a:off x="7584519" y="1883450"/>
            <a:ext cx="6302812" cy="3545324"/>
          </a:xfrm>
          <a:prstGeom prst="rect">
            <a:avLst/>
          </a:prstGeom>
        </p:spPr>
      </p:pic>
      <p:sp>
        <p:nvSpPr>
          <p:cNvPr id="7" name="Text 4"/>
          <p:cNvSpPr/>
          <p:nvPr/>
        </p:nvSpPr>
        <p:spPr>
          <a:xfrm>
            <a:off x="7584519" y="5669994"/>
            <a:ext cx="6302812" cy="1716286"/>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Parallelamente, sarà fondamentale sviluppare metriche di impatto cognitivo e decisionale, che quantifichino il grado di manipolazione attraverso indicatori di carico cognitivo, tempo decisionale o tasso di rimorso post-scelta, fornendo basi empiriche solide per l'identificazione e la regolamentazione.</a:t>
            </a:r>
            <a:endParaRPr lang="en-US" sz="165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name="Slide 58">
    <p:spTree>
      <p:nvGrpSpPr>
        <p:cNvPr id="1" name=""/>
        <p:cNvGrpSpPr/>
        <p:nvPr/>
      </p:nvGrpSpPr>
      <p:grpSpPr>
        <a:xfrm>
          <a:off x="0" y="0"/>
          <a:ext cx="0" cy="0"/>
          <a:chOff x="0" y="0"/>
          <a:chExt cx="0" cy="0"/>
        </a:xfrm>
      </p:grpSpPr>
      <p:sp>
        <p:nvSpPr>
          <p:cNvPr id="2" name="Text 0"/>
          <p:cNvSpPr/>
          <p:nvPr/>
        </p:nvSpPr>
        <p:spPr>
          <a:xfrm>
            <a:off x="793790" y="973812"/>
            <a:ext cx="6617732" cy="708779"/>
          </a:xfrm>
          <a:prstGeom prst="rect">
            <a:avLst/>
          </a:prstGeom>
          <a:noFill/>
          <a:ln/>
        </p:spPr>
        <p:txBody>
          <a:bodyPr wrap="none" lIns="0" tIns="0" rIns="0" bIns="0" rtlCol="0" anchor="t"/>
          <a:lstStyle/>
          <a:p>
            <a:pPr marL="0" indent="0" algn="l">
              <a:lnSpc>
                <a:spcPts val="5550"/>
              </a:lnSpc>
              <a:buNone/>
            </a:pPr>
            <a:r>
              <a:rPr lang="en-US" sz="4450" dirty="0">
                <a:solidFill>
                  <a:srgbClr val="F7F7F8"/>
                </a:solidFill>
                <a:latin typeface="DM Sans Medium" pitchFamily="34" charset="0"/>
                <a:ea typeface="DM Sans Medium" pitchFamily="34" charset="-122"/>
                <a:cs typeface="DM Sans Medium" pitchFamily="34" charset="-120"/>
              </a:rPr>
              <a:t>Governance Co-regolata</a:t>
            </a:r>
            <a:endParaRPr lang="en-US" sz="4450" dirty="0"/>
          </a:p>
        </p:txBody>
      </p:sp>
      <p:pic>
        <p:nvPicPr>
          <p:cNvPr id="3" name="Image 0" descr="preencoded.png"/>
          <p:cNvPicPr>
            <a:picLocks noChangeAspect="1"/>
          </p:cNvPicPr>
          <p:nvPr/>
        </p:nvPicPr>
        <p:blipFill>
          <a:blip r:embed="rId3"/>
          <a:stretch>
            <a:fillRect/>
          </a:stretch>
        </p:blipFill>
        <p:spPr>
          <a:xfrm>
            <a:off x="801410" y="2282190"/>
            <a:ext cx="3120747" cy="3120747"/>
          </a:xfrm>
          <a:prstGeom prst="rect">
            <a:avLst/>
          </a:prstGeom>
        </p:spPr>
      </p:pic>
      <p:pic>
        <p:nvPicPr>
          <p:cNvPr id="4" name="Image 1" descr="preencoded.png"/>
          <p:cNvPicPr>
            <a:picLocks noChangeAspect="1"/>
          </p:cNvPicPr>
          <p:nvPr/>
        </p:nvPicPr>
        <p:blipFill>
          <a:blip r:embed="rId4"/>
          <a:stretch>
            <a:fillRect/>
          </a:stretch>
        </p:blipFill>
        <p:spPr>
          <a:xfrm>
            <a:off x="4103608" y="2282190"/>
            <a:ext cx="3120866" cy="3120866"/>
          </a:xfrm>
          <a:prstGeom prst="rect">
            <a:avLst/>
          </a:prstGeom>
        </p:spPr>
      </p:pic>
      <p:pic>
        <p:nvPicPr>
          <p:cNvPr id="5" name="Image 2" descr="preencoded.png"/>
          <p:cNvPicPr>
            <a:picLocks noChangeAspect="1"/>
          </p:cNvPicPr>
          <p:nvPr/>
        </p:nvPicPr>
        <p:blipFill>
          <a:blip r:embed="rId5"/>
          <a:stretch>
            <a:fillRect/>
          </a:stretch>
        </p:blipFill>
        <p:spPr>
          <a:xfrm>
            <a:off x="7405926" y="2282190"/>
            <a:ext cx="3120747" cy="3120747"/>
          </a:xfrm>
          <a:prstGeom prst="rect">
            <a:avLst/>
          </a:prstGeom>
        </p:spPr>
      </p:pic>
      <p:pic>
        <p:nvPicPr>
          <p:cNvPr id="6" name="Image 3" descr="preencoded.png"/>
          <p:cNvPicPr>
            <a:picLocks noChangeAspect="1"/>
          </p:cNvPicPr>
          <p:nvPr/>
        </p:nvPicPr>
        <p:blipFill>
          <a:blip r:embed="rId6"/>
          <a:stretch>
            <a:fillRect/>
          </a:stretch>
        </p:blipFill>
        <p:spPr>
          <a:xfrm>
            <a:off x="10708124" y="2282190"/>
            <a:ext cx="3120866" cy="3120866"/>
          </a:xfrm>
          <a:prstGeom prst="rect">
            <a:avLst/>
          </a:prstGeom>
        </p:spPr>
      </p:pic>
      <p:sp>
        <p:nvSpPr>
          <p:cNvPr id="7" name="Text 1"/>
          <p:cNvSpPr/>
          <p:nvPr/>
        </p:nvSpPr>
        <p:spPr>
          <a:xfrm>
            <a:off x="793790" y="5804178"/>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D6D9D7"/>
                </a:solidFill>
                <a:latin typeface="Inter" pitchFamily="34" charset="0"/>
                <a:ea typeface="Inter" pitchFamily="34" charset="-122"/>
                <a:cs typeface="Inter" pitchFamily="34" charset="-120"/>
              </a:rPr>
              <a:t>I modelli di governance co-regolata rappresentano un approccio promettente per affrontare la complessità dei dark pattern, integrando strumenti automatici, standard industriali volontari e controlli pubblici in un sistema coerente. Questa collaborazione tra diversi attori – istituzioni, aziende, società civile e comunità tecnica – può combinare la flessibilità necessaria per adattarsi all'evoluzione tecnologica con la solidità di un quadro normativo chiaro.</a:t>
            </a:r>
            <a:endParaRPr lang="en-US" sz="175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name="Slide 59">
    <p:spTree>
      <p:nvGrpSpPr>
        <p:cNvPr id="1" name=""/>
        <p:cNvGrpSpPr/>
        <p:nvPr/>
      </p:nvGrpSpPr>
      <p:grpSpPr>
        <a:xfrm>
          <a:off x="0" y="0"/>
          <a:ext cx="0" cy="0"/>
          <a:chOff x="0" y="0"/>
          <a:chExt cx="0" cy="0"/>
        </a:xfrm>
      </p:grpSpPr>
      <p:sp>
        <p:nvSpPr>
          <p:cNvPr id="2" name="Text 0"/>
          <p:cNvSpPr/>
          <p:nvPr/>
        </p:nvSpPr>
        <p:spPr>
          <a:xfrm>
            <a:off x="752713" y="591383"/>
            <a:ext cx="6785253" cy="672108"/>
          </a:xfrm>
          <a:prstGeom prst="rect">
            <a:avLst/>
          </a:prstGeom>
          <a:noFill/>
          <a:ln/>
        </p:spPr>
        <p:txBody>
          <a:bodyPr wrap="none" lIns="0" tIns="0" rIns="0" bIns="0" rtlCol="0" anchor="t"/>
          <a:lstStyle/>
          <a:p>
            <a:pPr marL="0" indent="0" algn="l">
              <a:lnSpc>
                <a:spcPts val="5250"/>
              </a:lnSpc>
              <a:buNone/>
            </a:pPr>
            <a:r>
              <a:rPr lang="en-US" sz="4200" dirty="0">
                <a:solidFill>
                  <a:srgbClr val="F7F7F8"/>
                </a:solidFill>
                <a:latin typeface="DM Sans Medium" pitchFamily="34" charset="0"/>
                <a:ea typeface="DM Sans Medium" pitchFamily="34" charset="-122"/>
                <a:cs typeface="DM Sans Medium" pitchFamily="34" charset="-120"/>
              </a:rPr>
              <a:t>Educazione Digitale Critica</a:t>
            </a:r>
            <a:endParaRPr lang="en-US" sz="4200" dirty="0"/>
          </a:p>
        </p:txBody>
      </p:sp>
      <p:sp>
        <p:nvSpPr>
          <p:cNvPr id="3" name="Text 1"/>
          <p:cNvSpPr/>
          <p:nvPr/>
        </p:nvSpPr>
        <p:spPr>
          <a:xfrm>
            <a:off x="1860232" y="2012871"/>
            <a:ext cx="2835593" cy="335994"/>
          </a:xfrm>
          <a:prstGeom prst="rect">
            <a:avLst/>
          </a:prstGeom>
          <a:noFill/>
          <a:ln/>
        </p:spPr>
        <p:txBody>
          <a:bodyPr wrap="none" lIns="0" tIns="0" rIns="0" bIns="0" rtlCol="0" anchor="t"/>
          <a:lstStyle/>
          <a:p>
            <a:pPr marL="0" indent="0" algn="r">
              <a:lnSpc>
                <a:spcPts val="2600"/>
              </a:lnSpc>
              <a:buNone/>
            </a:pPr>
            <a:r>
              <a:rPr lang="en-US" sz="2100" dirty="0">
                <a:solidFill>
                  <a:srgbClr val="D6D9D7"/>
                </a:solidFill>
                <a:latin typeface="DM Sans Medium" pitchFamily="34" charset="0"/>
                <a:ea typeface="DM Sans Medium" pitchFamily="34" charset="-122"/>
                <a:cs typeface="DM Sans Medium" pitchFamily="34" charset="-120"/>
              </a:rPr>
              <a:t>Formazione Scolastica</a:t>
            </a:r>
            <a:endParaRPr lang="en-US" sz="2100" dirty="0"/>
          </a:p>
        </p:txBody>
      </p:sp>
      <p:sp>
        <p:nvSpPr>
          <p:cNvPr id="4" name="Text 2"/>
          <p:cNvSpPr/>
          <p:nvPr/>
        </p:nvSpPr>
        <p:spPr>
          <a:xfrm>
            <a:off x="752713" y="2477810"/>
            <a:ext cx="3943112" cy="1031915"/>
          </a:xfrm>
          <a:prstGeom prst="rect">
            <a:avLst/>
          </a:prstGeom>
          <a:noFill/>
          <a:ln/>
        </p:spPr>
        <p:txBody>
          <a:bodyPr wrap="square" lIns="0" tIns="0" rIns="0" bIns="0" rtlCol="0" anchor="t"/>
          <a:lstStyle/>
          <a:p>
            <a:pPr marL="0" indent="0" algn="r">
              <a:lnSpc>
                <a:spcPts val="2700"/>
              </a:lnSpc>
              <a:buNone/>
            </a:pPr>
            <a:r>
              <a:rPr lang="en-US" sz="1650" dirty="0">
                <a:solidFill>
                  <a:srgbClr val="D6D9D7"/>
                </a:solidFill>
                <a:latin typeface="Inter" pitchFamily="34" charset="0"/>
                <a:ea typeface="Inter" pitchFamily="34" charset="-122"/>
                <a:cs typeface="Inter" pitchFamily="34" charset="-120"/>
              </a:rPr>
              <a:t>Integrazione nei curricula educativi di competenze di analisi critica delle interfacce digitali</a:t>
            </a:r>
            <a:endParaRPr lang="en-US" sz="1650" dirty="0"/>
          </a:p>
        </p:txBody>
      </p:sp>
      <p:pic>
        <p:nvPicPr>
          <p:cNvPr id="5" name="Image 0" descr="preencoded.png"/>
          <p:cNvPicPr>
            <a:picLocks noChangeAspect="1"/>
          </p:cNvPicPr>
          <p:nvPr/>
        </p:nvPicPr>
        <p:blipFill>
          <a:blip r:embed="rId3"/>
          <a:stretch>
            <a:fillRect/>
          </a:stretch>
        </p:blipFill>
        <p:spPr>
          <a:xfrm>
            <a:off x="5018365" y="1693545"/>
            <a:ext cx="4593669" cy="4593669"/>
          </a:xfrm>
          <a:prstGeom prst="rect">
            <a:avLst/>
          </a:prstGeom>
        </p:spPr>
      </p:pic>
      <p:pic>
        <p:nvPicPr>
          <p:cNvPr id="6" name="Image 1" descr="preencoded.png"/>
          <p:cNvPicPr>
            <a:picLocks noChangeAspect="1"/>
          </p:cNvPicPr>
          <p:nvPr/>
        </p:nvPicPr>
        <p:blipFill>
          <a:blip r:embed="rId4"/>
          <a:stretch>
            <a:fillRect/>
          </a:stretch>
        </p:blipFill>
        <p:spPr>
          <a:xfrm>
            <a:off x="6229826" y="2473762"/>
            <a:ext cx="321707" cy="402193"/>
          </a:xfrm>
          <a:prstGeom prst="rect">
            <a:avLst/>
          </a:prstGeom>
        </p:spPr>
      </p:pic>
      <p:sp>
        <p:nvSpPr>
          <p:cNvPr id="7" name="Text 3"/>
          <p:cNvSpPr/>
          <p:nvPr/>
        </p:nvSpPr>
        <p:spPr>
          <a:xfrm>
            <a:off x="9934575" y="2012871"/>
            <a:ext cx="2688431" cy="335994"/>
          </a:xfrm>
          <a:prstGeom prst="rect">
            <a:avLst/>
          </a:prstGeom>
          <a:noFill/>
          <a:ln/>
        </p:spPr>
        <p:txBody>
          <a:bodyPr wrap="none" lIns="0" tIns="0" rIns="0" bIns="0" rtlCol="0" anchor="t"/>
          <a:lstStyle/>
          <a:p>
            <a:pPr marL="0" indent="0" algn="l">
              <a:lnSpc>
                <a:spcPts val="2600"/>
              </a:lnSpc>
              <a:buNone/>
            </a:pPr>
            <a:r>
              <a:rPr lang="en-US" sz="2100" dirty="0">
                <a:solidFill>
                  <a:srgbClr val="D6D9D7"/>
                </a:solidFill>
                <a:latin typeface="DM Sans Medium" pitchFamily="34" charset="0"/>
                <a:ea typeface="DM Sans Medium" pitchFamily="34" charset="-122"/>
                <a:cs typeface="DM Sans Medium" pitchFamily="34" charset="-120"/>
              </a:rPr>
              <a:t>Educazione Continua</a:t>
            </a:r>
            <a:endParaRPr lang="en-US" sz="2100" dirty="0"/>
          </a:p>
        </p:txBody>
      </p:sp>
      <p:sp>
        <p:nvSpPr>
          <p:cNvPr id="8" name="Text 4"/>
          <p:cNvSpPr/>
          <p:nvPr/>
        </p:nvSpPr>
        <p:spPr>
          <a:xfrm>
            <a:off x="9934575" y="2477810"/>
            <a:ext cx="3943112" cy="1031915"/>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Programmi di aggiornamento per adulti sulle nuove forme di manipolazione digitale</a:t>
            </a:r>
            <a:endParaRPr lang="en-US" sz="1650" dirty="0"/>
          </a:p>
        </p:txBody>
      </p:sp>
      <p:pic>
        <p:nvPicPr>
          <p:cNvPr id="9" name="Image 2" descr="preencoded.png"/>
          <p:cNvPicPr>
            <a:picLocks noChangeAspect="1"/>
          </p:cNvPicPr>
          <p:nvPr/>
        </p:nvPicPr>
        <p:blipFill>
          <a:blip r:embed="rId5"/>
          <a:stretch>
            <a:fillRect/>
          </a:stretch>
        </p:blipFill>
        <p:spPr>
          <a:xfrm>
            <a:off x="5018365" y="1693545"/>
            <a:ext cx="4593669" cy="4593669"/>
          </a:xfrm>
          <a:prstGeom prst="rect">
            <a:avLst/>
          </a:prstGeom>
        </p:spPr>
      </p:pic>
      <p:pic>
        <p:nvPicPr>
          <p:cNvPr id="10" name="Image 3" descr="preencoded.png"/>
          <p:cNvPicPr>
            <a:picLocks noChangeAspect="1"/>
          </p:cNvPicPr>
          <p:nvPr/>
        </p:nvPicPr>
        <p:blipFill>
          <a:blip r:embed="rId6"/>
          <a:stretch>
            <a:fillRect/>
          </a:stretch>
        </p:blipFill>
        <p:spPr>
          <a:xfrm>
            <a:off x="8469749" y="2864763"/>
            <a:ext cx="321707" cy="402193"/>
          </a:xfrm>
          <a:prstGeom prst="rect">
            <a:avLst/>
          </a:prstGeom>
        </p:spPr>
      </p:pic>
      <p:sp>
        <p:nvSpPr>
          <p:cNvPr id="11" name="Text 5"/>
          <p:cNvSpPr/>
          <p:nvPr/>
        </p:nvSpPr>
        <p:spPr>
          <a:xfrm>
            <a:off x="9934575" y="4642961"/>
            <a:ext cx="3863221" cy="335994"/>
          </a:xfrm>
          <a:prstGeom prst="rect">
            <a:avLst/>
          </a:prstGeom>
          <a:noFill/>
          <a:ln/>
        </p:spPr>
        <p:txBody>
          <a:bodyPr wrap="none" lIns="0" tIns="0" rIns="0" bIns="0" rtlCol="0" anchor="t"/>
          <a:lstStyle/>
          <a:p>
            <a:pPr marL="0" indent="0" algn="l">
              <a:lnSpc>
                <a:spcPts val="2600"/>
              </a:lnSpc>
              <a:buNone/>
            </a:pPr>
            <a:r>
              <a:rPr lang="en-US" sz="2100" dirty="0">
                <a:solidFill>
                  <a:srgbClr val="D6D9D7"/>
                </a:solidFill>
                <a:latin typeface="DM Sans Medium" pitchFamily="34" charset="0"/>
                <a:ea typeface="DM Sans Medium" pitchFamily="34" charset="-122"/>
                <a:cs typeface="DM Sans Medium" pitchFamily="34" charset="-120"/>
              </a:rPr>
              <a:t>Campagne di Sensibilizzazione</a:t>
            </a:r>
            <a:endParaRPr lang="en-US" sz="2100" dirty="0"/>
          </a:p>
        </p:txBody>
      </p:sp>
      <p:sp>
        <p:nvSpPr>
          <p:cNvPr id="12" name="Text 6"/>
          <p:cNvSpPr/>
          <p:nvPr/>
        </p:nvSpPr>
        <p:spPr>
          <a:xfrm>
            <a:off x="9934575" y="5107900"/>
            <a:ext cx="3943112" cy="687943"/>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Iniziative pubbliche per aumentare la consapevolezza sui dark pattern</a:t>
            </a:r>
            <a:endParaRPr lang="en-US" sz="1650" dirty="0"/>
          </a:p>
        </p:txBody>
      </p:sp>
      <p:pic>
        <p:nvPicPr>
          <p:cNvPr id="13" name="Image 4" descr="preencoded.png"/>
          <p:cNvPicPr>
            <a:picLocks noChangeAspect="1"/>
          </p:cNvPicPr>
          <p:nvPr/>
        </p:nvPicPr>
        <p:blipFill>
          <a:blip r:embed="rId7"/>
          <a:stretch>
            <a:fillRect/>
          </a:stretch>
        </p:blipFill>
        <p:spPr>
          <a:xfrm>
            <a:off x="5018365" y="1693545"/>
            <a:ext cx="4593669" cy="4593669"/>
          </a:xfrm>
          <a:prstGeom prst="rect">
            <a:avLst/>
          </a:prstGeom>
        </p:spPr>
      </p:pic>
      <p:pic>
        <p:nvPicPr>
          <p:cNvPr id="14" name="Image 5" descr="preencoded.png"/>
          <p:cNvPicPr>
            <a:picLocks noChangeAspect="1"/>
          </p:cNvPicPr>
          <p:nvPr/>
        </p:nvPicPr>
        <p:blipFill>
          <a:blip r:embed="rId8"/>
          <a:stretch>
            <a:fillRect/>
          </a:stretch>
        </p:blipFill>
        <p:spPr>
          <a:xfrm>
            <a:off x="8078748" y="5104686"/>
            <a:ext cx="321707" cy="402193"/>
          </a:xfrm>
          <a:prstGeom prst="rect">
            <a:avLst/>
          </a:prstGeom>
        </p:spPr>
      </p:pic>
      <p:sp>
        <p:nvSpPr>
          <p:cNvPr id="15" name="Text 7"/>
          <p:cNvSpPr/>
          <p:nvPr/>
        </p:nvSpPr>
        <p:spPr>
          <a:xfrm>
            <a:off x="1687354" y="4470916"/>
            <a:ext cx="3008471" cy="335994"/>
          </a:xfrm>
          <a:prstGeom prst="rect">
            <a:avLst/>
          </a:prstGeom>
          <a:noFill/>
          <a:ln/>
        </p:spPr>
        <p:txBody>
          <a:bodyPr wrap="none" lIns="0" tIns="0" rIns="0" bIns="0" rtlCol="0" anchor="t"/>
          <a:lstStyle/>
          <a:p>
            <a:pPr marL="0" indent="0" algn="r">
              <a:lnSpc>
                <a:spcPts val="2600"/>
              </a:lnSpc>
              <a:buNone/>
            </a:pPr>
            <a:r>
              <a:rPr lang="en-US" sz="2100" dirty="0">
                <a:solidFill>
                  <a:srgbClr val="D6D9D7"/>
                </a:solidFill>
                <a:latin typeface="DM Sans Medium" pitchFamily="34" charset="0"/>
                <a:ea typeface="DM Sans Medium" pitchFamily="34" charset="-122"/>
                <a:cs typeface="DM Sans Medium" pitchFamily="34" charset="-120"/>
              </a:rPr>
              <a:t>Strumenti di Autodifesa</a:t>
            </a:r>
            <a:endParaRPr lang="en-US" sz="2100" dirty="0"/>
          </a:p>
        </p:txBody>
      </p:sp>
      <p:sp>
        <p:nvSpPr>
          <p:cNvPr id="16" name="Text 8"/>
          <p:cNvSpPr/>
          <p:nvPr/>
        </p:nvSpPr>
        <p:spPr>
          <a:xfrm>
            <a:off x="752713" y="4935855"/>
            <a:ext cx="3943112" cy="1031915"/>
          </a:xfrm>
          <a:prstGeom prst="rect">
            <a:avLst/>
          </a:prstGeom>
          <a:noFill/>
          <a:ln/>
        </p:spPr>
        <p:txBody>
          <a:bodyPr wrap="square" lIns="0" tIns="0" rIns="0" bIns="0" rtlCol="0" anchor="t"/>
          <a:lstStyle/>
          <a:p>
            <a:pPr marL="0" indent="0" algn="r">
              <a:lnSpc>
                <a:spcPts val="2700"/>
              </a:lnSpc>
              <a:buNone/>
            </a:pPr>
            <a:r>
              <a:rPr lang="en-US" sz="1650" dirty="0">
                <a:solidFill>
                  <a:srgbClr val="D6D9D7"/>
                </a:solidFill>
                <a:latin typeface="Inter" pitchFamily="34" charset="0"/>
                <a:ea typeface="Inter" pitchFamily="34" charset="-122"/>
                <a:cs typeface="Inter" pitchFamily="34" charset="-120"/>
              </a:rPr>
              <a:t>Diffusione di conoscenze pratiche e tecnologie per proteggere la propria autonomia online</a:t>
            </a:r>
            <a:endParaRPr lang="en-US" sz="1650" dirty="0"/>
          </a:p>
        </p:txBody>
      </p:sp>
      <p:pic>
        <p:nvPicPr>
          <p:cNvPr id="17" name="Image 6" descr="preencoded.png"/>
          <p:cNvPicPr>
            <a:picLocks noChangeAspect="1"/>
          </p:cNvPicPr>
          <p:nvPr/>
        </p:nvPicPr>
        <p:blipFill>
          <a:blip r:embed="rId9"/>
          <a:stretch>
            <a:fillRect/>
          </a:stretch>
        </p:blipFill>
        <p:spPr>
          <a:xfrm>
            <a:off x="5018365" y="1693545"/>
            <a:ext cx="4593669" cy="4593669"/>
          </a:xfrm>
          <a:prstGeom prst="rect">
            <a:avLst/>
          </a:prstGeom>
        </p:spPr>
      </p:pic>
      <p:pic>
        <p:nvPicPr>
          <p:cNvPr id="18" name="Image 7" descr="preencoded.png"/>
          <p:cNvPicPr>
            <a:picLocks noChangeAspect="1"/>
          </p:cNvPicPr>
          <p:nvPr/>
        </p:nvPicPr>
        <p:blipFill>
          <a:blip r:embed="rId10"/>
          <a:stretch>
            <a:fillRect/>
          </a:stretch>
        </p:blipFill>
        <p:spPr>
          <a:xfrm>
            <a:off x="5838825" y="4713684"/>
            <a:ext cx="321707" cy="402193"/>
          </a:xfrm>
          <a:prstGeom prst="rect">
            <a:avLst/>
          </a:prstGeom>
        </p:spPr>
      </p:pic>
      <p:sp>
        <p:nvSpPr>
          <p:cNvPr id="19" name="Text 9"/>
          <p:cNvSpPr/>
          <p:nvPr/>
        </p:nvSpPr>
        <p:spPr>
          <a:xfrm>
            <a:off x="752713" y="6529149"/>
            <a:ext cx="13124974" cy="1375886"/>
          </a:xfrm>
          <a:prstGeom prst="rect">
            <a:avLst/>
          </a:prstGeom>
          <a:noFill/>
          <a:ln/>
        </p:spPr>
        <p:txBody>
          <a:bodyPr wrap="square" lIns="0" tIns="0" rIns="0" bIns="0" rtlCol="0" anchor="t"/>
          <a:lstStyle/>
          <a:p>
            <a:pPr marL="0" indent="0" algn="l">
              <a:lnSpc>
                <a:spcPts val="2700"/>
              </a:lnSpc>
              <a:buNone/>
            </a:pPr>
            <a:r>
              <a:rPr lang="en-US" sz="1650" dirty="0">
                <a:solidFill>
                  <a:srgbClr val="D6D9D7"/>
                </a:solidFill>
                <a:latin typeface="Inter" pitchFamily="34" charset="0"/>
                <a:ea typeface="Inter" pitchFamily="34" charset="-122"/>
                <a:cs typeface="Inter" pitchFamily="34" charset="-120"/>
              </a:rPr>
              <a:t>È auspicabile promuovere programmi educativi rivolti agli utenti per aumentare la consapevolezza sui dark pattern e fornire strumenti critici per interpretarli e rifiutarli. Solo attraverso una popolazione digitalmente consapevole sarà possibile creare un ecosistema online più equilibrato, dove la manipolazione diventa meno efficace e quindi meno attraente come strategia di business.</a:t>
            </a:r>
            <a:endParaRPr lang="en-US" sz="165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name="Slide 60">
    <p:spTree>
      <p:nvGrpSpPr>
        <p:cNvPr id="1" name=""/>
        <p:cNvGrpSpPr/>
        <p:nvPr/>
      </p:nvGrpSpPr>
      <p:grpSpPr>
        <a:xfrm>
          <a:off x="0" y="0"/>
          <a:ext cx="0" cy="0"/>
          <a:chOff x="0" y="0"/>
          <a:chExt cx="0" cy="0"/>
        </a:xfrm>
      </p:grpSpPr>
      <p:sp>
        <p:nvSpPr>
          <p:cNvPr id="2" name="Text 0"/>
          <p:cNvSpPr/>
          <p:nvPr/>
        </p:nvSpPr>
        <p:spPr>
          <a:xfrm>
            <a:off x="691753" y="840224"/>
            <a:ext cx="12316658" cy="617696"/>
          </a:xfrm>
          <a:prstGeom prst="rect">
            <a:avLst/>
          </a:prstGeom>
          <a:noFill/>
          <a:ln/>
        </p:spPr>
        <p:txBody>
          <a:bodyPr wrap="none" lIns="0" tIns="0" rIns="0" bIns="0" rtlCol="0" anchor="t"/>
          <a:lstStyle/>
          <a:p>
            <a:pPr marL="0" indent="0" algn="l">
              <a:lnSpc>
                <a:spcPts val="4850"/>
              </a:lnSpc>
              <a:buNone/>
            </a:pPr>
            <a:r>
              <a:rPr lang="en-US" sz="3850" dirty="0">
                <a:solidFill>
                  <a:srgbClr val="F7F7F8"/>
                </a:solidFill>
                <a:latin typeface="DM Sans Medium" pitchFamily="34" charset="0"/>
                <a:ea typeface="DM Sans Medium" pitchFamily="34" charset="-122"/>
                <a:cs typeface="DM Sans Medium" pitchFamily="34" charset="-120"/>
              </a:rPr>
              <a:t>Conclusioni: Verso un Ecosistema Digitale Rispettoso</a:t>
            </a:r>
            <a:endParaRPr lang="en-US" sz="3850" dirty="0"/>
          </a:p>
        </p:txBody>
      </p:sp>
      <p:pic>
        <p:nvPicPr>
          <p:cNvPr id="3" name="Image 0" descr="preencoded.png"/>
          <p:cNvPicPr>
            <a:picLocks noChangeAspect="1"/>
          </p:cNvPicPr>
          <p:nvPr/>
        </p:nvPicPr>
        <p:blipFill>
          <a:blip r:embed="rId3"/>
          <a:stretch>
            <a:fillRect/>
          </a:stretch>
        </p:blipFill>
        <p:spPr>
          <a:xfrm>
            <a:off x="691753" y="1853208"/>
            <a:ext cx="988338" cy="1455063"/>
          </a:xfrm>
          <a:prstGeom prst="rect">
            <a:avLst/>
          </a:prstGeom>
        </p:spPr>
      </p:pic>
      <p:sp>
        <p:nvSpPr>
          <p:cNvPr id="4" name="Text 1"/>
          <p:cNvSpPr/>
          <p:nvPr/>
        </p:nvSpPr>
        <p:spPr>
          <a:xfrm>
            <a:off x="1976557" y="2050852"/>
            <a:ext cx="2470785"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Sfida Crescente</a:t>
            </a:r>
            <a:endParaRPr lang="en-US" sz="1900" dirty="0"/>
          </a:p>
        </p:txBody>
      </p:sp>
      <p:sp>
        <p:nvSpPr>
          <p:cNvPr id="5" name="Text 2"/>
          <p:cNvSpPr/>
          <p:nvPr/>
        </p:nvSpPr>
        <p:spPr>
          <a:xfrm>
            <a:off x="1976557" y="2478167"/>
            <a:ext cx="11962090" cy="63246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I dark pattern rappresentano una minaccia in evoluzione per l'integrità del consenso informato nell'ecosistema digitale, con tecniche sempre più sofisticate supportate da test A/B, machine learning e ingegneria comportamentale.</a:t>
            </a:r>
            <a:endParaRPr lang="en-US" sz="1550" dirty="0"/>
          </a:p>
        </p:txBody>
      </p:sp>
      <p:pic>
        <p:nvPicPr>
          <p:cNvPr id="6" name="Image 1" descr="preencoded.png"/>
          <p:cNvPicPr>
            <a:picLocks noChangeAspect="1"/>
          </p:cNvPicPr>
          <p:nvPr/>
        </p:nvPicPr>
        <p:blipFill>
          <a:blip r:embed="rId4"/>
          <a:stretch>
            <a:fillRect/>
          </a:stretch>
        </p:blipFill>
        <p:spPr>
          <a:xfrm>
            <a:off x="691753" y="3308271"/>
            <a:ext cx="988338" cy="1455063"/>
          </a:xfrm>
          <a:prstGeom prst="rect">
            <a:avLst/>
          </a:prstGeom>
        </p:spPr>
      </p:pic>
      <p:sp>
        <p:nvSpPr>
          <p:cNvPr id="7" name="Text 3"/>
          <p:cNvSpPr/>
          <p:nvPr/>
        </p:nvSpPr>
        <p:spPr>
          <a:xfrm>
            <a:off x="1976557" y="3505914"/>
            <a:ext cx="3200043"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Approccio Multidisciplinare</a:t>
            </a:r>
            <a:endParaRPr lang="en-US" sz="1900" dirty="0"/>
          </a:p>
        </p:txBody>
      </p:sp>
      <p:sp>
        <p:nvSpPr>
          <p:cNvPr id="8" name="Text 4"/>
          <p:cNvSpPr/>
          <p:nvPr/>
        </p:nvSpPr>
        <p:spPr>
          <a:xfrm>
            <a:off x="1976557" y="3933230"/>
            <a:ext cx="11962090" cy="63246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Per mitigare efficacemente i rischi è essenziale sviluppare soluzioni che integrino standard di progettazione trasparente, strumenti tecnici di rilevazione, meccanismi normativi aggiornati e campagne educative.</a:t>
            </a:r>
            <a:endParaRPr lang="en-US" sz="1550" dirty="0"/>
          </a:p>
        </p:txBody>
      </p:sp>
      <p:pic>
        <p:nvPicPr>
          <p:cNvPr id="9" name="Image 2" descr="preencoded.png"/>
          <p:cNvPicPr>
            <a:picLocks noChangeAspect="1"/>
          </p:cNvPicPr>
          <p:nvPr/>
        </p:nvPicPr>
        <p:blipFill>
          <a:blip r:embed="rId5"/>
          <a:stretch>
            <a:fillRect/>
          </a:stretch>
        </p:blipFill>
        <p:spPr>
          <a:xfrm>
            <a:off x="691753" y="4763333"/>
            <a:ext cx="988338" cy="1455063"/>
          </a:xfrm>
          <a:prstGeom prst="rect">
            <a:avLst/>
          </a:prstGeom>
        </p:spPr>
      </p:pic>
      <p:sp>
        <p:nvSpPr>
          <p:cNvPr id="10" name="Text 5"/>
          <p:cNvSpPr/>
          <p:nvPr/>
        </p:nvSpPr>
        <p:spPr>
          <a:xfrm>
            <a:off x="1976557" y="4960977"/>
            <a:ext cx="2978587" cy="308729"/>
          </a:xfrm>
          <a:prstGeom prst="rect">
            <a:avLst/>
          </a:prstGeom>
          <a:noFill/>
          <a:ln/>
        </p:spPr>
        <p:txBody>
          <a:bodyPr wrap="none" lIns="0" tIns="0" rIns="0" bIns="0" rtlCol="0" anchor="t"/>
          <a:lstStyle/>
          <a:p>
            <a:pPr marL="0" indent="0" algn="l">
              <a:lnSpc>
                <a:spcPts val="2400"/>
              </a:lnSpc>
              <a:buNone/>
            </a:pPr>
            <a:r>
              <a:rPr lang="en-US" sz="1900" dirty="0">
                <a:solidFill>
                  <a:srgbClr val="D6D9D7"/>
                </a:solidFill>
                <a:latin typeface="DM Sans Medium" pitchFamily="34" charset="0"/>
                <a:ea typeface="DM Sans Medium" pitchFamily="34" charset="-122"/>
                <a:cs typeface="DM Sans Medium" pitchFamily="34" charset="-120"/>
              </a:rPr>
              <a:t>Cooperazione Strutturata</a:t>
            </a:r>
            <a:endParaRPr lang="en-US" sz="1900" dirty="0"/>
          </a:p>
        </p:txBody>
      </p:sp>
      <p:sp>
        <p:nvSpPr>
          <p:cNvPr id="11" name="Text 6"/>
          <p:cNvSpPr/>
          <p:nvPr/>
        </p:nvSpPr>
        <p:spPr>
          <a:xfrm>
            <a:off x="1976557" y="5388293"/>
            <a:ext cx="11962090" cy="63246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Solo attraverso una collaborazione tra sviluppatori, istituzioni, ricercatori e società civile sarà possibile garantire ambienti digitali rispettosi dell'autonomia informativa degli utenti.</a:t>
            </a:r>
            <a:endParaRPr lang="en-US" sz="1550" dirty="0"/>
          </a:p>
        </p:txBody>
      </p:sp>
      <p:sp>
        <p:nvSpPr>
          <p:cNvPr id="12" name="Text 7"/>
          <p:cNvSpPr/>
          <p:nvPr/>
        </p:nvSpPr>
        <p:spPr>
          <a:xfrm>
            <a:off x="691753" y="6440686"/>
            <a:ext cx="13246894" cy="948690"/>
          </a:xfrm>
          <a:prstGeom prst="rect">
            <a:avLst/>
          </a:prstGeom>
          <a:noFill/>
          <a:ln/>
        </p:spPr>
        <p:txBody>
          <a:bodyPr wrap="square" lIns="0" tIns="0" rIns="0" bIns="0" rtlCol="0" anchor="t"/>
          <a:lstStyle/>
          <a:p>
            <a:pPr marL="0" indent="0" algn="l">
              <a:lnSpc>
                <a:spcPts val="2450"/>
              </a:lnSpc>
              <a:buNone/>
            </a:pPr>
            <a:r>
              <a:rPr lang="en-US" sz="1550" dirty="0">
                <a:solidFill>
                  <a:srgbClr val="D6D9D7"/>
                </a:solidFill>
                <a:latin typeface="Inter" pitchFamily="34" charset="0"/>
                <a:ea typeface="Inter" pitchFamily="34" charset="-122"/>
                <a:cs typeface="Inter" pitchFamily="34" charset="-120"/>
              </a:rPr>
              <a:t>Il futuro dell'interazione digitale dipende dalla nostra capacità collettiva di promuovere un'innovazione tecnologica centrata sull'essere umano, dove il rispetto dell'autonomia decisionale non sia un ostacolo ma un valore fondante. Costruire interfacce che informano anziché manipolare non è solo una questione etica, ma la base per un ecosistema digitale sostenibile e degno di fiducia.</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A2A63-5CA8-5403-B850-3E5A99AD4A2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EAA562A-EFA0-7944-E2DB-D9851079CC7E}"/>
              </a:ext>
            </a:extLst>
          </p:cNvPr>
          <p:cNvSpPr/>
          <p:nvPr/>
        </p:nvSpPr>
        <p:spPr>
          <a:xfrm>
            <a:off x="783669" y="615791"/>
            <a:ext cx="4093131" cy="699730"/>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Obstruction</a:t>
            </a:r>
            <a:endParaRPr lang="en-US" sz="4400" dirty="0"/>
          </a:p>
        </p:txBody>
      </p:sp>
      <p:pic>
        <p:nvPicPr>
          <p:cNvPr id="1028" name="Picture 4">
            <a:extLst>
              <a:ext uri="{FF2B5EF4-FFF2-40B4-BE49-F238E27FC236}">
                <a16:creationId xmlns:a16="http://schemas.microsoft.com/office/drawing/2014/main" id="{A83E2C26-A30A-472B-1D81-170480B7A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820" y="-5148"/>
            <a:ext cx="9804580" cy="33635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C348266-809B-C0A8-6F22-58E961968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330" y="6169633"/>
            <a:ext cx="9804580" cy="1823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0F40397-1815-CC40-78B3-8019EF469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820" y="3594683"/>
            <a:ext cx="9753600" cy="25749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2">
            <a:extLst>
              <a:ext uri="{FF2B5EF4-FFF2-40B4-BE49-F238E27FC236}">
                <a16:creationId xmlns:a16="http://schemas.microsoft.com/office/drawing/2014/main" id="{969B2C4B-B85D-B143-E768-0C6635F6BF82}"/>
              </a:ext>
            </a:extLst>
          </p:cNvPr>
          <p:cNvSpPr/>
          <p:nvPr/>
        </p:nvSpPr>
        <p:spPr>
          <a:xfrm>
            <a:off x="590074" y="1874028"/>
            <a:ext cx="4093131" cy="1154921"/>
          </a:xfrm>
          <a:prstGeom prst="rect">
            <a:avLst/>
          </a:prstGeom>
          <a:noFill/>
          <a:ln/>
        </p:spPr>
        <p:txBody>
          <a:bodyPr wrap="none" lIns="0" tIns="0" rIns="0" bIns="0" rtlCol="0" anchor="t"/>
          <a:lstStyle/>
          <a:p>
            <a:pPr marL="0" indent="0" algn="l">
              <a:lnSpc>
                <a:spcPts val="2400"/>
              </a:lnSpc>
              <a:buNone/>
            </a:pPr>
            <a:r>
              <a:rPr lang="en-US" sz="1500" dirty="0">
                <a:solidFill>
                  <a:srgbClr val="D6D9D7"/>
                </a:solidFill>
                <a:latin typeface="Inter" pitchFamily="34" charset="0"/>
                <a:ea typeface="Inter" pitchFamily="34" charset="-122"/>
                <a:cs typeface="Inter" pitchFamily="34" charset="-120"/>
              </a:rPr>
              <a:t>Rendere difficile l'accesso o la </a:t>
            </a:r>
            <a:br>
              <a:rPr lang="en-US" sz="1500" dirty="0">
                <a:solidFill>
                  <a:srgbClr val="D6D9D7"/>
                </a:solidFill>
                <a:latin typeface="Inter" pitchFamily="34" charset="0"/>
                <a:ea typeface="Inter" pitchFamily="34" charset="-122"/>
                <a:cs typeface="Inter" pitchFamily="34" charset="-120"/>
              </a:rPr>
            </a:br>
            <a:r>
              <a:rPr lang="en-US" sz="1500" dirty="0" err="1">
                <a:solidFill>
                  <a:srgbClr val="D6D9D7"/>
                </a:solidFill>
                <a:latin typeface="Inter" pitchFamily="34" charset="0"/>
                <a:ea typeface="Inter" pitchFamily="34" charset="-122"/>
                <a:cs typeface="Inter" pitchFamily="34" charset="-120"/>
              </a:rPr>
              <a:t>comprensione</a:t>
            </a:r>
            <a:r>
              <a:rPr lang="en-US" sz="1500" dirty="0">
                <a:solidFill>
                  <a:srgbClr val="D6D9D7"/>
                </a:solidFill>
                <a:latin typeface="Inter" pitchFamily="34" charset="0"/>
                <a:ea typeface="Inter" pitchFamily="34" charset="-122"/>
                <a:cs typeface="Inter" pitchFamily="34" charset="-120"/>
              </a:rPr>
              <a:t> di scelte alternative</a:t>
            </a:r>
            <a:endParaRPr lang="en-US" sz="1500" dirty="0"/>
          </a:p>
        </p:txBody>
      </p:sp>
    </p:spTree>
    <p:extLst>
      <p:ext uri="{BB962C8B-B14F-4D97-AF65-F5344CB8AC3E}">
        <p14:creationId xmlns:p14="http://schemas.microsoft.com/office/powerpoint/2010/main" val="3118453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5082-ED1D-575C-63D9-7729D8D1CDD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466CA2D-C1A3-6347-586B-76C43E500119}"/>
              </a:ext>
            </a:extLst>
          </p:cNvPr>
          <p:cNvSpPr/>
          <p:nvPr/>
        </p:nvSpPr>
        <p:spPr>
          <a:xfrm>
            <a:off x="783669" y="653891"/>
            <a:ext cx="9156978" cy="698659"/>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4400" dirty="0">
                <a:solidFill>
                  <a:srgbClr val="F7F7F8"/>
                </a:solidFill>
                <a:latin typeface="DM Sans Medium" pitchFamily="34" charset="0"/>
                <a:ea typeface="DM Sans Medium" pitchFamily="34" charset="-122"/>
                <a:cs typeface="DM Sans Medium" pitchFamily="34" charset="-120"/>
              </a:rPr>
              <a:t>Sneaking</a:t>
            </a:r>
            <a:br>
              <a:rPr lang="en-US" sz="4400" dirty="0">
                <a:solidFill>
                  <a:srgbClr val="F7F7F8"/>
                </a:solidFill>
                <a:latin typeface="DM Sans Medium" pitchFamily="34" charset="0"/>
                <a:ea typeface="DM Sans Medium" pitchFamily="34" charset="-122"/>
                <a:cs typeface="DM Sans Medium" pitchFamily="34" charset="-120"/>
              </a:rPr>
            </a:br>
            <a:br>
              <a:rPr lang="en-US" sz="4400" dirty="0">
                <a:solidFill>
                  <a:srgbClr val="F7F7F8"/>
                </a:solidFill>
                <a:latin typeface="DM Sans Medium" pitchFamily="34" charset="0"/>
                <a:ea typeface="DM Sans Medium" pitchFamily="34" charset="-122"/>
                <a:cs typeface="DM Sans Medium" pitchFamily="34" charset="-120"/>
              </a:rPr>
            </a:br>
            <a:r>
              <a:rPr kumimoji="0" lang="en-US" sz="2200" b="0" i="0" u="none" strike="noStrike" kern="1200" cap="none" spc="0" normalizeH="0" baseline="0" noProof="0" dirty="0" err="1">
                <a:ln>
                  <a:noFill/>
                </a:ln>
                <a:solidFill>
                  <a:srgbClr val="D6D9D7"/>
                </a:solidFill>
                <a:effectLst/>
                <a:uLnTx/>
                <a:uFillTx/>
                <a:latin typeface="DM Sans" pitchFamily="2" charset="77"/>
                <a:ea typeface="Inter" pitchFamily="34" charset="-122"/>
                <a:cs typeface="Inter" pitchFamily="34" charset="-120"/>
              </a:rPr>
              <a:t>Nascondere</a:t>
            </a:r>
            <a:r>
              <a:rPr kumimoji="0" lang="en-US" sz="2200" b="0" i="0" u="none" strike="noStrike" kern="1200" cap="none" spc="0" normalizeH="0" baseline="0" noProof="0" dirty="0">
                <a:ln>
                  <a:noFill/>
                </a:ln>
                <a:solidFill>
                  <a:srgbClr val="D6D9D7"/>
                </a:solidFill>
                <a:effectLst/>
                <a:uLnTx/>
                <a:uFillTx/>
                <a:latin typeface="DM Sans" pitchFamily="2" charset="77"/>
                <a:ea typeface="Inter" pitchFamily="34" charset="-122"/>
                <a:cs typeface="Inter" pitchFamily="34" charset="-120"/>
              </a:rPr>
              <a:t> </a:t>
            </a:r>
            <a:r>
              <a:rPr lang="en-US" sz="2200" dirty="0" err="1">
                <a:solidFill>
                  <a:srgbClr val="F7F7F8"/>
                </a:solidFill>
                <a:latin typeface="DM Sans" pitchFamily="2" charset="77"/>
                <a:cs typeface="DM Sans Medium" pitchFamily="34" charset="-120"/>
              </a:rPr>
              <a:t>informazioni</a:t>
            </a:r>
            <a:r>
              <a:rPr kumimoji="0" lang="en-US" sz="2200" b="0" i="0" u="none" strike="noStrike" kern="1200" cap="none" spc="0" normalizeH="0" baseline="0" noProof="0" dirty="0">
                <a:ln>
                  <a:noFill/>
                </a:ln>
                <a:solidFill>
                  <a:srgbClr val="D6D9D7"/>
                </a:solidFill>
                <a:effectLst/>
                <a:uLnTx/>
                <a:uFillTx/>
                <a:latin typeface="DM Sans" pitchFamily="2" charset="77"/>
                <a:ea typeface="Inter" pitchFamily="34" charset="-122"/>
                <a:cs typeface="Inter" pitchFamily="34" charset="-120"/>
              </a:rPr>
              <a:t> </a:t>
            </a:r>
            <a:r>
              <a:rPr kumimoji="0" lang="en-US" sz="2200" b="0" i="0" u="none" strike="noStrike" kern="1200" cap="none" spc="0" normalizeH="0" baseline="0" noProof="0" dirty="0" err="1">
                <a:ln>
                  <a:noFill/>
                </a:ln>
                <a:solidFill>
                  <a:srgbClr val="D6D9D7"/>
                </a:solidFill>
                <a:effectLst/>
                <a:uLnTx/>
                <a:uFillTx/>
                <a:latin typeface="DM Sans" pitchFamily="2" charset="77"/>
                <a:ea typeface="Inter" pitchFamily="34" charset="-122"/>
                <a:cs typeface="Inter" pitchFamily="34" charset="-120"/>
              </a:rPr>
              <a:t>rilevanti</a:t>
            </a:r>
            <a:endParaRPr kumimoji="0" lang="en-US" sz="2200" b="0" i="0" u="none" strike="noStrike" kern="1200" cap="none" spc="0" normalizeH="0" baseline="0" noProof="0" dirty="0">
              <a:ln>
                <a:noFill/>
              </a:ln>
              <a:solidFill>
                <a:prstClr val="black"/>
              </a:solidFill>
              <a:effectLst/>
              <a:uLnTx/>
              <a:uFillTx/>
              <a:latin typeface="DM Sans" pitchFamily="2" charset="77"/>
            </a:endParaRPr>
          </a:p>
          <a:p>
            <a:pPr>
              <a:lnSpc>
                <a:spcPts val="5500"/>
              </a:lnSpc>
            </a:pPr>
            <a:endParaRPr lang="en-US" sz="2200" dirty="0">
              <a:solidFill>
                <a:srgbClr val="F7F7F8"/>
              </a:solidFill>
              <a:latin typeface="DM Sans Medium" pitchFamily="34" charset="0"/>
              <a:cs typeface="DM Sans Medium" pitchFamily="34" charset="-120"/>
            </a:endParaRPr>
          </a:p>
        </p:txBody>
      </p:sp>
      <p:sp>
        <p:nvSpPr>
          <p:cNvPr id="3" name="Text 1">
            <a:extLst>
              <a:ext uri="{FF2B5EF4-FFF2-40B4-BE49-F238E27FC236}">
                <a16:creationId xmlns:a16="http://schemas.microsoft.com/office/drawing/2014/main" id="{3B331AF2-8064-EA6B-30E5-20536FA7CF8D}"/>
              </a:ext>
            </a:extLst>
          </p:cNvPr>
          <p:cNvSpPr/>
          <p:nvPr/>
        </p:nvSpPr>
        <p:spPr>
          <a:xfrm>
            <a:off x="783669" y="1875234"/>
            <a:ext cx="3502581" cy="349806"/>
          </a:xfrm>
          <a:prstGeom prst="rect">
            <a:avLst/>
          </a:prstGeom>
          <a:noFill/>
          <a:ln/>
        </p:spPr>
        <p:txBody>
          <a:bodyPr wrap="none" lIns="0" tIns="0" rIns="0" bIns="0" rtlCol="0" anchor="t"/>
          <a:lstStyle/>
          <a:p>
            <a:pPr marL="0" indent="0" algn="l">
              <a:lnSpc>
                <a:spcPts val="2750"/>
              </a:lnSpc>
              <a:buNone/>
            </a:pPr>
            <a:r>
              <a:rPr lang="en-US" sz="2200" dirty="0">
                <a:solidFill>
                  <a:srgbClr val="F7F7F8"/>
                </a:solidFill>
                <a:latin typeface="DM Sans Medium" pitchFamily="34" charset="0"/>
                <a:ea typeface="DM Sans Medium" pitchFamily="34" charset="-122"/>
                <a:cs typeface="DM Sans Medium" pitchFamily="34" charset="-120"/>
              </a:rPr>
              <a:t>Tidal </a:t>
            </a:r>
            <a:r>
              <a:rPr lang="en-US" sz="2200" dirty="0" err="1">
                <a:solidFill>
                  <a:srgbClr val="F7F7F8"/>
                </a:solidFill>
                <a:latin typeface="DM Sans Medium" pitchFamily="34" charset="0"/>
                <a:ea typeface="DM Sans Medium" pitchFamily="34" charset="-122"/>
                <a:cs typeface="DM Sans Medium" pitchFamily="34" charset="-120"/>
              </a:rPr>
              <a:t>nasconde</a:t>
            </a:r>
            <a:r>
              <a:rPr lang="en-US" sz="2200" dirty="0">
                <a:solidFill>
                  <a:srgbClr val="F7F7F8"/>
                </a:solidFill>
                <a:latin typeface="DM Sans Medium" pitchFamily="34" charset="0"/>
                <a:ea typeface="DM Sans Medium" pitchFamily="34" charset="-122"/>
                <a:cs typeface="DM Sans Medium" pitchFamily="34" charset="-120"/>
              </a:rPr>
              <a:t> </a:t>
            </a:r>
            <a:r>
              <a:rPr lang="en-US" sz="2200" dirty="0" err="1">
                <a:solidFill>
                  <a:srgbClr val="F7F7F8"/>
                </a:solidFill>
                <a:latin typeface="DM Sans Medium" pitchFamily="34" charset="0"/>
                <a:ea typeface="DM Sans Medium" pitchFamily="34" charset="-122"/>
                <a:cs typeface="DM Sans Medium" pitchFamily="34" charset="-120"/>
              </a:rPr>
              <a:t>che</a:t>
            </a:r>
            <a:r>
              <a:rPr lang="en-US" sz="2200" dirty="0">
                <a:solidFill>
                  <a:srgbClr val="F7F7F8"/>
                </a:solidFill>
                <a:latin typeface="DM Sans Medium" pitchFamily="34" charset="0"/>
                <a:ea typeface="DM Sans Medium" pitchFamily="34" charset="-122"/>
                <a:cs typeface="DM Sans Medium" pitchFamily="34" charset="-120"/>
              </a:rPr>
              <a:t> dopo I 30 gg </a:t>
            </a:r>
          </a:p>
          <a:p>
            <a:pPr marL="0" indent="0" algn="l">
              <a:lnSpc>
                <a:spcPts val="2750"/>
              </a:lnSpc>
              <a:buNone/>
            </a:pPr>
            <a:r>
              <a:rPr lang="en-US" sz="2200" dirty="0" err="1">
                <a:solidFill>
                  <a:srgbClr val="F7F7F8"/>
                </a:solidFill>
                <a:latin typeface="DM Sans Medium" pitchFamily="34" charset="0"/>
                <a:ea typeface="DM Sans Medium" pitchFamily="34" charset="-122"/>
                <a:cs typeface="DM Sans Medium" pitchFamily="34" charset="-120"/>
              </a:rPr>
              <a:t>Saranno</a:t>
            </a:r>
            <a:r>
              <a:rPr lang="en-US" sz="2200" dirty="0">
                <a:solidFill>
                  <a:srgbClr val="F7F7F8"/>
                </a:solidFill>
                <a:latin typeface="DM Sans Medium" pitchFamily="34" charset="0"/>
                <a:ea typeface="DM Sans Medium" pitchFamily="34" charset="-122"/>
                <a:cs typeface="DM Sans Medium" pitchFamily="34" charset="-120"/>
              </a:rPr>
              <a:t> </a:t>
            </a:r>
            <a:r>
              <a:rPr lang="en-US" sz="2200" dirty="0" err="1">
                <a:solidFill>
                  <a:srgbClr val="F7F7F8"/>
                </a:solidFill>
                <a:latin typeface="DM Sans Medium" pitchFamily="34" charset="0"/>
                <a:ea typeface="DM Sans Medium" pitchFamily="34" charset="-122"/>
                <a:cs typeface="DM Sans Medium" pitchFamily="34" charset="-120"/>
              </a:rPr>
              <a:t>addebitati</a:t>
            </a:r>
            <a:r>
              <a:rPr lang="en-US" sz="2200" dirty="0">
                <a:solidFill>
                  <a:srgbClr val="F7F7F8"/>
                </a:solidFill>
                <a:latin typeface="DM Sans Medium" pitchFamily="34" charset="0"/>
                <a:ea typeface="DM Sans Medium" pitchFamily="34" charset="-122"/>
                <a:cs typeface="DM Sans Medium" pitchFamily="34" charset="-120"/>
              </a:rPr>
              <a:t> 9.99 </a:t>
            </a:r>
            <a:r>
              <a:rPr lang="en-US" sz="2200" dirty="0" err="1">
                <a:solidFill>
                  <a:srgbClr val="F7F7F8"/>
                </a:solidFill>
                <a:latin typeface="DM Sans Medium" pitchFamily="34" charset="0"/>
                <a:ea typeface="DM Sans Medium" pitchFamily="34" charset="-122"/>
                <a:cs typeface="DM Sans Medium" pitchFamily="34" charset="-120"/>
              </a:rPr>
              <a:t>usd</a:t>
            </a:r>
            <a:r>
              <a:rPr lang="en-US" sz="2200" dirty="0">
                <a:solidFill>
                  <a:srgbClr val="F7F7F8"/>
                </a:solidFill>
                <a:latin typeface="DM Sans Medium" pitchFamily="34" charset="0"/>
                <a:ea typeface="DM Sans Medium" pitchFamily="34" charset="-122"/>
                <a:cs typeface="DM Sans Medium" pitchFamily="34" charset="-120"/>
              </a:rPr>
              <a:t> </a:t>
            </a:r>
            <a:endParaRPr lang="en-US" sz="2200" dirty="0"/>
          </a:p>
        </p:txBody>
      </p:sp>
      <p:pic>
        <p:nvPicPr>
          <p:cNvPr id="1026" name="Picture 2">
            <a:extLst>
              <a:ext uri="{FF2B5EF4-FFF2-40B4-BE49-F238E27FC236}">
                <a16:creationId xmlns:a16="http://schemas.microsoft.com/office/drawing/2014/main" id="{6633E40D-C73A-336F-D2B7-44F707ED0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725" y="0"/>
            <a:ext cx="9083675"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7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8715-06DA-23F9-9995-6C45E494F44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0202F89-8FD1-188B-D843-42C812CF2110}"/>
              </a:ext>
            </a:extLst>
          </p:cNvPr>
          <p:cNvSpPr/>
          <p:nvPr/>
        </p:nvSpPr>
        <p:spPr>
          <a:xfrm>
            <a:off x="783668" y="615791"/>
            <a:ext cx="9941481" cy="699730"/>
          </a:xfrm>
          <a:prstGeom prst="rect">
            <a:avLst/>
          </a:prstGeom>
          <a:noFill/>
          <a:ln/>
        </p:spPr>
        <p:txBody>
          <a:bodyPr wrap="none" lIns="0" tIns="0" rIns="0" bIns="0" rtlCol="0" anchor="t"/>
          <a:lstStyle/>
          <a:p>
            <a:pPr marL="0" indent="0" algn="l">
              <a:lnSpc>
                <a:spcPts val="5500"/>
              </a:lnSpc>
              <a:buNone/>
            </a:pPr>
            <a:r>
              <a:rPr lang="en-US" sz="4400" dirty="0">
                <a:solidFill>
                  <a:srgbClr val="F7F7F8"/>
                </a:solidFill>
                <a:latin typeface="DM Sans Medium" pitchFamily="34" charset="0"/>
                <a:ea typeface="DM Sans Medium" pitchFamily="34" charset="-122"/>
                <a:cs typeface="DM Sans Medium" pitchFamily="34" charset="-120"/>
              </a:rPr>
              <a:t>Interface </a:t>
            </a:r>
            <a:r>
              <a:rPr lang="en-US" sz="4400" dirty="0" err="1">
                <a:solidFill>
                  <a:srgbClr val="F7F7F8"/>
                </a:solidFill>
                <a:latin typeface="DM Sans Medium" pitchFamily="34" charset="0"/>
                <a:ea typeface="DM Sans Medium" pitchFamily="34" charset="-122"/>
                <a:cs typeface="DM Sans Medium" pitchFamily="34" charset="-120"/>
              </a:rPr>
              <a:t>interfernce</a:t>
            </a:r>
            <a:br>
              <a:rPr lang="en-US" sz="4400" dirty="0">
                <a:solidFill>
                  <a:srgbClr val="F7F7F8"/>
                </a:solidFill>
                <a:latin typeface="DM Sans Medium" pitchFamily="34" charset="0"/>
                <a:ea typeface="DM Sans Medium" pitchFamily="34" charset="-122"/>
                <a:cs typeface="DM Sans Medium" pitchFamily="34" charset="-120"/>
              </a:rPr>
            </a:br>
            <a:r>
              <a:rPr lang="en-US" sz="4400" dirty="0">
                <a:solidFill>
                  <a:srgbClr val="F7F7F8"/>
                </a:solidFill>
                <a:latin typeface="DM Sans Medium" pitchFamily="34" charset="0"/>
                <a:ea typeface="DM Sans Medium" pitchFamily="34" charset="-122"/>
                <a:cs typeface="DM Sans Medium" pitchFamily="34" charset="-120"/>
              </a:rPr>
              <a:t> </a:t>
            </a:r>
          </a:p>
          <a:p>
            <a:pPr marL="0" indent="0" algn="l">
              <a:lnSpc>
                <a:spcPts val="5500"/>
              </a:lnSpc>
              <a:buNone/>
            </a:pPr>
            <a:endParaRPr lang="en-US" sz="4400" dirty="0"/>
          </a:p>
        </p:txBody>
      </p:sp>
      <p:sp>
        <p:nvSpPr>
          <p:cNvPr id="3" name="Text 1">
            <a:extLst>
              <a:ext uri="{FF2B5EF4-FFF2-40B4-BE49-F238E27FC236}">
                <a16:creationId xmlns:a16="http://schemas.microsoft.com/office/drawing/2014/main" id="{BC6BC4DD-598C-8C98-3D20-8545E0653E0A}"/>
              </a:ext>
            </a:extLst>
          </p:cNvPr>
          <p:cNvSpPr/>
          <p:nvPr/>
        </p:nvSpPr>
        <p:spPr>
          <a:xfrm>
            <a:off x="783668" y="1581506"/>
            <a:ext cx="3502581" cy="349806"/>
          </a:xfrm>
          <a:prstGeom prst="rect">
            <a:avLst/>
          </a:prstGeom>
          <a:noFill/>
          <a:ln/>
        </p:spPr>
        <p:txBody>
          <a:bodyPr wrap="none" lIns="0" tIns="0" rIns="0" bIns="0" rtlCol="0" anchor="t"/>
          <a:lstStyle/>
          <a:p>
            <a:pPr>
              <a:lnSpc>
                <a:spcPts val="2400"/>
              </a:lnSpc>
            </a:pPr>
            <a:r>
              <a:rPr lang="en-US" sz="2400" dirty="0" err="1">
                <a:solidFill>
                  <a:srgbClr val="D6D9D7"/>
                </a:solidFill>
                <a:latin typeface="Inter" pitchFamily="34" charset="0"/>
                <a:ea typeface="Inter" pitchFamily="34" charset="-122"/>
                <a:cs typeface="Inter" pitchFamily="34" charset="-120"/>
              </a:rPr>
              <a:t>Manipolare</a:t>
            </a:r>
            <a:r>
              <a:rPr lang="en-US" sz="2400" dirty="0">
                <a:solidFill>
                  <a:srgbClr val="D6D9D7"/>
                </a:solidFill>
                <a:latin typeface="Inter" pitchFamily="34" charset="0"/>
                <a:ea typeface="Inter" pitchFamily="34" charset="-122"/>
                <a:cs typeface="Inter" pitchFamily="34" charset="-120"/>
              </a:rPr>
              <a:t> </a:t>
            </a:r>
            <a:r>
              <a:rPr lang="en-US" sz="2400" dirty="0" err="1">
                <a:solidFill>
                  <a:srgbClr val="D6D9D7"/>
                </a:solidFill>
                <a:latin typeface="Inter" pitchFamily="34" charset="0"/>
                <a:ea typeface="Inter" pitchFamily="34" charset="-122"/>
                <a:cs typeface="Inter" pitchFamily="34" charset="-120"/>
              </a:rPr>
              <a:t>visivamente</a:t>
            </a:r>
            <a:r>
              <a:rPr lang="en-US" sz="2400" dirty="0">
                <a:solidFill>
                  <a:srgbClr val="D6D9D7"/>
                </a:solidFill>
                <a:latin typeface="Inter" pitchFamily="34" charset="0"/>
                <a:ea typeface="Inter" pitchFamily="34" charset="-122"/>
                <a:cs typeface="Inter" pitchFamily="34" charset="-120"/>
              </a:rPr>
              <a:t> le </a:t>
            </a:r>
            <a:r>
              <a:rPr lang="en-US" sz="2400" dirty="0" err="1">
                <a:solidFill>
                  <a:srgbClr val="D6D9D7"/>
                </a:solidFill>
                <a:latin typeface="Inter" pitchFamily="34" charset="0"/>
                <a:ea typeface="Inter" pitchFamily="34" charset="-122"/>
                <a:cs typeface="Inter" pitchFamily="34" charset="-120"/>
              </a:rPr>
              <a:t>opzioni</a:t>
            </a:r>
            <a:r>
              <a:rPr lang="en-US" sz="2400" dirty="0">
                <a:solidFill>
                  <a:srgbClr val="D6D9D7"/>
                </a:solidFill>
                <a:latin typeface="Inter" pitchFamily="34" charset="0"/>
                <a:ea typeface="Inter" pitchFamily="34" charset="-122"/>
                <a:cs typeface="Inter" pitchFamily="34" charset="-120"/>
              </a:rPr>
              <a:t> per </a:t>
            </a:r>
            <a:r>
              <a:rPr lang="en-US" sz="2400" dirty="0" err="1">
                <a:solidFill>
                  <a:srgbClr val="D6D9D7"/>
                </a:solidFill>
                <a:latin typeface="Inter" pitchFamily="34" charset="0"/>
                <a:ea typeface="Inter" pitchFamily="34" charset="-122"/>
                <a:cs typeface="Inter" pitchFamily="34" charset="-120"/>
              </a:rPr>
              <a:t>influenzare</a:t>
            </a:r>
            <a:r>
              <a:rPr lang="en-US" sz="2400" dirty="0">
                <a:solidFill>
                  <a:srgbClr val="D6D9D7"/>
                </a:solidFill>
                <a:latin typeface="Inter" pitchFamily="34" charset="0"/>
                <a:ea typeface="Inter" pitchFamily="34" charset="-122"/>
                <a:cs typeface="Inter" pitchFamily="34" charset="-120"/>
              </a:rPr>
              <a:t> la </a:t>
            </a:r>
            <a:r>
              <a:rPr lang="en-US" sz="2400" dirty="0" err="1">
                <a:solidFill>
                  <a:srgbClr val="D6D9D7"/>
                </a:solidFill>
                <a:latin typeface="Inter" pitchFamily="34" charset="0"/>
                <a:ea typeface="Inter" pitchFamily="34" charset="-122"/>
                <a:cs typeface="Inter" pitchFamily="34" charset="-120"/>
              </a:rPr>
              <a:t>decisione</a:t>
            </a:r>
            <a:endParaRPr lang="en-US" sz="2400" dirty="0">
              <a:solidFill>
                <a:srgbClr val="D6D9D7"/>
              </a:solidFill>
              <a:latin typeface="Inter" pitchFamily="34" charset="0"/>
              <a:ea typeface="Inter" pitchFamily="34" charset="-122"/>
              <a:cs typeface="Inter" pitchFamily="34" charset="-120"/>
            </a:endParaRPr>
          </a:p>
          <a:p>
            <a:pPr>
              <a:lnSpc>
                <a:spcPts val="2400"/>
              </a:lnSpc>
            </a:pPr>
            <a:endParaRPr lang="en-US" sz="2400" dirty="0">
              <a:solidFill>
                <a:srgbClr val="D6D9D7"/>
              </a:solidFill>
              <a:latin typeface="Inter" pitchFamily="34" charset="0"/>
              <a:ea typeface="Inter" pitchFamily="34" charset="-122"/>
            </a:endParaRPr>
          </a:p>
          <a:p>
            <a:pPr>
              <a:lnSpc>
                <a:spcPct val="150000"/>
              </a:lnSpc>
            </a:pPr>
            <a:endParaRPr lang="en-US" sz="2400" dirty="0">
              <a:solidFill>
                <a:srgbClr val="D6D9D7"/>
              </a:solidFill>
              <a:latin typeface="Inter" pitchFamily="34" charset="0"/>
              <a:ea typeface="Inter" pitchFamily="34" charset="-122"/>
            </a:endParaRPr>
          </a:p>
          <a:p>
            <a:pPr>
              <a:lnSpc>
                <a:spcPct val="150000"/>
              </a:lnSpc>
            </a:pPr>
            <a:r>
              <a:rPr lang="en-US" sz="2400" dirty="0">
                <a:solidFill>
                  <a:srgbClr val="D6D9D7"/>
                </a:solidFill>
                <a:latin typeface="Inter" pitchFamily="34" charset="0"/>
                <a:ea typeface="Inter" pitchFamily="34" charset="-122"/>
              </a:rPr>
              <a:t>In </a:t>
            </a:r>
            <a:r>
              <a:rPr lang="en-US" sz="2400" dirty="0" err="1">
                <a:solidFill>
                  <a:srgbClr val="D6D9D7"/>
                </a:solidFill>
                <a:latin typeface="Inter" pitchFamily="34" charset="0"/>
                <a:ea typeface="Inter" pitchFamily="34" charset="-122"/>
              </a:rPr>
              <a:t>questo</a:t>
            </a:r>
            <a:r>
              <a:rPr lang="en-US" sz="2400" dirty="0">
                <a:solidFill>
                  <a:srgbClr val="D6D9D7"/>
                </a:solidFill>
                <a:latin typeface="Inter" pitchFamily="34" charset="0"/>
                <a:ea typeface="Inter" pitchFamily="34" charset="-122"/>
              </a:rPr>
              <a:t> </a:t>
            </a:r>
            <a:r>
              <a:rPr lang="en-US" sz="2400" dirty="0" err="1">
                <a:solidFill>
                  <a:srgbClr val="D6D9D7"/>
                </a:solidFill>
                <a:latin typeface="Inter" pitchFamily="34" charset="0"/>
                <a:ea typeface="Inter" pitchFamily="34" charset="-122"/>
              </a:rPr>
              <a:t>caso</a:t>
            </a:r>
            <a:r>
              <a:rPr lang="en-US" sz="2400" dirty="0">
                <a:solidFill>
                  <a:srgbClr val="D6D9D7"/>
                </a:solidFill>
                <a:latin typeface="Inter" pitchFamily="34" charset="0"/>
                <a:ea typeface="Inter" pitchFamily="34" charset="-122"/>
              </a:rPr>
              <a:t> </a:t>
            </a:r>
            <a:r>
              <a:rPr lang="en-US" sz="2400" dirty="0" err="1">
                <a:solidFill>
                  <a:srgbClr val="D6D9D7"/>
                </a:solidFill>
                <a:latin typeface="Inter" pitchFamily="34" charset="0"/>
                <a:ea typeface="Inter" pitchFamily="34" charset="-122"/>
              </a:rPr>
              <a:t>all’azione</a:t>
            </a:r>
            <a:r>
              <a:rPr lang="en-US" sz="2400" dirty="0">
                <a:solidFill>
                  <a:srgbClr val="D6D9D7"/>
                </a:solidFill>
                <a:latin typeface="Inter" pitchFamily="34" charset="0"/>
                <a:ea typeface="Inter" pitchFamily="34" charset="-122"/>
              </a:rPr>
              <a:t> play now </a:t>
            </a:r>
            <a:r>
              <a:rPr lang="en-US" sz="2400" dirty="0" err="1">
                <a:solidFill>
                  <a:srgbClr val="D6D9D7"/>
                </a:solidFill>
                <a:latin typeface="Inter" pitchFamily="34" charset="0"/>
                <a:ea typeface="Inter" pitchFamily="34" charset="-122"/>
              </a:rPr>
              <a:t>corrisponde</a:t>
            </a:r>
            <a:r>
              <a:rPr lang="en-US" sz="2400" dirty="0">
                <a:solidFill>
                  <a:srgbClr val="D6D9D7"/>
                </a:solidFill>
                <a:latin typeface="Inter" pitchFamily="34" charset="0"/>
                <a:ea typeface="Inter" pitchFamily="34" charset="-122"/>
              </a:rPr>
              <a:t> un link ad</a:t>
            </a:r>
            <a:br>
              <a:rPr lang="en-US" sz="2400" dirty="0">
                <a:solidFill>
                  <a:srgbClr val="D6D9D7"/>
                </a:solidFill>
                <a:latin typeface="Inter" pitchFamily="34" charset="0"/>
                <a:ea typeface="Inter" pitchFamily="34" charset="-122"/>
              </a:rPr>
            </a:br>
            <a:r>
              <a:rPr lang="en-US" sz="2400" dirty="0">
                <a:solidFill>
                  <a:srgbClr val="D6D9D7"/>
                </a:solidFill>
                <a:latin typeface="Inter" pitchFamily="34" charset="0"/>
                <a:ea typeface="Inter" pitchFamily="34" charset="-122"/>
              </a:rPr>
              <a:t> un </a:t>
            </a:r>
            <a:r>
              <a:rPr lang="en-US" sz="2400" dirty="0" err="1">
                <a:solidFill>
                  <a:srgbClr val="D6D9D7"/>
                </a:solidFill>
                <a:latin typeface="Inter" pitchFamily="34" charset="0"/>
                <a:ea typeface="Inter" pitchFamily="34" charset="-122"/>
              </a:rPr>
              <a:t>sito</a:t>
            </a:r>
            <a:r>
              <a:rPr lang="en-US" sz="2400" dirty="0">
                <a:solidFill>
                  <a:srgbClr val="D6D9D7"/>
                </a:solidFill>
                <a:latin typeface="Inter" pitchFamily="34" charset="0"/>
                <a:ea typeface="Inter" pitchFamily="34" charset="-122"/>
              </a:rPr>
              <a:t> web e non </a:t>
            </a:r>
            <a:r>
              <a:rPr lang="en-US" sz="2400" dirty="0" err="1">
                <a:solidFill>
                  <a:srgbClr val="D6D9D7"/>
                </a:solidFill>
                <a:latin typeface="Inter" pitchFamily="34" charset="0"/>
                <a:ea typeface="Inter" pitchFamily="34" charset="-122"/>
              </a:rPr>
              <a:t>l’azione</a:t>
            </a:r>
            <a:r>
              <a:rPr lang="en-US" sz="2400" dirty="0">
                <a:solidFill>
                  <a:srgbClr val="D6D9D7"/>
                </a:solidFill>
                <a:latin typeface="Inter" pitchFamily="34" charset="0"/>
                <a:ea typeface="Inter" pitchFamily="34" charset="-122"/>
              </a:rPr>
              <a:t> di </a:t>
            </a:r>
            <a:r>
              <a:rPr lang="en-US" sz="2400" dirty="0" err="1">
                <a:solidFill>
                  <a:srgbClr val="D6D9D7"/>
                </a:solidFill>
                <a:latin typeface="Inter" pitchFamily="34" charset="0"/>
                <a:ea typeface="Inter" pitchFamily="34" charset="-122"/>
              </a:rPr>
              <a:t>gioco</a:t>
            </a:r>
            <a:endParaRPr lang="en-US" sz="2400" dirty="0"/>
          </a:p>
        </p:txBody>
      </p:sp>
      <p:pic>
        <p:nvPicPr>
          <p:cNvPr id="3074" name="Picture 2">
            <a:extLst>
              <a:ext uri="{FF2B5EF4-FFF2-40B4-BE49-F238E27FC236}">
                <a16:creationId xmlns:a16="http://schemas.microsoft.com/office/drawing/2014/main" id="{75EC5183-C13E-3CA7-0518-248399326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0" y="0"/>
            <a:ext cx="462915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28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TotalTime>
  <Words>9507</Words>
  <Application>Microsoft Macintosh PowerPoint</Application>
  <PresentationFormat>Personalizzato</PresentationFormat>
  <Paragraphs>584</Paragraphs>
  <Slides>65</Slides>
  <Notes>65</Notes>
  <HiddenSlides>39</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65</vt:i4>
      </vt:variant>
    </vt:vector>
  </HeadingPairs>
  <TitlesOfParts>
    <vt:vector size="70" baseType="lpstr">
      <vt:lpstr>DM Sans Medium</vt:lpstr>
      <vt:lpstr>Inter</vt:lpstr>
      <vt:lpstr>DM Sans</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Nicola Convertini</cp:lastModifiedBy>
  <cp:revision>3</cp:revision>
  <dcterms:created xsi:type="dcterms:W3CDTF">2025-05-22T08:02:49Z</dcterms:created>
  <dcterms:modified xsi:type="dcterms:W3CDTF">2025-05-22T10:52:16Z</dcterms:modified>
</cp:coreProperties>
</file>