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24" r:id="rId6"/>
    <p:sldId id="332" r:id="rId7"/>
    <p:sldId id="326" r:id="rId8"/>
    <p:sldId id="328" r:id="rId9"/>
    <p:sldId id="330" r:id="rId10"/>
    <p:sldId id="260" r:id="rId11"/>
    <p:sldId id="265" r:id="rId12"/>
    <p:sldId id="266" r:id="rId13"/>
    <p:sldId id="257" r:id="rId14"/>
    <p:sldId id="264" r:id="rId15"/>
    <p:sldId id="33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29"/>
    <p:restoredTop sz="94728"/>
  </p:normalViewPr>
  <p:slideViewPr>
    <p:cSldViewPr snapToGrid="0">
      <p:cViewPr varScale="1">
        <p:scale>
          <a:sx n="102" d="100"/>
          <a:sy n="102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771C1-3C73-E342-A3ED-C3A4AAD8130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DC04A3E4-D484-AF47-9013-FD26C8CA284C}">
      <dgm:prSet custT="1"/>
      <dgm:spPr>
        <a:solidFill>
          <a:srgbClr val="CFD6EA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2000" dirty="0">
              <a:latin typeface="+mn-lt"/>
            </a:rPr>
            <a:t>Si tratta di un progetto </a:t>
          </a:r>
          <a:r>
            <a:rPr lang="it-IT" sz="2000" b="1" dirty="0">
              <a:latin typeface="+mn-lt"/>
            </a:rPr>
            <a:t>PRIN </a:t>
          </a:r>
          <a:r>
            <a:rPr lang="it-IT" sz="2000" dirty="0">
              <a:latin typeface="+mn-lt"/>
            </a:rPr>
            <a:t>(Progetto di Rilevante Interesse Nazionale) finanziato dai fondi </a:t>
          </a:r>
          <a:r>
            <a:rPr lang="it-IT" sz="2000" b="1" dirty="0">
              <a:latin typeface="+mn-lt"/>
            </a:rPr>
            <a:t>PNRR </a:t>
          </a:r>
          <a:r>
            <a:rPr lang="it-IT" sz="2000" dirty="0">
              <a:latin typeface="+mn-lt"/>
            </a:rPr>
            <a:t>nell’ambito della Missione 4 Istruzione e Ricerca.</a:t>
          </a:r>
        </a:p>
      </dgm:t>
    </dgm:pt>
    <dgm:pt modelId="{CB3C8450-A7F5-8841-96EB-476E4C59A1F8}" type="parTrans" cxnId="{5893A505-960A-9C42-862B-2819687D72AB}">
      <dgm:prSet/>
      <dgm:spPr/>
      <dgm:t>
        <a:bodyPr/>
        <a:lstStyle/>
        <a:p>
          <a:endParaRPr lang="it-IT" sz="1600"/>
        </a:p>
      </dgm:t>
    </dgm:pt>
    <dgm:pt modelId="{EDF0AD74-752F-6B41-B083-E11707AE8DEA}" type="sibTrans" cxnId="{5893A505-960A-9C42-862B-2819687D72AB}">
      <dgm:prSet/>
      <dgm:spPr/>
      <dgm:t>
        <a:bodyPr/>
        <a:lstStyle/>
        <a:p>
          <a:endParaRPr lang="it-IT" sz="1600"/>
        </a:p>
      </dgm:t>
    </dgm:pt>
    <dgm:pt modelId="{BFFB8E88-7A0E-7E45-8351-9D0993E25E35}">
      <dgm:prSet custT="1"/>
      <dgm:spPr>
        <a:solidFill>
          <a:srgbClr val="CFD6EA"/>
        </a:solidFill>
      </dgm:spPr>
      <dgm:t>
        <a:bodyPr/>
        <a:lstStyle/>
        <a:p>
          <a:r>
            <a:rPr lang="it-IT" sz="2000" dirty="0">
              <a:latin typeface="+mn-lt"/>
            </a:rPr>
            <a:t>Il gruppo di ricerca è composto da 2 unità:</a:t>
          </a:r>
        </a:p>
        <a:p>
          <a:r>
            <a:rPr lang="it-IT" sz="2000" dirty="0">
              <a:latin typeface="+mn-lt"/>
            </a:rPr>
            <a:t>- </a:t>
          </a:r>
          <a:r>
            <a:rPr lang="it-IT" sz="2000" b="1" dirty="0">
              <a:latin typeface="+mn-lt"/>
            </a:rPr>
            <a:t>Università degli studi di Bari</a:t>
          </a:r>
          <a:r>
            <a:rPr lang="it-IT" sz="2000" dirty="0">
              <a:latin typeface="+mn-lt"/>
            </a:rPr>
            <a:t>, </a:t>
          </a:r>
          <a:r>
            <a:rPr lang="it-IT" sz="2000" dirty="0" err="1">
              <a:latin typeface="+mn-lt"/>
            </a:rPr>
            <a:t>Principal</a:t>
          </a:r>
          <a:r>
            <a:rPr lang="it-IT" sz="2000" dirty="0">
              <a:latin typeface="+mn-lt"/>
            </a:rPr>
            <a:t> Investigator prof. </a:t>
          </a:r>
          <a:r>
            <a:rPr lang="it-IT" sz="2000" b="1" dirty="0">
              <a:latin typeface="+mn-lt"/>
            </a:rPr>
            <a:t>Michele Baldassarre</a:t>
          </a:r>
        </a:p>
        <a:p>
          <a:r>
            <a:rPr lang="it-IT" sz="2000" dirty="0">
              <a:latin typeface="+mn-lt"/>
            </a:rPr>
            <a:t>- </a:t>
          </a:r>
          <a:r>
            <a:rPr lang="it-IT" sz="2000" b="1" dirty="0">
              <a:latin typeface="+mn-lt"/>
            </a:rPr>
            <a:t>Università degli studi di Macerata</a:t>
          </a:r>
          <a:r>
            <a:rPr lang="it-IT" sz="2000" dirty="0">
              <a:latin typeface="+mn-lt"/>
            </a:rPr>
            <a:t>, Responsabile dell’Unità locale, prof.ssa </a:t>
          </a:r>
          <a:r>
            <a:rPr lang="it-IT" sz="2000" b="1" dirty="0">
              <a:latin typeface="+mn-lt"/>
            </a:rPr>
            <a:t>Arianna Taddei</a:t>
          </a:r>
        </a:p>
      </dgm:t>
    </dgm:pt>
    <dgm:pt modelId="{DDCBC18C-2577-8448-BEF4-5BA90998C68A}" type="parTrans" cxnId="{CA609172-5342-1F49-8EDF-1A4E328396C3}">
      <dgm:prSet/>
      <dgm:spPr/>
      <dgm:t>
        <a:bodyPr/>
        <a:lstStyle/>
        <a:p>
          <a:endParaRPr lang="it-IT"/>
        </a:p>
      </dgm:t>
    </dgm:pt>
    <dgm:pt modelId="{F6BB3495-8C7B-1B48-A4C9-17284D569891}" type="sibTrans" cxnId="{CA609172-5342-1F49-8EDF-1A4E328396C3}">
      <dgm:prSet/>
      <dgm:spPr/>
      <dgm:t>
        <a:bodyPr/>
        <a:lstStyle/>
        <a:p>
          <a:endParaRPr lang="it-IT"/>
        </a:p>
      </dgm:t>
    </dgm:pt>
    <dgm:pt modelId="{2E771535-540B-C44B-B18C-3EA36DAA3F75}" type="pres">
      <dgm:prSet presAssocID="{2AB771C1-3C73-E342-A3ED-C3A4AAD81306}" presName="linear" presStyleCnt="0">
        <dgm:presLayoutVars>
          <dgm:animLvl val="lvl"/>
          <dgm:resizeHandles val="exact"/>
        </dgm:presLayoutVars>
      </dgm:prSet>
      <dgm:spPr/>
    </dgm:pt>
    <dgm:pt modelId="{20665C2B-6007-6E4E-A87B-E2C16DBAB056}" type="pres">
      <dgm:prSet presAssocID="{DC04A3E4-D484-AF47-9013-FD26C8CA284C}" presName="parentText" presStyleLbl="node1" presStyleIdx="0" presStyleCnt="2" custScaleY="97979" custLinFactY="-15498" custLinFactNeighborX="-490" custLinFactNeighborY="-100000">
        <dgm:presLayoutVars>
          <dgm:chMax val="0"/>
          <dgm:bulletEnabled val="1"/>
        </dgm:presLayoutVars>
      </dgm:prSet>
      <dgm:spPr/>
    </dgm:pt>
    <dgm:pt modelId="{A40F005B-1395-EF44-9C4A-53CFE72C8FB5}" type="pres">
      <dgm:prSet presAssocID="{EDF0AD74-752F-6B41-B083-E11707AE8DEA}" presName="spacer" presStyleCnt="0"/>
      <dgm:spPr/>
    </dgm:pt>
    <dgm:pt modelId="{236D66F1-97C9-0548-B951-05FC9A5A83A2}" type="pres">
      <dgm:prSet presAssocID="{BFFB8E88-7A0E-7E45-8351-9D0993E25E35}" presName="parentText" presStyleLbl="node1" presStyleIdx="1" presStyleCnt="2" custScaleY="114443" custLinFactY="-6594" custLinFactNeighborY="-100000">
        <dgm:presLayoutVars>
          <dgm:chMax val="0"/>
          <dgm:bulletEnabled val="1"/>
        </dgm:presLayoutVars>
      </dgm:prSet>
      <dgm:spPr/>
    </dgm:pt>
  </dgm:ptLst>
  <dgm:cxnLst>
    <dgm:cxn modelId="{5893A505-960A-9C42-862B-2819687D72AB}" srcId="{2AB771C1-3C73-E342-A3ED-C3A4AAD81306}" destId="{DC04A3E4-D484-AF47-9013-FD26C8CA284C}" srcOrd="0" destOrd="0" parTransId="{CB3C8450-A7F5-8841-96EB-476E4C59A1F8}" sibTransId="{EDF0AD74-752F-6B41-B083-E11707AE8DEA}"/>
    <dgm:cxn modelId="{62B0E31A-471B-2649-8521-27D76BF4C3ED}" type="presOf" srcId="{2AB771C1-3C73-E342-A3ED-C3A4AAD81306}" destId="{2E771535-540B-C44B-B18C-3EA36DAA3F75}" srcOrd="0" destOrd="0" presId="urn:microsoft.com/office/officeart/2005/8/layout/vList2"/>
    <dgm:cxn modelId="{197EE642-1F75-9744-ABBF-BD0FA6D9EF1F}" type="presOf" srcId="{BFFB8E88-7A0E-7E45-8351-9D0993E25E35}" destId="{236D66F1-97C9-0548-B951-05FC9A5A83A2}" srcOrd="0" destOrd="0" presId="urn:microsoft.com/office/officeart/2005/8/layout/vList2"/>
    <dgm:cxn modelId="{CA609172-5342-1F49-8EDF-1A4E328396C3}" srcId="{2AB771C1-3C73-E342-A3ED-C3A4AAD81306}" destId="{BFFB8E88-7A0E-7E45-8351-9D0993E25E35}" srcOrd="1" destOrd="0" parTransId="{DDCBC18C-2577-8448-BEF4-5BA90998C68A}" sibTransId="{F6BB3495-8C7B-1B48-A4C9-17284D569891}"/>
    <dgm:cxn modelId="{54AFEED0-1FF5-EE43-B761-E0D880FA82A7}" type="presOf" srcId="{DC04A3E4-D484-AF47-9013-FD26C8CA284C}" destId="{20665C2B-6007-6E4E-A87B-E2C16DBAB056}" srcOrd="0" destOrd="0" presId="urn:microsoft.com/office/officeart/2005/8/layout/vList2"/>
    <dgm:cxn modelId="{CD7BAAE3-12AE-4D44-BA63-DFADCD3B4FB8}" type="presParOf" srcId="{2E771535-540B-C44B-B18C-3EA36DAA3F75}" destId="{20665C2B-6007-6E4E-A87B-E2C16DBAB056}" srcOrd="0" destOrd="0" presId="urn:microsoft.com/office/officeart/2005/8/layout/vList2"/>
    <dgm:cxn modelId="{3F1F1F59-97A6-5E46-A6E8-5350F6E5ED39}" type="presParOf" srcId="{2E771535-540B-C44B-B18C-3EA36DAA3F75}" destId="{A40F005B-1395-EF44-9C4A-53CFE72C8FB5}" srcOrd="1" destOrd="0" presId="urn:microsoft.com/office/officeart/2005/8/layout/vList2"/>
    <dgm:cxn modelId="{EF20FD5F-F5B9-254A-BB75-8D831E3A4F3F}" type="presParOf" srcId="{2E771535-540B-C44B-B18C-3EA36DAA3F75}" destId="{236D66F1-97C9-0548-B951-05FC9A5A83A2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771C1-3C73-E342-A3ED-C3A4AAD8130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DC04A3E4-D484-AF47-9013-FD26C8CA284C}">
      <dgm:prSet custT="1"/>
      <dgm:spPr>
        <a:solidFill>
          <a:srgbClr val="CFD6EA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2000" dirty="0">
              <a:latin typeface="+mn-lt"/>
            </a:rPr>
            <a:t>Il progetto si inserisce all’interno del dibattito in corso attorno ai </a:t>
          </a:r>
          <a:r>
            <a:rPr lang="it-IT" sz="2000" b="1" dirty="0">
              <a:latin typeface="+mn-lt"/>
            </a:rPr>
            <a:t>temi dell’analisi dei dati e degli aspetti etici legati al loro trattamento</a:t>
          </a:r>
          <a:r>
            <a:rPr lang="it-IT" sz="2000" dirty="0">
              <a:latin typeface="+mn-lt"/>
            </a:rPr>
            <a:t>. </a:t>
          </a:r>
        </a:p>
      </dgm:t>
    </dgm:pt>
    <dgm:pt modelId="{CB3C8450-A7F5-8841-96EB-476E4C59A1F8}" type="parTrans" cxnId="{5893A505-960A-9C42-862B-2819687D72AB}">
      <dgm:prSet/>
      <dgm:spPr/>
      <dgm:t>
        <a:bodyPr/>
        <a:lstStyle/>
        <a:p>
          <a:endParaRPr lang="it-IT" sz="1600"/>
        </a:p>
      </dgm:t>
    </dgm:pt>
    <dgm:pt modelId="{EDF0AD74-752F-6B41-B083-E11707AE8DEA}" type="sibTrans" cxnId="{5893A505-960A-9C42-862B-2819687D72AB}">
      <dgm:prSet/>
      <dgm:spPr/>
      <dgm:t>
        <a:bodyPr/>
        <a:lstStyle/>
        <a:p>
          <a:endParaRPr lang="it-IT" sz="1600"/>
        </a:p>
      </dgm:t>
    </dgm:pt>
    <dgm:pt modelId="{BFFB8E88-7A0E-7E45-8351-9D0993E25E35}">
      <dgm:prSet custT="1"/>
      <dgm:spPr>
        <a:solidFill>
          <a:srgbClr val="CFD6EA"/>
        </a:solidFill>
      </dgm:spPr>
      <dgm:t>
        <a:bodyPr/>
        <a:lstStyle/>
        <a:p>
          <a:r>
            <a:rPr lang="it-IT" sz="2000" dirty="0">
              <a:latin typeface="+mn-lt"/>
            </a:rPr>
            <a:t>Il fine è quello di sviluppare un modello di ricerca, nel campo dei Learning Analytics, che ponga in connessione al contempo, gli </a:t>
          </a:r>
          <a:r>
            <a:rPr lang="it-IT" sz="2000" b="1" dirty="0">
              <a:latin typeface="+mn-lt"/>
            </a:rPr>
            <a:t>aspetti tecnici dell’analisi dei dati con gli aspetti legati alla policy accademica </a:t>
          </a:r>
          <a:r>
            <a:rPr lang="it-IT" sz="2000" dirty="0">
              <a:latin typeface="+mn-lt"/>
            </a:rPr>
            <a:t>per poter utilizzare i dati in modo etico </a:t>
          </a:r>
          <a:r>
            <a:rPr lang="it-IT" sz="2000" b="1" dirty="0">
              <a:latin typeface="+mn-lt"/>
            </a:rPr>
            <a:t>allo scopo di migliorare l’offerta formativa</a:t>
          </a:r>
          <a:r>
            <a:rPr lang="it-IT" sz="2000" dirty="0">
              <a:latin typeface="+mn-lt"/>
            </a:rPr>
            <a:t>. </a:t>
          </a:r>
        </a:p>
      </dgm:t>
    </dgm:pt>
    <dgm:pt modelId="{DDCBC18C-2577-8448-BEF4-5BA90998C68A}" type="parTrans" cxnId="{CA609172-5342-1F49-8EDF-1A4E328396C3}">
      <dgm:prSet/>
      <dgm:spPr/>
      <dgm:t>
        <a:bodyPr/>
        <a:lstStyle/>
        <a:p>
          <a:endParaRPr lang="it-IT"/>
        </a:p>
      </dgm:t>
    </dgm:pt>
    <dgm:pt modelId="{F6BB3495-8C7B-1B48-A4C9-17284D569891}" type="sibTrans" cxnId="{CA609172-5342-1F49-8EDF-1A4E328396C3}">
      <dgm:prSet/>
      <dgm:spPr/>
      <dgm:t>
        <a:bodyPr/>
        <a:lstStyle/>
        <a:p>
          <a:endParaRPr lang="it-IT"/>
        </a:p>
      </dgm:t>
    </dgm:pt>
    <dgm:pt modelId="{2E771535-540B-C44B-B18C-3EA36DAA3F75}" type="pres">
      <dgm:prSet presAssocID="{2AB771C1-3C73-E342-A3ED-C3A4AAD81306}" presName="linear" presStyleCnt="0">
        <dgm:presLayoutVars>
          <dgm:animLvl val="lvl"/>
          <dgm:resizeHandles val="exact"/>
        </dgm:presLayoutVars>
      </dgm:prSet>
      <dgm:spPr/>
    </dgm:pt>
    <dgm:pt modelId="{20665C2B-6007-6E4E-A87B-E2C16DBAB056}" type="pres">
      <dgm:prSet presAssocID="{DC04A3E4-D484-AF47-9013-FD26C8CA284C}" presName="parentText" presStyleLbl="node1" presStyleIdx="0" presStyleCnt="2" custScaleY="97979" custLinFactY="-15498" custLinFactNeighborX="-490" custLinFactNeighborY="-100000">
        <dgm:presLayoutVars>
          <dgm:chMax val="0"/>
          <dgm:bulletEnabled val="1"/>
        </dgm:presLayoutVars>
      </dgm:prSet>
      <dgm:spPr/>
    </dgm:pt>
    <dgm:pt modelId="{A40F005B-1395-EF44-9C4A-53CFE72C8FB5}" type="pres">
      <dgm:prSet presAssocID="{EDF0AD74-752F-6B41-B083-E11707AE8DEA}" presName="spacer" presStyleCnt="0"/>
      <dgm:spPr/>
    </dgm:pt>
    <dgm:pt modelId="{236D66F1-97C9-0548-B951-05FC9A5A83A2}" type="pres">
      <dgm:prSet presAssocID="{BFFB8E88-7A0E-7E45-8351-9D0993E25E35}" presName="parentText" presStyleLbl="node1" presStyleIdx="1" presStyleCnt="2" custScaleY="114443" custLinFactY="-6594" custLinFactNeighborY="-100000">
        <dgm:presLayoutVars>
          <dgm:chMax val="0"/>
          <dgm:bulletEnabled val="1"/>
        </dgm:presLayoutVars>
      </dgm:prSet>
      <dgm:spPr/>
    </dgm:pt>
  </dgm:ptLst>
  <dgm:cxnLst>
    <dgm:cxn modelId="{5893A505-960A-9C42-862B-2819687D72AB}" srcId="{2AB771C1-3C73-E342-A3ED-C3A4AAD81306}" destId="{DC04A3E4-D484-AF47-9013-FD26C8CA284C}" srcOrd="0" destOrd="0" parTransId="{CB3C8450-A7F5-8841-96EB-476E4C59A1F8}" sibTransId="{EDF0AD74-752F-6B41-B083-E11707AE8DEA}"/>
    <dgm:cxn modelId="{62B0E31A-471B-2649-8521-27D76BF4C3ED}" type="presOf" srcId="{2AB771C1-3C73-E342-A3ED-C3A4AAD81306}" destId="{2E771535-540B-C44B-B18C-3EA36DAA3F75}" srcOrd="0" destOrd="0" presId="urn:microsoft.com/office/officeart/2005/8/layout/vList2"/>
    <dgm:cxn modelId="{197EE642-1F75-9744-ABBF-BD0FA6D9EF1F}" type="presOf" srcId="{BFFB8E88-7A0E-7E45-8351-9D0993E25E35}" destId="{236D66F1-97C9-0548-B951-05FC9A5A83A2}" srcOrd="0" destOrd="0" presId="urn:microsoft.com/office/officeart/2005/8/layout/vList2"/>
    <dgm:cxn modelId="{CA609172-5342-1F49-8EDF-1A4E328396C3}" srcId="{2AB771C1-3C73-E342-A3ED-C3A4AAD81306}" destId="{BFFB8E88-7A0E-7E45-8351-9D0993E25E35}" srcOrd="1" destOrd="0" parTransId="{DDCBC18C-2577-8448-BEF4-5BA90998C68A}" sibTransId="{F6BB3495-8C7B-1B48-A4C9-17284D569891}"/>
    <dgm:cxn modelId="{54AFEED0-1FF5-EE43-B761-E0D880FA82A7}" type="presOf" srcId="{DC04A3E4-D484-AF47-9013-FD26C8CA284C}" destId="{20665C2B-6007-6E4E-A87B-E2C16DBAB056}" srcOrd="0" destOrd="0" presId="urn:microsoft.com/office/officeart/2005/8/layout/vList2"/>
    <dgm:cxn modelId="{CD7BAAE3-12AE-4D44-BA63-DFADCD3B4FB8}" type="presParOf" srcId="{2E771535-540B-C44B-B18C-3EA36DAA3F75}" destId="{20665C2B-6007-6E4E-A87B-E2C16DBAB056}" srcOrd="0" destOrd="0" presId="urn:microsoft.com/office/officeart/2005/8/layout/vList2"/>
    <dgm:cxn modelId="{3F1F1F59-97A6-5E46-A6E8-5350F6E5ED39}" type="presParOf" srcId="{2E771535-540B-C44B-B18C-3EA36DAA3F75}" destId="{A40F005B-1395-EF44-9C4A-53CFE72C8FB5}" srcOrd="1" destOrd="0" presId="urn:microsoft.com/office/officeart/2005/8/layout/vList2"/>
    <dgm:cxn modelId="{EF20FD5F-F5B9-254A-BB75-8D831E3A4F3F}" type="presParOf" srcId="{2E771535-540B-C44B-B18C-3EA36DAA3F75}" destId="{236D66F1-97C9-0548-B951-05FC9A5A83A2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B771C1-3C73-E342-A3ED-C3A4AAD8130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DC04A3E4-D484-AF47-9013-FD26C8CA284C}">
      <dgm:prSet custT="1"/>
      <dgm:spPr>
        <a:solidFill>
          <a:srgbClr val="CFD6EA"/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sz="2000" dirty="0">
              <a:latin typeface="+mn-lt"/>
            </a:rPr>
            <a:t>Nei contesti formativi lifelong, in primis l’università, l’uso più o meno diffuso dell’</a:t>
          </a:r>
          <a:r>
            <a:rPr lang="it-IT" sz="2000" b="1" dirty="0">
              <a:latin typeface="+mn-lt"/>
            </a:rPr>
            <a:t>e-learning</a:t>
          </a:r>
          <a:r>
            <a:rPr lang="it-IT" sz="2000" dirty="0">
              <a:latin typeface="+mn-lt"/>
            </a:rPr>
            <a:t> ha condotto la ricerca scientifica a sviluppare </a:t>
          </a:r>
          <a:r>
            <a:rPr lang="it-IT" sz="2000" b="1" dirty="0">
              <a:latin typeface="+mn-lt"/>
            </a:rPr>
            <a:t>tecniche di analisi dei dati utili a comprendere l’efficacia dei corsi erogati </a:t>
          </a:r>
          <a:r>
            <a:rPr lang="it-IT" sz="2000" dirty="0">
              <a:latin typeface="+mn-lt"/>
            </a:rPr>
            <a:t>e a progettarne in modo mirato i contenuti e l’ambiente di apprendimento. </a:t>
          </a:r>
        </a:p>
      </dgm:t>
    </dgm:pt>
    <dgm:pt modelId="{CB3C8450-A7F5-8841-96EB-476E4C59A1F8}" type="parTrans" cxnId="{5893A505-960A-9C42-862B-2819687D72AB}">
      <dgm:prSet/>
      <dgm:spPr/>
      <dgm:t>
        <a:bodyPr/>
        <a:lstStyle/>
        <a:p>
          <a:endParaRPr lang="it-IT" sz="1600"/>
        </a:p>
      </dgm:t>
    </dgm:pt>
    <dgm:pt modelId="{EDF0AD74-752F-6B41-B083-E11707AE8DEA}" type="sibTrans" cxnId="{5893A505-960A-9C42-862B-2819687D72AB}">
      <dgm:prSet/>
      <dgm:spPr/>
      <dgm:t>
        <a:bodyPr/>
        <a:lstStyle/>
        <a:p>
          <a:endParaRPr lang="it-IT" sz="1600"/>
        </a:p>
      </dgm:t>
    </dgm:pt>
    <dgm:pt modelId="{BFFB8E88-7A0E-7E45-8351-9D0993E25E35}">
      <dgm:prSet/>
      <dgm:spPr>
        <a:solidFill>
          <a:srgbClr val="CFD6EA"/>
        </a:solidFill>
      </dgm:spPr>
      <dgm:t>
        <a:bodyPr/>
        <a:lstStyle/>
        <a:p>
          <a:r>
            <a:rPr lang="it-IT" dirty="0">
              <a:latin typeface="+mn-lt"/>
            </a:rPr>
            <a:t>Si è, così, sviluppato </a:t>
          </a:r>
          <a:r>
            <a:rPr lang="it-IT" b="1" dirty="0">
              <a:latin typeface="+mn-lt"/>
            </a:rPr>
            <a:t>l’ambito di ricerca dei Learning Analytics che applica tecniche di machine learning ai dati prodotti da un Learning Management System in merito all’interazione tra gli studenti e l’ambiente online</a:t>
          </a:r>
          <a:r>
            <a:rPr lang="it-IT" dirty="0">
              <a:latin typeface="+mn-lt"/>
            </a:rPr>
            <a:t>. </a:t>
          </a:r>
        </a:p>
      </dgm:t>
    </dgm:pt>
    <dgm:pt modelId="{DDCBC18C-2577-8448-BEF4-5BA90998C68A}" type="parTrans" cxnId="{CA609172-5342-1F49-8EDF-1A4E328396C3}">
      <dgm:prSet/>
      <dgm:spPr/>
      <dgm:t>
        <a:bodyPr/>
        <a:lstStyle/>
        <a:p>
          <a:endParaRPr lang="it-IT"/>
        </a:p>
      </dgm:t>
    </dgm:pt>
    <dgm:pt modelId="{F6BB3495-8C7B-1B48-A4C9-17284D569891}" type="sibTrans" cxnId="{CA609172-5342-1F49-8EDF-1A4E328396C3}">
      <dgm:prSet/>
      <dgm:spPr/>
      <dgm:t>
        <a:bodyPr/>
        <a:lstStyle/>
        <a:p>
          <a:endParaRPr lang="it-IT"/>
        </a:p>
      </dgm:t>
    </dgm:pt>
    <dgm:pt modelId="{329998DC-9F9C-0847-BD50-3AB0FFE183A7}">
      <dgm:prSet/>
      <dgm:spPr>
        <a:solidFill>
          <a:srgbClr val="CFD6EA"/>
        </a:solidFill>
      </dgm:spPr>
      <dgm:t>
        <a:bodyPr/>
        <a:lstStyle/>
        <a:p>
          <a:r>
            <a:rPr lang="it-IT" dirty="0">
              <a:latin typeface="+mn-lt"/>
            </a:rPr>
            <a:t>Accanto allo sviluppo e perfezionamento delle tecniche di analisi e delle teorie interpretative, una parte della ricerca si è concentrata sulle </a:t>
          </a:r>
          <a:r>
            <a:rPr lang="it-IT" b="1" dirty="0">
              <a:latin typeface="+mn-lt"/>
            </a:rPr>
            <a:t>implicazioni etiche derivanti dal trattamento di una molteplicità di dati</a:t>
          </a:r>
          <a:r>
            <a:rPr lang="it-IT" dirty="0">
              <a:latin typeface="+mn-lt"/>
            </a:rPr>
            <a:t>, anche sensibili, degli studenti, rispetto alle quali si è determinata una polarizzazione tra posizioni di radicale chiusura rispetto all’uso dei dati e posizioni diametralmente opposte. </a:t>
          </a:r>
        </a:p>
      </dgm:t>
    </dgm:pt>
    <dgm:pt modelId="{2D6779D9-6270-014C-B212-2C04A9D7602E}" type="parTrans" cxnId="{7BAE559E-78B4-EC41-A96F-C89710F50EB6}">
      <dgm:prSet/>
      <dgm:spPr/>
      <dgm:t>
        <a:bodyPr/>
        <a:lstStyle/>
        <a:p>
          <a:endParaRPr lang="it-IT"/>
        </a:p>
      </dgm:t>
    </dgm:pt>
    <dgm:pt modelId="{8C873E7A-AD5B-3345-A907-28ACE41E9240}" type="sibTrans" cxnId="{7BAE559E-78B4-EC41-A96F-C89710F50EB6}">
      <dgm:prSet/>
      <dgm:spPr/>
      <dgm:t>
        <a:bodyPr/>
        <a:lstStyle/>
        <a:p>
          <a:endParaRPr lang="it-IT"/>
        </a:p>
      </dgm:t>
    </dgm:pt>
    <dgm:pt modelId="{2E771535-540B-C44B-B18C-3EA36DAA3F75}" type="pres">
      <dgm:prSet presAssocID="{2AB771C1-3C73-E342-A3ED-C3A4AAD81306}" presName="linear" presStyleCnt="0">
        <dgm:presLayoutVars>
          <dgm:animLvl val="lvl"/>
          <dgm:resizeHandles val="exact"/>
        </dgm:presLayoutVars>
      </dgm:prSet>
      <dgm:spPr/>
    </dgm:pt>
    <dgm:pt modelId="{20665C2B-6007-6E4E-A87B-E2C16DBAB056}" type="pres">
      <dgm:prSet presAssocID="{DC04A3E4-D484-AF47-9013-FD26C8CA284C}" presName="parentText" presStyleLbl="node1" presStyleIdx="0" presStyleCnt="3" custScaleY="97979" custLinFactY="-15498" custLinFactNeighborX="-490" custLinFactNeighborY="-100000">
        <dgm:presLayoutVars>
          <dgm:chMax val="0"/>
          <dgm:bulletEnabled val="1"/>
        </dgm:presLayoutVars>
      </dgm:prSet>
      <dgm:spPr/>
    </dgm:pt>
    <dgm:pt modelId="{A40F005B-1395-EF44-9C4A-53CFE72C8FB5}" type="pres">
      <dgm:prSet presAssocID="{EDF0AD74-752F-6B41-B083-E11707AE8DEA}" presName="spacer" presStyleCnt="0"/>
      <dgm:spPr/>
    </dgm:pt>
    <dgm:pt modelId="{236D66F1-97C9-0548-B951-05FC9A5A83A2}" type="pres">
      <dgm:prSet presAssocID="{BFFB8E88-7A0E-7E45-8351-9D0993E25E35}" presName="parentText" presStyleLbl="node1" presStyleIdx="1" presStyleCnt="3" custScaleY="75797" custLinFactY="-6594" custLinFactNeighborY="-100000">
        <dgm:presLayoutVars>
          <dgm:chMax val="0"/>
          <dgm:bulletEnabled val="1"/>
        </dgm:presLayoutVars>
      </dgm:prSet>
      <dgm:spPr/>
    </dgm:pt>
    <dgm:pt modelId="{E2794C1D-6C30-974A-916C-A0E8E56FE10B}" type="pres">
      <dgm:prSet presAssocID="{F6BB3495-8C7B-1B48-A4C9-17284D569891}" presName="spacer" presStyleCnt="0"/>
      <dgm:spPr/>
    </dgm:pt>
    <dgm:pt modelId="{8B6B9959-AE23-4341-9D7A-2E742E631792}" type="pres">
      <dgm:prSet presAssocID="{329998DC-9F9C-0847-BD50-3AB0FFE183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93A505-960A-9C42-862B-2819687D72AB}" srcId="{2AB771C1-3C73-E342-A3ED-C3A4AAD81306}" destId="{DC04A3E4-D484-AF47-9013-FD26C8CA284C}" srcOrd="0" destOrd="0" parTransId="{CB3C8450-A7F5-8841-96EB-476E4C59A1F8}" sibTransId="{EDF0AD74-752F-6B41-B083-E11707AE8DEA}"/>
    <dgm:cxn modelId="{62B0E31A-471B-2649-8521-27D76BF4C3ED}" type="presOf" srcId="{2AB771C1-3C73-E342-A3ED-C3A4AAD81306}" destId="{2E771535-540B-C44B-B18C-3EA36DAA3F75}" srcOrd="0" destOrd="0" presId="urn:microsoft.com/office/officeart/2005/8/layout/vList2"/>
    <dgm:cxn modelId="{197EE642-1F75-9744-ABBF-BD0FA6D9EF1F}" type="presOf" srcId="{BFFB8E88-7A0E-7E45-8351-9D0993E25E35}" destId="{236D66F1-97C9-0548-B951-05FC9A5A83A2}" srcOrd="0" destOrd="0" presId="urn:microsoft.com/office/officeart/2005/8/layout/vList2"/>
    <dgm:cxn modelId="{CA609172-5342-1F49-8EDF-1A4E328396C3}" srcId="{2AB771C1-3C73-E342-A3ED-C3A4AAD81306}" destId="{BFFB8E88-7A0E-7E45-8351-9D0993E25E35}" srcOrd="1" destOrd="0" parTransId="{DDCBC18C-2577-8448-BEF4-5BA90998C68A}" sibTransId="{F6BB3495-8C7B-1B48-A4C9-17284D569891}"/>
    <dgm:cxn modelId="{7BAE559E-78B4-EC41-A96F-C89710F50EB6}" srcId="{2AB771C1-3C73-E342-A3ED-C3A4AAD81306}" destId="{329998DC-9F9C-0847-BD50-3AB0FFE183A7}" srcOrd="2" destOrd="0" parTransId="{2D6779D9-6270-014C-B212-2C04A9D7602E}" sibTransId="{8C873E7A-AD5B-3345-A907-28ACE41E9240}"/>
    <dgm:cxn modelId="{FDE2C6BB-09A5-6943-AC6C-B4DEE2DC5105}" type="presOf" srcId="{329998DC-9F9C-0847-BD50-3AB0FFE183A7}" destId="{8B6B9959-AE23-4341-9D7A-2E742E631792}" srcOrd="0" destOrd="0" presId="urn:microsoft.com/office/officeart/2005/8/layout/vList2"/>
    <dgm:cxn modelId="{54AFEED0-1FF5-EE43-B761-E0D880FA82A7}" type="presOf" srcId="{DC04A3E4-D484-AF47-9013-FD26C8CA284C}" destId="{20665C2B-6007-6E4E-A87B-E2C16DBAB056}" srcOrd="0" destOrd="0" presId="urn:microsoft.com/office/officeart/2005/8/layout/vList2"/>
    <dgm:cxn modelId="{CD7BAAE3-12AE-4D44-BA63-DFADCD3B4FB8}" type="presParOf" srcId="{2E771535-540B-C44B-B18C-3EA36DAA3F75}" destId="{20665C2B-6007-6E4E-A87B-E2C16DBAB056}" srcOrd="0" destOrd="0" presId="urn:microsoft.com/office/officeart/2005/8/layout/vList2"/>
    <dgm:cxn modelId="{3F1F1F59-97A6-5E46-A6E8-5350F6E5ED39}" type="presParOf" srcId="{2E771535-540B-C44B-B18C-3EA36DAA3F75}" destId="{A40F005B-1395-EF44-9C4A-53CFE72C8FB5}" srcOrd="1" destOrd="0" presId="urn:microsoft.com/office/officeart/2005/8/layout/vList2"/>
    <dgm:cxn modelId="{EF20FD5F-F5B9-254A-BB75-8D831E3A4F3F}" type="presParOf" srcId="{2E771535-540B-C44B-B18C-3EA36DAA3F75}" destId="{236D66F1-97C9-0548-B951-05FC9A5A83A2}" srcOrd="2" destOrd="0" presId="urn:microsoft.com/office/officeart/2005/8/layout/vList2"/>
    <dgm:cxn modelId="{2D05EB2D-70B3-9A42-8CB0-C4228A902B10}" type="presParOf" srcId="{2E771535-540B-C44B-B18C-3EA36DAA3F75}" destId="{E2794C1D-6C30-974A-916C-A0E8E56FE10B}" srcOrd="3" destOrd="0" presId="urn:microsoft.com/office/officeart/2005/8/layout/vList2"/>
    <dgm:cxn modelId="{951B513A-037D-1B40-8159-473B977BA9B7}" type="presParOf" srcId="{2E771535-540B-C44B-B18C-3EA36DAA3F75}" destId="{8B6B9959-AE23-4341-9D7A-2E742E631792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279DD-B159-DF49-96F4-DB76F9B8A904}" type="doc">
      <dgm:prSet loTypeId="urn:microsoft.com/office/officeart/2008/layout/RadialCluster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1F95E88B-6611-6644-B9A2-E546B37A831B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Il progetto si sviluppa applicando una </a:t>
          </a:r>
          <a:r>
            <a:rPr lang="it-IT" sz="18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metodologia di ricerca di stampo misto </a:t>
          </a:r>
          <a:r>
            <a:rPr lang="it-IT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su un campione di università italiane</a:t>
          </a:r>
          <a:r>
            <a:rPr lang="it-IT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it-IT" sz="1600" dirty="0">
            <a:latin typeface="+mn-lt"/>
          </a:endParaRPr>
        </a:p>
      </dgm:t>
    </dgm:pt>
    <dgm:pt modelId="{2A268A22-F45F-E349-AF5C-AB3063D883E9}" type="parTrans" cxnId="{4CCCADE2-BBEF-BD41-BEFE-E51988B6FDE2}">
      <dgm:prSet/>
      <dgm:spPr/>
      <dgm:t>
        <a:bodyPr/>
        <a:lstStyle/>
        <a:p>
          <a:endParaRPr lang="it-IT" sz="1600">
            <a:latin typeface="+mn-lt"/>
          </a:endParaRPr>
        </a:p>
      </dgm:t>
    </dgm:pt>
    <dgm:pt modelId="{DB9CBB1E-D5E3-1745-8A2D-9B121E12E2B8}" type="sibTrans" cxnId="{4CCCADE2-BBEF-BD41-BEFE-E51988B6FDE2}">
      <dgm:prSet/>
      <dgm:spPr/>
      <dgm:t>
        <a:bodyPr/>
        <a:lstStyle/>
        <a:p>
          <a:endParaRPr lang="it-IT" sz="1600">
            <a:latin typeface="+mn-lt"/>
          </a:endParaRPr>
        </a:p>
      </dgm:t>
    </dgm:pt>
    <dgm:pt modelId="{ACC058C5-FA70-524E-818D-A4F3C4B44EED}">
      <dgm:prSet phldrT="[Testo]" custT="1"/>
      <dgm:spPr/>
      <dgm:t>
        <a:bodyPr/>
        <a:lstStyle/>
        <a:p>
          <a:r>
            <a:rPr lang="it-IT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 disegni di ricerca a metodo misto contemplan</a:t>
          </a:r>
          <a:r>
            <a:rPr lang="it-IT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o molteplici strategie che consentono una </a:t>
          </a:r>
          <a:r>
            <a:rPr lang="it-IT" sz="16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combinazione rigorosa di metodi quantitativi e qualitativi, superando i limiti di ciascun approccio e sfruttando il potenziale di entrambi</a:t>
          </a:r>
          <a:r>
            <a:rPr lang="it-IT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it-IT" sz="1600" dirty="0">
            <a:latin typeface="+mn-lt"/>
          </a:endParaRPr>
        </a:p>
      </dgm:t>
    </dgm:pt>
    <dgm:pt modelId="{57367438-D66B-B64C-B121-5E0CC0961A81}" type="parTrans" cxnId="{8E99ADB7-9783-E140-8BED-D1629373190E}">
      <dgm:prSet/>
      <dgm:spPr/>
      <dgm:t>
        <a:bodyPr/>
        <a:lstStyle/>
        <a:p>
          <a:endParaRPr lang="it-IT" sz="1600">
            <a:latin typeface="+mn-lt"/>
          </a:endParaRPr>
        </a:p>
      </dgm:t>
    </dgm:pt>
    <dgm:pt modelId="{A7F8D7AA-6387-2241-892B-E166D1B4B35D}" type="sibTrans" cxnId="{8E99ADB7-9783-E140-8BED-D1629373190E}">
      <dgm:prSet/>
      <dgm:spPr/>
      <dgm:t>
        <a:bodyPr/>
        <a:lstStyle/>
        <a:p>
          <a:endParaRPr lang="it-IT" sz="1600">
            <a:latin typeface="+mn-lt"/>
          </a:endParaRPr>
        </a:p>
      </dgm:t>
    </dgm:pt>
    <dgm:pt modelId="{7C250212-3EC7-2840-B413-2F0315B6B06F}">
      <dgm:prSet phldrT="[Testo]" custT="1"/>
      <dgm:spPr/>
      <dgm:t>
        <a:bodyPr/>
        <a:lstStyle/>
        <a:p>
          <a:r>
            <a:rPr lang="it-IT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Per evitare eventuali lacune nella raccolta dei dati dovute al ricorso a tecniche di stampo qualitativo (Trinchero, 2019), all’interno del disegno di ricerca è possibile distinguere </a:t>
          </a:r>
          <a:r>
            <a:rPr lang="it-IT" sz="16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due differenti filoni di ricerca con architettura parallela</a:t>
          </a:r>
          <a:r>
            <a: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it-IT" sz="1600" dirty="0"/>
        </a:p>
      </dgm:t>
    </dgm:pt>
    <dgm:pt modelId="{BE8420B4-E538-8B44-A035-EF2909E8DFD9}" type="parTrans" cxnId="{1F0022F6-CEAD-534A-A164-E4EF6C30CFBA}">
      <dgm:prSet/>
      <dgm:spPr/>
      <dgm:t>
        <a:bodyPr/>
        <a:lstStyle/>
        <a:p>
          <a:endParaRPr lang="it-IT"/>
        </a:p>
      </dgm:t>
    </dgm:pt>
    <dgm:pt modelId="{CC448B8C-B2BD-E54A-9506-31E955DAD787}" type="sibTrans" cxnId="{1F0022F6-CEAD-534A-A164-E4EF6C30CFBA}">
      <dgm:prSet/>
      <dgm:spPr/>
      <dgm:t>
        <a:bodyPr/>
        <a:lstStyle/>
        <a:p>
          <a:endParaRPr lang="it-IT"/>
        </a:p>
      </dgm:t>
    </dgm:pt>
    <dgm:pt modelId="{CA591BFE-3E85-4B4B-BC79-25C8DE5D7B6E}">
      <dgm:prSet phldrT="[Testo]" custScaleX="181697" custScaleY="162946" custLinFactNeighborX="0" custLinFactNeighborY="346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965BD85F-E191-F344-9918-B71271DC3E9E}" type="parTrans" cxnId="{113136BC-D82E-AF41-BD8C-E95A8F2E021E}">
      <dgm:prSet/>
      <dgm:spPr/>
      <dgm:t>
        <a:bodyPr/>
        <a:lstStyle/>
        <a:p>
          <a:endParaRPr lang="it-IT"/>
        </a:p>
      </dgm:t>
    </dgm:pt>
    <dgm:pt modelId="{F83B2FFF-3A25-2444-90AD-D3B0E768B979}" type="sibTrans" cxnId="{113136BC-D82E-AF41-BD8C-E95A8F2E021E}">
      <dgm:prSet/>
      <dgm:spPr/>
      <dgm:t>
        <a:bodyPr/>
        <a:lstStyle/>
        <a:p>
          <a:endParaRPr lang="it-IT"/>
        </a:p>
      </dgm:t>
    </dgm:pt>
    <dgm:pt modelId="{64718E4F-D0DD-4A4B-AD45-501AEC55EB5B}" type="pres">
      <dgm:prSet presAssocID="{773279DD-B159-DF49-96F4-DB76F9B8A90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49C986A-7F7E-B640-80DD-2416CE1E76A7}" type="pres">
      <dgm:prSet presAssocID="{1F95E88B-6611-6644-B9A2-E546B37A831B}" presName="singleCycle" presStyleCnt="0"/>
      <dgm:spPr/>
    </dgm:pt>
    <dgm:pt modelId="{20B22C10-79AC-A548-A8E7-F51EC5B31F1F}" type="pres">
      <dgm:prSet presAssocID="{1F95E88B-6611-6644-B9A2-E546B37A831B}" presName="singleCenter" presStyleLbl="node1" presStyleIdx="0" presStyleCnt="3" custScaleX="181697" custScaleY="162946" custLinFactNeighborX="0" custLinFactNeighborY="346">
        <dgm:presLayoutVars>
          <dgm:chMax val="7"/>
          <dgm:chPref val="7"/>
        </dgm:presLayoutVars>
      </dgm:prSet>
      <dgm:spPr/>
    </dgm:pt>
    <dgm:pt modelId="{09918C31-9DC4-724F-A31E-336113EE2647}" type="pres">
      <dgm:prSet presAssocID="{57367438-D66B-B64C-B121-5E0CC0961A81}" presName="Name56" presStyleLbl="parChTrans1D2" presStyleIdx="0" presStyleCnt="2"/>
      <dgm:spPr/>
    </dgm:pt>
    <dgm:pt modelId="{7252A06B-2ED8-9F4C-89F5-125CB943C8A3}" type="pres">
      <dgm:prSet presAssocID="{ACC058C5-FA70-524E-818D-A4F3C4B44EED}" presName="text0" presStyleLbl="node1" presStyleIdx="1" presStyleCnt="3" custScaleX="343048" custScaleY="232098" custRadScaleRad="214308" custRadScaleInc="-100170">
        <dgm:presLayoutVars>
          <dgm:bulletEnabled val="1"/>
        </dgm:presLayoutVars>
      </dgm:prSet>
      <dgm:spPr/>
    </dgm:pt>
    <dgm:pt modelId="{45284B73-1EED-FA43-A8A9-CC779113A6E0}" type="pres">
      <dgm:prSet presAssocID="{BE8420B4-E538-8B44-A035-EF2909E8DFD9}" presName="Name56" presStyleLbl="parChTrans1D2" presStyleIdx="1" presStyleCnt="2"/>
      <dgm:spPr/>
    </dgm:pt>
    <dgm:pt modelId="{2505A94A-3D8E-9B4F-9675-AAFC0A0A8090}" type="pres">
      <dgm:prSet presAssocID="{7C250212-3EC7-2840-B413-2F0315B6B06F}" presName="text0" presStyleLbl="node1" presStyleIdx="2" presStyleCnt="3" custScaleX="332632" custScaleY="236044" custRadScaleRad="197577" custRadScaleInc="-100345">
        <dgm:presLayoutVars>
          <dgm:bulletEnabled val="1"/>
        </dgm:presLayoutVars>
      </dgm:prSet>
      <dgm:spPr/>
    </dgm:pt>
  </dgm:ptLst>
  <dgm:cxnLst>
    <dgm:cxn modelId="{E875C200-8F8F-5A4E-8158-FB22D5146C5E}" type="presOf" srcId="{ACC058C5-FA70-524E-818D-A4F3C4B44EED}" destId="{7252A06B-2ED8-9F4C-89F5-125CB943C8A3}" srcOrd="0" destOrd="0" presId="urn:microsoft.com/office/officeart/2008/layout/RadialCluster"/>
    <dgm:cxn modelId="{B7D6B933-6B5E-E84F-BC11-2F9EA1CFA1E2}" type="presOf" srcId="{BE8420B4-E538-8B44-A035-EF2909E8DFD9}" destId="{45284B73-1EED-FA43-A8A9-CC779113A6E0}" srcOrd="0" destOrd="0" presId="urn:microsoft.com/office/officeart/2008/layout/RadialCluster"/>
    <dgm:cxn modelId="{48B31D38-67F5-B545-B5E9-B58B92431940}" type="presOf" srcId="{7C250212-3EC7-2840-B413-2F0315B6B06F}" destId="{2505A94A-3D8E-9B4F-9675-AAFC0A0A8090}" srcOrd="0" destOrd="0" presId="urn:microsoft.com/office/officeart/2008/layout/RadialCluster"/>
    <dgm:cxn modelId="{AAFA5479-8D6D-C04E-BD14-B5E0687B1DF9}" type="presOf" srcId="{773279DD-B159-DF49-96F4-DB76F9B8A904}" destId="{64718E4F-D0DD-4A4B-AD45-501AEC55EB5B}" srcOrd="0" destOrd="0" presId="urn:microsoft.com/office/officeart/2008/layout/RadialCluster"/>
    <dgm:cxn modelId="{8E99ADB7-9783-E140-8BED-D1629373190E}" srcId="{1F95E88B-6611-6644-B9A2-E546B37A831B}" destId="{ACC058C5-FA70-524E-818D-A4F3C4B44EED}" srcOrd="0" destOrd="0" parTransId="{57367438-D66B-B64C-B121-5E0CC0961A81}" sibTransId="{A7F8D7AA-6387-2241-892B-E166D1B4B35D}"/>
    <dgm:cxn modelId="{113136BC-D82E-AF41-BD8C-E95A8F2E021E}" srcId="{773279DD-B159-DF49-96F4-DB76F9B8A904}" destId="{CA591BFE-3E85-4B4B-BC79-25C8DE5D7B6E}" srcOrd="1" destOrd="0" parTransId="{965BD85F-E191-F344-9918-B71271DC3E9E}" sibTransId="{F83B2FFF-3A25-2444-90AD-D3B0E768B979}"/>
    <dgm:cxn modelId="{1C9765C6-314C-E540-9280-B98CA48A5BDC}" type="presOf" srcId="{1F95E88B-6611-6644-B9A2-E546B37A831B}" destId="{20B22C10-79AC-A548-A8E7-F51EC5B31F1F}" srcOrd="0" destOrd="0" presId="urn:microsoft.com/office/officeart/2008/layout/RadialCluster"/>
    <dgm:cxn modelId="{D1A448DB-DFD9-0548-A5AA-DDCD2E98949A}" type="presOf" srcId="{57367438-D66B-B64C-B121-5E0CC0961A81}" destId="{09918C31-9DC4-724F-A31E-336113EE2647}" srcOrd="0" destOrd="0" presId="urn:microsoft.com/office/officeart/2008/layout/RadialCluster"/>
    <dgm:cxn modelId="{4CCCADE2-BBEF-BD41-BEFE-E51988B6FDE2}" srcId="{773279DD-B159-DF49-96F4-DB76F9B8A904}" destId="{1F95E88B-6611-6644-B9A2-E546B37A831B}" srcOrd="0" destOrd="0" parTransId="{2A268A22-F45F-E349-AF5C-AB3063D883E9}" sibTransId="{DB9CBB1E-D5E3-1745-8A2D-9B121E12E2B8}"/>
    <dgm:cxn modelId="{1F0022F6-CEAD-534A-A164-E4EF6C30CFBA}" srcId="{1F95E88B-6611-6644-B9A2-E546B37A831B}" destId="{7C250212-3EC7-2840-B413-2F0315B6B06F}" srcOrd="1" destOrd="0" parTransId="{BE8420B4-E538-8B44-A035-EF2909E8DFD9}" sibTransId="{CC448B8C-B2BD-E54A-9506-31E955DAD787}"/>
    <dgm:cxn modelId="{097300DA-3AD4-1A48-819F-078E7CD54B46}" type="presParOf" srcId="{64718E4F-D0DD-4A4B-AD45-501AEC55EB5B}" destId="{949C986A-7F7E-B640-80DD-2416CE1E76A7}" srcOrd="0" destOrd="0" presId="urn:microsoft.com/office/officeart/2008/layout/RadialCluster"/>
    <dgm:cxn modelId="{1A662670-4E53-4040-9FC9-999271E96DFF}" type="presParOf" srcId="{949C986A-7F7E-B640-80DD-2416CE1E76A7}" destId="{20B22C10-79AC-A548-A8E7-F51EC5B31F1F}" srcOrd="0" destOrd="0" presId="urn:microsoft.com/office/officeart/2008/layout/RadialCluster"/>
    <dgm:cxn modelId="{21E855DB-B7BE-A94F-AE41-28C98D7B75D1}" type="presParOf" srcId="{949C986A-7F7E-B640-80DD-2416CE1E76A7}" destId="{09918C31-9DC4-724F-A31E-336113EE2647}" srcOrd="1" destOrd="0" presId="urn:microsoft.com/office/officeart/2008/layout/RadialCluster"/>
    <dgm:cxn modelId="{C02D1B18-78E0-8841-AD4D-D00AB566220E}" type="presParOf" srcId="{949C986A-7F7E-B640-80DD-2416CE1E76A7}" destId="{7252A06B-2ED8-9F4C-89F5-125CB943C8A3}" srcOrd="2" destOrd="0" presId="urn:microsoft.com/office/officeart/2008/layout/RadialCluster"/>
    <dgm:cxn modelId="{7BCCB17E-3AD0-C041-B1CB-CB88997F2921}" type="presParOf" srcId="{949C986A-7F7E-B640-80DD-2416CE1E76A7}" destId="{45284B73-1EED-FA43-A8A9-CC779113A6E0}" srcOrd="3" destOrd="0" presId="urn:microsoft.com/office/officeart/2008/layout/RadialCluster"/>
    <dgm:cxn modelId="{2F4252D3-3D62-3A4F-B6BB-2C0ED65925A7}" type="presParOf" srcId="{949C986A-7F7E-B640-80DD-2416CE1E76A7}" destId="{2505A94A-3D8E-9B4F-9675-AAFC0A0A8090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CE520-6912-E24D-883D-2371CE0C17C6}" type="doc">
      <dgm:prSet loTypeId="urn:microsoft.com/office/officeart/2005/8/layout/process4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CBFC9F64-F25B-5B45-B182-A0AA1A52EAA1}">
      <dgm:prSet phldrT="[Tes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Studio qualitativo</a:t>
          </a:r>
        </a:p>
      </dgm:t>
    </dgm:pt>
    <dgm:pt modelId="{6F963831-C8C3-E848-ABE2-564CFCA59946}" type="parTrans" cxnId="{F878DA1F-262D-3F4B-A766-13EC9D0804D8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708C6A6E-ACDD-3548-9337-B799E5283BAC}" type="sibTrans" cxnId="{F878DA1F-262D-3F4B-A766-13EC9D0804D8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B2C9875C-1E3C-3642-A731-BBB5E4954770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Dominante</a:t>
          </a:r>
          <a:endParaRPr lang="it-IT" dirty="0">
            <a:solidFill>
              <a:schemeClr val="tx1"/>
            </a:solidFill>
            <a:latin typeface="+mn-lt"/>
          </a:endParaRPr>
        </a:p>
      </dgm:t>
    </dgm:pt>
    <dgm:pt modelId="{B9FDB9A6-C560-BB40-BC13-E4F8EE416307}" type="parTrans" cxnId="{509743E3-1F85-B546-9424-17234DD928A0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9412934A-4285-954B-AEB1-7B2AD3F77AD5}" type="sibTrans" cxnId="{509743E3-1F85-B546-9424-17234DD928A0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8E4FFD12-07CB-8D42-A3E8-7B25B5D358B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Interviste e focus group con responsabili politici, esperti di analisi dei dati e progettisti di formazione</a:t>
          </a:r>
          <a:endParaRPr lang="it-IT" dirty="0">
            <a:solidFill>
              <a:schemeClr val="tx1"/>
            </a:solidFill>
            <a:latin typeface="+mn-lt"/>
          </a:endParaRPr>
        </a:p>
      </dgm:t>
    </dgm:pt>
    <dgm:pt modelId="{E1533531-196A-D044-AE97-774FE2DC8C86}" type="parTrans" cxnId="{9E7E9706-4DF3-044B-96B5-5EDBC1541273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9DE2B3F1-2D5B-A046-8C3C-6B56A62E21F8}" type="sibTrans" cxnId="{9E7E9706-4DF3-044B-96B5-5EDBC1541273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AD7B6AB6-87AB-5643-A55D-9F8A28575DA0}">
      <dgm:prSet phldrT="[Tes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Studio quantitativo</a:t>
          </a:r>
        </a:p>
      </dgm:t>
    </dgm:pt>
    <dgm:pt modelId="{EE43BC4D-03EB-F14E-9F57-FC8912F9BB33}" type="parTrans" cxnId="{96380771-C93E-0F48-A0DB-C80407581DA7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79EC5037-170C-184A-983F-2595E752EFA6}" type="sibTrans" cxnId="{96380771-C93E-0F48-A0DB-C80407581DA7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C81549F7-F0E0-C741-9670-7C12197F9DB8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Secondario</a:t>
          </a:r>
        </a:p>
      </dgm:t>
    </dgm:pt>
    <dgm:pt modelId="{3898B2DB-14F9-F944-B976-EDADFF03ABD2}" type="parTrans" cxnId="{091264C2-E1BB-4B45-B819-A87E2BDDD746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17F9A9D4-B395-B84A-9F87-32688807A217}" type="sibTrans" cxnId="{091264C2-E1BB-4B45-B819-A87E2BDDD746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4FF7DD35-C4B3-7A48-BC91-ABCEE570CAA3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Somministrazione di questionari strutturati agli attori coinvolti</a:t>
          </a:r>
        </a:p>
      </dgm:t>
    </dgm:pt>
    <dgm:pt modelId="{8BC1952D-58E5-D64F-9DE0-007C2642569F}" type="parTrans" cxnId="{98609A8A-64CD-904F-804E-61A8671A9612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84579904-F4BC-0541-B08A-921634093CDC}" type="sibTrans" cxnId="{98609A8A-64CD-904F-804E-61A8671A9612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EA8E02BF-A7B4-B74F-A569-B03BFDC609A7}" type="pres">
      <dgm:prSet presAssocID="{7B9CE520-6912-E24D-883D-2371CE0C17C6}" presName="Name0" presStyleCnt="0">
        <dgm:presLayoutVars>
          <dgm:dir/>
          <dgm:animLvl val="lvl"/>
          <dgm:resizeHandles val="exact"/>
        </dgm:presLayoutVars>
      </dgm:prSet>
      <dgm:spPr/>
    </dgm:pt>
    <dgm:pt modelId="{7DC3E474-A46C-8F40-9870-C902A2716B60}" type="pres">
      <dgm:prSet presAssocID="{AD7B6AB6-87AB-5643-A55D-9F8A28575DA0}" presName="boxAndChildren" presStyleCnt="0"/>
      <dgm:spPr/>
    </dgm:pt>
    <dgm:pt modelId="{B9B3AFFB-0B58-A840-A5C0-3C8788B15AA1}" type="pres">
      <dgm:prSet presAssocID="{AD7B6AB6-87AB-5643-A55D-9F8A28575DA0}" presName="parentTextBox" presStyleLbl="node1" presStyleIdx="0" presStyleCnt="2"/>
      <dgm:spPr/>
    </dgm:pt>
    <dgm:pt modelId="{2F9DDAF0-79EC-2349-B76B-F4870FA06FD9}" type="pres">
      <dgm:prSet presAssocID="{AD7B6AB6-87AB-5643-A55D-9F8A28575DA0}" presName="entireBox" presStyleLbl="node1" presStyleIdx="0" presStyleCnt="2"/>
      <dgm:spPr/>
    </dgm:pt>
    <dgm:pt modelId="{DE317FFF-7713-DC4F-9056-D645FF6D270B}" type="pres">
      <dgm:prSet presAssocID="{AD7B6AB6-87AB-5643-A55D-9F8A28575DA0}" presName="descendantBox" presStyleCnt="0"/>
      <dgm:spPr/>
    </dgm:pt>
    <dgm:pt modelId="{4C3D4B47-246E-7247-BEFE-CFDF440B20E6}" type="pres">
      <dgm:prSet presAssocID="{C81549F7-F0E0-C741-9670-7C12197F9DB8}" presName="childTextBox" presStyleLbl="fgAccFollowNode1" presStyleIdx="0" presStyleCnt="4">
        <dgm:presLayoutVars>
          <dgm:bulletEnabled val="1"/>
        </dgm:presLayoutVars>
      </dgm:prSet>
      <dgm:spPr/>
    </dgm:pt>
    <dgm:pt modelId="{3E98FEFD-4E0F-904A-914D-636EB50CB9DB}" type="pres">
      <dgm:prSet presAssocID="{4FF7DD35-C4B3-7A48-BC91-ABCEE570CAA3}" presName="childTextBox" presStyleLbl="fgAccFollowNode1" presStyleIdx="1" presStyleCnt="4">
        <dgm:presLayoutVars>
          <dgm:bulletEnabled val="1"/>
        </dgm:presLayoutVars>
      </dgm:prSet>
      <dgm:spPr/>
    </dgm:pt>
    <dgm:pt modelId="{015EE1A8-10C1-4B40-8003-075FFAA6C9DC}" type="pres">
      <dgm:prSet presAssocID="{708C6A6E-ACDD-3548-9337-B799E5283BAC}" presName="sp" presStyleCnt="0"/>
      <dgm:spPr/>
    </dgm:pt>
    <dgm:pt modelId="{F423285D-9CB2-034A-BFE2-6ED4F4DC5A6C}" type="pres">
      <dgm:prSet presAssocID="{CBFC9F64-F25B-5B45-B182-A0AA1A52EAA1}" presName="arrowAndChildren" presStyleCnt="0"/>
      <dgm:spPr/>
    </dgm:pt>
    <dgm:pt modelId="{A2DAE7B1-87D3-384A-813C-DF33561D837B}" type="pres">
      <dgm:prSet presAssocID="{CBFC9F64-F25B-5B45-B182-A0AA1A52EAA1}" presName="parentTextArrow" presStyleLbl="node1" presStyleIdx="0" presStyleCnt="2"/>
      <dgm:spPr/>
    </dgm:pt>
    <dgm:pt modelId="{5B81385A-0FC8-094E-89C6-12CA8DDA24F7}" type="pres">
      <dgm:prSet presAssocID="{CBFC9F64-F25B-5B45-B182-A0AA1A52EAA1}" presName="arrow" presStyleLbl="node1" presStyleIdx="1" presStyleCnt="2" custLinFactNeighborX="-3243" custLinFactNeighborY="-3782"/>
      <dgm:spPr/>
    </dgm:pt>
    <dgm:pt modelId="{878A7483-BB7F-934A-B170-14A4AA39395C}" type="pres">
      <dgm:prSet presAssocID="{CBFC9F64-F25B-5B45-B182-A0AA1A52EAA1}" presName="descendantArrow" presStyleCnt="0"/>
      <dgm:spPr/>
    </dgm:pt>
    <dgm:pt modelId="{27AF9119-C45B-9E4C-8FC6-C4CB3B941B74}" type="pres">
      <dgm:prSet presAssocID="{B2C9875C-1E3C-3642-A731-BBB5E4954770}" presName="childTextArrow" presStyleLbl="fgAccFollowNode1" presStyleIdx="2" presStyleCnt="4">
        <dgm:presLayoutVars>
          <dgm:bulletEnabled val="1"/>
        </dgm:presLayoutVars>
      </dgm:prSet>
      <dgm:spPr/>
    </dgm:pt>
    <dgm:pt modelId="{332F2065-F86D-4848-B45F-60DAD5CD6778}" type="pres">
      <dgm:prSet presAssocID="{8E4FFD12-07CB-8D42-A3E8-7B25B5D358B9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9E7E9706-4DF3-044B-96B5-5EDBC1541273}" srcId="{CBFC9F64-F25B-5B45-B182-A0AA1A52EAA1}" destId="{8E4FFD12-07CB-8D42-A3E8-7B25B5D358B9}" srcOrd="1" destOrd="0" parTransId="{E1533531-196A-D044-AE97-774FE2DC8C86}" sibTransId="{9DE2B3F1-2D5B-A046-8C3C-6B56A62E21F8}"/>
    <dgm:cxn modelId="{AED35707-23DF-2A4F-ACDD-3F67139C65F7}" type="presOf" srcId="{B2C9875C-1E3C-3642-A731-BBB5E4954770}" destId="{27AF9119-C45B-9E4C-8FC6-C4CB3B941B74}" srcOrd="0" destOrd="0" presId="urn:microsoft.com/office/officeart/2005/8/layout/process4"/>
    <dgm:cxn modelId="{AE41AB0E-9A8C-3F44-B7ED-50207A75C87F}" type="presOf" srcId="{CBFC9F64-F25B-5B45-B182-A0AA1A52EAA1}" destId="{A2DAE7B1-87D3-384A-813C-DF33561D837B}" srcOrd="0" destOrd="0" presId="urn:microsoft.com/office/officeart/2005/8/layout/process4"/>
    <dgm:cxn modelId="{F878DA1F-262D-3F4B-A766-13EC9D0804D8}" srcId="{7B9CE520-6912-E24D-883D-2371CE0C17C6}" destId="{CBFC9F64-F25B-5B45-B182-A0AA1A52EAA1}" srcOrd="0" destOrd="0" parTransId="{6F963831-C8C3-E848-ABE2-564CFCA59946}" sibTransId="{708C6A6E-ACDD-3548-9337-B799E5283BAC}"/>
    <dgm:cxn modelId="{025C7B4B-FF17-DD41-91E9-22CCC8927CCD}" type="presOf" srcId="{7B9CE520-6912-E24D-883D-2371CE0C17C6}" destId="{EA8E02BF-A7B4-B74F-A569-B03BFDC609A7}" srcOrd="0" destOrd="0" presId="urn:microsoft.com/office/officeart/2005/8/layout/process4"/>
    <dgm:cxn modelId="{9694D14B-28BA-5D4F-8849-633A2E7F334D}" type="presOf" srcId="{C81549F7-F0E0-C741-9670-7C12197F9DB8}" destId="{4C3D4B47-246E-7247-BEFE-CFDF440B20E6}" srcOrd="0" destOrd="0" presId="urn:microsoft.com/office/officeart/2005/8/layout/process4"/>
    <dgm:cxn modelId="{A0F7F852-712C-ED4C-BCD8-91897CB7F41E}" type="presOf" srcId="{AD7B6AB6-87AB-5643-A55D-9F8A28575DA0}" destId="{2F9DDAF0-79EC-2349-B76B-F4870FA06FD9}" srcOrd="1" destOrd="0" presId="urn:microsoft.com/office/officeart/2005/8/layout/process4"/>
    <dgm:cxn modelId="{96380771-C93E-0F48-A0DB-C80407581DA7}" srcId="{7B9CE520-6912-E24D-883D-2371CE0C17C6}" destId="{AD7B6AB6-87AB-5643-A55D-9F8A28575DA0}" srcOrd="1" destOrd="0" parTransId="{EE43BC4D-03EB-F14E-9F57-FC8912F9BB33}" sibTransId="{79EC5037-170C-184A-983F-2595E752EFA6}"/>
    <dgm:cxn modelId="{84DC0E74-C88B-D74D-8617-64B668A2C676}" type="presOf" srcId="{4FF7DD35-C4B3-7A48-BC91-ABCEE570CAA3}" destId="{3E98FEFD-4E0F-904A-914D-636EB50CB9DB}" srcOrd="0" destOrd="0" presId="urn:microsoft.com/office/officeart/2005/8/layout/process4"/>
    <dgm:cxn modelId="{E264DC80-2AD0-E641-B412-65BD55E9E7E8}" type="presOf" srcId="{AD7B6AB6-87AB-5643-A55D-9F8A28575DA0}" destId="{B9B3AFFB-0B58-A840-A5C0-3C8788B15AA1}" srcOrd="0" destOrd="0" presId="urn:microsoft.com/office/officeart/2005/8/layout/process4"/>
    <dgm:cxn modelId="{98609A8A-64CD-904F-804E-61A8671A9612}" srcId="{AD7B6AB6-87AB-5643-A55D-9F8A28575DA0}" destId="{4FF7DD35-C4B3-7A48-BC91-ABCEE570CAA3}" srcOrd="1" destOrd="0" parTransId="{8BC1952D-58E5-D64F-9DE0-007C2642569F}" sibTransId="{84579904-F4BC-0541-B08A-921634093CDC}"/>
    <dgm:cxn modelId="{D2F9BEB7-B440-6E49-99E4-BE975E2637E0}" type="presOf" srcId="{8E4FFD12-07CB-8D42-A3E8-7B25B5D358B9}" destId="{332F2065-F86D-4848-B45F-60DAD5CD6778}" srcOrd="0" destOrd="0" presId="urn:microsoft.com/office/officeart/2005/8/layout/process4"/>
    <dgm:cxn modelId="{A68482B9-F450-1944-9260-64487215195C}" type="presOf" srcId="{CBFC9F64-F25B-5B45-B182-A0AA1A52EAA1}" destId="{5B81385A-0FC8-094E-89C6-12CA8DDA24F7}" srcOrd="1" destOrd="0" presId="urn:microsoft.com/office/officeart/2005/8/layout/process4"/>
    <dgm:cxn modelId="{091264C2-E1BB-4B45-B819-A87E2BDDD746}" srcId="{AD7B6AB6-87AB-5643-A55D-9F8A28575DA0}" destId="{C81549F7-F0E0-C741-9670-7C12197F9DB8}" srcOrd="0" destOrd="0" parTransId="{3898B2DB-14F9-F944-B976-EDADFF03ABD2}" sibTransId="{17F9A9D4-B395-B84A-9F87-32688807A217}"/>
    <dgm:cxn modelId="{509743E3-1F85-B546-9424-17234DD928A0}" srcId="{CBFC9F64-F25B-5B45-B182-A0AA1A52EAA1}" destId="{B2C9875C-1E3C-3642-A731-BBB5E4954770}" srcOrd="0" destOrd="0" parTransId="{B9FDB9A6-C560-BB40-BC13-E4F8EE416307}" sibTransId="{9412934A-4285-954B-AEB1-7B2AD3F77AD5}"/>
    <dgm:cxn modelId="{A1BDDB02-F0C8-344C-B35F-D32CC2E3C935}" type="presParOf" srcId="{EA8E02BF-A7B4-B74F-A569-B03BFDC609A7}" destId="{7DC3E474-A46C-8F40-9870-C902A2716B60}" srcOrd="0" destOrd="0" presId="urn:microsoft.com/office/officeart/2005/8/layout/process4"/>
    <dgm:cxn modelId="{995D69B8-AE7D-A64F-A307-3FD814C3CA9E}" type="presParOf" srcId="{7DC3E474-A46C-8F40-9870-C902A2716B60}" destId="{B9B3AFFB-0B58-A840-A5C0-3C8788B15AA1}" srcOrd="0" destOrd="0" presId="urn:microsoft.com/office/officeart/2005/8/layout/process4"/>
    <dgm:cxn modelId="{6546DC26-6BFF-7943-A0AC-DEB1244EF3C7}" type="presParOf" srcId="{7DC3E474-A46C-8F40-9870-C902A2716B60}" destId="{2F9DDAF0-79EC-2349-B76B-F4870FA06FD9}" srcOrd="1" destOrd="0" presId="urn:microsoft.com/office/officeart/2005/8/layout/process4"/>
    <dgm:cxn modelId="{DB3DBBA3-37CD-844D-BA8D-E529774A3017}" type="presParOf" srcId="{7DC3E474-A46C-8F40-9870-C902A2716B60}" destId="{DE317FFF-7713-DC4F-9056-D645FF6D270B}" srcOrd="2" destOrd="0" presId="urn:microsoft.com/office/officeart/2005/8/layout/process4"/>
    <dgm:cxn modelId="{D5670FA0-C163-FE47-9DF4-88E91E52C88C}" type="presParOf" srcId="{DE317FFF-7713-DC4F-9056-D645FF6D270B}" destId="{4C3D4B47-246E-7247-BEFE-CFDF440B20E6}" srcOrd="0" destOrd="0" presId="urn:microsoft.com/office/officeart/2005/8/layout/process4"/>
    <dgm:cxn modelId="{4D5F2208-65FE-A944-AAF0-5329FAEC0E59}" type="presParOf" srcId="{DE317FFF-7713-DC4F-9056-D645FF6D270B}" destId="{3E98FEFD-4E0F-904A-914D-636EB50CB9DB}" srcOrd="1" destOrd="0" presId="urn:microsoft.com/office/officeart/2005/8/layout/process4"/>
    <dgm:cxn modelId="{C5347E3A-BFD7-0D45-973D-589E9710DCAC}" type="presParOf" srcId="{EA8E02BF-A7B4-B74F-A569-B03BFDC609A7}" destId="{015EE1A8-10C1-4B40-8003-075FFAA6C9DC}" srcOrd="1" destOrd="0" presId="urn:microsoft.com/office/officeart/2005/8/layout/process4"/>
    <dgm:cxn modelId="{2E92A5B6-2394-D344-9DF0-B04F30066257}" type="presParOf" srcId="{EA8E02BF-A7B4-B74F-A569-B03BFDC609A7}" destId="{F423285D-9CB2-034A-BFE2-6ED4F4DC5A6C}" srcOrd="2" destOrd="0" presId="urn:microsoft.com/office/officeart/2005/8/layout/process4"/>
    <dgm:cxn modelId="{CBF18DF2-C8C9-FB49-A898-7659B36E5D5D}" type="presParOf" srcId="{F423285D-9CB2-034A-BFE2-6ED4F4DC5A6C}" destId="{A2DAE7B1-87D3-384A-813C-DF33561D837B}" srcOrd="0" destOrd="0" presId="urn:microsoft.com/office/officeart/2005/8/layout/process4"/>
    <dgm:cxn modelId="{B78C1B8F-25CF-4F4C-9FE3-F83F9D2AE78C}" type="presParOf" srcId="{F423285D-9CB2-034A-BFE2-6ED4F4DC5A6C}" destId="{5B81385A-0FC8-094E-89C6-12CA8DDA24F7}" srcOrd="1" destOrd="0" presId="urn:microsoft.com/office/officeart/2005/8/layout/process4"/>
    <dgm:cxn modelId="{A7D2F6B3-CD8D-8647-BFE3-9356279489AF}" type="presParOf" srcId="{F423285D-9CB2-034A-BFE2-6ED4F4DC5A6C}" destId="{878A7483-BB7F-934A-B170-14A4AA39395C}" srcOrd="2" destOrd="0" presId="urn:microsoft.com/office/officeart/2005/8/layout/process4"/>
    <dgm:cxn modelId="{419811D1-77F7-BD4D-A4E1-B759842C399E}" type="presParOf" srcId="{878A7483-BB7F-934A-B170-14A4AA39395C}" destId="{27AF9119-C45B-9E4C-8FC6-C4CB3B941B74}" srcOrd="0" destOrd="0" presId="urn:microsoft.com/office/officeart/2005/8/layout/process4"/>
    <dgm:cxn modelId="{82BC4E27-3985-D947-A1D0-BD3995C1BB6C}" type="presParOf" srcId="{878A7483-BB7F-934A-B170-14A4AA39395C}" destId="{332F2065-F86D-4848-B45F-60DAD5CD677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65C2B-6007-6E4E-A87B-E2C16DBAB056}">
      <dsp:nvSpPr>
        <dsp:cNvPr id="0" name=""/>
        <dsp:cNvSpPr/>
      </dsp:nvSpPr>
      <dsp:spPr>
        <a:xfrm>
          <a:off x="0" y="408018"/>
          <a:ext cx="11704295" cy="1341234"/>
        </a:xfrm>
        <a:prstGeom prst="roundRect">
          <a:avLst/>
        </a:prstGeom>
        <a:solidFill>
          <a:srgbClr val="CFD6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Si tratta di un progetto </a:t>
          </a:r>
          <a:r>
            <a:rPr lang="it-IT" sz="2000" b="1" kern="1200" dirty="0">
              <a:latin typeface="+mn-lt"/>
            </a:rPr>
            <a:t>PRIN </a:t>
          </a:r>
          <a:r>
            <a:rPr lang="it-IT" sz="2000" kern="1200" dirty="0">
              <a:latin typeface="+mn-lt"/>
            </a:rPr>
            <a:t>(Progetto di Rilevante Interesse Nazionale) finanziato dai fondi </a:t>
          </a:r>
          <a:r>
            <a:rPr lang="it-IT" sz="2000" b="1" kern="1200" dirty="0">
              <a:latin typeface="+mn-lt"/>
            </a:rPr>
            <a:t>PNRR </a:t>
          </a:r>
          <a:r>
            <a:rPr lang="it-IT" sz="2000" kern="1200" dirty="0">
              <a:latin typeface="+mn-lt"/>
            </a:rPr>
            <a:t>nell’ambito della Missione 4 Istruzione e Ricerca.</a:t>
          </a:r>
        </a:p>
      </dsp:txBody>
      <dsp:txXfrm>
        <a:off x="65474" y="473492"/>
        <a:ext cx="11573347" cy="1210286"/>
      </dsp:txXfrm>
    </dsp:sp>
    <dsp:sp modelId="{236D66F1-97C9-0548-B951-05FC9A5A83A2}">
      <dsp:nvSpPr>
        <dsp:cNvPr id="0" name=""/>
        <dsp:cNvSpPr/>
      </dsp:nvSpPr>
      <dsp:spPr>
        <a:xfrm>
          <a:off x="0" y="2058340"/>
          <a:ext cx="11704295" cy="1566610"/>
        </a:xfrm>
        <a:prstGeom prst="roundRect">
          <a:avLst/>
        </a:prstGeom>
        <a:solidFill>
          <a:srgbClr val="CFD6EA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Il gruppo di ricerca è composto da 2 unità: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- </a:t>
          </a:r>
          <a:r>
            <a:rPr lang="it-IT" sz="2000" b="1" kern="1200" dirty="0">
              <a:latin typeface="+mn-lt"/>
            </a:rPr>
            <a:t>Università degli studi di Bari</a:t>
          </a:r>
          <a:r>
            <a:rPr lang="it-IT" sz="2000" kern="1200" dirty="0">
              <a:latin typeface="+mn-lt"/>
            </a:rPr>
            <a:t>, </a:t>
          </a:r>
          <a:r>
            <a:rPr lang="it-IT" sz="2000" kern="1200" dirty="0" err="1">
              <a:latin typeface="+mn-lt"/>
            </a:rPr>
            <a:t>Principal</a:t>
          </a:r>
          <a:r>
            <a:rPr lang="it-IT" sz="2000" kern="1200" dirty="0">
              <a:latin typeface="+mn-lt"/>
            </a:rPr>
            <a:t> Investigator prof. </a:t>
          </a:r>
          <a:r>
            <a:rPr lang="it-IT" sz="2000" b="1" kern="1200" dirty="0">
              <a:latin typeface="+mn-lt"/>
            </a:rPr>
            <a:t>Michele Baldassarre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- </a:t>
          </a:r>
          <a:r>
            <a:rPr lang="it-IT" sz="2000" b="1" kern="1200" dirty="0">
              <a:latin typeface="+mn-lt"/>
            </a:rPr>
            <a:t>Università degli studi di Macerata</a:t>
          </a:r>
          <a:r>
            <a:rPr lang="it-IT" sz="2000" kern="1200" dirty="0">
              <a:latin typeface="+mn-lt"/>
            </a:rPr>
            <a:t>, Responsabile dell’Unità locale, prof.ssa </a:t>
          </a:r>
          <a:r>
            <a:rPr lang="it-IT" sz="2000" b="1" kern="1200" dirty="0">
              <a:latin typeface="+mn-lt"/>
            </a:rPr>
            <a:t>Arianna Taddei</a:t>
          </a:r>
        </a:p>
      </dsp:txBody>
      <dsp:txXfrm>
        <a:off x="76476" y="2134816"/>
        <a:ext cx="11551343" cy="1413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65C2B-6007-6E4E-A87B-E2C16DBAB056}">
      <dsp:nvSpPr>
        <dsp:cNvPr id="0" name=""/>
        <dsp:cNvSpPr/>
      </dsp:nvSpPr>
      <dsp:spPr>
        <a:xfrm>
          <a:off x="0" y="593138"/>
          <a:ext cx="11704295" cy="1192208"/>
        </a:xfrm>
        <a:prstGeom prst="roundRect">
          <a:avLst/>
        </a:prstGeom>
        <a:solidFill>
          <a:srgbClr val="CFD6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Il progetto si inserisce all’interno del dibattito in corso attorno ai </a:t>
          </a:r>
          <a:r>
            <a:rPr lang="it-IT" sz="2000" b="1" kern="1200" dirty="0">
              <a:latin typeface="+mn-lt"/>
            </a:rPr>
            <a:t>temi dell’analisi dei dati e degli aspetti etici legati al loro trattamento</a:t>
          </a:r>
          <a:r>
            <a:rPr lang="it-IT" sz="2000" kern="1200" dirty="0">
              <a:latin typeface="+mn-lt"/>
            </a:rPr>
            <a:t>. </a:t>
          </a:r>
        </a:p>
      </dsp:txBody>
      <dsp:txXfrm>
        <a:off x="58199" y="651337"/>
        <a:ext cx="11587897" cy="1075810"/>
      </dsp:txXfrm>
    </dsp:sp>
    <dsp:sp modelId="{236D66F1-97C9-0548-B951-05FC9A5A83A2}">
      <dsp:nvSpPr>
        <dsp:cNvPr id="0" name=""/>
        <dsp:cNvSpPr/>
      </dsp:nvSpPr>
      <dsp:spPr>
        <a:xfrm>
          <a:off x="0" y="2080890"/>
          <a:ext cx="11704295" cy="1392542"/>
        </a:xfrm>
        <a:prstGeom prst="roundRect">
          <a:avLst/>
        </a:prstGeom>
        <a:solidFill>
          <a:srgbClr val="CFD6EA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Il fine è quello di sviluppare un modello di ricerca, nel campo dei Learning Analytics, che ponga in connessione al contempo, gli </a:t>
          </a:r>
          <a:r>
            <a:rPr lang="it-IT" sz="2000" b="1" kern="1200" dirty="0">
              <a:latin typeface="+mn-lt"/>
            </a:rPr>
            <a:t>aspetti tecnici dell’analisi dei dati con gli aspetti legati alla policy accademica </a:t>
          </a:r>
          <a:r>
            <a:rPr lang="it-IT" sz="2000" kern="1200" dirty="0">
              <a:latin typeface="+mn-lt"/>
            </a:rPr>
            <a:t>per poter utilizzare i dati in modo etico </a:t>
          </a:r>
          <a:r>
            <a:rPr lang="it-IT" sz="2000" b="1" kern="1200" dirty="0">
              <a:latin typeface="+mn-lt"/>
            </a:rPr>
            <a:t>allo scopo di migliorare l’offerta formativa</a:t>
          </a:r>
          <a:r>
            <a:rPr lang="it-IT" sz="2000" kern="1200" dirty="0">
              <a:latin typeface="+mn-lt"/>
            </a:rPr>
            <a:t>. </a:t>
          </a:r>
        </a:p>
      </dsp:txBody>
      <dsp:txXfrm>
        <a:off x="67978" y="2148868"/>
        <a:ext cx="11568339" cy="1256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65C2B-6007-6E4E-A87B-E2C16DBAB056}">
      <dsp:nvSpPr>
        <dsp:cNvPr id="0" name=""/>
        <dsp:cNvSpPr/>
      </dsp:nvSpPr>
      <dsp:spPr>
        <a:xfrm>
          <a:off x="0" y="0"/>
          <a:ext cx="11704295" cy="1474733"/>
        </a:xfrm>
        <a:prstGeom prst="roundRect">
          <a:avLst/>
        </a:prstGeom>
        <a:solidFill>
          <a:srgbClr val="CFD6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Nei contesti formativi lifelong, in primis l’università, l’uso più o meno diffuso dell’</a:t>
          </a:r>
          <a:r>
            <a:rPr lang="it-IT" sz="2000" b="1" kern="1200" dirty="0">
              <a:latin typeface="+mn-lt"/>
            </a:rPr>
            <a:t>e-learning</a:t>
          </a:r>
          <a:r>
            <a:rPr lang="it-IT" sz="2000" kern="1200" dirty="0">
              <a:latin typeface="+mn-lt"/>
            </a:rPr>
            <a:t> ha condotto la ricerca scientifica a sviluppare </a:t>
          </a:r>
          <a:r>
            <a:rPr lang="it-IT" sz="2000" b="1" kern="1200" dirty="0">
              <a:latin typeface="+mn-lt"/>
            </a:rPr>
            <a:t>tecniche di analisi dei dati utili a comprendere l’efficacia dei corsi erogati </a:t>
          </a:r>
          <a:r>
            <a:rPr lang="it-IT" sz="2000" kern="1200" dirty="0">
              <a:latin typeface="+mn-lt"/>
            </a:rPr>
            <a:t>e a progettarne in modo mirato i contenuti e l’ambiente di apprendimento. </a:t>
          </a:r>
        </a:p>
      </dsp:txBody>
      <dsp:txXfrm>
        <a:off x="71991" y="71991"/>
        <a:ext cx="11560313" cy="1330751"/>
      </dsp:txXfrm>
    </dsp:sp>
    <dsp:sp modelId="{236D66F1-97C9-0548-B951-05FC9A5A83A2}">
      <dsp:nvSpPr>
        <dsp:cNvPr id="0" name=""/>
        <dsp:cNvSpPr/>
      </dsp:nvSpPr>
      <dsp:spPr>
        <a:xfrm>
          <a:off x="0" y="1568723"/>
          <a:ext cx="11704295" cy="1140860"/>
        </a:xfrm>
        <a:prstGeom prst="roundRect">
          <a:avLst/>
        </a:prstGeom>
        <a:solidFill>
          <a:srgbClr val="CFD6EA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Si è, così, sviluppato </a:t>
          </a:r>
          <a:r>
            <a:rPr lang="it-IT" sz="2000" b="1" kern="1200" dirty="0">
              <a:latin typeface="+mn-lt"/>
            </a:rPr>
            <a:t>l’ambito di ricerca dei Learning Analytics che applica tecniche di machine learning ai dati prodotti da un Learning Management System in merito all’interazione tra gli studenti e l’ambiente online</a:t>
          </a:r>
          <a:r>
            <a:rPr lang="it-IT" sz="2000" kern="1200" dirty="0">
              <a:latin typeface="+mn-lt"/>
            </a:rPr>
            <a:t>. </a:t>
          </a:r>
        </a:p>
      </dsp:txBody>
      <dsp:txXfrm>
        <a:off x="55692" y="1624415"/>
        <a:ext cx="11592911" cy="1029476"/>
      </dsp:txXfrm>
    </dsp:sp>
    <dsp:sp modelId="{8B6B9959-AE23-4341-9D7A-2E742E631792}">
      <dsp:nvSpPr>
        <dsp:cNvPr id="0" name=""/>
        <dsp:cNvSpPr/>
      </dsp:nvSpPr>
      <dsp:spPr>
        <a:xfrm>
          <a:off x="0" y="2929793"/>
          <a:ext cx="11704295" cy="1505152"/>
        </a:xfrm>
        <a:prstGeom prst="roundRect">
          <a:avLst/>
        </a:prstGeom>
        <a:solidFill>
          <a:srgbClr val="CFD6EA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</a:rPr>
            <a:t>Accanto allo sviluppo e perfezionamento delle tecniche di analisi e delle teorie interpretative, una parte della ricerca si è concentrata sulle </a:t>
          </a:r>
          <a:r>
            <a:rPr lang="it-IT" sz="2000" b="1" kern="1200" dirty="0">
              <a:latin typeface="+mn-lt"/>
            </a:rPr>
            <a:t>implicazioni etiche derivanti dal trattamento di una molteplicità di dati</a:t>
          </a:r>
          <a:r>
            <a:rPr lang="it-IT" sz="2000" kern="1200" dirty="0">
              <a:latin typeface="+mn-lt"/>
            </a:rPr>
            <a:t>, anche sensibili, degli studenti, rispetto alle quali si è determinata una polarizzazione tra posizioni di radicale chiusura rispetto all’uso dei dati e posizioni diametralmente opposte. </a:t>
          </a:r>
        </a:p>
      </dsp:txBody>
      <dsp:txXfrm>
        <a:off x="73475" y="3003268"/>
        <a:ext cx="11557345" cy="1358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2C10-79AC-A548-A8E7-F51EC5B31F1F}">
      <dsp:nvSpPr>
        <dsp:cNvPr id="0" name=""/>
        <dsp:cNvSpPr/>
      </dsp:nvSpPr>
      <dsp:spPr>
        <a:xfrm>
          <a:off x="4778521" y="1162453"/>
          <a:ext cx="2471672" cy="221659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Il progetto si sviluppa applicando una </a:t>
          </a:r>
          <a:r>
            <a:rPr lang="it-IT" sz="18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metodologia di ricerca di stampo misto </a:t>
          </a:r>
          <a:r>
            <a:rPr lang="it-IT" sz="18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su un campione di università italiane</a:t>
          </a:r>
          <a:r>
            <a:rPr lang="it-IT" sz="16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it-IT" sz="1600" kern="1200" dirty="0">
            <a:latin typeface="+mn-lt"/>
          </a:endParaRPr>
        </a:p>
      </dsp:txBody>
      <dsp:txXfrm>
        <a:off x="4886726" y="1270658"/>
        <a:ext cx="2255262" cy="2000187"/>
      </dsp:txXfrm>
    </dsp:sp>
    <dsp:sp modelId="{09918C31-9DC4-724F-A31E-336113EE2647}">
      <dsp:nvSpPr>
        <dsp:cNvPr id="0" name=""/>
        <dsp:cNvSpPr/>
      </dsp:nvSpPr>
      <dsp:spPr>
        <a:xfrm rot="10801920">
          <a:off x="3696316" y="2269759"/>
          <a:ext cx="1082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22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2A06B-2ED8-9F4C-89F5-125CB943C8A3}">
      <dsp:nvSpPr>
        <dsp:cNvPr id="0" name=""/>
        <dsp:cNvSpPr/>
      </dsp:nvSpPr>
      <dsp:spPr>
        <a:xfrm>
          <a:off x="569712" y="1210891"/>
          <a:ext cx="3126603" cy="2115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 disegni di ricerca a metodo misto contemplan</a:t>
          </a:r>
          <a:r>
            <a:rPr lang="it-IT" sz="1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o molteplici strategie che consentono una </a:t>
          </a:r>
          <a:r>
            <a:rPr lang="it-IT" sz="1600" b="1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combinazione rigorosa di metodi quantitativi e qualitativi, superando i limiti di ciascun approccio e sfruttando il potenziale di entrambi</a:t>
          </a:r>
          <a:r>
            <a:rPr lang="it-IT" sz="16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it-IT" sz="1600" kern="1200" dirty="0">
            <a:latin typeface="+mn-lt"/>
          </a:endParaRPr>
        </a:p>
      </dsp:txBody>
      <dsp:txXfrm>
        <a:off x="672977" y="1314156"/>
        <a:ext cx="2920073" cy="1908854"/>
      </dsp:txXfrm>
    </dsp:sp>
    <dsp:sp modelId="{45284B73-1EED-FA43-A8A9-CC779113A6E0}">
      <dsp:nvSpPr>
        <dsp:cNvPr id="0" name=""/>
        <dsp:cNvSpPr/>
      </dsp:nvSpPr>
      <dsp:spPr>
        <a:xfrm rot="21569330">
          <a:off x="7250177" y="2256038"/>
          <a:ext cx="826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66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5A94A-3D8E-9B4F-9675-AAFC0A0A8090}">
      <dsp:nvSpPr>
        <dsp:cNvPr id="0" name=""/>
        <dsp:cNvSpPr/>
      </dsp:nvSpPr>
      <dsp:spPr>
        <a:xfrm>
          <a:off x="8076809" y="1163153"/>
          <a:ext cx="3031669" cy="21513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Per evitare eventuali lacune nella raccolta dei dati dovute al ricorso a tecniche di stampo qualitativo (Trinchero, 2019), all’interno del disegno di ricerca è possibile distinguere </a:t>
          </a:r>
          <a:r>
            <a:rPr lang="it-IT" sz="16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due differenti filoni di ricerca con architettura parallela</a:t>
          </a:r>
          <a:r>
            <a:rPr lang="it-IT" sz="16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it-IT" sz="1600" kern="1200" dirty="0"/>
        </a:p>
      </dsp:txBody>
      <dsp:txXfrm>
        <a:off x="8181829" y="1268173"/>
        <a:ext cx="2821629" cy="1941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DAF0-79EC-2349-B76B-F4870FA06FD9}">
      <dsp:nvSpPr>
        <dsp:cNvPr id="0" name=""/>
        <dsp:cNvSpPr/>
      </dsp:nvSpPr>
      <dsp:spPr>
        <a:xfrm>
          <a:off x="0" y="1935391"/>
          <a:ext cx="10815181" cy="12698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  <a:latin typeface="+mn-lt"/>
            </a:rPr>
            <a:t>Studio quantitativo</a:t>
          </a:r>
        </a:p>
      </dsp:txBody>
      <dsp:txXfrm>
        <a:off x="0" y="1935391"/>
        <a:ext cx="10815181" cy="685706"/>
      </dsp:txXfrm>
    </dsp:sp>
    <dsp:sp modelId="{4C3D4B47-246E-7247-BEFE-CFDF440B20E6}">
      <dsp:nvSpPr>
        <dsp:cNvPr id="0" name=""/>
        <dsp:cNvSpPr/>
      </dsp:nvSpPr>
      <dsp:spPr>
        <a:xfrm>
          <a:off x="0" y="2595700"/>
          <a:ext cx="5407590" cy="5841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+mn-lt"/>
            </a:rPr>
            <a:t>Secondario</a:t>
          </a:r>
        </a:p>
      </dsp:txBody>
      <dsp:txXfrm>
        <a:off x="0" y="2595700"/>
        <a:ext cx="5407590" cy="584119"/>
      </dsp:txXfrm>
    </dsp:sp>
    <dsp:sp modelId="{3E98FEFD-4E0F-904A-914D-636EB50CB9DB}">
      <dsp:nvSpPr>
        <dsp:cNvPr id="0" name=""/>
        <dsp:cNvSpPr/>
      </dsp:nvSpPr>
      <dsp:spPr>
        <a:xfrm>
          <a:off x="5407590" y="2595700"/>
          <a:ext cx="5407590" cy="5841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+mn-lt"/>
            </a:rPr>
            <a:t>Somministrazione di questionari strutturati agli attori coinvolti</a:t>
          </a:r>
        </a:p>
      </dsp:txBody>
      <dsp:txXfrm>
        <a:off x="5407590" y="2595700"/>
        <a:ext cx="5407590" cy="584119"/>
      </dsp:txXfrm>
    </dsp:sp>
    <dsp:sp modelId="{5B81385A-0FC8-094E-89C6-12CA8DDA24F7}">
      <dsp:nvSpPr>
        <dsp:cNvPr id="0" name=""/>
        <dsp:cNvSpPr/>
      </dsp:nvSpPr>
      <dsp:spPr>
        <a:xfrm rot="10800000">
          <a:off x="0" y="0"/>
          <a:ext cx="10815181" cy="195299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  <a:latin typeface="+mn-lt"/>
            </a:rPr>
            <a:t>Studio qualitativo</a:t>
          </a:r>
        </a:p>
      </dsp:txBody>
      <dsp:txXfrm rot="-10800000">
        <a:off x="0" y="0"/>
        <a:ext cx="10815181" cy="685500"/>
      </dsp:txXfrm>
    </dsp:sp>
    <dsp:sp modelId="{27AF9119-C45B-9E4C-8FC6-C4CB3B941B74}">
      <dsp:nvSpPr>
        <dsp:cNvPr id="0" name=""/>
        <dsp:cNvSpPr/>
      </dsp:nvSpPr>
      <dsp:spPr>
        <a:xfrm>
          <a:off x="0" y="686946"/>
          <a:ext cx="5407590" cy="58394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Dominante</a:t>
          </a:r>
          <a:endParaRPr lang="it-IT" sz="1900" kern="1200" dirty="0">
            <a:solidFill>
              <a:schemeClr val="tx1"/>
            </a:solidFill>
            <a:latin typeface="+mn-lt"/>
          </a:endParaRPr>
        </a:p>
      </dsp:txBody>
      <dsp:txXfrm>
        <a:off x="0" y="686946"/>
        <a:ext cx="5407590" cy="583944"/>
      </dsp:txXfrm>
    </dsp:sp>
    <dsp:sp modelId="{332F2065-F86D-4848-B45F-60DAD5CD6778}">
      <dsp:nvSpPr>
        <dsp:cNvPr id="0" name=""/>
        <dsp:cNvSpPr/>
      </dsp:nvSpPr>
      <dsp:spPr>
        <a:xfrm>
          <a:off x="5407590" y="686946"/>
          <a:ext cx="5407590" cy="58394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Interviste e focus group con responsabili politici, esperti di analisi dei dati e progettisti di formazione</a:t>
          </a:r>
          <a:endParaRPr lang="it-IT" sz="1900" kern="1200" dirty="0">
            <a:solidFill>
              <a:schemeClr val="tx1"/>
            </a:solidFill>
            <a:latin typeface="+mn-lt"/>
          </a:endParaRPr>
        </a:p>
      </dsp:txBody>
      <dsp:txXfrm>
        <a:off x="5407590" y="686946"/>
        <a:ext cx="5407590" cy="58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it-IT" altLang="ja-JP" sz="1200" b="1" i="0" u="none" strike="noStrike" kern="1200" cap="none" normalizeH="0" baseline="0" dirty="0">
                <a:ln>
                  <a:noFill/>
                </a:ln>
                <a:solidFill>
                  <a:srgbClr val="B27F47"/>
                </a:solidFill>
                <a:effectLst/>
                <a:latin typeface="Titillium Bd" pitchFamily="2" charset="77"/>
                <a:ea typeface="+mn-ea"/>
                <a:cs typeface="+mn-cs"/>
              </a:rPr>
              <a:t>Nello specifico, il progetto di ricerca prevede il raggiungimento di tre milestones e si sviluppa secondo le fasi rappresentate nella tabella di seguito (</a:t>
            </a:r>
            <a:r>
              <a:rPr kumimoji="0" lang="it-IT" altLang="ja-JP" sz="1200" b="1" i="0" u="none" strike="noStrike" kern="1200" cap="none" normalizeH="0" baseline="0" dirty="0" err="1">
                <a:ln>
                  <a:noFill/>
                </a:ln>
                <a:solidFill>
                  <a:srgbClr val="B27F47"/>
                </a:solidFill>
                <a:effectLst/>
                <a:latin typeface="Titillium Bd" pitchFamily="2" charset="77"/>
                <a:ea typeface="+mn-ea"/>
                <a:cs typeface="+mn-cs"/>
              </a:rPr>
              <a:t>Table</a:t>
            </a:r>
            <a:r>
              <a:rPr kumimoji="0" lang="it-IT" altLang="ja-JP" sz="1200" b="1" i="0" u="none" strike="noStrike" kern="1200" cap="none" normalizeH="0" baseline="0" dirty="0">
                <a:ln>
                  <a:noFill/>
                </a:ln>
                <a:solidFill>
                  <a:srgbClr val="B27F47"/>
                </a:solidFill>
                <a:effectLst/>
                <a:latin typeface="Titillium Bd" pitchFamily="2" charset="77"/>
                <a:ea typeface="+mn-ea"/>
                <a:cs typeface="+mn-cs"/>
              </a:rPr>
              <a:t> 1):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97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21/05/25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Missione 4 </a:t>
            </a:r>
            <a:br>
              <a:rPr lang="it-IT" dirty="0"/>
            </a:br>
            <a:r>
              <a:rPr lang="it-IT" dirty="0"/>
              <a:t>Istruzione e Ricerca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Dott.ssa Martina Dicorato</a:t>
            </a:r>
          </a:p>
          <a:p>
            <a:r>
              <a:rPr lang="it-IT" i="1" dirty="0"/>
              <a:t>Assegnista di ricerca</a:t>
            </a:r>
          </a:p>
          <a:p>
            <a:r>
              <a:rPr lang="it-IT" dirty="0"/>
              <a:t>Università degli studi di Bari Aldo Moro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5A8DC60-C88C-02DB-C62F-F944D92B640A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68C1F68D-53BC-8619-DA5A-D828B2BE82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0F82478-38DB-D0FE-6B40-5089315D75FA}"/>
              </a:ext>
            </a:extLst>
          </p:cNvPr>
          <p:cNvSpPr txBox="1">
            <a:spLocks/>
          </p:cNvSpPr>
          <p:nvPr/>
        </p:nvSpPr>
        <p:spPr>
          <a:xfrm>
            <a:off x="5540823" y="2075966"/>
            <a:ext cx="5217845" cy="1556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500" b="1" kern="120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algn="ctr"/>
            <a:r>
              <a:rPr lang="en-GB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Learning Analytics. Across Data </a:t>
            </a:r>
            <a:r>
              <a:rPr lang="en-GB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rocessing </a:t>
            </a:r>
            <a:r>
              <a:rPr lang="en-GB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thics, Instructional Design, and Academic </a:t>
            </a:r>
            <a:r>
              <a:rPr lang="en-GB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olicy</a:t>
            </a:r>
            <a:r>
              <a:rPr lang="it-IT" sz="3200" dirty="0">
                <a:effectLst/>
                <a:latin typeface="+mn-lt"/>
              </a:rPr>
              <a:t> </a:t>
            </a:r>
            <a:endParaRPr lang="it-IT" sz="3200" dirty="0"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8FF13D-2C24-B152-923E-A67B003B0806}"/>
              </a:ext>
            </a:extLst>
          </p:cNvPr>
          <p:cNvSpPr txBox="1">
            <a:spLocks/>
          </p:cNvSpPr>
          <p:nvPr/>
        </p:nvSpPr>
        <p:spPr>
          <a:xfrm>
            <a:off x="5540823" y="3499142"/>
            <a:ext cx="5217845" cy="924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500" b="1" kern="120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algn="ctr"/>
            <a:r>
              <a:rPr lang="it-IT" sz="3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Presentazione del progetto</a:t>
            </a:r>
            <a:endParaRPr lang="it-IT"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5ECA2FE-893D-07D3-D478-AEABC0112C33}"/>
              </a:ext>
            </a:extLst>
          </p:cNvPr>
          <p:cNvSpPr txBox="1">
            <a:spLocks/>
          </p:cNvSpPr>
          <p:nvPr/>
        </p:nvSpPr>
        <p:spPr>
          <a:xfrm>
            <a:off x="6350000" y="5384799"/>
            <a:ext cx="3795445" cy="483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Bari, 22 maggio 2025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52350"/>
            <a:ext cx="12192000" cy="520700"/>
          </a:xfrm>
          <a:custGeom>
            <a:avLst/>
            <a:gdLst/>
            <a:ahLst/>
            <a:cxnLst/>
            <a:rect l="l" t="t" r="r" b="b"/>
            <a:pathLst>
              <a:path w="18288000" h="781050">
                <a:moveTo>
                  <a:pt x="0" y="0"/>
                </a:moveTo>
                <a:lnTo>
                  <a:pt x="18288000" y="0"/>
                </a:lnTo>
                <a:lnTo>
                  <a:pt x="182880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" b="-48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Freeform 3"/>
          <p:cNvSpPr/>
          <p:nvPr/>
        </p:nvSpPr>
        <p:spPr>
          <a:xfrm>
            <a:off x="0" y="-25841"/>
            <a:ext cx="12192000" cy="1219200"/>
          </a:xfrm>
          <a:custGeom>
            <a:avLst/>
            <a:gdLst/>
            <a:ahLst/>
            <a:cxnLst/>
            <a:rect l="l" t="t" r="r" b="b"/>
            <a:pathLst>
              <a:path w="18288000" h="1828800">
                <a:moveTo>
                  <a:pt x="0" y="0"/>
                </a:moveTo>
                <a:lnTo>
                  <a:pt x="18288000" y="0"/>
                </a:lnTo>
                <a:lnTo>
                  <a:pt x="182880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" b="-249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" name="Freeform 4"/>
          <p:cNvSpPr/>
          <p:nvPr/>
        </p:nvSpPr>
        <p:spPr>
          <a:xfrm>
            <a:off x="9545820" y="224481"/>
            <a:ext cx="2423192" cy="718557"/>
          </a:xfrm>
          <a:custGeom>
            <a:avLst/>
            <a:gdLst/>
            <a:ahLst/>
            <a:cxnLst/>
            <a:rect l="l" t="t" r="r" b="b"/>
            <a:pathLst>
              <a:path w="3634788" h="1077836">
                <a:moveTo>
                  <a:pt x="0" y="0"/>
                </a:moveTo>
                <a:lnTo>
                  <a:pt x="3634788" y="0"/>
                </a:lnTo>
                <a:lnTo>
                  <a:pt x="3634788" y="1077835"/>
                </a:lnTo>
                <a:lnTo>
                  <a:pt x="0" y="10778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8" name="TextBox 8"/>
          <p:cNvSpPr txBox="1"/>
          <p:nvPr/>
        </p:nvSpPr>
        <p:spPr>
          <a:xfrm>
            <a:off x="6773707" y="6456862"/>
            <a:ext cx="5195305" cy="21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4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1400" b="1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3707" y="6456862"/>
            <a:ext cx="5195305" cy="21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4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1400" b="1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408DBA7-C623-66E3-32B0-9484708C3309}"/>
              </a:ext>
            </a:extLst>
          </p:cNvPr>
          <p:cNvSpPr/>
          <p:nvPr/>
        </p:nvSpPr>
        <p:spPr>
          <a:xfrm>
            <a:off x="1304090" y="3842298"/>
            <a:ext cx="3920039" cy="937306"/>
          </a:xfrm>
          <a:prstGeom prst="roundRect">
            <a:avLst/>
          </a:prstGeom>
          <a:solidFill>
            <a:srgbClr val="CFD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>
                <a:solidFill>
                  <a:schemeClr val="tx1"/>
                </a:solidFill>
              </a:rPr>
              <a:t>Popolazione finita composta da 100 università italiane</a:t>
            </a:r>
            <a:endParaRPr lang="it-IT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F0936F0B-A842-A0BA-A3AC-8263C444FD71}"/>
              </a:ext>
            </a:extLst>
          </p:cNvPr>
          <p:cNvSpPr txBox="1">
            <a:spLocks/>
          </p:cNvSpPr>
          <p:nvPr/>
        </p:nvSpPr>
        <p:spPr>
          <a:xfrm>
            <a:off x="261959" y="1411325"/>
            <a:ext cx="10850672" cy="78011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3200" dirty="0"/>
              <a:t>Il campione della ricerca</a:t>
            </a:r>
          </a:p>
        </p:txBody>
      </p:sp>
      <p:sp>
        <p:nvSpPr>
          <p:cNvPr id="18" name="Freccia giù 17">
            <a:extLst>
              <a:ext uri="{FF2B5EF4-FFF2-40B4-BE49-F238E27FC236}">
                <a16:creationId xmlns:a16="http://schemas.microsoft.com/office/drawing/2014/main" id="{3F48E99B-B1F5-89E2-FC6A-13DBC9C70E89}"/>
              </a:ext>
            </a:extLst>
          </p:cNvPr>
          <p:cNvSpPr/>
          <p:nvPr/>
        </p:nvSpPr>
        <p:spPr>
          <a:xfrm>
            <a:off x="5787025" y="3827680"/>
            <a:ext cx="617950" cy="9373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268553A-7D6B-BFF9-41D6-F8A101CEBA15}"/>
              </a:ext>
            </a:extLst>
          </p:cNvPr>
          <p:cNvSpPr/>
          <p:nvPr/>
        </p:nvSpPr>
        <p:spPr>
          <a:xfrm>
            <a:off x="503129" y="5227461"/>
            <a:ext cx="11185742" cy="95975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Selezione di </a:t>
            </a:r>
            <a:r>
              <a:rPr lang="it-IT" sz="2000" b="1" dirty="0">
                <a:solidFill>
                  <a:schemeClr val="bg1"/>
                </a:solidFill>
              </a:rPr>
              <a:t>9 università italiane </a:t>
            </a:r>
            <a:r>
              <a:rPr lang="it-IT" sz="2000" dirty="0" err="1">
                <a:solidFill>
                  <a:schemeClr val="bg1"/>
                </a:solidFill>
              </a:rPr>
              <a:t>affinchè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ciascuna</a:t>
            </a:r>
            <a:r>
              <a:rPr lang="en-US" sz="2000" b="1" dirty="0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combinazione</a:t>
            </a:r>
            <a:r>
              <a:rPr lang="en-US" sz="2000" b="1" dirty="0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collocazione</a:t>
            </a:r>
            <a:r>
              <a:rPr lang="en-US" sz="2000" b="1" dirty="0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geografica</a:t>
            </a:r>
            <a:r>
              <a:rPr lang="en-US" sz="2000" b="1" dirty="0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tipologia</a:t>
            </a:r>
            <a:r>
              <a:rPr lang="en-US" sz="2000" b="1" dirty="0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ea typeface="Titillium Web Bold"/>
                <a:cs typeface="Titillium Web Bold"/>
                <a:sym typeface="Titillium Web Bold"/>
              </a:rPr>
              <a:t>università</a:t>
            </a:r>
            <a:r>
              <a:rPr lang="en-US" sz="2000" dirty="0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sia</a:t>
            </a:r>
            <a:r>
              <a:rPr lang="en-US" sz="2000" dirty="0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rappresentata</a:t>
            </a:r>
            <a:r>
              <a:rPr lang="en-US" sz="2000" dirty="0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nel</a:t>
            </a:r>
            <a:r>
              <a:rPr lang="en-US" sz="2000" dirty="0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campione</a:t>
            </a:r>
            <a:r>
              <a:rPr lang="en-US" sz="2000" dirty="0">
                <a:solidFill>
                  <a:schemeClr val="bg1"/>
                </a:solidFill>
                <a:ea typeface="Titillium Web"/>
                <a:cs typeface="Titillium Web"/>
                <a:sym typeface="Titillium Web"/>
              </a:rPr>
              <a:t>.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44166A9-6202-1E24-2230-20A3DB6F7463}"/>
              </a:ext>
            </a:extLst>
          </p:cNvPr>
          <p:cNvSpPr txBox="1"/>
          <p:nvPr/>
        </p:nvSpPr>
        <p:spPr>
          <a:xfrm>
            <a:off x="216251" y="2070489"/>
            <a:ext cx="11759498" cy="1281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ts val="32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campione</a:t>
            </a:r>
            <a:r>
              <a:rPr lang="en-US" sz="180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è</a:t>
            </a:r>
            <a:r>
              <a:rPr lang="en-US" sz="180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stato</a:t>
            </a:r>
            <a:r>
              <a:rPr lang="en-US" sz="180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costruito</a:t>
            </a:r>
            <a:r>
              <a:rPr lang="en-US" sz="180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secondo </a:t>
            </a:r>
            <a:r>
              <a:rPr lang="en-US" sz="1800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una</a:t>
            </a:r>
            <a:r>
              <a:rPr lang="en-US" sz="180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tecnica</a:t>
            </a:r>
            <a:r>
              <a:rPr lang="en-US" sz="1800" b="1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campionamento</a:t>
            </a:r>
            <a:r>
              <a:rPr lang="en-US" sz="1800" b="1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basata</a:t>
            </a:r>
            <a:r>
              <a:rPr lang="en-US" sz="1800" b="1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su</a:t>
            </a:r>
            <a:r>
              <a:rPr lang="en-US" sz="1800" b="1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dimensioni</a:t>
            </a:r>
            <a:r>
              <a:rPr lang="en-US" sz="1800" b="1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significative</a:t>
            </a:r>
            <a:r>
              <a:rPr lang="en-US" sz="180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.</a:t>
            </a:r>
          </a:p>
          <a:p>
            <a:pPr marL="285750" indent="-285750" algn="just">
              <a:lnSpc>
                <a:spcPts val="32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Con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questa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tecnica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, dopo aver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specificato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tutte le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dimensioni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 (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variabili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) 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di interesse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dello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studio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all'interno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della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popolazione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finita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si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verifica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che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per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ogni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possibile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combinazione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delle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diverse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dimensioni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ci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sia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almeno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un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caso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.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5117592E-78AF-4FCD-6088-9479E0EF2E4C}"/>
              </a:ext>
            </a:extLst>
          </p:cNvPr>
          <p:cNvSpPr/>
          <p:nvPr/>
        </p:nvSpPr>
        <p:spPr>
          <a:xfrm>
            <a:off x="6967871" y="3741988"/>
            <a:ext cx="4360920" cy="1313183"/>
          </a:xfrm>
          <a:prstGeom prst="roundRect">
            <a:avLst/>
          </a:prstGeom>
          <a:solidFill>
            <a:srgbClr val="CFD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>
                <a:solidFill>
                  <a:schemeClr val="tx1"/>
                </a:solidFill>
              </a:rPr>
              <a:t>Dimensioni significative: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Area geografica (nord, centro, sud)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Tipologia di università (pubblica, privata, telematica)</a:t>
            </a:r>
          </a:p>
          <a:p>
            <a:pPr marL="285750" indent="-285750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352350"/>
            <a:ext cx="12192000" cy="520700"/>
          </a:xfrm>
          <a:custGeom>
            <a:avLst/>
            <a:gdLst/>
            <a:ahLst/>
            <a:cxnLst/>
            <a:rect l="l" t="t" r="r" b="b"/>
            <a:pathLst>
              <a:path w="18288000" h="781050">
                <a:moveTo>
                  <a:pt x="0" y="0"/>
                </a:moveTo>
                <a:lnTo>
                  <a:pt x="18288000" y="0"/>
                </a:lnTo>
                <a:lnTo>
                  <a:pt x="182880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" b="-48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Freeform 3"/>
          <p:cNvSpPr/>
          <p:nvPr/>
        </p:nvSpPr>
        <p:spPr>
          <a:xfrm>
            <a:off x="0" y="-25841"/>
            <a:ext cx="12192000" cy="1219200"/>
          </a:xfrm>
          <a:custGeom>
            <a:avLst/>
            <a:gdLst/>
            <a:ahLst/>
            <a:cxnLst/>
            <a:rect l="l" t="t" r="r" b="b"/>
            <a:pathLst>
              <a:path w="18288000" h="1828800">
                <a:moveTo>
                  <a:pt x="0" y="0"/>
                </a:moveTo>
                <a:lnTo>
                  <a:pt x="18288000" y="0"/>
                </a:lnTo>
                <a:lnTo>
                  <a:pt x="182880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" b="-249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" name="Freeform 4"/>
          <p:cNvSpPr/>
          <p:nvPr/>
        </p:nvSpPr>
        <p:spPr>
          <a:xfrm>
            <a:off x="9545820" y="224481"/>
            <a:ext cx="2423192" cy="718557"/>
          </a:xfrm>
          <a:custGeom>
            <a:avLst/>
            <a:gdLst/>
            <a:ahLst/>
            <a:cxnLst/>
            <a:rect l="l" t="t" r="r" b="b"/>
            <a:pathLst>
              <a:path w="3634788" h="1077836">
                <a:moveTo>
                  <a:pt x="0" y="0"/>
                </a:moveTo>
                <a:lnTo>
                  <a:pt x="3634788" y="0"/>
                </a:lnTo>
                <a:lnTo>
                  <a:pt x="3634788" y="1077835"/>
                </a:lnTo>
                <a:lnTo>
                  <a:pt x="0" y="10778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" name="Freeform 5"/>
          <p:cNvSpPr/>
          <p:nvPr/>
        </p:nvSpPr>
        <p:spPr>
          <a:xfrm>
            <a:off x="308605" y="2199797"/>
            <a:ext cx="1761385" cy="1893005"/>
          </a:xfrm>
          <a:custGeom>
            <a:avLst/>
            <a:gdLst/>
            <a:ahLst/>
            <a:cxnLst/>
            <a:rect l="l" t="t" r="r" b="b"/>
            <a:pathLst>
              <a:path w="2642078" h="2839508">
                <a:moveTo>
                  <a:pt x="0" y="0"/>
                </a:moveTo>
                <a:lnTo>
                  <a:pt x="2642077" y="0"/>
                </a:lnTo>
                <a:lnTo>
                  <a:pt x="2642077" y="2839508"/>
                </a:lnTo>
                <a:lnTo>
                  <a:pt x="0" y="2839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7874" r="-24010" b="-5856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6" name="Freeform 6"/>
          <p:cNvSpPr/>
          <p:nvPr/>
        </p:nvSpPr>
        <p:spPr>
          <a:xfrm rot="3616682">
            <a:off x="1818029" y="2527921"/>
            <a:ext cx="344937" cy="544280"/>
          </a:xfrm>
          <a:custGeom>
            <a:avLst/>
            <a:gdLst/>
            <a:ahLst/>
            <a:cxnLst/>
            <a:rect l="l" t="t" r="r" b="b"/>
            <a:pathLst>
              <a:path w="517406" h="816420">
                <a:moveTo>
                  <a:pt x="0" y="0"/>
                </a:moveTo>
                <a:lnTo>
                  <a:pt x="517406" y="0"/>
                </a:lnTo>
                <a:lnTo>
                  <a:pt x="517406" y="816419"/>
                </a:lnTo>
                <a:lnTo>
                  <a:pt x="0" y="816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grpSp>
        <p:nvGrpSpPr>
          <p:cNvPr id="7" name="Group 7"/>
          <p:cNvGrpSpPr/>
          <p:nvPr/>
        </p:nvGrpSpPr>
        <p:grpSpPr>
          <a:xfrm>
            <a:off x="2347968" y="2199797"/>
            <a:ext cx="1219794" cy="1893005"/>
            <a:chOff x="0" y="0"/>
            <a:chExt cx="2439588" cy="37860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9588" cy="2578573"/>
            </a:xfrm>
            <a:custGeom>
              <a:avLst/>
              <a:gdLst/>
              <a:ahLst/>
              <a:cxnLst/>
              <a:rect l="l" t="t" r="r" b="b"/>
              <a:pathLst>
                <a:path w="2439588" h="2578573">
                  <a:moveTo>
                    <a:pt x="0" y="0"/>
                  </a:moveTo>
                  <a:lnTo>
                    <a:pt x="2439588" y="0"/>
                  </a:lnTo>
                  <a:lnTo>
                    <a:pt x="2439588" y="2578573"/>
                  </a:lnTo>
                  <a:lnTo>
                    <a:pt x="0" y="2578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55329"/>
              </a:stretch>
            </a:blip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2578573"/>
              <a:ext cx="2439588" cy="1207438"/>
            </a:xfrm>
            <a:custGeom>
              <a:avLst/>
              <a:gdLst/>
              <a:ahLst/>
              <a:cxnLst/>
              <a:rect l="l" t="t" r="r" b="b"/>
              <a:pathLst>
                <a:path w="2439588" h="1207438">
                  <a:moveTo>
                    <a:pt x="0" y="0"/>
                  </a:moveTo>
                  <a:lnTo>
                    <a:pt x="2439588" y="0"/>
                  </a:lnTo>
                  <a:lnTo>
                    <a:pt x="2439588" y="1207437"/>
                  </a:lnTo>
                  <a:lnTo>
                    <a:pt x="0" y="1207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31718"/>
              </a:stretch>
            </a:blipFill>
          </p:spPr>
          <p:txBody>
            <a:bodyPr/>
            <a:lstStyle/>
            <a:p>
              <a:endParaRPr lang="it-IT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140364" y="2069414"/>
            <a:ext cx="1526470" cy="1929603"/>
          </a:xfrm>
          <a:custGeom>
            <a:avLst/>
            <a:gdLst/>
            <a:ahLst/>
            <a:cxnLst/>
            <a:rect l="l" t="t" r="r" b="b"/>
            <a:pathLst>
              <a:path w="2289705" h="2894404">
                <a:moveTo>
                  <a:pt x="0" y="0"/>
                </a:moveTo>
                <a:lnTo>
                  <a:pt x="2289704" y="0"/>
                </a:lnTo>
                <a:lnTo>
                  <a:pt x="2289704" y="2894405"/>
                </a:lnTo>
                <a:lnTo>
                  <a:pt x="0" y="28944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1" name="Freeform 11"/>
          <p:cNvSpPr/>
          <p:nvPr/>
        </p:nvSpPr>
        <p:spPr>
          <a:xfrm>
            <a:off x="6076761" y="2069414"/>
            <a:ext cx="1866583" cy="1893005"/>
          </a:xfrm>
          <a:custGeom>
            <a:avLst/>
            <a:gdLst/>
            <a:ahLst/>
            <a:cxnLst/>
            <a:rect l="l" t="t" r="r" b="b"/>
            <a:pathLst>
              <a:path w="2799875" h="2839508">
                <a:moveTo>
                  <a:pt x="0" y="0"/>
                </a:moveTo>
                <a:lnTo>
                  <a:pt x="2799876" y="0"/>
                </a:lnTo>
                <a:lnTo>
                  <a:pt x="2799876" y="2839508"/>
                </a:lnTo>
                <a:lnTo>
                  <a:pt x="0" y="28395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391" r="-75246"/>
            </a:stretch>
          </a:blipFill>
        </p:spPr>
        <p:txBody>
          <a:bodyPr/>
          <a:lstStyle/>
          <a:p>
            <a:endParaRPr lang="it-IT" sz="1200"/>
          </a:p>
        </p:txBody>
      </p:sp>
      <p:grpSp>
        <p:nvGrpSpPr>
          <p:cNvPr id="12" name="Group 12"/>
          <p:cNvGrpSpPr/>
          <p:nvPr/>
        </p:nvGrpSpPr>
        <p:grpSpPr>
          <a:xfrm>
            <a:off x="8214391" y="2117785"/>
            <a:ext cx="1671125" cy="1855491"/>
            <a:chOff x="0" y="0"/>
            <a:chExt cx="3342249" cy="3710982"/>
          </a:xfrm>
        </p:grpSpPr>
        <p:sp>
          <p:nvSpPr>
            <p:cNvPr id="13" name="Freeform 13"/>
            <p:cNvSpPr/>
            <p:nvPr/>
          </p:nvSpPr>
          <p:spPr>
            <a:xfrm>
              <a:off x="76200" y="0"/>
              <a:ext cx="2677397" cy="2252360"/>
            </a:xfrm>
            <a:custGeom>
              <a:avLst/>
              <a:gdLst/>
              <a:ahLst/>
              <a:cxnLst/>
              <a:rect l="l" t="t" r="r" b="b"/>
              <a:pathLst>
                <a:path w="2677397" h="2252360">
                  <a:moveTo>
                    <a:pt x="0" y="0"/>
                  </a:moveTo>
                  <a:lnTo>
                    <a:pt x="2677397" y="0"/>
                  </a:lnTo>
                  <a:lnTo>
                    <a:pt x="2677397" y="2252360"/>
                  </a:lnTo>
                  <a:lnTo>
                    <a:pt x="0" y="2252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2314296"/>
              <a:ext cx="3342249" cy="1396687"/>
            </a:xfrm>
            <a:custGeom>
              <a:avLst/>
              <a:gdLst/>
              <a:ahLst/>
              <a:cxnLst/>
              <a:rect l="l" t="t" r="r" b="b"/>
              <a:pathLst>
                <a:path w="3342249" h="1396687">
                  <a:moveTo>
                    <a:pt x="0" y="0"/>
                  </a:moveTo>
                  <a:lnTo>
                    <a:pt x="3342249" y="0"/>
                  </a:lnTo>
                  <a:lnTo>
                    <a:pt x="3342249" y="1396686"/>
                  </a:lnTo>
                  <a:lnTo>
                    <a:pt x="0" y="1396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1295"/>
              </a:stretch>
            </a:blipFill>
          </p:spPr>
          <p:txBody>
            <a:bodyPr/>
            <a:lstStyle/>
            <a:p>
              <a:endParaRPr lang="it-IT"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295505" y="4418711"/>
            <a:ext cx="2036604" cy="1632912"/>
          </a:xfrm>
          <a:custGeom>
            <a:avLst/>
            <a:gdLst/>
            <a:ahLst/>
            <a:cxnLst/>
            <a:rect l="l" t="t" r="r" b="b"/>
            <a:pathLst>
              <a:path w="3054906" h="2449368">
                <a:moveTo>
                  <a:pt x="0" y="0"/>
                </a:moveTo>
                <a:lnTo>
                  <a:pt x="3054906" y="0"/>
                </a:lnTo>
                <a:lnTo>
                  <a:pt x="3054906" y="2449368"/>
                </a:lnTo>
                <a:lnTo>
                  <a:pt x="0" y="24493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6" name="Freeform 16"/>
          <p:cNvSpPr/>
          <p:nvPr/>
        </p:nvSpPr>
        <p:spPr>
          <a:xfrm>
            <a:off x="10192128" y="2325189"/>
            <a:ext cx="1826429" cy="949743"/>
          </a:xfrm>
          <a:custGeom>
            <a:avLst/>
            <a:gdLst/>
            <a:ahLst/>
            <a:cxnLst/>
            <a:rect l="l" t="t" r="r" b="b"/>
            <a:pathLst>
              <a:path w="2739643" h="1424614">
                <a:moveTo>
                  <a:pt x="0" y="0"/>
                </a:moveTo>
                <a:lnTo>
                  <a:pt x="2739643" y="0"/>
                </a:lnTo>
                <a:lnTo>
                  <a:pt x="2739643" y="1424615"/>
                </a:lnTo>
                <a:lnTo>
                  <a:pt x="0" y="14246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7" name="Freeform 17"/>
          <p:cNvSpPr/>
          <p:nvPr/>
        </p:nvSpPr>
        <p:spPr>
          <a:xfrm>
            <a:off x="7095721" y="4418711"/>
            <a:ext cx="1841744" cy="1576472"/>
          </a:xfrm>
          <a:custGeom>
            <a:avLst/>
            <a:gdLst/>
            <a:ahLst/>
            <a:cxnLst/>
            <a:rect l="l" t="t" r="r" b="b"/>
            <a:pathLst>
              <a:path w="2762616" h="2364708">
                <a:moveTo>
                  <a:pt x="0" y="0"/>
                </a:moveTo>
                <a:lnTo>
                  <a:pt x="2762616" y="0"/>
                </a:lnTo>
                <a:lnTo>
                  <a:pt x="2762616" y="2364708"/>
                </a:lnTo>
                <a:lnTo>
                  <a:pt x="0" y="236470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grpSp>
        <p:nvGrpSpPr>
          <p:cNvPr id="18" name="Group 18"/>
          <p:cNvGrpSpPr/>
          <p:nvPr/>
        </p:nvGrpSpPr>
        <p:grpSpPr>
          <a:xfrm>
            <a:off x="5510839" y="4251729"/>
            <a:ext cx="1407083" cy="1920471"/>
            <a:chOff x="0" y="0"/>
            <a:chExt cx="2814165" cy="3840941"/>
          </a:xfrm>
        </p:grpSpPr>
        <p:sp>
          <p:nvSpPr>
            <p:cNvPr id="19" name="Freeform 19"/>
            <p:cNvSpPr/>
            <p:nvPr/>
          </p:nvSpPr>
          <p:spPr>
            <a:xfrm>
              <a:off x="0" y="2362113"/>
              <a:ext cx="2814165" cy="1478828"/>
            </a:xfrm>
            <a:custGeom>
              <a:avLst/>
              <a:gdLst/>
              <a:ahLst/>
              <a:cxnLst/>
              <a:rect l="l" t="t" r="r" b="b"/>
              <a:pathLst>
                <a:path w="2814165" h="1478828">
                  <a:moveTo>
                    <a:pt x="0" y="0"/>
                  </a:moveTo>
                  <a:lnTo>
                    <a:pt x="2814165" y="0"/>
                  </a:lnTo>
                  <a:lnTo>
                    <a:pt x="2814165" y="1478828"/>
                  </a:lnTo>
                  <a:lnTo>
                    <a:pt x="0" y="1478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59030" r="-63701"/>
              </a:stretch>
            </a:blip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16989" y="0"/>
              <a:ext cx="2103986" cy="2202044"/>
            </a:xfrm>
            <a:custGeom>
              <a:avLst/>
              <a:gdLst/>
              <a:ahLst/>
              <a:cxnLst/>
              <a:rect l="l" t="t" r="r" b="b"/>
              <a:pathLst>
                <a:path w="2103986" h="2202044">
                  <a:moveTo>
                    <a:pt x="0" y="0"/>
                  </a:moveTo>
                  <a:lnTo>
                    <a:pt x="2103987" y="0"/>
                  </a:lnTo>
                  <a:lnTo>
                    <a:pt x="2103987" y="2202044"/>
                  </a:lnTo>
                  <a:lnTo>
                    <a:pt x="0" y="2202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343607"/>
              </a:stretch>
            </a:blipFill>
          </p:spPr>
          <p:txBody>
            <a:bodyPr/>
            <a:lstStyle/>
            <a:p>
              <a:endParaRPr lang="it-IT"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773707" y="6456862"/>
            <a:ext cx="5195305" cy="21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4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1400" b="1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73707" y="6456862"/>
            <a:ext cx="5195305" cy="21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4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1400" b="1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id="24" name="Freeform 24"/>
          <p:cNvSpPr/>
          <p:nvPr/>
        </p:nvSpPr>
        <p:spPr>
          <a:xfrm rot="3616682">
            <a:off x="3755240" y="2527921"/>
            <a:ext cx="344937" cy="544280"/>
          </a:xfrm>
          <a:custGeom>
            <a:avLst/>
            <a:gdLst/>
            <a:ahLst/>
            <a:cxnLst/>
            <a:rect l="l" t="t" r="r" b="b"/>
            <a:pathLst>
              <a:path w="517406" h="816420">
                <a:moveTo>
                  <a:pt x="0" y="0"/>
                </a:moveTo>
                <a:lnTo>
                  <a:pt x="517406" y="0"/>
                </a:lnTo>
                <a:lnTo>
                  <a:pt x="517406" y="816419"/>
                </a:lnTo>
                <a:lnTo>
                  <a:pt x="0" y="816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5" name="Freeform 25"/>
          <p:cNvSpPr/>
          <p:nvPr/>
        </p:nvSpPr>
        <p:spPr>
          <a:xfrm rot="3616682">
            <a:off x="7757012" y="2435641"/>
            <a:ext cx="344937" cy="544280"/>
          </a:xfrm>
          <a:custGeom>
            <a:avLst/>
            <a:gdLst/>
            <a:ahLst/>
            <a:cxnLst/>
            <a:rect l="l" t="t" r="r" b="b"/>
            <a:pathLst>
              <a:path w="517406" h="816420">
                <a:moveTo>
                  <a:pt x="0" y="0"/>
                </a:moveTo>
                <a:lnTo>
                  <a:pt x="517406" y="0"/>
                </a:lnTo>
                <a:lnTo>
                  <a:pt x="517406" y="816419"/>
                </a:lnTo>
                <a:lnTo>
                  <a:pt x="0" y="81641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6" name="Freeform 26"/>
          <p:cNvSpPr/>
          <p:nvPr/>
        </p:nvSpPr>
        <p:spPr>
          <a:xfrm rot="3616682">
            <a:off x="9786168" y="2452723"/>
            <a:ext cx="344937" cy="544280"/>
          </a:xfrm>
          <a:custGeom>
            <a:avLst/>
            <a:gdLst/>
            <a:ahLst/>
            <a:cxnLst/>
            <a:rect l="l" t="t" r="r" b="b"/>
            <a:pathLst>
              <a:path w="517406" h="816420">
                <a:moveTo>
                  <a:pt x="0" y="0"/>
                </a:moveTo>
                <a:lnTo>
                  <a:pt x="517406" y="0"/>
                </a:lnTo>
                <a:lnTo>
                  <a:pt x="517406" y="816420"/>
                </a:lnTo>
                <a:lnTo>
                  <a:pt x="0" y="8164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7" name="Freeform 27"/>
          <p:cNvSpPr/>
          <p:nvPr/>
        </p:nvSpPr>
        <p:spPr>
          <a:xfrm rot="3616682">
            <a:off x="5052976" y="4678324"/>
            <a:ext cx="344937" cy="544280"/>
          </a:xfrm>
          <a:custGeom>
            <a:avLst/>
            <a:gdLst/>
            <a:ahLst/>
            <a:cxnLst/>
            <a:rect l="l" t="t" r="r" b="b"/>
            <a:pathLst>
              <a:path w="517406" h="816420">
                <a:moveTo>
                  <a:pt x="0" y="0"/>
                </a:moveTo>
                <a:lnTo>
                  <a:pt x="517406" y="0"/>
                </a:lnTo>
                <a:lnTo>
                  <a:pt x="517406" y="816419"/>
                </a:lnTo>
                <a:lnTo>
                  <a:pt x="0" y="816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8" name="Freeform 28"/>
          <p:cNvSpPr/>
          <p:nvPr/>
        </p:nvSpPr>
        <p:spPr>
          <a:xfrm rot="3616682">
            <a:off x="6923085" y="4678324"/>
            <a:ext cx="344937" cy="544280"/>
          </a:xfrm>
          <a:custGeom>
            <a:avLst/>
            <a:gdLst/>
            <a:ahLst/>
            <a:cxnLst/>
            <a:rect l="l" t="t" r="r" b="b"/>
            <a:pathLst>
              <a:path w="517406" h="816420">
                <a:moveTo>
                  <a:pt x="0" y="0"/>
                </a:moveTo>
                <a:lnTo>
                  <a:pt x="517406" y="0"/>
                </a:lnTo>
                <a:lnTo>
                  <a:pt x="517406" y="816419"/>
                </a:lnTo>
                <a:lnTo>
                  <a:pt x="0" y="816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8FA4D600-5CEB-4069-F77E-559FF0A87623}"/>
              </a:ext>
            </a:extLst>
          </p:cNvPr>
          <p:cNvSpPr txBox="1">
            <a:spLocks/>
          </p:cNvSpPr>
          <p:nvPr/>
        </p:nvSpPr>
        <p:spPr>
          <a:xfrm>
            <a:off x="503128" y="1335636"/>
            <a:ext cx="10850672" cy="78011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3200" dirty="0"/>
              <a:t>Il campione della ricerca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CAAD7D-09DB-7A6C-3662-844664A5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4436"/>
            <a:ext cx="10515600" cy="133240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Grazie per l’attenzione</a:t>
            </a:r>
            <a:br>
              <a:rPr lang="it-IT" dirty="0"/>
            </a:br>
            <a:br>
              <a:rPr lang="it-IT" dirty="0"/>
            </a:br>
            <a:r>
              <a:rPr lang="it-IT" dirty="0"/>
              <a:t>Dott.ssa Martina Dicorato – Assegnista di ricerca del progetto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A7E4CAF-DB70-019C-4DFA-9942EF67FF07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23382028-DD29-97F6-E6CC-36FA3391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0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DEBDE-917E-8D98-1CF3-B046D22A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C119039-C049-4ED0-BF2F-C07BDDC4538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CD75DF-C5FE-CA99-9DF8-1419A49E7B7D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FFCDDFD0-CA51-517A-0770-7131FFD82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225244"/>
              </p:ext>
            </p:extLst>
          </p:nvPr>
        </p:nvGraphicFramePr>
        <p:xfrm>
          <a:off x="325677" y="1903955"/>
          <a:ext cx="11704295" cy="470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1868C518-8046-6D1A-682E-D8882C7A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28" y="1335636"/>
            <a:ext cx="10850672" cy="780114"/>
          </a:xfrm>
        </p:spPr>
        <p:txBody>
          <a:bodyPr>
            <a:normAutofit/>
          </a:bodyPr>
          <a:lstStyle/>
          <a:p>
            <a:r>
              <a:rPr lang="it-IT" sz="3200" dirty="0"/>
              <a:t>Il progetto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035C7A1-0295-2481-EB9E-EFFB38189DD1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A2511BFA-0185-BAFC-8287-FEB9DE5F26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C02F9-F49D-2BD3-236F-CE8AEDD1F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076C82-E0C7-626A-812A-3293A07162A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A029BE-6AE3-1268-492D-FF88A33E591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B1E8603-7AFC-ABE4-45E5-921DB8B5F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146576"/>
              </p:ext>
            </p:extLst>
          </p:nvPr>
        </p:nvGraphicFramePr>
        <p:xfrm>
          <a:off x="325677" y="1903955"/>
          <a:ext cx="11704295" cy="470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18F3E519-E3E7-6A53-662F-875CF793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28" y="1335636"/>
            <a:ext cx="10850672" cy="780114"/>
          </a:xfrm>
        </p:spPr>
        <p:txBody>
          <a:bodyPr>
            <a:normAutofit/>
          </a:bodyPr>
          <a:lstStyle/>
          <a:p>
            <a:r>
              <a:rPr lang="it-IT" sz="3200" dirty="0"/>
              <a:t>Il contesto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0C8A28F-AFD9-69E7-5B52-61B708E18D88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A2203EDE-BFFC-C540-9CAE-66AAA4288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4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C0EFC-43B2-0B2A-319E-842E1BC0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ED60640-D304-44D6-01BB-16404AD9B41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ED1DB1-0307-3C31-42DF-5711800D7F6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E0A393AF-4B8C-D99A-9497-678802E27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379709"/>
              </p:ext>
            </p:extLst>
          </p:nvPr>
        </p:nvGraphicFramePr>
        <p:xfrm>
          <a:off x="325677" y="1903956"/>
          <a:ext cx="11704295" cy="462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DFE7530C-2C9D-7320-2FD8-0D650EA4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28" y="1335636"/>
            <a:ext cx="10850672" cy="780114"/>
          </a:xfrm>
        </p:spPr>
        <p:txBody>
          <a:bodyPr>
            <a:normAutofit/>
          </a:bodyPr>
          <a:lstStyle/>
          <a:p>
            <a:r>
              <a:rPr lang="it-IT" sz="3200" dirty="0"/>
              <a:t>Il contesto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D44530E-2525-0897-4AAD-2EE07A88701E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EB226D45-CC13-E455-738A-045A9CA76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4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45FC6-26CA-88C6-93B7-BBFF15628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4A2A12D-4EF8-E9B7-76B3-7F7DFDC8CB5A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052A12-F8E6-58CB-1553-CE108B491863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54CBF2F-426D-4E87-59AE-0A457B6B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28" y="1335636"/>
            <a:ext cx="10850672" cy="780114"/>
          </a:xfrm>
        </p:spPr>
        <p:txBody>
          <a:bodyPr>
            <a:normAutofit/>
          </a:bodyPr>
          <a:lstStyle/>
          <a:p>
            <a:r>
              <a:rPr lang="it-IT" sz="3200" dirty="0"/>
              <a:t>Il contesto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D14363E-59B0-BF4E-CDE5-9A134B0EB17B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FB2C1238-FE37-D420-83E8-A955B9F34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FFCB245-8C2B-2804-DF4B-BC0196228A5E}"/>
              </a:ext>
            </a:extLst>
          </p:cNvPr>
          <p:cNvSpPr/>
          <p:nvPr/>
        </p:nvSpPr>
        <p:spPr>
          <a:xfrm>
            <a:off x="651353" y="1916482"/>
            <a:ext cx="10850672" cy="3983277"/>
          </a:xfrm>
          <a:prstGeom prst="roundRect">
            <a:avLst/>
          </a:prstGeom>
          <a:solidFill>
            <a:srgbClr val="CFD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81000"/>
            </a:pPr>
            <a:r>
              <a:rPr lang="it-IT" sz="2400" dirty="0">
                <a:solidFill>
                  <a:schemeClr val="tx1"/>
                </a:solidFill>
              </a:rPr>
              <a:t>All’interno di questo scenario si determina la necessità di definire un </a:t>
            </a:r>
            <a:r>
              <a:rPr lang="it-IT" sz="2400" b="1" dirty="0">
                <a:solidFill>
                  <a:schemeClr val="tx1"/>
                </a:solidFill>
              </a:rPr>
              <a:t>orientamento </a:t>
            </a:r>
            <a:r>
              <a:rPr lang="it-IT" sz="2400" dirty="0">
                <a:solidFill>
                  <a:schemeClr val="tx1"/>
                </a:solidFill>
              </a:rPr>
              <a:t>in materia di utilizzo dei dati per scopi di ricerca che risponda alle necessità e tuteli gli interessi dei diversi attori coinvolti: </a:t>
            </a:r>
          </a:p>
          <a:p>
            <a:pPr lvl="1">
              <a:buSzPct val="81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i ricercatori, </a:t>
            </a:r>
          </a:p>
          <a:p>
            <a:pPr lvl="1">
              <a:buSzPct val="81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i progettisti della formazione, </a:t>
            </a:r>
          </a:p>
          <a:p>
            <a:pPr lvl="1">
              <a:buSzPct val="81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i </a:t>
            </a:r>
            <a:r>
              <a:rPr lang="it-IT" sz="2400" dirty="0" err="1">
                <a:solidFill>
                  <a:schemeClr val="tx1"/>
                </a:solidFill>
              </a:rPr>
              <a:t>decision</a:t>
            </a:r>
            <a:r>
              <a:rPr lang="it-IT" sz="2400" dirty="0">
                <a:solidFill>
                  <a:schemeClr val="tx1"/>
                </a:solidFill>
              </a:rPr>
              <a:t> makers accademici, </a:t>
            </a:r>
          </a:p>
          <a:p>
            <a:pPr lvl="1">
              <a:buSzPct val="81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gli studenti, </a:t>
            </a:r>
          </a:p>
          <a:p>
            <a:pPr lvl="1">
              <a:buSzPct val="81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la normativa europea.</a:t>
            </a:r>
          </a:p>
        </p:txBody>
      </p:sp>
    </p:spTree>
    <p:extLst>
      <p:ext uri="{BB962C8B-B14F-4D97-AF65-F5344CB8AC3E}">
        <p14:creationId xmlns:p14="http://schemas.microsoft.com/office/powerpoint/2010/main" val="14955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2DFEA-8C3B-5039-B20D-B8CAE684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4047E8-F898-1BC9-24E6-F68180C73C7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C27988-F071-7BD7-6210-8584007F8C54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E117E46-B4B9-1C78-9BEB-4B8FBC9D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28" y="1335636"/>
            <a:ext cx="10850672" cy="780114"/>
          </a:xfrm>
        </p:spPr>
        <p:txBody>
          <a:bodyPr>
            <a:normAutofit/>
          </a:bodyPr>
          <a:lstStyle/>
          <a:p>
            <a:r>
              <a:rPr lang="it-IT" sz="3200" dirty="0"/>
              <a:t>Obiettivo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E90AB15-4C45-BCB9-BF69-DEE17EE3BF70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C8E58680-DD7F-AB25-4F86-F78B177A8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24DFA09-894E-7AE4-BA73-6AE226EDBB75}"/>
              </a:ext>
            </a:extLst>
          </p:cNvPr>
          <p:cNvSpPr/>
          <p:nvPr/>
        </p:nvSpPr>
        <p:spPr>
          <a:xfrm>
            <a:off x="651353" y="1916483"/>
            <a:ext cx="10850672" cy="3605882"/>
          </a:xfrm>
          <a:prstGeom prst="roundRect">
            <a:avLst/>
          </a:prstGeom>
          <a:solidFill>
            <a:srgbClr val="CFD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it-IT" sz="2400" dirty="0">
                <a:solidFill>
                  <a:schemeClr val="tx1"/>
                </a:solidFill>
              </a:rPr>
              <a:t>Obiettivo del progetto è quello di </a:t>
            </a:r>
            <a:r>
              <a:rPr lang="it-IT" sz="2400" b="1" dirty="0">
                <a:solidFill>
                  <a:schemeClr val="tx1"/>
                </a:solidFill>
              </a:rPr>
              <a:t>elaborare delle Linee Guida </a:t>
            </a:r>
            <a:r>
              <a:rPr lang="it-IT" sz="2400" dirty="0">
                <a:solidFill>
                  <a:schemeClr val="tx1"/>
                </a:solidFill>
              </a:rPr>
              <a:t>che disciplinino in modo ottimale </a:t>
            </a:r>
            <a:r>
              <a:rPr lang="it-IT" sz="2400" b="1" dirty="0">
                <a:solidFill>
                  <a:schemeClr val="tx1"/>
                </a:solidFill>
              </a:rPr>
              <a:t>l’utilizzo delle tecniche di Learning Analytics</a:t>
            </a:r>
            <a:r>
              <a:rPr lang="it-IT" sz="2400" dirty="0">
                <a:solidFill>
                  <a:schemeClr val="tx1"/>
                </a:solidFill>
              </a:rPr>
              <a:t>, fornendo puntuali indicazioni in merito alle possibilità di utilizzo e ai vincoli </a:t>
            </a:r>
            <a:r>
              <a:rPr lang="it-IT" sz="2400" b="1" dirty="0">
                <a:solidFill>
                  <a:schemeClr val="tx1"/>
                </a:solidFill>
              </a:rPr>
              <a:t>etici e normativi </a:t>
            </a:r>
            <a:r>
              <a:rPr lang="it-IT" sz="2400" dirty="0">
                <a:solidFill>
                  <a:schemeClr val="tx1"/>
                </a:solidFill>
              </a:rPr>
              <a:t>per l’utilizzo dei dati degli studenti </a:t>
            </a:r>
            <a:r>
              <a:rPr lang="it-IT" sz="2400" b="1" dirty="0">
                <a:solidFill>
                  <a:schemeClr val="tx1"/>
                </a:solidFill>
              </a:rPr>
              <a:t>per scopi di ricerca e formazione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2491EE1-E319-7705-41BD-A72C2CA7E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20621"/>
              </p:ext>
            </p:extLst>
          </p:nvPr>
        </p:nvGraphicFramePr>
        <p:xfrm>
          <a:off x="651353" y="1966585"/>
          <a:ext cx="10702448" cy="4083484"/>
        </p:xfrm>
        <a:graphic>
          <a:graphicData uri="http://schemas.openxmlformats.org/drawingml/2006/table">
            <a:tbl>
              <a:tblPr firstRow="1" firstCol="1" bandRow="1">
                <a:solidFill>
                  <a:schemeClr val="tx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2301724">
                  <a:extLst>
                    <a:ext uri="{9D8B030D-6E8A-4147-A177-3AD203B41FA5}">
                      <a16:colId xmlns:a16="http://schemas.microsoft.com/office/drawing/2014/main" val="2441398636"/>
                    </a:ext>
                  </a:extLst>
                </a:gridCol>
                <a:gridCol w="2566387">
                  <a:extLst>
                    <a:ext uri="{9D8B030D-6E8A-4147-A177-3AD203B41FA5}">
                      <a16:colId xmlns:a16="http://schemas.microsoft.com/office/drawing/2014/main" val="60010895"/>
                    </a:ext>
                  </a:extLst>
                </a:gridCol>
                <a:gridCol w="3322565">
                  <a:extLst>
                    <a:ext uri="{9D8B030D-6E8A-4147-A177-3AD203B41FA5}">
                      <a16:colId xmlns:a16="http://schemas.microsoft.com/office/drawing/2014/main" val="2907737821"/>
                    </a:ext>
                  </a:extLst>
                </a:gridCol>
                <a:gridCol w="2511772">
                  <a:extLst>
                    <a:ext uri="{9D8B030D-6E8A-4147-A177-3AD203B41FA5}">
                      <a16:colId xmlns:a16="http://schemas.microsoft.com/office/drawing/2014/main" val="1710658972"/>
                    </a:ext>
                  </a:extLst>
                </a:gridCol>
              </a:tblGrid>
              <a:tr h="496424">
                <a:tc gridSpan="4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200"/>
                        </a:spcAft>
                        <a:tabLst>
                          <a:tab pos="540385" algn="l"/>
                        </a:tabLst>
                      </a:pPr>
                      <a:r>
                        <a:rPr lang="en-GB" sz="2000" dirty="0">
                          <a:effectLst/>
                        </a:rPr>
                        <a:t>Milestone 1: </a:t>
                      </a:r>
                      <a:r>
                        <a:rPr lang="en-GB" sz="2000" dirty="0" err="1">
                          <a:effectLst/>
                        </a:rPr>
                        <a:t>Analisi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della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letteratura</a:t>
                      </a:r>
                      <a:endParaRPr lang="it-IT" sz="2000" b="1" i="1" dirty="0">
                        <a:solidFill>
                          <a:srgbClr val="46505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6139"/>
                  </a:ext>
                </a:extLst>
              </a:tr>
              <a:tr h="1297106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it-IT" sz="2000" b="0" spc="-10" dirty="0">
                          <a:solidFill>
                            <a:schemeClr val="tx1"/>
                          </a:solidFill>
                          <a:effectLst/>
                        </a:rPr>
                        <a:t>Analisi della letteratura sui LA</a:t>
                      </a:r>
                      <a:endParaRPr lang="it-IT" sz="2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it-IT" sz="2000" spc="-10" dirty="0">
                          <a:effectLst/>
                        </a:rPr>
                        <a:t>Analisi della letteratura sull’etica del trattamento dei dati</a:t>
                      </a:r>
                      <a:endParaRPr lang="it-IT" sz="20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it-IT" sz="2000" spc="-10" dirty="0">
                          <a:effectLst/>
                        </a:rPr>
                        <a:t>Analisi della letteratura sulle policy accademiche riguardanti l’analisi dei dati</a:t>
                      </a:r>
                      <a:endParaRPr lang="it-IT" sz="20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it-IT" sz="2000" spc="-10" dirty="0">
                          <a:effectLst/>
                        </a:rPr>
                        <a:t>Analisi critica dell’uso etico dei LA nell’università</a:t>
                      </a:r>
                      <a:endParaRPr lang="it-IT" sz="20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extLst>
                  <a:ext uri="{0D108BD9-81ED-4DB2-BD59-A6C34878D82A}">
                    <a16:rowId xmlns:a16="http://schemas.microsoft.com/office/drawing/2014/main" val="2177749321"/>
                  </a:ext>
                </a:extLst>
              </a:tr>
              <a:tr h="496424">
                <a:tc gridSpan="4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it-IT" sz="2000" spc="-10">
                          <a:effectLst/>
                        </a:rPr>
                        <a:t>Milestone 2: Raccolta e analisi dei dati</a:t>
                      </a:r>
                      <a:endParaRPr lang="it-IT" sz="200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51404"/>
                  </a:ext>
                </a:extLst>
              </a:tr>
              <a:tr h="1297106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it-IT" sz="2000" b="0" spc="-10" dirty="0">
                          <a:solidFill>
                            <a:schemeClr val="tx1"/>
                          </a:solidFill>
                          <a:effectLst/>
                        </a:rPr>
                        <a:t>Predisposizione degli strumenti di raccolta dati</a:t>
                      </a:r>
                      <a:endParaRPr lang="it-IT" sz="2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GB" sz="2000" spc="-10" dirty="0" err="1">
                          <a:effectLst/>
                        </a:rPr>
                        <a:t>Costruzione</a:t>
                      </a:r>
                      <a:r>
                        <a:rPr lang="en-GB" sz="2000" spc="-10" dirty="0">
                          <a:effectLst/>
                        </a:rPr>
                        <a:t> del </a:t>
                      </a:r>
                      <a:r>
                        <a:rPr lang="en-GB" sz="2000" spc="-10" dirty="0" err="1">
                          <a:effectLst/>
                        </a:rPr>
                        <a:t>campione</a:t>
                      </a:r>
                      <a:endParaRPr lang="it-IT" sz="20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GB" sz="2000" spc="-10" dirty="0" err="1">
                          <a:effectLst/>
                        </a:rPr>
                        <a:t>Raccolta</a:t>
                      </a:r>
                      <a:r>
                        <a:rPr lang="en-GB" sz="2000" spc="-10" dirty="0">
                          <a:effectLst/>
                        </a:rPr>
                        <a:t> </a:t>
                      </a:r>
                      <a:r>
                        <a:rPr lang="en-GB" sz="2000" spc="-10" dirty="0" err="1">
                          <a:effectLst/>
                        </a:rPr>
                        <a:t>dati</a:t>
                      </a:r>
                      <a:endParaRPr lang="it-IT" sz="20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it-IT" sz="2000" spc="-10" dirty="0">
                          <a:effectLst/>
                        </a:rPr>
                        <a:t>Analisi e interpretazione dei dati</a:t>
                      </a:r>
                      <a:endParaRPr lang="it-IT" sz="20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extLst>
                  <a:ext uri="{0D108BD9-81ED-4DB2-BD59-A6C34878D82A}">
                    <a16:rowId xmlns:a16="http://schemas.microsoft.com/office/drawing/2014/main" val="1829271894"/>
                  </a:ext>
                </a:extLst>
              </a:tr>
              <a:tr h="496424">
                <a:tc gridSpan="4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it-IT" sz="2000" spc="-10" dirty="0">
                          <a:effectLst/>
                        </a:rPr>
                        <a:t>Milestone 3: Stesura delle Linee Guida</a:t>
                      </a:r>
                      <a:endParaRPr lang="it-IT" sz="20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7" marR="8915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906405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0899BF0D-4270-0948-E196-61F4D4F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" y="1335636"/>
            <a:ext cx="10815181" cy="780114"/>
          </a:xfrm>
        </p:spPr>
        <p:txBody>
          <a:bodyPr/>
          <a:lstStyle/>
          <a:p>
            <a:r>
              <a:rPr lang="it-IT" dirty="0"/>
              <a:t>Le fasi della ricerca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BBB68CD-F829-C52F-D273-FA8CB758DD64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F254A75C-FE54-3593-5318-3E73981A2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2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78B4-60F2-31A3-EE57-E058D8C73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A2D45-DD27-4ADD-6665-BAA02FD9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" y="1335636"/>
            <a:ext cx="10815181" cy="780114"/>
          </a:xfrm>
        </p:spPr>
        <p:txBody>
          <a:bodyPr/>
          <a:lstStyle/>
          <a:p>
            <a:r>
              <a:rPr lang="it-IT" dirty="0"/>
              <a:t>Il disegno della ricerca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37EC34B-D2A9-A0A9-2B9E-CDCA4A1FF0C1}"/>
              </a:ext>
            </a:extLst>
          </p:cNvPr>
          <p:cNvGraphicFramePr/>
          <p:nvPr/>
        </p:nvGraphicFramePr>
        <p:xfrm>
          <a:off x="81642" y="826719"/>
          <a:ext cx="12028715" cy="453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1D9F252-D66E-74BE-2C75-3997C9FAA70B}"/>
              </a:ext>
            </a:extLst>
          </p:cNvPr>
          <p:cNvSpPr/>
          <p:nvPr/>
        </p:nvSpPr>
        <p:spPr>
          <a:xfrm>
            <a:off x="538619" y="4910299"/>
            <a:ext cx="11185742" cy="959758"/>
          </a:xfrm>
          <a:prstGeom prst="roundRect">
            <a:avLst/>
          </a:prstGeom>
          <a:solidFill>
            <a:srgbClr val="CFD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>
                <a:solidFill>
                  <a:schemeClr val="tx1"/>
                </a:solidFill>
              </a:rPr>
              <a:t>Gli attori coinvolti nel progetto di ricerca sono </a:t>
            </a:r>
            <a:r>
              <a:rPr lang="it-IT" sz="1800" b="1" dirty="0">
                <a:solidFill>
                  <a:schemeClr val="tx1"/>
                </a:solidFill>
              </a:rPr>
              <a:t>responsabili politici, esperti di analisi dati, progettisti didattici, docenti e studenti</a:t>
            </a:r>
            <a:r>
              <a:rPr lang="it-IT" sz="1800" dirty="0">
                <a:solidFill>
                  <a:schemeClr val="tx1"/>
                </a:solidFill>
              </a:rPr>
              <a:t> afferenti al campione di università creato secondo la tecnica di campionamento non probabilistico per dimensioni significative.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1C27634-C4D2-2B1A-16D3-C3FDAB4B9030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2B92DD0C-9C19-8491-BEF2-1E3F553B6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30" y="325859"/>
            <a:ext cx="1563076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3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10B8E-AFF4-7126-EA03-BA1D69C5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5A575-6104-5F8E-5CEA-113EB782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" y="1335636"/>
            <a:ext cx="10815181" cy="780114"/>
          </a:xfrm>
        </p:spPr>
        <p:txBody>
          <a:bodyPr/>
          <a:lstStyle/>
          <a:p>
            <a:r>
              <a:rPr lang="it-IT" dirty="0"/>
              <a:t>Il disegno della ricerca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287623C6-0F0A-4389-0A57-B60F651E893F}"/>
              </a:ext>
            </a:extLst>
          </p:cNvPr>
          <p:cNvGraphicFramePr/>
          <p:nvPr/>
        </p:nvGraphicFramePr>
        <p:xfrm>
          <a:off x="538619" y="2204581"/>
          <a:ext cx="10815181" cy="320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EDFA5A89-8588-8DC3-D427-257C8D9EB545}"/>
              </a:ext>
            </a:extLst>
          </p:cNvPr>
          <p:cNvSpPr/>
          <p:nvPr/>
        </p:nvSpPr>
        <p:spPr>
          <a:xfrm>
            <a:off x="9850055" y="219919"/>
            <a:ext cx="1817226" cy="694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posto contenuto 14" descr="Immagine che contiene simbolo, testo, emblema, Carattere&#10;&#10;Il contenuto generato dall'IA potrebbe non essere corretto.">
            <a:extLst>
              <a:ext uri="{FF2B5EF4-FFF2-40B4-BE49-F238E27FC236}">
                <a16:creationId xmlns:a16="http://schemas.microsoft.com/office/drawing/2014/main" id="{02F236A3-F7D1-C5BF-9D9C-EF4C2DB70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55" y="325859"/>
            <a:ext cx="1817226" cy="5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21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ADC72E2-A16D-8743-BFDF-4DEE19DD6465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481</TotalTime>
  <Words>924</Words>
  <Application>Microsoft Macintosh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Titillium</vt:lpstr>
      <vt:lpstr>Titillium Bd</vt:lpstr>
      <vt:lpstr>Titillium Web</vt:lpstr>
      <vt:lpstr>Titillium Web Bold</vt:lpstr>
      <vt:lpstr>Tema di Office</vt:lpstr>
      <vt:lpstr>Missione 4  Istruzione e Ricerca</vt:lpstr>
      <vt:lpstr>Il progetto</vt:lpstr>
      <vt:lpstr>Il contesto</vt:lpstr>
      <vt:lpstr>Il contesto</vt:lpstr>
      <vt:lpstr>Il contesto</vt:lpstr>
      <vt:lpstr>Obiettivo</vt:lpstr>
      <vt:lpstr>Le fasi della ricerca</vt:lpstr>
      <vt:lpstr>Il disegno della ricerca</vt:lpstr>
      <vt:lpstr>Il disegno della ricerca</vt:lpstr>
      <vt:lpstr>Presentazione standard di PowerPoint</vt:lpstr>
      <vt:lpstr>Presentazione standard di PowerPoint</vt:lpstr>
      <vt:lpstr>Grazie per l’attenzione  Dott.ssa Martina Dicorato – Assegnista di ricerca del progetto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Martina Dicorato</cp:lastModifiedBy>
  <cp:revision>14</cp:revision>
  <dcterms:created xsi:type="dcterms:W3CDTF">2022-10-26T09:11:02Z</dcterms:created>
  <dcterms:modified xsi:type="dcterms:W3CDTF">2025-05-21T15:10:40Z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