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5" r:id="rId3"/>
    <p:sldId id="266" r:id="rId4"/>
    <p:sldId id="267" r:id="rId5"/>
    <p:sldId id="258" r:id="rId6"/>
    <p:sldId id="257" r:id="rId7"/>
    <p:sldId id="261" r:id="rId8"/>
    <p:sldId id="259" r:id="rId9"/>
    <p:sldId id="260" r:id="rId10"/>
    <p:sldId id="264" r:id="rId11"/>
    <p:sldId id="269" r:id="rId12"/>
    <p:sldId id="272" r:id="rId13"/>
    <p:sldId id="271" r:id="rId14"/>
    <p:sldId id="27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3C3C3B"/>
    <a:srgbClr val="FE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ABAE37-E9BD-3F03-7862-8EDCEC43A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63B243-0F34-9AEC-2702-F1D967C4F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B9C325-E568-FC3C-AC9C-55D64B9A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1FD1D4-D800-F881-8177-047EB554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25852F-7A6F-F5E6-8572-06E5FF93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24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06DB93-8881-E664-E8B0-AE326B7B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3C8007-A47F-2E1B-4FD2-3DD7F234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7FC082-D6DF-CE23-B209-4EB49360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A1691E-9783-50EA-E68D-B0B250CC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39A464-0958-27AB-72CC-4541B19C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68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43751F0-CFBE-20CC-7FFC-CE354FBB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1A8FA2-0FD4-77C8-B916-A24857738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DEDD74-5672-22CE-031D-7492B82F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92F45-2A27-095B-EB36-FD1F9B07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CAF4F3-E444-E834-9105-6B27E785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60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F7ED6-2BD3-E729-2D03-B61FF7F0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DB9FB-6F81-09A0-9ECD-635CAF8E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B43C3A-3171-4086-B769-56D6A2E2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1484C8-4793-0C55-9E48-E16DD1E5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984C5A-AB11-A4C4-6C5D-7E462772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37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17DDA-B592-A3F0-4FFE-A32B035E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CEDE2B-B38D-942A-27B6-3D9FC2F1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008FE4-2983-F194-4F64-CC5A213C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AB095B-31DD-B452-BA20-D7CE8CC7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C48EB-3CBC-EF4A-D99A-5385DB08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10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28646-B3A2-EC01-0D9A-09D32AAB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CA6BA2-D829-8605-4441-7D394187C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803DF0-E8C4-F8F8-10B3-18609BC9B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970915-9517-CA1A-D60C-70398897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D2D610-6BDB-A752-8CC8-7571E94F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57B93E-261D-56D7-03C1-9FCDC0A8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67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FCD435-E76B-336B-48F7-B22F4AED3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095879-BE49-4C13-552B-703D40A45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732CC2-3F8A-FF5D-E735-B272501E1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52C88CC-446E-B39F-4209-D10DA0844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978A47-5E5A-4414-3F91-1FA8E1203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A08CD6A-F7F9-191C-77CF-8E1FAEAD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96FB2A3-CEAC-7FC9-C2B3-002004AE1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7ABA445-71B1-1F93-81AF-BAB43008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70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68B29-7748-300F-7F30-DB05C452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2C80D7A-693E-118A-C811-63B319EF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60A8C5-53C3-71B8-88BF-88A6E78D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FECBFB-8F91-8036-1BD1-447CDAB5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90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C936D1-8550-2DEB-E499-25B794E1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7E7EEE-E441-523F-CB20-39E939E7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1CE5F1-2858-F9C0-B86B-E4292457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78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6B7B8-0BAA-317E-C5CF-5F764D23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9A5EFA-EDA6-40C8-F9BE-BF9EC5A0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3599CE-6D96-4543-33AA-12CD38E38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A80A66-BF2B-AF12-9680-EBF1031B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9D559B-76FE-2668-C65E-0CE9791D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B0AFAE-8C7F-3465-01FD-E6A0CFDF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70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11D33-310A-AF4A-AE2F-78AC3AD4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276201-A42D-6DCE-FCD0-CC701AC76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4B3EC7-0EEF-FCBB-013D-9E356DC9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1471C5-44CB-FBB2-192D-86D552EF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176730-4F23-63E8-10CE-6F3FFE5C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E5DDEE-A9C9-1ED4-AB5E-5BBB0F98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69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1C64CE-B280-6E5F-2E46-3AA53845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B892C0-39A9-26BB-3F67-AE49B450F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85E682-1AF7-2D61-771D-8DAD105BC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9CC3-3499-4597-83F6-CD60416EA357}" type="datetimeFigureOut">
              <a:rPr lang="it-IT" smtClean="0"/>
              <a:t>17/11/2023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311E93-3305-094E-599C-37A04108E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48DEF5-2C53-1BD5-BF08-7E3A71803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32C42-2B89-4699-8E9F-C40207A3E9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41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4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966ACA-24BA-3EE2-0703-F0950CDF4720}"/>
              </a:ext>
            </a:extLst>
          </p:cNvPr>
          <p:cNvSpPr txBox="1"/>
          <p:nvPr/>
        </p:nvSpPr>
        <p:spPr>
          <a:xfrm>
            <a:off x="836676" y="2347414"/>
            <a:ext cx="10515600" cy="1923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dirty="0" err="1">
                <a:latin typeface="Verdana" panose="020B0604030504040204" pitchFamily="34" charset="0"/>
                <a:ea typeface="Verdana" panose="020B0604030504040204" pitchFamily="34" charset="0"/>
              </a:rPr>
              <a:t>Associazionismo</a:t>
            </a:r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6000" b="1" dirty="0" err="1">
                <a:latin typeface="Verdana" panose="020B0604030504040204" pitchFamily="34" charset="0"/>
                <a:ea typeface="Verdana" panose="020B0604030504040204" pitchFamily="34" charset="0"/>
              </a:rPr>
              <a:t>libertà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strumenti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giuridici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etici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tecnici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 per la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partecipazione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 libera e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protetta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A9842D-D4BE-08D7-1001-C0C94B9E0790}"/>
              </a:ext>
            </a:extLst>
          </p:cNvPr>
          <p:cNvSpPr txBox="1"/>
          <p:nvPr/>
        </p:nvSpPr>
        <p:spPr>
          <a:xfrm>
            <a:off x="-3048" y="4934202"/>
            <a:ext cx="12195048" cy="983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Marco Quiroz – Stefano Mastella – Jolanda </a:t>
            </a:r>
            <a:r>
              <a:rPr lang="en-US" sz="2400" i="1" dirty="0" err="1">
                <a:latin typeface="Verdana" panose="020B0604030504040204" pitchFamily="34" charset="0"/>
                <a:ea typeface="Verdana" panose="020B0604030504040204" pitchFamily="34" charset="0"/>
              </a:rPr>
              <a:t>Giacomello</a:t>
            </a:r>
            <a:endParaRPr lang="en-US" sz="24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2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602C3B-60BA-88C7-F468-DE97A3F776BE}"/>
              </a:ext>
            </a:extLst>
          </p:cNvPr>
          <p:cNvSpPr txBox="1"/>
          <p:nvPr/>
        </p:nvSpPr>
        <p:spPr>
          <a:xfrm>
            <a:off x="1008710" y="2459504"/>
            <a:ext cx="101745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dirty="0">
                <a:latin typeface="Verdana Pro Black" panose="020F0502020204030204" pitchFamily="34" charset="0"/>
              </a:rPr>
              <a:t>Privacy </a:t>
            </a:r>
            <a:r>
              <a:rPr lang="it-IT" sz="6000" dirty="0" err="1">
                <a:latin typeface="Verdana Pro Black" panose="020F0502020204030204" pitchFamily="34" charset="0"/>
              </a:rPr>
              <a:t>is</a:t>
            </a:r>
            <a:r>
              <a:rPr lang="it-IT" sz="6000" dirty="0">
                <a:latin typeface="Verdana Pro Black" panose="020F0502020204030204" pitchFamily="34" charset="0"/>
              </a:rPr>
              <a:t> a </a:t>
            </a:r>
            <a:r>
              <a:rPr lang="it-IT" sz="6000" dirty="0" err="1">
                <a:solidFill>
                  <a:srgbClr val="F39200"/>
                </a:solidFill>
                <a:latin typeface="Verdana Pro Black" panose="020F0502020204030204" pitchFamily="34" charset="0"/>
              </a:rPr>
              <a:t>marathon</a:t>
            </a:r>
            <a:r>
              <a:rPr lang="it-IT" sz="6000" dirty="0">
                <a:latin typeface="Verdana Pro Black" panose="020F0502020204030204" pitchFamily="34" charset="0"/>
              </a:rPr>
              <a:t>,</a:t>
            </a:r>
          </a:p>
          <a:p>
            <a:pPr algn="ctr"/>
            <a:r>
              <a:rPr lang="it-IT" sz="6000" dirty="0">
                <a:latin typeface="Verdana Pro Black" panose="020F0502020204030204" pitchFamily="34" charset="0"/>
              </a:rPr>
              <a:t> </a:t>
            </a:r>
            <a:r>
              <a:rPr lang="it-IT" sz="6000" dirty="0" err="1">
                <a:latin typeface="Verdana Pro Black" panose="020F0502020204030204" pitchFamily="34" charset="0"/>
              </a:rPr>
              <a:t>not</a:t>
            </a:r>
            <a:r>
              <a:rPr lang="it-IT" sz="6000" dirty="0">
                <a:latin typeface="Verdana Pro Black" panose="020F0502020204030204" pitchFamily="34" charset="0"/>
              </a:rPr>
              <a:t> a sprint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C7D78A-5A4D-AC49-BC6C-00A879EFB307}"/>
              </a:ext>
            </a:extLst>
          </p:cNvPr>
          <p:cNvSpPr txBox="1"/>
          <p:nvPr/>
        </p:nvSpPr>
        <p:spPr>
          <a:xfrm>
            <a:off x="8776990" y="4398496"/>
            <a:ext cx="2406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i="1" dirty="0">
                <a:latin typeface="Verdana Pro" panose="020F0502020204030204" pitchFamily="34" charset="0"/>
              </a:rPr>
              <a:t>M. </a:t>
            </a:r>
            <a:r>
              <a:rPr lang="it-IT" sz="3600" i="1" dirty="0" err="1">
                <a:latin typeface="Verdana Pro" panose="020F0502020204030204" pitchFamily="34" charset="0"/>
              </a:rPr>
              <a:t>Bazzell</a:t>
            </a:r>
            <a:endParaRPr lang="it-IT" sz="3600" i="1" dirty="0">
              <a:latin typeface="Verdana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7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4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3F67E4-A8E1-0F3C-3207-DA1E6ADFF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B004C61-FD76-9B7A-BDB3-312B95EBF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67" b="2574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F36F46-167A-C8A4-EA33-5EEDA8104A84}"/>
              </a:ext>
            </a:extLst>
          </p:cNvPr>
          <p:cNvSpPr txBox="1"/>
          <p:nvPr/>
        </p:nvSpPr>
        <p:spPr>
          <a:xfrm>
            <a:off x="164464" y="5086236"/>
            <a:ext cx="6562262" cy="89643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+mj-lt"/>
                <a:ea typeface="+mj-ea"/>
                <a:cs typeface="+mj-cs"/>
              </a:rPr>
              <a:t>Innovazione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digitale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CC4846-75F7-BD4E-4EA9-98A544C11781}"/>
              </a:ext>
            </a:extLst>
          </p:cNvPr>
          <p:cNvSpPr txBox="1"/>
          <p:nvPr/>
        </p:nvSpPr>
        <p:spPr>
          <a:xfrm>
            <a:off x="164464" y="1209018"/>
            <a:ext cx="6562262" cy="89643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+mj-lt"/>
                <a:ea typeface="+mj-ea"/>
                <a:cs typeface="+mj-cs"/>
              </a:rPr>
              <a:t>Regole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giuridiche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434E9A-5F5F-2A8A-100F-40D613145DE1}"/>
              </a:ext>
            </a:extLst>
          </p:cNvPr>
          <p:cNvSpPr txBox="1"/>
          <p:nvPr/>
        </p:nvSpPr>
        <p:spPr>
          <a:xfrm>
            <a:off x="164464" y="3314473"/>
            <a:ext cx="4301941" cy="89643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79113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fico e dati sui mercati azionari sfocati">
            <a:extLst>
              <a:ext uri="{FF2B5EF4-FFF2-40B4-BE49-F238E27FC236}">
                <a16:creationId xmlns:a16="http://schemas.microsoft.com/office/drawing/2014/main" id="{91C3617D-6D88-3D80-AADD-B5C83A139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8CA66A-3D3A-D9B2-345F-DD9437E26016}"/>
              </a:ext>
            </a:extLst>
          </p:cNvPr>
          <p:cNvSpPr txBox="1"/>
          <p:nvPr/>
        </p:nvSpPr>
        <p:spPr>
          <a:xfrm>
            <a:off x="358789" y="760700"/>
            <a:ext cx="4327138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Governance </a:t>
            </a:r>
            <a:r>
              <a:rPr lang="en-US" sz="6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digitale</a:t>
            </a:r>
            <a:endParaRPr lang="en-US" sz="6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295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048685-CB5C-4D1A-5ECC-9418A5604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46" name="Rectangle 10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BB1214E-B6E7-0BB0-5169-210BB84E0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1906437"/>
            <a:ext cx="4327236" cy="3045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/>
              <a:t>Siamo</a:t>
            </a:r>
            <a:r>
              <a:rPr lang="en-US" sz="4800" dirty="0"/>
              <a:t> </a:t>
            </a:r>
            <a:r>
              <a:rPr lang="en-US" sz="4800" dirty="0" err="1"/>
              <a:t>chiamati</a:t>
            </a:r>
            <a:r>
              <a:rPr lang="en-US" sz="4800" dirty="0"/>
              <a:t> a </a:t>
            </a:r>
            <a:r>
              <a:rPr lang="en-US" sz="4800" dirty="0" err="1"/>
              <a:t>essere</a:t>
            </a:r>
            <a:r>
              <a:rPr lang="en-US" sz="4800" dirty="0"/>
              <a:t> </a:t>
            </a:r>
            <a:r>
              <a:rPr lang="en-US" sz="4800" dirty="0" err="1"/>
              <a:t>abili</a:t>
            </a:r>
            <a:r>
              <a:rPr lang="en-US" sz="4800" dirty="0"/>
              <a:t> </a:t>
            </a:r>
          </a:p>
          <a:p>
            <a:pPr marL="0" indent="0" algn="ctr">
              <a:buNone/>
            </a:pPr>
            <a:r>
              <a:rPr lang="en-US" sz="4800" dirty="0" err="1"/>
              <a:t>timonieri</a:t>
            </a:r>
            <a:r>
              <a:rPr lang="en-US" sz="4800" dirty="0"/>
              <a:t> di</a:t>
            </a:r>
          </a:p>
          <a:p>
            <a:pPr marL="0" indent="0" algn="ctr">
              <a:buNone/>
            </a:pPr>
            <a:r>
              <a:rPr lang="en-US" sz="4800" dirty="0"/>
              <a:t>nave</a:t>
            </a:r>
          </a:p>
        </p:txBody>
      </p:sp>
    </p:spTree>
    <p:extLst>
      <p:ext uri="{BB962C8B-B14F-4D97-AF65-F5344CB8AC3E}">
        <p14:creationId xmlns:p14="http://schemas.microsoft.com/office/powerpoint/2010/main" val="174850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ibo su un tavolo">
            <a:extLst>
              <a:ext uri="{FF2B5EF4-FFF2-40B4-BE49-F238E27FC236}">
                <a16:creationId xmlns:a16="http://schemas.microsoft.com/office/drawing/2014/main" id="{21DE3B89-0E30-2332-8F5C-EDF0B7BB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1" b="7299"/>
          <a:stretch/>
        </p:blipFill>
        <p:spPr>
          <a:xfrm>
            <a:off x="3" y="10"/>
            <a:ext cx="12191997" cy="6857988"/>
          </a:xfrm>
          <a:prstGeom prst="rect">
            <a:avLst/>
          </a:prstGeom>
        </p:spPr>
      </p:pic>
      <p:grpSp>
        <p:nvGrpSpPr>
          <p:cNvPr id="16" name="Group 8">
            <a:extLst>
              <a:ext uri="{FF2B5EF4-FFF2-40B4-BE49-F238E27FC236}">
                <a16:creationId xmlns:a16="http://schemas.microsoft.com/office/drawing/2014/main" id="{17F72E41-D8D7-F589-0125-D336DE2AF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598" y="21736"/>
            <a:ext cx="12206598" cy="6879745"/>
            <a:chOff x="-14598" y="21736"/>
            <a:chExt cx="12206598" cy="68797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13EADE-3A56-21CF-6809-E58C7DDCB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578264" y="-733992"/>
              <a:ext cx="3020876" cy="12206596"/>
            </a:xfrm>
            <a:prstGeom prst="rect">
              <a:avLst/>
            </a:prstGeom>
            <a:gradFill flip="none" rotWithShape="1">
              <a:gsLst>
                <a:gs pos="21000">
                  <a:srgbClr val="000000">
                    <a:alpha val="62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8B1EA0F4-FEA8-8A8D-25F3-BCCDA3F4F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832304"/>
              <a:ext cx="12192000" cy="3055057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58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3842CE-80A1-1110-8DDA-D6F18BE0C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617204" y="1610686"/>
              <a:ext cx="4574794" cy="5290794"/>
            </a:xfrm>
            <a:prstGeom prst="rect">
              <a:avLst/>
            </a:prstGeom>
            <a:gradFill flip="none" rotWithShape="1">
              <a:gsLst>
                <a:gs pos="5000">
                  <a:schemeClr val="accent2"/>
                </a:gs>
                <a:gs pos="49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9318B-F00C-0365-EC3A-B46DF3523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4597" y="21736"/>
              <a:ext cx="3585523" cy="6879745"/>
            </a:xfrm>
            <a:prstGeom prst="rect">
              <a:avLst/>
            </a:prstGeom>
            <a:gradFill flip="none" rotWithShape="1">
              <a:gsLst>
                <a:gs pos="5000">
                  <a:schemeClr val="accent2"/>
                </a:gs>
                <a:gs pos="49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9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92A2C8-D25D-5522-FFDD-CF5793AEF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06026" y="1712428"/>
              <a:ext cx="4354310" cy="599555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400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09FB710-9195-1940-E0EC-107DC1AD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3447"/>
            <a:ext cx="10141040" cy="11261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92830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7354A1-6A62-920D-84C1-4CC0B24F6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Samuel Warren &amp; Louis Brandeis, "The Right to Privacy". Harvard Law Review (December 15, 1890).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F8BF16-7832-238B-8F6E-71F755654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Nasce</a:t>
            </a:r>
            <a:r>
              <a:rPr lang="en-US" dirty="0"/>
              <a:t> la </a:t>
            </a:r>
            <a:r>
              <a:rPr lang="en-US" dirty="0" err="1"/>
              <a:t>riservatezza</a:t>
            </a:r>
            <a:r>
              <a:rPr lang="en-US" dirty="0"/>
              <a:t> come </a:t>
            </a:r>
            <a:r>
              <a:rPr lang="en-US" dirty="0" err="1"/>
              <a:t>diritto</a:t>
            </a:r>
            <a:r>
              <a:rPr lang="en-US" dirty="0"/>
              <a:t> </a:t>
            </a:r>
            <a:r>
              <a:rPr lang="en-US" dirty="0" err="1"/>
              <a:t>soggettivo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580E83-4D63-CE1A-74B0-53EF87EB0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4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1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8ECCAE-E17D-AD06-57DB-6798122C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Dalla privacy al </a:t>
            </a:r>
            <a:r>
              <a:rPr lang="en-US" err="1"/>
              <a:t>trattamento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</a:t>
            </a:r>
            <a:r>
              <a:rPr lang="en-US" err="1"/>
              <a:t>dati</a:t>
            </a:r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BB1214E-B6E7-0BB0-5169-210BB84E0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it-IT" sz="3200" dirty="0"/>
              <a:t>Regolamento (UE) 2016/679 del Parlamento europeo e del Consiglio del 27 aprile 2016</a:t>
            </a:r>
            <a:endParaRPr lang="en-US" sz="3200" dirty="0"/>
          </a:p>
        </p:txBody>
      </p:sp>
      <p:pic>
        <p:nvPicPr>
          <p:cNvPr id="1026" name="Picture 2" descr="Immagine che contiene schermata, design, arte&#10;&#10;Descrizione generata automaticamente">
            <a:extLst>
              <a:ext uri="{FF2B5EF4-FFF2-40B4-BE49-F238E27FC236}">
                <a16:creationId xmlns:a16="http://schemas.microsoft.com/office/drawing/2014/main" id="{9350EE50-8181-EEBA-8AF3-FA339BA3A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r="18721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48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DF844C-3BE4-CC8B-D424-7531F73F6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Dati e Persona</a:t>
            </a:r>
          </a:p>
        </p:txBody>
      </p:sp>
      <p:pic>
        <p:nvPicPr>
          <p:cNvPr id="2050" name="Picture 2" descr="Antropocentrismo">
            <a:extLst>
              <a:ext uri="{FF2B5EF4-FFF2-40B4-BE49-F238E27FC236}">
                <a16:creationId xmlns:a16="http://schemas.microsoft.com/office/drawing/2014/main" id="{97917951-69A7-F674-92DA-78DFB175B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8134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E2093A08-8699-CEFD-B7CB-F4C5FD5E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3200" dirty="0" err="1"/>
              <a:t>Tornare</a:t>
            </a:r>
            <a:r>
              <a:rPr lang="en-US" sz="3200" dirty="0"/>
              <a:t> </a:t>
            </a:r>
            <a:r>
              <a:rPr lang="en-US" sz="3200" dirty="0" err="1"/>
              <a:t>alla</a:t>
            </a:r>
            <a:r>
              <a:rPr lang="en-US" sz="3200" dirty="0"/>
              <a:t> </a:t>
            </a:r>
            <a:r>
              <a:rPr lang="en-US" sz="3200" dirty="0" err="1"/>
              <a:t>riservatezza</a:t>
            </a:r>
            <a:r>
              <a:rPr lang="en-US" sz="3200" dirty="0"/>
              <a:t> come principio </a:t>
            </a:r>
            <a:r>
              <a:rPr lang="en-US" sz="3200" dirty="0" err="1"/>
              <a:t>unificante</a:t>
            </a:r>
            <a:r>
              <a:rPr lang="en-US" sz="3200" dirty="0"/>
              <a:t> del </a:t>
            </a:r>
            <a:r>
              <a:rPr lang="en-US" sz="3200" dirty="0" err="1"/>
              <a:t>trattamento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dati</a:t>
            </a:r>
            <a:r>
              <a:rPr lang="en-US" sz="3200" dirty="0"/>
              <a:t>: il principio </a:t>
            </a:r>
            <a:r>
              <a:rPr lang="en-US" sz="3200" dirty="0" err="1"/>
              <a:t>antropocentrico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privacy</a:t>
            </a:r>
          </a:p>
        </p:txBody>
      </p:sp>
    </p:spTree>
    <p:extLst>
      <p:ext uri="{BB962C8B-B14F-4D97-AF65-F5344CB8AC3E}">
        <p14:creationId xmlns:p14="http://schemas.microsoft.com/office/powerpoint/2010/main" val="142838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Dispositivo elettronico, gadget, schermata, Cellulare&#10;&#10;Descrizione generata automaticamente">
            <a:extLst>
              <a:ext uri="{FF2B5EF4-FFF2-40B4-BE49-F238E27FC236}">
                <a16:creationId xmlns:a16="http://schemas.microsoft.com/office/drawing/2014/main" id="{A7412E39-CF0B-D0D7-64CB-89DE41952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291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91AEE1D-49C6-4765-ACB2-9BDDB306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6" r="2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D6D394-18A4-93F9-53E5-63B85A27C97A}"/>
              </a:ext>
            </a:extLst>
          </p:cNvPr>
          <p:cNvSpPr txBox="1"/>
          <p:nvPr/>
        </p:nvSpPr>
        <p:spPr>
          <a:xfrm>
            <a:off x="5261101" y="55364"/>
            <a:ext cx="108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39200"/>
                </a:solidFill>
                <a:latin typeface="Verdana Pro Black" panose="020B0A04030504040204" pitchFamily="34" charset="0"/>
              </a:rPr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340293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95067D-D950-D2D8-901E-6B698D5AC49A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Comunicazione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 descr="Immagine che contiene giocattolo, persona, cartone animato&#10;&#10;Descrizione generata automaticamente">
            <a:extLst>
              <a:ext uri="{FF2B5EF4-FFF2-40B4-BE49-F238E27FC236}">
                <a16:creationId xmlns:a16="http://schemas.microsoft.com/office/drawing/2014/main" id="{DEC932BD-9FE2-1FB3-2A02-4E254A9A0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82355B-530D-3CFD-9039-BA04CBAB9F8E}"/>
              </a:ext>
            </a:extLst>
          </p:cNvPr>
          <p:cNvSpPr txBox="1"/>
          <p:nvPr/>
        </p:nvSpPr>
        <p:spPr>
          <a:xfrm>
            <a:off x="633446" y="640081"/>
            <a:ext cx="6562262" cy="384924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latin typeface="+mj-lt"/>
                <a:ea typeface="+mj-ea"/>
                <a:cs typeface="+mj-cs"/>
              </a:rPr>
              <a:t>Gestione</a:t>
            </a:r>
            <a:r>
              <a:rPr lang="en-US" sz="6000" dirty="0">
                <a:latin typeface="+mj-lt"/>
                <a:ea typeface="+mj-ea"/>
                <a:cs typeface="+mj-cs"/>
              </a:rPr>
              <a:t> mail</a:t>
            </a:r>
          </a:p>
        </p:txBody>
      </p:sp>
      <p:pic>
        <p:nvPicPr>
          <p:cNvPr id="3" name="Immagine 2" descr="Immagine che contiene giocattolo, cartone animato, bambola, figurina&#10;&#10;Descrizione generata automaticamente">
            <a:extLst>
              <a:ext uri="{FF2B5EF4-FFF2-40B4-BE49-F238E27FC236}">
                <a16:creationId xmlns:a16="http://schemas.microsoft.com/office/drawing/2014/main" id="{3EEBDB6C-B7CD-E3FD-4578-B3526B639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56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6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tone animato, giocattolo&#10;&#10;Descrizione generata automaticamente">
            <a:extLst>
              <a:ext uri="{FF2B5EF4-FFF2-40B4-BE49-F238E27FC236}">
                <a16:creationId xmlns:a16="http://schemas.microsoft.com/office/drawing/2014/main" id="{D6E67493-1D4E-E4BF-D44B-60447EE7B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3" b="355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8CA66A-3D3A-D9B2-345F-DD9437E26016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Invio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302306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A33E39-A4DC-823E-1130-5215EB81DB7D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Pagamenti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 descr="Immagine che contiene cartone animato, giocattolo&#10;&#10;Descrizione generata automaticamente">
            <a:extLst>
              <a:ext uri="{FF2B5EF4-FFF2-40B4-BE49-F238E27FC236}">
                <a16:creationId xmlns:a16="http://schemas.microsoft.com/office/drawing/2014/main" id="{767613FF-7F94-813E-C731-6856461FD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31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eam.pptx" id="{16824FB9-7286-4B7E-B6B6-EB4FE3279996}" vid="{97B517CD-A704-47A6-8836-828A15BE65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dateam</Template>
  <TotalTime>89</TotalTime>
  <Words>126</Words>
  <Application>Microsoft Office PowerPoint</Application>
  <PresentationFormat>Widescreen</PresentationFormat>
  <Paragraphs>25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Verdana Pro</vt:lpstr>
      <vt:lpstr>Verdana Pro Black</vt:lpstr>
      <vt:lpstr>Tema di Office</vt:lpstr>
      <vt:lpstr>Presentazione standard di PowerPoint</vt:lpstr>
      <vt:lpstr>Samuel Warren &amp; Louis Brandeis, "The Right to Privacy". Harvard Law Review (December 15, 1890). </vt:lpstr>
      <vt:lpstr>Dalla privacy al trattamento dei dati</vt:lpstr>
      <vt:lpstr>Dati e Persona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Mastella</dc:creator>
  <cp:lastModifiedBy>Stefano Mastella</cp:lastModifiedBy>
  <cp:revision>8</cp:revision>
  <dcterms:created xsi:type="dcterms:W3CDTF">2023-11-06T09:02:04Z</dcterms:created>
  <dcterms:modified xsi:type="dcterms:W3CDTF">2023-11-17T15:24:28Z</dcterms:modified>
</cp:coreProperties>
</file>