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66" r:id="rId15"/>
    <p:sldId id="268" r:id="rId16"/>
    <p:sldId id="272" r:id="rId17"/>
    <p:sldId id="267" r:id="rId18"/>
    <p:sldId id="269" r:id="rId19"/>
    <p:sldId id="270" r:id="rId20"/>
    <p:sldId id="256" r:id="rId21"/>
    <p:sldId id="259" r:id="rId22"/>
    <p:sldId id="257" r:id="rId23"/>
    <p:sldId id="258" r:id="rId24"/>
    <p:sldId id="260" r:id="rId25"/>
    <p:sldId id="261" r:id="rId26"/>
    <p:sldId id="263" r:id="rId27"/>
    <p:sldId id="262" r:id="rId28"/>
    <p:sldId id="264" r:id="rId29"/>
    <p:sldId id="265"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1"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DA887-D1DA-4391-8C77-5CD7C55C20C8}" type="datetimeFigureOut">
              <a:rPr lang="it-IT" smtClean="0"/>
              <a:t>23/11/2023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5ED84-99B1-4AE4-A065-D70F7CF287E5}" type="slidenum">
              <a:rPr lang="it-IT" smtClean="0"/>
              <a:t>‹N›</a:t>
            </a:fld>
            <a:endParaRPr lang="it-IT"/>
          </a:p>
        </p:txBody>
      </p:sp>
    </p:spTree>
    <p:extLst>
      <p:ext uri="{BB962C8B-B14F-4D97-AF65-F5344CB8AC3E}">
        <p14:creationId xmlns:p14="http://schemas.microsoft.com/office/powerpoint/2010/main" val="221734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9e3fc422d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9e3fc422d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e3fc422d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e3fc422d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9e3fc422d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e3fc422d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e3fc422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e3fc422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e3fc422d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e3fc422d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e3fc422d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e3fc422d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9e3fc422d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9e3fc422d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9e3fc422d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9e3fc422d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9e3fc422d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9e3fc422d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AB4B80-A903-1EBE-699F-C736CA5668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47D0007-E1E5-6008-DB33-2766AEC96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077590-644C-0C80-FFC1-C4134F8B7287}"/>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5" name="Segnaposto piè di pagina 4">
            <a:extLst>
              <a:ext uri="{FF2B5EF4-FFF2-40B4-BE49-F238E27FC236}">
                <a16:creationId xmlns:a16="http://schemas.microsoft.com/office/drawing/2014/main" id="{EA584074-EB98-7FD3-537E-A891ACD0A6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48E1F1-3E2B-F625-7674-D479E514331C}"/>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419011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4A9A8-4859-EF79-7208-635026B0118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251428-BBB6-5692-19C0-4E6877A1EFF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C21D7C-C8F1-0670-61FB-DC650C042878}"/>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5" name="Segnaposto piè di pagina 4">
            <a:extLst>
              <a:ext uri="{FF2B5EF4-FFF2-40B4-BE49-F238E27FC236}">
                <a16:creationId xmlns:a16="http://schemas.microsoft.com/office/drawing/2014/main" id="{791AEE12-F4E4-4C93-BBA4-2D7DD4E2E6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31C206-8995-1D40-E994-4C6F56D49D58}"/>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308643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A566DC-6E83-A615-B4F6-D824DF8F888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2A65CAD-A6A3-1B1F-CF8A-F71FAC1C2A1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E3777F-ABC9-E49E-B7D5-5186A953801C}"/>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5" name="Segnaposto piè di pagina 4">
            <a:extLst>
              <a:ext uri="{FF2B5EF4-FFF2-40B4-BE49-F238E27FC236}">
                <a16:creationId xmlns:a16="http://schemas.microsoft.com/office/drawing/2014/main" id="{AE21C66D-45F1-41E5-D853-E6B95A30D3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124000-F9C8-A03F-D51F-5531B36607C8}"/>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3978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95683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BB8751-CFE6-8F04-2823-A27FA9636C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204BBA-50AD-4AA1-C33C-C09C62EEAAC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8B6C67-4B8B-9814-206F-CC43C0F36426}"/>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5" name="Segnaposto piè di pagina 4">
            <a:extLst>
              <a:ext uri="{FF2B5EF4-FFF2-40B4-BE49-F238E27FC236}">
                <a16:creationId xmlns:a16="http://schemas.microsoft.com/office/drawing/2014/main" id="{15DB2E07-B0F6-1A46-0F4D-06C8E6D84F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F0BC8A-7E43-A7AC-9D00-7F9723C31D73}"/>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256946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21173-A21F-BE4E-20CE-84F6B26D84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CA68DDC-37AC-F0D9-9F9D-669351B06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B8B7204-3B3B-9F46-B5C2-00A6289AFE22}"/>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5" name="Segnaposto piè di pagina 4">
            <a:extLst>
              <a:ext uri="{FF2B5EF4-FFF2-40B4-BE49-F238E27FC236}">
                <a16:creationId xmlns:a16="http://schemas.microsoft.com/office/drawing/2014/main" id="{2D74C89D-8E1D-6E77-1310-178B1618C6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7F2D75-DB10-EF7B-0A72-B2F241E07DAA}"/>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20486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785C2-896A-E522-9D1B-36EEC1B919E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FFCECA-D508-9BD0-CFAE-898D104E78B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5D6963-1F23-861E-F688-EFF2AC5980F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8790957-5402-AE19-6768-082C62C9AF5A}"/>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6" name="Segnaposto piè di pagina 5">
            <a:extLst>
              <a:ext uri="{FF2B5EF4-FFF2-40B4-BE49-F238E27FC236}">
                <a16:creationId xmlns:a16="http://schemas.microsoft.com/office/drawing/2014/main" id="{94533F3F-496A-0F00-64EE-BD5FAEB0A2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80725D-9490-363D-FFBB-0D00F178457E}"/>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180671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B6842-20AA-45CD-98D7-0B9A3DC322A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A2CB659-38CF-B3AB-9C32-D1B975F0ED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09BF35E-9402-2F4D-3C69-E0774446207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C0765E9-9182-4924-D7AD-792F5AF36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A64E4C-0FE4-5254-B919-FA14DE74FF9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FB6A350-43BF-5934-CCAF-159B71573A96}"/>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8" name="Segnaposto piè di pagina 7">
            <a:extLst>
              <a:ext uri="{FF2B5EF4-FFF2-40B4-BE49-F238E27FC236}">
                <a16:creationId xmlns:a16="http://schemas.microsoft.com/office/drawing/2014/main" id="{009E3957-F0B7-4AE1-6379-73138D4EF13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23ED966-0E49-3872-3294-05292D921453}"/>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224919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CF8557-A512-61A0-F5F6-0FB38D29C62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2778EF-5941-FC6D-B695-B1E4BD7C11C7}"/>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4" name="Segnaposto piè di pagina 3">
            <a:extLst>
              <a:ext uri="{FF2B5EF4-FFF2-40B4-BE49-F238E27FC236}">
                <a16:creationId xmlns:a16="http://schemas.microsoft.com/office/drawing/2014/main" id="{90D5A824-677A-CA1E-87AF-82D0067ACF8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5057214-2A03-0FE4-B4D6-0966855ABC9B}"/>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19729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A2C849F-A431-8FE8-CD32-4505E7F47958}"/>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3" name="Segnaposto piè di pagina 2">
            <a:extLst>
              <a:ext uri="{FF2B5EF4-FFF2-40B4-BE49-F238E27FC236}">
                <a16:creationId xmlns:a16="http://schemas.microsoft.com/office/drawing/2014/main" id="{1461BB06-7CDD-D2AF-761F-5FFF7037FC9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37D119B-0449-5555-CD70-D1E4F3CA1FD0}"/>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14871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23E90-A846-D983-AA08-8E868E7251F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4B5BAA-AC0F-0374-6D22-760CCD3AFF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D45CEEA-F0C5-CF3E-984F-2A1D8ACC1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1CDCC-5C41-B78B-BE2A-CA14912A2796}"/>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6" name="Segnaposto piè di pagina 5">
            <a:extLst>
              <a:ext uri="{FF2B5EF4-FFF2-40B4-BE49-F238E27FC236}">
                <a16:creationId xmlns:a16="http://schemas.microsoft.com/office/drawing/2014/main" id="{AB014595-ACD0-85F3-516D-B2BE125A60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4E862D-0106-D019-3C6F-426144D648CC}"/>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191395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0E1A64-8637-447E-DF3A-E0BAAF99B0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49ED618-AE89-71F6-D5E4-8B34CD6563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22D690-D242-5147-BBB0-093544A38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44A7D7D-1935-62C4-B94E-AD70E8DF527E}"/>
              </a:ext>
            </a:extLst>
          </p:cNvPr>
          <p:cNvSpPr>
            <a:spLocks noGrp="1"/>
          </p:cNvSpPr>
          <p:nvPr>
            <p:ph type="dt" sz="half" idx="10"/>
          </p:nvPr>
        </p:nvSpPr>
        <p:spPr/>
        <p:txBody>
          <a:bodyPr/>
          <a:lstStyle/>
          <a:p>
            <a:fld id="{02964235-1D18-45DA-8371-C9F6A6F8F395}" type="datetimeFigureOut">
              <a:rPr lang="it-IT" smtClean="0"/>
              <a:t>23/11/2023</a:t>
            </a:fld>
            <a:endParaRPr lang="it-IT"/>
          </a:p>
        </p:txBody>
      </p:sp>
      <p:sp>
        <p:nvSpPr>
          <p:cNvPr id="6" name="Segnaposto piè di pagina 5">
            <a:extLst>
              <a:ext uri="{FF2B5EF4-FFF2-40B4-BE49-F238E27FC236}">
                <a16:creationId xmlns:a16="http://schemas.microsoft.com/office/drawing/2014/main" id="{7420417D-9BE4-3EAE-9994-8231291A94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57E1C9-C348-789F-266F-028D5DE80264}"/>
              </a:ext>
            </a:extLst>
          </p:cNvPr>
          <p:cNvSpPr>
            <a:spLocks noGrp="1"/>
          </p:cNvSpPr>
          <p:nvPr>
            <p:ph type="sldNum" sz="quarter" idx="12"/>
          </p:nvPr>
        </p:nvSpPr>
        <p:spPr/>
        <p:txBody>
          <a:bodyPr/>
          <a:lstStyle/>
          <a:p>
            <a:fld id="{167BA8AC-3972-4FC4-B4F6-E22D115867EC}" type="slidenum">
              <a:rPr lang="it-IT" smtClean="0"/>
              <a:t>‹N›</a:t>
            </a:fld>
            <a:endParaRPr lang="it-IT"/>
          </a:p>
        </p:txBody>
      </p:sp>
    </p:spTree>
    <p:extLst>
      <p:ext uri="{BB962C8B-B14F-4D97-AF65-F5344CB8AC3E}">
        <p14:creationId xmlns:p14="http://schemas.microsoft.com/office/powerpoint/2010/main" val="396938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A295B69-D10D-98C1-E641-5F71DC040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9AE3531-CE83-207D-633F-61D6DE481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2A202C-CC5B-E5B2-9F26-765A1E30F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64235-1D18-45DA-8371-C9F6A6F8F395}" type="datetimeFigureOut">
              <a:rPr lang="it-IT" smtClean="0"/>
              <a:t>23/11/2023</a:t>
            </a:fld>
            <a:endParaRPr lang="it-IT"/>
          </a:p>
        </p:txBody>
      </p:sp>
      <p:sp>
        <p:nvSpPr>
          <p:cNvPr id="5" name="Segnaposto piè di pagina 4">
            <a:extLst>
              <a:ext uri="{FF2B5EF4-FFF2-40B4-BE49-F238E27FC236}">
                <a16:creationId xmlns:a16="http://schemas.microsoft.com/office/drawing/2014/main" id="{BCAA77C2-CDEF-ECCF-1087-03F64A195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4EBB4D7-B50C-9C5A-DD35-533FFF31B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BA8AC-3972-4FC4-B4F6-E22D115867EC}" type="slidenum">
              <a:rPr lang="it-IT" smtClean="0"/>
              <a:t>‹N›</a:t>
            </a:fld>
            <a:endParaRPr lang="it-IT"/>
          </a:p>
        </p:txBody>
      </p:sp>
    </p:spTree>
    <p:extLst>
      <p:ext uri="{BB962C8B-B14F-4D97-AF65-F5344CB8AC3E}">
        <p14:creationId xmlns:p14="http://schemas.microsoft.com/office/powerpoint/2010/main" val="323122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it" dirty="0"/>
              <a:t>CYBERCRIMES: </a:t>
            </a:r>
            <a:endParaRPr dirty="0"/>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r>
              <a:rPr lang="it"/>
              <a:t>Una panoramica</a:t>
            </a:r>
            <a:endParaRPr/>
          </a:p>
        </p:txBody>
      </p:sp>
      <p:sp>
        <p:nvSpPr>
          <p:cNvPr id="2" name="CasellaDiTesto 1">
            <a:extLst>
              <a:ext uri="{FF2B5EF4-FFF2-40B4-BE49-F238E27FC236}">
                <a16:creationId xmlns:a16="http://schemas.microsoft.com/office/drawing/2014/main" id="{43467A07-8F31-E5CB-16A3-D7D2F5D7AA25}"/>
              </a:ext>
            </a:extLst>
          </p:cNvPr>
          <p:cNvSpPr txBox="1"/>
          <p:nvPr/>
        </p:nvSpPr>
        <p:spPr>
          <a:xfrm>
            <a:off x="415600" y="6179128"/>
            <a:ext cx="2078182" cy="369332"/>
          </a:xfrm>
          <a:prstGeom prst="rect">
            <a:avLst/>
          </a:prstGeom>
          <a:noFill/>
        </p:spPr>
        <p:txBody>
          <a:bodyPr wrap="square" rtlCol="0">
            <a:spAutoFit/>
          </a:bodyPr>
          <a:lstStyle/>
          <a:p>
            <a:r>
              <a:rPr lang="it-IT" dirty="0" err="1"/>
              <a:t>Montillo</a:t>
            </a:r>
            <a:r>
              <a:rPr lang="it-IT" dirty="0"/>
              <a:t> Antonio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a:p>
            <a:pPr>
              <a:buClr>
                <a:schemeClr val="dk1"/>
              </a:buClr>
              <a:buSzPct val="39285"/>
            </a:pPr>
            <a:endParaRPr dirty="0"/>
          </a:p>
          <a:p>
            <a:endParaRPr dirty="0"/>
          </a:p>
        </p:txBody>
      </p:sp>
      <p:sp>
        <p:nvSpPr>
          <p:cNvPr id="108" name="Google Shape;108;p2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Bef>
                <a:spcPts val="1600"/>
              </a:spcBef>
              <a:buClr>
                <a:schemeClr val="dk1"/>
              </a:buClr>
              <a:buSzPct val="100000"/>
              <a:buNone/>
            </a:pPr>
            <a:r>
              <a:rPr lang="it" sz="1467" dirty="0">
                <a:solidFill>
                  <a:schemeClr val="dk1"/>
                </a:solidFill>
              </a:rPr>
              <a:t>Nella società contemporanea, l’informatica la tecnologia digitale stanno già diventando elementi centrali in molti aspetti della vita quotidiana. Questo progressivo intreccio sta influenzando significativamente la nostra percezione del crimine informatico.</a:t>
            </a:r>
            <a:endParaRPr sz="1467" dirty="0">
              <a:solidFill>
                <a:schemeClr val="dk1"/>
              </a:solidFill>
            </a:endParaRPr>
          </a:p>
          <a:p>
            <a:pPr indent="-390938">
              <a:spcBef>
                <a:spcPts val="1600"/>
              </a:spcBef>
              <a:buClr>
                <a:schemeClr val="dk1"/>
              </a:buClr>
              <a:buSzPct val="100000"/>
            </a:pPr>
            <a:r>
              <a:rPr lang="it" sz="1467" b="1" dirty="0">
                <a:solidFill>
                  <a:schemeClr val="dk1"/>
                </a:solidFill>
              </a:rPr>
              <a:t>Integrazione Attuale della Tecnologia</a:t>
            </a:r>
            <a:r>
              <a:rPr lang="it" sz="1467" dirty="0">
                <a:solidFill>
                  <a:schemeClr val="dk1"/>
                </a:solidFill>
              </a:rPr>
              <a:t>: Oggi, computer e tecnologie digitali sono onnipresenti nelle organizzazioni, influenzando la struttura sociale, l'antropologia e la psicologia degli individui. Questa pervasività sta modificando il modo in cui interagiamo, lavoriamo e viviamo.</a:t>
            </a:r>
            <a:endParaRPr sz="1467" dirty="0">
              <a:solidFill>
                <a:schemeClr val="dk1"/>
              </a:solidFill>
            </a:endParaRPr>
          </a:p>
          <a:p>
            <a:pPr indent="-390938">
              <a:buClr>
                <a:schemeClr val="dk1"/>
              </a:buClr>
              <a:buSzPct val="100000"/>
            </a:pPr>
            <a:r>
              <a:rPr lang="it" sz="1467" b="1" dirty="0">
                <a:solidFill>
                  <a:schemeClr val="dk1"/>
                </a:solidFill>
              </a:rPr>
              <a:t>Redefinizione del Crimine Informatico</a:t>
            </a:r>
            <a:r>
              <a:rPr lang="it" sz="1467" dirty="0">
                <a:solidFill>
                  <a:schemeClr val="dk1"/>
                </a:solidFill>
              </a:rPr>
              <a:t>: Nel contesto attuale, il crimine informatico sta iniziando a essere percepito meno come una categoria a sé stante e più come una faccetta del panorama criminale più ampio. Con l'incremento della digitalizzazione, la distinzione tra crimini "tradizionali" e crimini "digitali" si sta attenuando.</a:t>
            </a:r>
            <a:endParaRPr sz="1467" dirty="0">
              <a:solidFill>
                <a:schemeClr val="dk1"/>
              </a:solidFill>
            </a:endParaRPr>
          </a:p>
          <a:p>
            <a:pPr indent="-390938">
              <a:buClr>
                <a:schemeClr val="dk1"/>
              </a:buClr>
              <a:buSzPct val="100000"/>
            </a:pPr>
            <a:r>
              <a:rPr lang="it" sz="1467" b="1" dirty="0">
                <a:solidFill>
                  <a:schemeClr val="dk1"/>
                </a:solidFill>
              </a:rPr>
              <a:t>Implicazioni per Legislazione e Società</a:t>
            </a:r>
            <a:r>
              <a:rPr lang="it" sz="1467" dirty="0">
                <a:solidFill>
                  <a:schemeClr val="dk1"/>
                </a:solidFill>
              </a:rPr>
              <a:t>: Questa evoluzione sta già sfidando le attuali strutture legali e di sicurezza. Gli investigatori, i legislatori e i professionisti della sicurezza devono ora avere una solida comprensione sia delle dinamiche umane che della tecnologia per affrontare efficacemente il crimine nell'era digitale.</a:t>
            </a:r>
            <a:endParaRPr sz="1467" dirty="0">
              <a:solidFill>
                <a:schemeClr val="dk1"/>
              </a:solidFill>
            </a:endParaRPr>
          </a:p>
          <a:p>
            <a:pPr indent="-390938">
              <a:buClr>
                <a:schemeClr val="dk1"/>
              </a:buClr>
              <a:buSzPct val="100000"/>
            </a:pPr>
            <a:r>
              <a:rPr lang="it" sz="1467" b="1" dirty="0">
                <a:solidFill>
                  <a:schemeClr val="dk1"/>
                </a:solidFill>
              </a:rPr>
              <a:t>Sfide e Opportunità Emergenti</a:t>
            </a:r>
            <a:r>
              <a:rPr lang="it" sz="1467" dirty="0">
                <a:solidFill>
                  <a:schemeClr val="dk1"/>
                </a:solidFill>
              </a:rPr>
              <a:t>: La crescente fusione della tecnologia nella vita quotidiana presenta nuove sfide in termini di privacy e sicurezza informatica, ma anche nuove opportunità per utilizzare la tecnologia al fine di prevenire e contrastare il crimine.</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In sintesi, nella società attuale, con la tecnologia digitale che diventa sempre più intrinseca in tutti gli aspetti della vita, il crimine informatico sta evolvendo da una categoria distinta a una parte integrante del più ampio spettro criminale. Questo richiede un approccio più integrato e olistico nella gestione e nella comprensione del crimine, considerando sia le sue dimensioni digitali che umane.</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xEl>
                                              <p:pRg st="0" end="0"/>
                                            </p:txEl>
                                          </p:spTgt>
                                        </p:tgtEl>
                                        <p:attrNameLst>
                                          <p:attrName>style.visibility</p:attrName>
                                        </p:attrNameLst>
                                      </p:cBhvr>
                                      <p:to>
                                        <p:strVal val="visible"/>
                                      </p:to>
                                    </p:set>
                                    <p:animEffect transition="in" filter="fade">
                                      <p:cBhvr>
                                        <p:cTn id="12" dur="500"/>
                                        <p:tgtEl>
                                          <p:spTgt spid="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
                                            <p:txEl>
                                              <p:pRg st="1" end="1"/>
                                            </p:txEl>
                                          </p:spTgt>
                                        </p:tgtEl>
                                        <p:attrNameLst>
                                          <p:attrName>style.visibility</p:attrName>
                                        </p:attrNameLst>
                                      </p:cBhvr>
                                      <p:to>
                                        <p:strVal val="visible"/>
                                      </p:to>
                                    </p:set>
                                    <p:animEffect transition="in" filter="fade">
                                      <p:cBhvr>
                                        <p:cTn id="17" dur="500"/>
                                        <p:tgtEl>
                                          <p:spTgt spid="1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8">
                                            <p:txEl>
                                              <p:pRg st="2" end="2"/>
                                            </p:txEl>
                                          </p:spTgt>
                                        </p:tgtEl>
                                        <p:attrNameLst>
                                          <p:attrName>style.visibility</p:attrName>
                                        </p:attrNameLst>
                                      </p:cBhvr>
                                      <p:to>
                                        <p:strVal val="visible"/>
                                      </p:to>
                                    </p:set>
                                    <p:animEffect transition="in" filter="fade">
                                      <p:cBhvr>
                                        <p:cTn id="22" dur="500"/>
                                        <p:tgtEl>
                                          <p:spTgt spid="1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8">
                                            <p:txEl>
                                              <p:pRg st="3" end="3"/>
                                            </p:txEl>
                                          </p:spTgt>
                                        </p:tgtEl>
                                        <p:attrNameLst>
                                          <p:attrName>style.visibility</p:attrName>
                                        </p:attrNameLst>
                                      </p:cBhvr>
                                      <p:to>
                                        <p:strVal val="visible"/>
                                      </p:to>
                                    </p:set>
                                    <p:animEffect transition="in" filter="fade">
                                      <p:cBhvr>
                                        <p:cTn id="27" dur="500"/>
                                        <p:tgtEl>
                                          <p:spTgt spid="1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8">
                                            <p:txEl>
                                              <p:pRg st="4" end="4"/>
                                            </p:txEl>
                                          </p:spTgt>
                                        </p:tgtEl>
                                        <p:attrNameLst>
                                          <p:attrName>style.visibility</p:attrName>
                                        </p:attrNameLst>
                                      </p:cBhvr>
                                      <p:to>
                                        <p:strVal val="visible"/>
                                      </p:to>
                                    </p:set>
                                    <p:animEffect transition="in" filter="fade">
                                      <p:cBhvr>
                                        <p:cTn id="32" dur="500"/>
                                        <p:tgtEl>
                                          <p:spTgt spid="1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8">
                                            <p:txEl>
                                              <p:pRg st="5" end="5"/>
                                            </p:txEl>
                                          </p:spTgt>
                                        </p:tgtEl>
                                        <p:attrNameLst>
                                          <p:attrName>style.visibility</p:attrName>
                                        </p:attrNameLst>
                                      </p:cBhvr>
                                      <p:to>
                                        <p:strVal val="visible"/>
                                      </p:to>
                                    </p:set>
                                    <p:animEffect transition="in" filter="fade">
                                      <p:cBhvr>
                                        <p:cTn id="37" dur="500"/>
                                        <p:tgtEl>
                                          <p:spTgt spid="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AF232-0FAC-AD58-54F4-C5263796958F}"/>
              </a:ext>
            </a:extLst>
          </p:cNvPr>
          <p:cNvSpPr>
            <a:spLocks noGrp="1"/>
          </p:cNvSpPr>
          <p:nvPr>
            <p:ph type="ctrTitle"/>
          </p:nvPr>
        </p:nvSpPr>
        <p:spPr>
          <a:xfrm>
            <a:off x="1524000" y="1716723"/>
            <a:ext cx="9144000" cy="2387600"/>
          </a:xfrm>
        </p:spPr>
        <p:txBody>
          <a:bodyPr/>
          <a:lstStyle/>
          <a:p>
            <a:r>
              <a:rPr lang="it-IT" dirty="0"/>
              <a:t>CYBER INTELLIGENCE E PROFILING</a:t>
            </a:r>
          </a:p>
        </p:txBody>
      </p:sp>
      <p:sp>
        <p:nvSpPr>
          <p:cNvPr id="5" name="CasellaDiTesto 4">
            <a:extLst>
              <a:ext uri="{FF2B5EF4-FFF2-40B4-BE49-F238E27FC236}">
                <a16:creationId xmlns:a16="http://schemas.microsoft.com/office/drawing/2014/main" id="{159EDBF6-BDAE-A96E-2C21-836DE2EF2D3B}"/>
              </a:ext>
            </a:extLst>
          </p:cNvPr>
          <p:cNvSpPr txBox="1"/>
          <p:nvPr/>
        </p:nvSpPr>
        <p:spPr>
          <a:xfrm>
            <a:off x="193964" y="6363854"/>
            <a:ext cx="2660072" cy="400110"/>
          </a:xfrm>
          <a:prstGeom prst="rect">
            <a:avLst/>
          </a:prstGeom>
          <a:noFill/>
        </p:spPr>
        <p:txBody>
          <a:bodyPr wrap="square" rtlCol="0">
            <a:spAutoFit/>
          </a:bodyPr>
          <a:lstStyle/>
          <a:p>
            <a:r>
              <a:rPr lang="it-IT" sz="2000" dirty="0"/>
              <a:t>Ronconi Giovanni </a:t>
            </a:r>
          </a:p>
        </p:txBody>
      </p:sp>
    </p:spTree>
    <p:extLst>
      <p:ext uri="{BB962C8B-B14F-4D97-AF65-F5344CB8AC3E}">
        <p14:creationId xmlns:p14="http://schemas.microsoft.com/office/powerpoint/2010/main" val="358429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6C5C9E5-0205-30A8-5742-B74C12C9337F}"/>
              </a:ext>
            </a:extLst>
          </p:cNvPr>
          <p:cNvSpPr>
            <a:spLocks noGrp="1"/>
          </p:cNvSpPr>
          <p:nvPr>
            <p:ph type="ctrTitle"/>
          </p:nvPr>
        </p:nvSpPr>
        <p:spPr>
          <a:xfrm>
            <a:off x="1466088" y="0"/>
            <a:ext cx="9144000" cy="987552"/>
          </a:xfrm>
        </p:spPr>
        <p:txBody>
          <a:bodyPr/>
          <a:lstStyle/>
          <a:p>
            <a:r>
              <a:rPr lang="en-US" dirty="0"/>
              <a:t>LA CYBER INTELLIGENCE</a:t>
            </a:r>
            <a:endParaRPr lang="it-IT" dirty="0"/>
          </a:p>
        </p:txBody>
      </p:sp>
      <p:sp>
        <p:nvSpPr>
          <p:cNvPr id="5" name="Sottotitolo 4">
            <a:extLst>
              <a:ext uri="{FF2B5EF4-FFF2-40B4-BE49-F238E27FC236}">
                <a16:creationId xmlns:a16="http://schemas.microsoft.com/office/drawing/2014/main" id="{FA824EA2-CCB8-6523-E1DE-262C3408D065}"/>
              </a:ext>
            </a:extLst>
          </p:cNvPr>
          <p:cNvSpPr>
            <a:spLocks noGrp="1"/>
          </p:cNvSpPr>
          <p:nvPr>
            <p:ph type="subTitle" idx="1"/>
          </p:nvPr>
        </p:nvSpPr>
        <p:spPr>
          <a:xfrm>
            <a:off x="1466088" y="1169734"/>
            <a:ext cx="9360408" cy="5313362"/>
          </a:xfrm>
        </p:spPr>
        <p:txBody>
          <a:bodyPr>
            <a:normAutofit/>
          </a:bodyPr>
          <a:lstStyle/>
          <a:p>
            <a:r>
              <a:rPr lang="it-IT" dirty="0"/>
              <a:t>Si può descrivere come un insieme complesso di attività programmate e applicate per identificare, seguire, misurare e monitorare informazioni sulle minacce digitali, dati sulle intenzioni e attività di entità avversarie. È rilevante notare che la Cyber Intelligence non si limita solo alla componente informatica, ma incorpora anche le logiche dell'intelligence classica. Questo implica la necessità di analizzare i dati raccolti con metodologie specifiche derivanti dall'intelligence classica, che utilizza l'intelligenza umana per fare valutazioni appropriate e/o previsioni</a:t>
            </a:r>
          </a:p>
          <a:p>
            <a:endParaRPr lang="it-IT" dirty="0"/>
          </a:p>
          <a:p>
            <a:r>
              <a:rPr lang="it-IT" dirty="0"/>
              <a:t>Non bisogna confondere la Cyber Intelligence con la Cyber </a:t>
            </a:r>
            <a:r>
              <a:rPr lang="it-IT" dirty="0" err="1"/>
              <a:t>Threat</a:t>
            </a:r>
            <a:r>
              <a:rPr lang="it-IT" dirty="0"/>
              <a:t> Intelligence.</a:t>
            </a:r>
          </a:p>
        </p:txBody>
      </p:sp>
    </p:spTree>
    <p:extLst>
      <p:ext uri="{BB962C8B-B14F-4D97-AF65-F5344CB8AC3E}">
        <p14:creationId xmlns:p14="http://schemas.microsoft.com/office/powerpoint/2010/main" val="253462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IL CICLO DELLA CYBER INTELLIGENCE</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572655" y="1005740"/>
            <a:ext cx="5865090" cy="5441242"/>
          </a:xfrm>
        </p:spPr>
        <p:txBody>
          <a:bodyPr>
            <a:normAutofit fontScale="62500" lnSpcReduction="20000"/>
          </a:bodyPr>
          <a:lstStyle/>
          <a:p>
            <a:r>
              <a:rPr lang="it-IT" b="1" dirty="0"/>
              <a:t>Direzione</a:t>
            </a:r>
            <a:r>
              <a:rPr lang="it-IT" dirty="0"/>
              <a:t>: Questa fase riguarda la definizione degli obiettivi e delle priorità della raccolta di informazioni. Nella Cyber Intelligence, ciò può includere specifici tipi di minacce digitali o attività di entità avversarie.</a:t>
            </a:r>
          </a:p>
          <a:p>
            <a:r>
              <a:rPr lang="it-IT" b="1" dirty="0"/>
              <a:t>Raccolta</a:t>
            </a:r>
            <a:r>
              <a:rPr lang="it-IT" dirty="0"/>
              <a:t>: In questa fase, si raccolgono dati e informazioni dai sistemi informatici, reti e dal cyberspazio. Questo può includere la sorveglianza di reti, il monitoraggio del traffico di dati, e l'infiltrazione in sistemi avversari.</a:t>
            </a:r>
          </a:p>
          <a:p>
            <a:r>
              <a:rPr lang="it-IT" b="1" dirty="0"/>
              <a:t>Elaborazione e sfruttamento</a:t>
            </a:r>
            <a:r>
              <a:rPr lang="it-IT" dirty="0"/>
              <a:t>: Le informazioni raccolte vengono elaborate e trasformate in formati utilizzabili. Nella Cyber Intelligence, ciò potrebbe comportare la </a:t>
            </a:r>
            <a:r>
              <a:rPr lang="it-IT" dirty="0" err="1"/>
              <a:t>decrittografia</a:t>
            </a:r>
            <a:r>
              <a:rPr lang="it-IT" dirty="0"/>
              <a:t> dei dati, l'analisi del malware, o l'analisi di grandi set di dati.</a:t>
            </a:r>
          </a:p>
          <a:p>
            <a:r>
              <a:rPr lang="it-IT" b="1" dirty="0"/>
              <a:t>Analisi e produzione</a:t>
            </a:r>
            <a:r>
              <a:rPr lang="it-IT" dirty="0"/>
              <a:t>: Gli analisti interpretano le informazioni elaborate, identificando schemi, intenzioni, capacità e potenziali minacce. Questo può includere l'analisi di comportamenti sospetti nelle reti e la valutazione delle vulnerabilità.</a:t>
            </a:r>
          </a:p>
          <a:p>
            <a:r>
              <a:rPr lang="it-IT" b="1" dirty="0"/>
              <a:t>Diffusione e integrazione</a:t>
            </a:r>
            <a:r>
              <a:rPr lang="it-IT" dirty="0"/>
              <a:t>: Le informazioni analizzate vengono distribuite ai decisori e agli operatori di campo. Nella Cyber Intelligence, ciò può comportare la comunicazione di avvertimenti su minacce imminenti, la condivisione di intelligenza con altre agenzie o la realizzazione di raccomandazioni per azioni difensive.</a:t>
            </a:r>
          </a:p>
          <a:p>
            <a:r>
              <a:rPr lang="it-IT" b="1" dirty="0"/>
              <a:t>Feedback</a:t>
            </a:r>
            <a:r>
              <a:rPr lang="it-IT" dirty="0"/>
              <a:t>: Questa fase prevede la valutazione dell'efficacia del ciclo di intelligence. Nella Cyber Intelligence, il feedback può riguardare l'accuratezza delle previsioni sulle minacce digitali o l'efficacia delle misure di difesa implementate.</a:t>
            </a:r>
          </a:p>
        </p:txBody>
      </p:sp>
      <p:pic>
        <p:nvPicPr>
          <p:cNvPr id="1026" name="Picture 2" descr="L'Intelligence Analyst, Chi È e Cosa Fa - Grey Dynamics">
            <a:extLst>
              <a:ext uri="{FF2B5EF4-FFF2-40B4-BE49-F238E27FC236}">
                <a16:creationId xmlns:a16="http://schemas.microsoft.com/office/drawing/2014/main" id="{23D2353C-7F0E-648C-E68A-064AAE8BC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73" t="15428" r="15499" b="11082"/>
          <a:stretch/>
        </p:blipFill>
        <p:spPr bwMode="auto">
          <a:xfrm>
            <a:off x="6613236" y="1402106"/>
            <a:ext cx="526732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LE FONTI</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523999" y="1005740"/>
            <a:ext cx="9144000" cy="5441242"/>
          </a:xfrm>
        </p:spPr>
        <p:txBody>
          <a:bodyPr>
            <a:normAutofit/>
          </a:bodyPr>
          <a:lstStyle/>
          <a:p>
            <a:r>
              <a:rPr lang="it-IT" dirty="0"/>
              <a:t>In ambito di Cyber Intelligence, una "fonte" si riferisce a qualsiasi origine da cui è possibile estrarre informazioni sotto forma di dato strutturato facilmente utilizzabile dai sistemi </a:t>
            </a:r>
            <a:r>
              <a:rPr lang="it-IT"/>
              <a:t>di correlazione utili </a:t>
            </a:r>
            <a:r>
              <a:rPr lang="it-IT" dirty="0"/>
              <a:t>per l'intelligence. Questo può includere, ma non è limitato a, dati digitali, comunicazioni, documenti, report, database, traffico di rete, sistemi informatici compromessi, attività sui social media, </a:t>
            </a:r>
            <a:r>
              <a:rPr lang="it-IT" dirty="0" err="1"/>
              <a:t>forensica</a:t>
            </a:r>
            <a:r>
              <a:rPr lang="it-IT" dirty="0"/>
              <a:t> digitale, malware e altri software dannosi, nonché sistemi di rilevamento e prevenzione delle intrusioni. Le fonti in Cyber Intelligence sono fondamentali per raccogliere dati che, una volta analizzati e interpretati, possono rivelare insight sulle minacce, vulnerabilità e comportamenti degli attaccanti nel cyberspazio.</a:t>
            </a:r>
          </a:p>
        </p:txBody>
      </p:sp>
    </p:spTree>
    <p:extLst>
      <p:ext uri="{BB962C8B-B14F-4D97-AF65-F5344CB8AC3E}">
        <p14:creationId xmlns:p14="http://schemas.microsoft.com/office/powerpoint/2010/main" val="308164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VALUTAZIONE DELLE FONTI</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523999" y="1005740"/>
            <a:ext cx="9144000" cy="5441242"/>
          </a:xfrm>
        </p:spPr>
        <p:txBody>
          <a:bodyPr>
            <a:normAutofit fontScale="92500" lnSpcReduction="10000"/>
          </a:bodyPr>
          <a:lstStyle/>
          <a:p>
            <a:pPr algn="just"/>
            <a:r>
              <a:rPr lang="it-IT" dirty="0"/>
              <a:t>Nell'ambito dell'intelligence, la valutazione delle fonti avviene seguendo criteri ben definiti che si concentrano sulla credibilità e l'affidabilità. Questo processo può essere riassunto con l'acronimo inglese "ADMIRALTY", che sta per:</a:t>
            </a:r>
          </a:p>
          <a:p>
            <a:pPr algn="just"/>
            <a:r>
              <a:rPr lang="it-IT" b="1" dirty="0" err="1"/>
              <a:t>Authenticity</a:t>
            </a:r>
            <a:r>
              <a:rPr lang="it-IT" b="1" dirty="0"/>
              <a:t> (Autenticità)</a:t>
            </a:r>
            <a:r>
              <a:rPr lang="it-IT" dirty="0"/>
              <a:t>: Verifica dell'autenticità della fonte.</a:t>
            </a:r>
          </a:p>
          <a:p>
            <a:pPr algn="just"/>
            <a:r>
              <a:rPr lang="it-IT" b="1" dirty="0"/>
              <a:t>Date (Data)</a:t>
            </a:r>
            <a:r>
              <a:rPr lang="it-IT" dirty="0"/>
              <a:t>: Data dell'informazione, per valutarne la pertinenza temporale.</a:t>
            </a:r>
          </a:p>
          <a:p>
            <a:pPr algn="just"/>
            <a:r>
              <a:rPr lang="it-IT" b="1" dirty="0" err="1"/>
              <a:t>Meaning</a:t>
            </a:r>
            <a:r>
              <a:rPr lang="it-IT" b="1" dirty="0"/>
              <a:t> (Significato)</a:t>
            </a:r>
            <a:r>
              <a:rPr lang="it-IT" dirty="0"/>
              <a:t>: Comprensione del contenuto dell'informazione.</a:t>
            </a:r>
          </a:p>
          <a:p>
            <a:pPr algn="just"/>
            <a:r>
              <a:rPr lang="it-IT" b="1" dirty="0"/>
              <a:t>Intelligence (Intelligenza)</a:t>
            </a:r>
            <a:r>
              <a:rPr lang="it-IT" dirty="0"/>
              <a:t>: Valutazione dell'utilità dell'informazione per scopi di intelligence.</a:t>
            </a:r>
          </a:p>
          <a:p>
            <a:pPr algn="just"/>
            <a:r>
              <a:rPr lang="it-IT" b="1" dirty="0" err="1"/>
              <a:t>Relevance</a:t>
            </a:r>
            <a:r>
              <a:rPr lang="it-IT" b="1" dirty="0"/>
              <a:t> (Rilevanza)</a:t>
            </a:r>
            <a:r>
              <a:rPr lang="it-IT" dirty="0"/>
              <a:t>: Pertinenza dell'informazione rispetto alla richiesta o all'obiettivo.</a:t>
            </a:r>
          </a:p>
          <a:p>
            <a:pPr algn="just"/>
            <a:r>
              <a:rPr lang="it-IT" b="1" dirty="0" err="1"/>
              <a:t>Accuracy</a:t>
            </a:r>
            <a:r>
              <a:rPr lang="it-IT" b="1" dirty="0"/>
              <a:t> (Accuratezza)</a:t>
            </a:r>
            <a:r>
              <a:rPr lang="it-IT" dirty="0"/>
              <a:t>: Correttezza e precisione dei dettagli.</a:t>
            </a:r>
          </a:p>
          <a:p>
            <a:pPr algn="just"/>
            <a:r>
              <a:rPr lang="it-IT" b="1" dirty="0" err="1"/>
              <a:t>Lawfulness</a:t>
            </a:r>
            <a:r>
              <a:rPr lang="it-IT" b="1" dirty="0"/>
              <a:t> (Legalità)</a:t>
            </a:r>
            <a:r>
              <a:rPr lang="it-IT" dirty="0"/>
              <a:t>: Acquisizione dell'informazione in modo legale.</a:t>
            </a:r>
          </a:p>
          <a:p>
            <a:pPr algn="just"/>
            <a:r>
              <a:rPr lang="it-IT" b="1" dirty="0" err="1"/>
              <a:t>Tendency</a:t>
            </a:r>
            <a:r>
              <a:rPr lang="it-IT" b="1" dirty="0"/>
              <a:t> (Tendenza)</a:t>
            </a:r>
            <a:r>
              <a:rPr lang="it-IT" dirty="0"/>
              <a:t>: </a:t>
            </a:r>
            <a:r>
              <a:rPr lang="it-IT" dirty="0" err="1"/>
              <a:t>Bias</a:t>
            </a:r>
            <a:r>
              <a:rPr lang="it-IT" dirty="0"/>
              <a:t> potenziale o obiettività della fonte.</a:t>
            </a:r>
          </a:p>
          <a:p>
            <a:pPr algn="just"/>
            <a:r>
              <a:rPr lang="it-IT" b="1" dirty="0"/>
              <a:t>Yield (Rendimento)</a:t>
            </a:r>
            <a:r>
              <a:rPr lang="it-IT" dirty="0"/>
              <a:t>: Quantità e qualità delle informazioni fornite dalla fonte nel tempo.</a:t>
            </a:r>
          </a:p>
          <a:p>
            <a:endParaRPr lang="it-IT" dirty="0"/>
          </a:p>
        </p:txBody>
      </p:sp>
    </p:spTree>
    <p:extLst>
      <p:ext uri="{BB962C8B-B14F-4D97-AF65-F5344CB8AC3E}">
        <p14:creationId xmlns:p14="http://schemas.microsoft.com/office/powerpoint/2010/main" val="30013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VALUTAZIONE DELLE FONTI</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523999" y="1005740"/>
            <a:ext cx="9144000" cy="5441242"/>
          </a:xfrm>
        </p:spPr>
        <p:txBody>
          <a:bodyPr>
            <a:normAutofit/>
          </a:bodyPr>
          <a:lstStyle/>
          <a:p>
            <a:pPr algn="l"/>
            <a:r>
              <a:rPr lang="it-IT" b="1" dirty="0"/>
              <a:t>Valutazione della Fonte</a:t>
            </a:r>
            <a:r>
              <a:rPr lang="it-IT" dirty="0"/>
              <a:t>: Analizzare la credibilità della fonte basandosi su esperienze passate e sulla conoscenza della sua affidabilità.</a:t>
            </a:r>
          </a:p>
          <a:p>
            <a:pPr algn="l"/>
            <a:r>
              <a:rPr lang="it-IT" b="1" dirty="0"/>
              <a:t>Valutazione del Contenuto</a:t>
            </a:r>
            <a:r>
              <a:rPr lang="it-IT" dirty="0"/>
              <a:t>: Esaminare il contenuto dell'informazione per la sua coerenza, accuratezza e dettaglio.</a:t>
            </a:r>
          </a:p>
          <a:p>
            <a:pPr algn="l"/>
            <a:r>
              <a:rPr lang="it-IT" b="1" dirty="0"/>
              <a:t>Correlazione con Altre Informazioni</a:t>
            </a:r>
            <a:r>
              <a:rPr lang="it-IT" dirty="0"/>
              <a:t>: Confrontare l'informazione ricevuta con altre fonti per verificare la sua validità.</a:t>
            </a:r>
          </a:p>
          <a:p>
            <a:pPr algn="l"/>
            <a:r>
              <a:rPr lang="it-IT" b="1" dirty="0"/>
              <a:t>Analisi del Contesto</a:t>
            </a:r>
            <a:r>
              <a:rPr lang="it-IT" dirty="0"/>
              <a:t>: Considerare il contesto in cui l'informazione è stata raccolta, inclusi i potenziali </a:t>
            </a:r>
            <a:r>
              <a:rPr lang="it-IT" dirty="0" err="1"/>
              <a:t>bias</a:t>
            </a:r>
            <a:r>
              <a:rPr lang="it-IT" dirty="0"/>
              <a:t> o le motivazioni della fonte.</a:t>
            </a:r>
          </a:p>
          <a:p>
            <a:pPr algn="l"/>
            <a:r>
              <a:rPr lang="it-IT" b="1" dirty="0"/>
              <a:t>Classificazione del Grado di Fiducia</a:t>
            </a:r>
            <a:r>
              <a:rPr lang="it-IT" dirty="0"/>
              <a:t>: Assegnare un punteggio o un livello di fiducia basato sull'analisi complessiva.</a:t>
            </a:r>
          </a:p>
          <a:p>
            <a:r>
              <a:rPr lang="it-IT" b="1" dirty="0"/>
              <a:t>La valutazione delle fonti è essenziale per garantire che le informazioni siano affidabili prima di utilizzarle in analisi e rapporti di intelligence</a:t>
            </a:r>
            <a:r>
              <a:rPr lang="it-IT" dirty="0"/>
              <a:t>.</a:t>
            </a:r>
          </a:p>
          <a:p>
            <a:endParaRPr lang="it-IT" dirty="0"/>
          </a:p>
        </p:txBody>
      </p:sp>
    </p:spTree>
    <p:extLst>
      <p:ext uri="{BB962C8B-B14F-4D97-AF65-F5344CB8AC3E}">
        <p14:creationId xmlns:p14="http://schemas.microsoft.com/office/powerpoint/2010/main" val="14388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ANALISI FINALE</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523999" y="1005740"/>
            <a:ext cx="9144000" cy="5441242"/>
          </a:xfrm>
        </p:spPr>
        <p:txBody>
          <a:bodyPr>
            <a:normAutofit/>
          </a:bodyPr>
          <a:lstStyle/>
          <a:p>
            <a:r>
              <a:rPr lang="it-IT" dirty="0"/>
              <a:t>è il processo di integrazione e interpretazione di informazioni che provengono da fonti cyber-specifiche per produrre intelligence rilevante per decisioni strategiche. Questa analisi si propone di fornire una comprensione olistica delle attività, delle capacità, delle intenzioni e delle minacce potenziali nel cyberspazio e creare un profilo atto all’identificazione. Tale processo comprende la correlazione di dati, la valutazione di affidabilità e rilevanza delle informazioni, e la produzione di valutazioni che possano guidare azioni di politica estera, difesa, e altre strategie nazionali.</a:t>
            </a:r>
          </a:p>
          <a:p>
            <a:endParaRPr lang="it-IT" dirty="0"/>
          </a:p>
          <a:p>
            <a:r>
              <a:rPr lang="it-IT" dirty="0"/>
              <a:t>IL DOCUMENTO DI ANALISI FINALE E’ UN ELEMENTO DA INSERIRE IN UN CONTESTO PIU AMPIO DI INTELLIGENCE</a:t>
            </a:r>
          </a:p>
        </p:txBody>
      </p:sp>
    </p:spTree>
    <p:extLst>
      <p:ext uri="{BB962C8B-B14F-4D97-AF65-F5344CB8AC3E}">
        <p14:creationId xmlns:p14="http://schemas.microsoft.com/office/powerpoint/2010/main" val="26602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PROFILING</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523999" y="1005740"/>
            <a:ext cx="9144000" cy="5441242"/>
          </a:xfrm>
        </p:spPr>
        <p:txBody>
          <a:bodyPr>
            <a:normAutofit/>
          </a:bodyPr>
          <a:lstStyle/>
          <a:p>
            <a:r>
              <a:rPr lang="it-IT" dirty="0"/>
              <a:t>il profiling si riferisce all'identificazione e all'analisi delle caratteristiche e dei comportamenti degli attori, sia che si tratti di individui, gruppi, organizzazioni o persino di entità statali. Il profiling in questo contesto si focalizza su un'analisi più ampia e multidimensionale che va oltre il mero aspetto tecnico, includendo aspetti psicologici, sociali e culturali per costruire un profilo completo dell'attore o dell'entità di interesse.</a:t>
            </a:r>
          </a:p>
          <a:p>
            <a:r>
              <a:rPr lang="it-IT" dirty="0"/>
              <a:t>IL PROFILING NON E’ MAI SINGLE SOURCE</a:t>
            </a:r>
          </a:p>
        </p:txBody>
      </p:sp>
    </p:spTree>
    <p:extLst>
      <p:ext uri="{BB962C8B-B14F-4D97-AF65-F5344CB8AC3E}">
        <p14:creationId xmlns:p14="http://schemas.microsoft.com/office/powerpoint/2010/main" val="12185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PROFILING</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523999" y="1005740"/>
            <a:ext cx="9144000" cy="5441242"/>
          </a:xfrm>
        </p:spPr>
        <p:txBody>
          <a:bodyPr>
            <a:normAutofit/>
          </a:bodyPr>
          <a:lstStyle/>
          <a:p>
            <a:pPr algn="l"/>
            <a:r>
              <a:rPr lang="it-IT" b="1" dirty="0"/>
              <a:t>Dall’analisi effettuata attraverso varie fonti oltre la quelle attribuite alla Cyber Intelligence si prendono in esame anche:</a:t>
            </a:r>
          </a:p>
          <a:p>
            <a:pPr algn="l"/>
            <a:r>
              <a:rPr lang="it-IT" b="1" dirty="0"/>
              <a:t>Analisi Comportamentale</a:t>
            </a:r>
            <a:r>
              <a:rPr lang="it-IT" dirty="0"/>
              <a:t>: Valutare le azioni dell'attaccante per comprendere motivazioni, obiettivi e metodi.</a:t>
            </a:r>
          </a:p>
          <a:p>
            <a:pPr algn="l"/>
            <a:r>
              <a:rPr lang="it-IT" b="1" dirty="0"/>
              <a:t>Analisi Psicologica</a:t>
            </a:r>
            <a:r>
              <a:rPr lang="it-IT" dirty="0"/>
              <a:t>: Tentare di comprendere la psicologia del target.</a:t>
            </a:r>
          </a:p>
          <a:p>
            <a:pPr algn="l"/>
            <a:r>
              <a:rPr lang="it-IT" b="1" dirty="0"/>
              <a:t>Valutazione Geopolitica</a:t>
            </a:r>
            <a:r>
              <a:rPr lang="it-IT" dirty="0"/>
              <a:t>: Considerare il contesto geopolitico in cui l'attaccante opera, che potrebbe influenzare le sue azioni.</a:t>
            </a:r>
          </a:p>
          <a:p>
            <a:pPr algn="l"/>
            <a:r>
              <a:rPr lang="it-IT" b="1" dirty="0"/>
              <a:t>Ricerca Storica</a:t>
            </a:r>
            <a:r>
              <a:rPr lang="it-IT" dirty="0"/>
              <a:t>: Analizzare le attività passate per identificare schemi o cambiamenti nel comportamento.</a:t>
            </a:r>
          </a:p>
          <a:p>
            <a:pPr algn="l"/>
            <a:endParaRPr lang="it-IT" dirty="0"/>
          </a:p>
        </p:txBody>
      </p:sp>
    </p:spTree>
    <p:extLst>
      <p:ext uri="{BB962C8B-B14F-4D97-AF65-F5344CB8AC3E}">
        <p14:creationId xmlns:p14="http://schemas.microsoft.com/office/powerpoint/2010/main" val="15210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75900" y="900467"/>
            <a:ext cx="11360800" cy="4818073"/>
          </a:xfrm>
          <a:prstGeom prst="rect">
            <a:avLst/>
          </a:prstGeom>
        </p:spPr>
        <p:txBody>
          <a:bodyPr spcFirstLastPara="1" vert="horz" wrap="square" lIns="121900" tIns="121900" rIns="121900" bIns="121900" rtlCol="0" anchor="t" anchorCtr="0">
            <a:spAutoFit/>
          </a:bodyPr>
          <a:lstStyle/>
          <a:p>
            <a:pPr marL="0" indent="0">
              <a:buNone/>
            </a:pPr>
            <a:r>
              <a:rPr lang="it" dirty="0"/>
              <a:t>I cybercrimes comprendono un'ampia varietà di attività illegali che sfruttano la potenza della tecnologia digitale. Questi atti criminali variano dall'attacco a dati riservati alla violazione dei diritti d'autore e dei contenuti (Krone, 2005). Essenzialmente, il cybercrime si caratterizza per l'uso improprio della tecnologia dell'informazione.</a:t>
            </a:r>
            <a:endParaRPr dirty="0"/>
          </a:p>
          <a:p>
            <a:pPr marL="0" indent="0">
              <a:spcBef>
                <a:spcPts val="1600"/>
              </a:spcBef>
              <a:buClr>
                <a:schemeClr val="dk1"/>
              </a:buClr>
              <a:buSzPts val="1100"/>
              <a:buNone/>
            </a:pPr>
            <a:endParaRPr sz="1467" dirty="0">
              <a:solidFill>
                <a:schemeClr val="dk1"/>
              </a:solidFill>
            </a:endParaRPr>
          </a:p>
          <a:p>
            <a:pPr marL="0" indent="0">
              <a:spcBef>
                <a:spcPts val="1600"/>
              </a:spcBef>
              <a:buClr>
                <a:schemeClr val="dk1"/>
              </a:buClr>
              <a:buSzPts val="1100"/>
              <a:buNone/>
            </a:pPr>
            <a:r>
              <a:rPr lang="it" sz="1467" dirty="0">
                <a:solidFill>
                  <a:schemeClr val="dk1"/>
                </a:solidFill>
              </a:rPr>
              <a:t>Questi crimini possono essere sinteticamente  categorizzati in due tipi:</a:t>
            </a:r>
            <a:endParaRPr sz="1467" dirty="0">
              <a:solidFill>
                <a:schemeClr val="dk1"/>
              </a:solidFill>
            </a:endParaRPr>
          </a:p>
          <a:p>
            <a:pPr indent="-397923">
              <a:spcBef>
                <a:spcPts val="1600"/>
              </a:spcBef>
              <a:buClr>
                <a:schemeClr val="dk1"/>
              </a:buClr>
              <a:buSzPts val="1100"/>
              <a:buAutoNum type="arabicPeriod"/>
            </a:pPr>
            <a:r>
              <a:rPr lang="it" sz="1467" b="1" dirty="0">
                <a:solidFill>
                  <a:schemeClr val="dk1"/>
                </a:solidFill>
              </a:rPr>
              <a:t>Crimini che hanno come obiettivo le reti digitali e i computer ad esse collegati</a:t>
            </a:r>
            <a:r>
              <a:rPr lang="it" sz="1467" dirty="0">
                <a:solidFill>
                  <a:schemeClr val="dk1"/>
                </a:solidFill>
              </a:rPr>
              <a:t>: Questo include attività dannose come la creazione e la diffusione di virus, che danneggiano direttamente i sistemi informatici e le reti.</a:t>
            </a:r>
            <a:endParaRPr sz="1467" dirty="0">
              <a:solidFill>
                <a:schemeClr val="dk1"/>
              </a:solidFill>
            </a:endParaRPr>
          </a:p>
          <a:p>
            <a:pPr indent="-397923">
              <a:buClr>
                <a:schemeClr val="dk1"/>
              </a:buClr>
              <a:buSzPts val="1100"/>
              <a:buAutoNum type="arabicPeriod"/>
            </a:pPr>
            <a:r>
              <a:rPr lang="it" sz="1467" b="1" dirty="0">
                <a:solidFill>
                  <a:schemeClr val="dk1"/>
                </a:solidFill>
              </a:rPr>
              <a:t>Crimini facilitati dalle reti digitali e dai computer collegati</a:t>
            </a:r>
            <a:r>
              <a:rPr lang="it" sz="1467" dirty="0">
                <a:solidFill>
                  <a:schemeClr val="dk1"/>
                </a:solidFill>
              </a:rPr>
              <a:t>: In questa categoria, l'infrastruttura digitale viene utilizzata come strumento per commettere o facilitare una varietà di attività criminali, piuttosto che essere il bersaglio diretto.</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xEl>
                                              <p:pRg st="2" end="2"/>
                                            </p:txEl>
                                          </p:spTgt>
                                        </p:tgtEl>
                                        <p:attrNameLst>
                                          <p:attrName>style.visibility</p:attrName>
                                        </p:attrNameLst>
                                      </p:cBhvr>
                                      <p:to>
                                        <p:strVal val="visible"/>
                                      </p:to>
                                    </p:set>
                                    <p:animEffect transition="in" filter="fade">
                                      <p:cBhvr>
                                        <p:cTn id="12" dur="500"/>
                                        <p:tgtEl>
                                          <p:spTgt spid="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xEl>
                                              <p:pRg st="3" end="3"/>
                                            </p:txEl>
                                          </p:spTgt>
                                        </p:tgtEl>
                                        <p:attrNameLst>
                                          <p:attrName>style.visibility</p:attrName>
                                        </p:attrNameLst>
                                      </p:cBhvr>
                                      <p:to>
                                        <p:strVal val="visible"/>
                                      </p:to>
                                    </p:set>
                                    <p:animEffect transition="in" filter="fade">
                                      <p:cBhvr>
                                        <p:cTn id="17" dur="500"/>
                                        <p:tgtEl>
                                          <p:spTgt spid="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xEl>
                                              <p:pRg st="4" end="4"/>
                                            </p:txEl>
                                          </p:spTgt>
                                        </p:tgtEl>
                                        <p:attrNameLst>
                                          <p:attrName>style.visibility</p:attrName>
                                        </p:attrNameLst>
                                      </p:cBhvr>
                                      <p:to>
                                        <p:strVal val="visible"/>
                                      </p:to>
                                    </p:set>
                                    <p:animEffect transition="in" filter="fade">
                                      <p:cBhvr>
                                        <p:cTn id="22"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AF232-0FAC-AD58-54F4-C5263796958F}"/>
              </a:ext>
            </a:extLst>
          </p:cNvPr>
          <p:cNvSpPr>
            <a:spLocks noGrp="1"/>
          </p:cNvSpPr>
          <p:nvPr>
            <p:ph type="ctrTitle"/>
          </p:nvPr>
        </p:nvSpPr>
        <p:spPr>
          <a:xfrm>
            <a:off x="1524000" y="1716723"/>
            <a:ext cx="9144000" cy="2387600"/>
          </a:xfrm>
        </p:spPr>
        <p:txBody>
          <a:bodyPr/>
          <a:lstStyle/>
          <a:p>
            <a:r>
              <a:rPr lang="it-IT" dirty="0"/>
              <a:t>PROFILAZIONE DI UN CYBER CRIMER </a:t>
            </a:r>
          </a:p>
        </p:txBody>
      </p:sp>
      <p:sp>
        <p:nvSpPr>
          <p:cNvPr id="3" name="Sottotitolo 2">
            <a:extLst>
              <a:ext uri="{FF2B5EF4-FFF2-40B4-BE49-F238E27FC236}">
                <a16:creationId xmlns:a16="http://schemas.microsoft.com/office/drawing/2014/main" id="{51E89BB1-54C0-9BF5-65D0-F55F6980E101}"/>
              </a:ext>
            </a:extLst>
          </p:cNvPr>
          <p:cNvSpPr>
            <a:spLocks noGrp="1"/>
          </p:cNvSpPr>
          <p:nvPr>
            <p:ph type="subTitle" idx="1"/>
          </p:nvPr>
        </p:nvSpPr>
        <p:spPr>
          <a:xfrm>
            <a:off x="115824" y="6318504"/>
            <a:ext cx="2426208" cy="402336"/>
          </a:xfrm>
        </p:spPr>
        <p:txBody>
          <a:bodyPr>
            <a:normAutofit lnSpcReduction="10000"/>
          </a:bodyPr>
          <a:lstStyle/>
          <a:p>
            <a:r>
              <a:rPr lang="it-IT" dirty="0"/>
              <a:t> </a:t>
            </a:r>
            <a:r>
              <a:rPr lang="it-IT" i="1" dirty="0"/>
              <a:t>Brasi</a:t>
            </a:r>
            <a:r>
              <a:rPr lang="it-IT" dirty="0"/>
              <a:t> </a:t>
            </a:r>
            <a:r>
              <a:rPr lang="it-IT" i="1" dirty="0"/>
              <a:t>Cristina</a:t>
            </a:r>
            <a:r>
              <a:rPr lang="it-IT" dirty="0"/>
              <a:t> </a:t>
            </a:r>
          </a:p>
        </p:txBody>
      </p:sp>
    </p:spTree>
    <p:extLst>
      <p:ext uri="{BB962C8B-B14F-4D97-AF65-F5344CB8AC3E}">
        <p14:creationId xmlns:p14="http://schemas.microsoft.com/office/powerpoint/2010/main" val="21803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yber crime finanziario, un fenomeno in continua ascesa: minacce e  soluzioni di mitigazione - Cyber Security 360">
            <a:extLst>
              <a:ext uri="{FF2B5EF4-FFF2-40B4-BE49-F238E27FC236}">
                <a16:creationId xmlns:a16="http://schemas.microsoft.com/office/drawing/2014/main" id="{57C9AA8D-57A0-59D0-E7AF-E892D00BC9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89"/>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5" name="Rectangle 107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7015289-0ACA-3FAC-2EF6-636B03A0598F}"/>
              </a:ext>
            </a:extLst>
          </p:cNvPr>
          <p:cNvSpPr>
            <a:spLocks noGrp="1"/>
          </p:cNvSpPr>
          <p:nvPr>
            <p:ph type="ctrTitle"/>
          </p:nvPr>
        </p:nvSpPr>
        <p:spPr>
          <a:xfrm>
            <a:off x="701801" y="2057395"/>
            <a:ext cx="3973385" cy="2378075"/>
          </a:xfrm>
          <a:noFill/>
        </p:spPr>
        <p:txBody>
          <a:bodyPr>
            <a:normAutofit/>
          </a:bodyPr>
          <a:lstStyle/>
          <a:p>
            <a:pPr algn="l"/>
            <a:br>
              <a:rPr lang="it-IT" sz="2900" dirty="0">
                <a:latin typeface="+mn-lt"/>
              </a:rPr>
            </a:br>
            <a:br>
              <a:rPr lang="it-IT" sz="2900" dirty="0">
                <a:latin typeface="+mn-lt"/>
              </a:rPr>
            </a:br>
            <a:r>
              <a:rPr lang="it-IT" sz="2900" dirty="0">
                <a:latin typeface="+mn-lt"/>
              </a:rPr>
              <a:t>L’unica differenziazione concerne lo strumento utilizzato per agire </a:t>
            </a:r>
          </a:p>
        </p:txBody>
      </p:sp>
      <p:sp>
        <p:nvSpPr>
          <p:cNvPr id="4" name="CasellaDiTesto 3">
            <a:extLst>
              <a:ext uri="{FF2B5EF4-FFF2-40B4-BE49-F238E27FC236}">
                <a16:creationId xmlns:a16="http://schemas.microsoft.com/office/drawing/2014/main" id="{4B7F270E-7C8F-86D4-3295-4456203A6B9D}"/>
              </a:ext>
            </a:extLst>
          </p:cNvPr>
          <p:cNvSpPr txBox="1"/>
          <p:nvPr/>
        </p:nvSpPr>
        <p:spPr>
          <a:xfrm>
            <a:off x="704850" y="1341815"/>
            <a:ext cx="4133850" cy="1431161"/>
          </a:xfrm>
          <a:prstGeom prst="rect">
            <a:avLst/>
          </a:prstGeom>
          <a:noFill/>
        </p:spPr>
        <p:txBody>
          <a:bodyPr wrap="square" rtlCol="0">
            <a:spAutoFit/>
          </a:bodyPr>
          <a:lstStyle/>
          <a:p>
            <a:r>
              <a:rPr lang="it-IT" sz="2900" dirty="0">
                <a:latin typeface="+mn-lt"/>
              </a:rPr>
              <a:t>Un cyber </a:t>
            </a:r>
            <a:r>
              <a:rPr lang="it-IT" sz="2900" dirty="0" err="1">
                <a:latin typeface="+mn-lt"/>
              </a:rPr>
              <a:t>crimer</a:t>
            </a:r>
            <a:r>
              <a:rPr lang="it-IT" sz="2900" dirty="0">
                <a:latin typeface="+mn-lt"/>
              </a:rPr>
              <a:t> è un individuo che a tutti gli effetti delinque.</a:t>
            </a:r>
            <a:endParaRPr lang="it-IT" sz="2900" dirty="0"/>
          </a:p>
        </p:txBody>
      </p:sp>
    </p:spTree>
    <p:extLst>
      <p:ext uri="{BB962C8B-B14F-4D97-AF65-F5344CB8AC3E}">
        <p14:creationId xmlns:p14="http://schemas.microsoft.com/office/powerpoint/2010/main" val="401550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2" name="Picture 4" descr="Majority of UK would support government breaking international  cybersecurity law | CSO Online">
            <a:extLst>
              <a:ext uri="{FF2B5EF4-FFF2-40B4-BE49-F238E27FC236}">
                <a16:creationId xmlns:a16="http://schemas.microsoft.com/office/drawing/2014/main" id="{BAE67EC5-75DE-9455-E0AA-D7E062C26F01}"/>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1430694" y="1131384"/>
            <a:ext cx="9526865" cy="49795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a:effectLst>
            <a:glow>
              <a:schemeClr val="accent1"/>
            </a:glow>
            <a:outerShdw sx="1000" sy="1000" algn="ctr" rotWithShape="0">
              <a:srgbClr val="000000"/>
            </a:outerShdw>
            <a:reflection stA="0" endPos="65000" dist="50800" dir="5400000" sy="-100000" algn="bl" rotWithShape="0"/>
          </a:effectLst>
        </p:spPr>
      </p:pic>
      <p:sp>
        <p:nvSpPr>
          <p:cNvPr id="2" name="Titolo 1">
            <a:extLst>
              <a:ext uri="{FF2B5EF4-FFF2-40B4-BE49-F238E27FC236}">
                <a16:creationId xmlns:a16="http://schemas.microsoft.com/office/drawing/2014/main" id="{9D1E5E4F-F5A9-1071-0E67-3A45FBD4C663}"/>
              </a:ext>
            </a:extLst>
          </p:cNvPr>
          <p:cNvSpPr>
            <a:spLocks noGrp="1"/>
          </p:cNvSpPr>
          <p:nvPr>
            <p:ph type="ctrTitle"/>
          </p:nvPr>
        </p:nvSpPr>
        <p:spPr>
          <a:xfrm>
            <a:off x="1524000" y="296688"/>
            <a:ext cx="9144000" cy="673457"/>
          </a:xfrm>
        </p:spPr>
        <p:txBody>
          <a:bodyPr>
            <a:normAutofit/>
          </a:bodyPr>
          <a:lstStyle/>
          <a:p>
            <a:r>
              <a:rPr lang="it-IT" sz="4000" dirty="0"/>
              <a:t>LA CONDOTTA CRIMINALE</a:t>
            </a:r>
          </a:p>
        </p:txBody>
      </p:sp>
      <p:sp>
        <p:nvSpPr>
          <p:cNvPr id="3" name="Sottotitolo 2">
            <a:extLst>
              <a:ext uri="{FF2B5EF4-FFF2-40B4-BE49-F238E27FC236}">
                <a16:creationId xmlns:a16="http://schemas.microsoft.com/office/drawing/2014/main" id="{4D87078D-08E0-EBAC-A442-EB424838DC59}"/>
              </a:ext>
            </a:extLst>
          </p:cNvPr>
          <p:cNvSpPr>
            <a:spLocks noGrp="1"/>
          </p:cNvSpPr>
          <p:nvPr>
            <p:ph type="subTitle" idx="1"/>
          </p:nvPr>
        </p:nvSpPr>
        <p:spPr>
          <a:xfrm>
            <a:off x="1430694" y="1343608"/>
            <a:ext cx="9144000" cy="1782147"/>
          </a:xfrm>
        </p:spPr>
        <p:txBody>
          <a:bodyPr>
            <a:normAutofit/>
          </a:bodyPr>
          <a:lstStyle/>
          <a:p>
            <a:r>
              <a:rPr lang="it-IT" sz="1800" dirty="0"/>
              <a:t>La costruzione del profilo nasce dal confronto con le caratteristiche di altri offender che hanno compiuto reati di natura similare. </a:t>
            </a:r>
          </a:p>
          <a:p>
            <a:endParaRPr lang="it-IT" sz="1800" dirty="0"/>
          </a:p>
          <a:p>
            <a:r>
              <a:rPr lang="it-IT" sz="1800" dirty="0"/>
              <a:t>La personalità è un’organizzazione più o meno durevole di forze che agiscono nell’ambito dell’individuo. Tale forze persistenti forniscono coerenza nel comportamento. </a:t>
            </a:r>
          </a:p>
        </p:txBody>
      </p:sp>
      <p:sp>
        <p:nvSpPr>
          <p:cNvPr id="4" name="Freccia in giù 3">
            <a:extLst>
              <a:ext uri="{FF2B5EF4-FFF2-40B4-BE49-F238E27FC236}">
                <a16:creationId xmlns:a16="http://schemas.microsoft.com/office/drawing/2014/main" id="{5A9F176B-906A-40EF-1F7F-D1E105FC22FB}"/>
              </a:ext>
            </a:extLst>
          </p:cNvPr>
          <p:cNvSpPr/>
          <p:nvPr/>
        </p:nvSpPr>
        <p:spPr>
          <a:xfrm rot="2323448">
            <a:off x="3060441" y="3340359"/>
            <a:ext cx="998375" cy="1045029"/>
          </a:xfrm>
          <a:prstGeom prst="downArrow">
            <a:avLst/>
          </a:prstGeom>
          <a:gradFill>
            <a:gsLst>
              <a:gs pos="17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solidFill>
                <a:schemeClr val="tx1"/>
              </a:solidFill>
            </a:endParaRPr>
          </a:p>
        </p:txBody>
      </p:sp>
      <p:sp>
        <p:nvSpPr>
          <p:cNvPr id="5" name="CasellaDiTesto 4">
            <a:extLst>
              <a:ext uri="{FF2B5EF4-FFF2-40B4-BE49-F238E27FC236}">
                <a16:creationId xmlns:a16="http://schemas.microsoft.com/office/drawing/2014/main" id="{6189B1D6-20C5-0868-DFF7-10397110BCCD}"/>
              </a:ext>
            </a:extLst>
          </p:cNvPr>
          <p:cNvSpPr txBox="1"/>
          <p:nvPr/>
        </p:nvSpPr>
        <p:spPr>
          <a:xfrm>
            <a:off x="2116836" y="4398134"/>
            <a:ext cx="2345436" cy="369332"/>
          </a:xfrm>
          <a:prstGeom prst="rect">
            <a:avLst/>
          </a:prstGeom>
          <a:noFill/>
        </p:spPr>
        <p:txBody>
          <a:bodyPr wrap="square" rtlCol="0">
            <a:spAutoFit/>
          </a:bodyPr>
          <a:lstStyle/>
          <a:p>
            <a:r>
              <a:rPr lang="it-IT" dirty="0"/>
              <a:t>sia di ordine verbale </a:t>
            </a:r>
          </a:p>
        </p:txBody>
      </p:sp>
      <p:sp>
        <p:nvSpPr>
          <p:cNvPr id="6" name="Freccia in giù 5">
            <a:extLst>
              <a:ext uri="{FF2B5EF4-FFF2-40B4-BE49-F238E27FC236}">
                <a16:creationId xmlns:a16="http://schemas.microsoft.com/office/drawing/2014/main" id="{39AE1C7A-BD6D-8123-A51E-0EC5D563E9F3}"/>
              </a:ext>
            </a:extLst>
          </p:cNvPr>
          <p:cNvSpPr/>
          <p:nvPr/>
        </p:nvSpPr>
        <p:spPr>
          <a:xfrm rot="19390906">
            <a:off x="7554026" y="3342839"/>
            <a:ext cx="998375" cy="1045029"/>
          </a:xfrm>
          <a:prstGeom prst="downArrow">
            <a:avLst/>
          </a:prstGeom>
          <a:gradFill>
            <a:gsLst>
              <a:gs pos="17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solidFill>
                <a:schemeClr val="tx1"/>
              </a:solidFill>
            </a:endParaRPr>
          </a:p>
        </p:txBody>
      </p:sp>
      <p:sp>
        <p:nvSpPr>
          <p:cNvPr id="7" name="CasellaDiTesto 6">
            <a:extLst>
              <a:ext uri="{FF2B5EF4-FFF2-40B4-BE49-F238E27FC236}">
                <a16:creationId xmlns:a16="http://schemas.microsoft.com/office/drawing/2014/main" id="{5FE3401A-A788-FE44-E994-E08D9881E8CC}"/>
              </a:ext>
            </a:extLst>
          </p:cNvPr>
          <p:cNvSpPr txBox="1"/>
          <p:nvPr/>
        </p:nvSpPr>
        <p:spPr>
          <a:xfrm>
            <a:off x="7340461" y="4398134"/>
            <a:ext cx="2551724" cy="369332"/>
          </a:xfrm>
          <a:prstGeom prst="rect">
            <a:avLst/>
          </a:prstGeom>
          <a:noFill/>
        </p:spPr>
        <p:txBody>
          <a:bodyPr wrap="none" rtlCol="0">
            <a:spAutoFit/>
          </a:bodyPr>
          <a:lstStyle/>
          <a:p>
            <a:r>
              <a:rPr lang="it-IT" dirty="0"/>
              <a:t>sia di ordine non verbale </a:t>
            </a:r>
          </a:p>
        </p:txBody>
      </p:sp>
      <p:sp>
        <p:nvSpPr>
          <p:cNvPr id="8" name="CasellaDiTesto 7">
            <a:extLst>
              <a:ext uri="{FF2B5EF4-FFF2-40B4-BE49-F238E27FC236}">
                <a16:creationId xmlns:a16="http://schemas.microsoft.com/office/drawing/2014/main" id="{37937B82-EEA3-D0D5-07F2-FEE48E670C52}"/>
              </a:ext>
            </a:extLst>
          </p:cNvPr>
          <p:cNvSpPr txBox="1"/>
          <p:nvPr/>
        </p:nvSpPr>
        <p:spPr>
          <a:xfrm>
            <a:off x="1234440" y="5514392"/>
            <a:ext cx="9939528" cy="646331"/>
          </a:xfrm>
          <a:prstGeom prst="rect">
            <a:avLst/>
          </a:prstGeom>
          <a:noFill/>
        </p:spPr>
        <p:txBody>
          <a:bodyPr wrap="square" rtlCol="0">
            <a:spAutoFit/>
          </a:bodyPr>
          <a:lstStyle/>
          <a:p>
            <a:pPr algn="ctr"/>
            <a:r>
              <a:rPr lang="it-IT" dirty="0"/>
              <a:t>Le emozioni e gli impulsi hanno il potere di determinare il comportamento, e risultano variabili da individuo a individuo </a:t>
            </a:r>
          </a:p>
        </p:txBody>
      </p:sp>
    </p:spTree>
    <p:extLst>
      <p:ext uri="{BB962C8B-B14F-4D97-AF65-F5344CB8AC3E}">
        <p14:creationId xmlns:p14="http://schemas.microsoft.com/office/powerpoint/2010/main" val="145724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4" descr="Majority of UK would support government breaking international  cybersecurity law | CSO Online">
            <a:extLst>
              <a:ext uri="{FF2B5EF4-FFF2-40B4-BE49-F238E27FC236}">
                <a16:creationId xmlns:a16="http://schemas.microsoft.com/office/drawing/2014/main" id="{03E60CD4-8EC3-1D3C-4861-66A472B81CAC}"/>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1266826" y="744538"/>
            <a:ext cx="9444717" cy="53664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a:effectLst>
            <a:glow>
              <a:schemeClr val="accent1"/>
            </a:glow>
            <a:outerShdw sx="1000" sy="1000" algn="ctr" rotWithShape="0">
              <a:srgbClr val="000000"/>
            </a:outerShdw>
            <a:reflection stA="0" endPos="65000" dist="50800" dir="5400000" sy="-100000" algn="bl" rotWithShape="0"/>
          </a:effectLst>
        </p:spPr>
      </p:pic>
      <p:sp>
        <p:nvSpPr>
          <p:cNvPr id="3" name="Sottotitolo 2">
            <a:extLst>
              <a:ext uri="{FF2B5EF4-FFF2-40B4-BE49-F238E27FC236}">
                <a16:creationId xmlns:a16="http://schemas.microsoft.com/office/drawing/2014/main" id="{318D87CE-7D42-F8E4-BA3C-80AA4CB17605}"/>
              </a:ext>
            </a:extLst>
          </p:cNvPr>
          <p:cNvSpPr>
            <a:spLocks noGrp="1"/>
          </p:cNvSpPr>
          <p:nvPr>
            <p:ph type="subTitle" idx="1"/>
          </p:nvPr>
        </p:nvSpPr>
        <p:spPr>
          <a:xfrm>
            <a:off x="1266825" y="744538"/>
            <a:ext cx="9144000" cy="950912"/>
          </a:xfrm>
        </p:spPr>
        <p:txBody>
          <a:bodyPr/>
          <a:lstStyle/>
          <a:p>
            <a:r>
              <a:rPr lang="it-IT" dirty="0"/>
              <a:t>Nel corso dello sviluppo si acquisiscono quelli  che sono definiti «</a:t>
            </a:r>
            <a:r>
              <a:rPr lang="it-IT" i="1" dirty="0"/>
              <a:t>pattern</a:t>
            </a:r>
            <a:r>
              <a:rPr lang="it-IT" dirty="0"/>
              <a:t> comportamentali» </a:t>
            </a:r>
          </a:p>
        </p:txBody>
      </p:sp>
      <p:sp>
        <p:nvSpPr>
          <p:cNvPr id="6" name="Freccia in giù 5">
            <a:extLst>
              <a:ext uri="{FF2B5EF4-FFF2-40B4-BE49-F238E27FC236}">
                <a16:creationId xmlns:a16="http://schemas.microsoft.com/office/drawing/2014/main" id="{8BE063DF-5DD4-5825-5CE7-AA2FC83675A7}"/>
              </a:ext>
            </a:extLst>
          </p:cNvPr>
          <p:cNvSpPr/>
          <p:nvPr/>
        </p:nvSpPr>
        <p:spPr>
          <a:xfrm>
            <a:off x="5450205" y="1531324"/>
            <a:ext cx="777240" cy="811825"/>
          </a:xfrm>
          <a:prstGeom prst="downArrow">
            <a:avLst/>
          </a:prstGeom>
          <a:gradFill>
            <a:gsLst>
              <a:gs pos="17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CasellaDiTesto 6">
            <a:extLst>
              <a:ext uri="{FF2B5EF4-FFF2-40B4-BE49-F238E27FC236}">
                <a16:creationId xmlns:a16="http://schemas.microsoft.com/office/drawing/2014/main" id="{41F32189-7222-2899-DCE3-8B751B4E1EDB}"/>
              </a:ext>
            </a:extLst>
          </p:cNvPr>
          <p:cNvSpPr txBox="1"/>
          <p:nvPr/>
        </p:nvSpPr>
        <p:spPr>
          <a:xfrm>
            <a:off x="2139696" y="2341794"/>
            <a:ext cx="7772400" cy="369332"/>
          </a:xfrm>
          <a:prstGeom prst="rect">
            <a:avLst/>
          </a:prstGeom>
          <a:noFill/>
        </p:spPr>
        <p:txBody>
          <a:bodyPr wrap="square" rtlCol="0">
            <a:spAutoFit/>
          </a:bodyPr>
          <a:lstStyle/>
          <a:p>
            <a:r>
              <a:rPr lang="it-IT" dirty="0"/>
              <a:t>schemi comportamentali appresi in tenera età di cui non si ha consapevolezza </a:t>
            </a:r>
          </a:p>
        </p:txBody>
      </p:sp>
      <p:sp>
        <p:nvSpPr>
          <p:cNvPr id="11" name="CasellaDiTesto 10">
            <a:extLst>
              <a:ext uri="{FF2B5EF4-FFF2-40B4-BE49-F238E27FC236}">
                <a16:creationId xmlns:a16="http://schemas.microsoft.com/office/drawing/2014/main" id="{F83A999B-F438-49F5-A09E-062F36E2E885}"/>
              </a:ext>
            </a:extLst>
          </p:cNvPr>
          <p:cNvSpPr txBox="1"/>
          <p:nvPr/>
        </p:nvSpPr>
        <p:spPr>
          <a:xfrm>
            <a:off x="2027729" y="3581401"/>
            <a:ext cx="7884367" cy="923330"/>
          </a:xfrm>
          <a:prstGeom prst="rect">
            <a:avLst/>
          </a:prstGeom>
          <a:noFill/>
        </p:spPr>
        <p:txBody>
          <a:bodyPr wrap="square" rtlCol="0">
            <a:spAutoFit/>
          </a:bodyPr>
          <a:lstStyle/>
          <a:p>
            <a:pPr algn="ctr"/>
            <a:r>
              <a:rPr lang="it-IT" dirty="0"/>
              <a:t>Tali caratteristiche esplicitano come ogni individuo abbia una struttura cognitiva, emotiva, comportamentale unica, facendo emergere la grande limitazione di questa metodologia di profilazione. </a:t>
            </a:r>
          </a:p>
        </p:txBody>
      </p:sp>
      <p:sp>
        <p:nvSpPr>
          <p:cNvPr id="12" name="Freccia in giù 11">
            <a:extLst>
              <a:ext uri="{FF2B5EF4-FFF2-40B4-BE49-F238E27FC236}">
                <a16:creationId xmlns:a16="http://schemas.microsoft.com/office/drawing/2014/main" id="{8D32A95F-A4BC-F088-D5DD-5461B83C86B2}"/>
              </a:ext>
            </a:extLst>
          </p:cNvPr>
          <p:cNvSpPr/>
          <p:nvPr/>
        </p:nvSpPr>
        <p:spPr>
          <a:xfrm>
            <a:off x="5486042" y="4554884"/>
            <a:ext cx="777240" cy="811825"/>
          </a:xfrm>
          <a:prstGeom prst="downArrow">
            <a:avLst/>
          </a:prstGeom>
          <a:gradFill>
            <a:gsLst>
              <a:gs pos="17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4" name="CasellaDiTesto 13">
            <a:extLst>
              <a:ext uri="{FF2B5EF4-FFF2-40B4-BE49-F238E27FC236}">
                <a16:creationId xmlns:a16="http://schemas.microsoft.com/office/drawing/2014/main" id="{37A54E30-CD26-7042-F1FB-FC1E2395C822}"/>
              </a:ext>
            </a:extLst>
          </p:cNvPr>
          <p:cNvSpPr txBox="1"/>
          <p:nvPr/>
        </p:nvSpPr>
        <p:spPr>
          <a:xfrm>
            <a:off x="2027729" y="5326676"/>
            <a:ext cx="7884367" cy="646331"/>
          </a:xfrm>
          <a:prstGeom prst="rect">
            <a:avLst/>
          </a:prstGeom>
          <a:noFill/>
        </p:spPr>
        <p:txBody>
          <a:bodyPr wrap="square" rtlCol="0">
            <a:spAutoFit/>
          </a:bodyPr>
          <a:lstStyle/>
          <a:p>
            <a:pPr algn="ctr"/>
            <a:r>
              <a:rPr lang="it-IT" dirty="0"/>
              <a:t>Sono proprio le caratteristiche di unicità che consentono di delineare il profilo dell’</a:t>
            </a:r>
            <a:r>
              <a:rPr lang="it-IT" i="1" dirty="0"/>
              <a:t>offender</a:t>
            </a:r>
            <a:r>
              <a:rPr lang="it-IT" dirty="0"/>
              <a:t> </a:t>
            </a:r>
          </a:p>
        </p:txBody>
      </p:sp>
      <p:sp>
        <p:nvSpPr>
          <p:cNvPr id="15" name="Freccia in giù 14">
            <a:extLst>
              <a:ext uri="{FF2B5EF4-FFF2-40B4-BE49-F238E27FC236}">
                <a16:creationId xmlns:a16="http://schemas.microsoft.com/office/drawing/2014/main" id="{8C5B9A03-29C1-519A-F736-C16FD1C4442D}"/>
              </a:ext>
            </a:extLst>
          </p:cNvPr>
          <p:cNvSpPr/>
          <p:nvPr/>
        </p:nvSpPr>
        <p:spPr>
          <a:xfrm>
            <a:off x="5486042" y="2744499"/>
            <a:ext cx="777240" cy="811825"/>
          </a:xfrm>
          <a:prstGeom prst="downArrow">
            <a:avLst/>
          </a:prstGeom>
          <a:gradFill>
            <a:gsLst>
              <a:gs pos="17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6250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P spid="11" grpId="0"/>
      <p:bldP spid="12" grpId="0" animBg="1"/>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7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9F0C178-ABBD-3068-A9F9-12D37E41756B}"/>
              </a:ext>
            </a:extLst>
          </p:cNvPr>
          <p:cNvSpPr>
            <a:spLocks noGrp="1"/>
          </p:cNvSpPr>
          <p:nvPr>
            <p:ph type="subTitle" idx="1"/>
          </p:nvPr>
        </p:nvSpPr>
        <p:spPr>
          <a:xfrm>
            <a:off x="971550" y="782638"/>
            <a:ext cx="9696450" cy="874712"/>
          </a:xfrm>
        </p:spPr>
        <p:txBody>
          <a:bodyPr>
            <a:normAutofit/>
          </a:bodyPr>
          <a:lstStyle/>
          <a:p>
            <a:r>
              <a:rPr lang="it-IT" sz="2000" dirty="0"/>
              <a:t>Si può identificare, in ogni</a:t>
            </a:r>
            <a:r>
              <a:rPr lang="it-IT" sz="2000" i="1" dirty="0"/>
              <a:t> offender</a:t>
            </a:r>
            <a:r>
              <a:rPr lang="it-IT" sz="2000" dirty="0"/>
              <a:t>, </a:t>
            </a:r>
            <a:r>
              <a:rPr lang="it-IT" sz="2000" u="sng" dirty="0"/>
              <a:t>un </a:t>
            </a:r>
            <a:r>
              <a:rPr lang="it-IT" sz="2000" i="1" u="sng" dirty="0"/>
              <a:t>modus operandi </a:t>
            </a:r>
          </a:p>
        </p:txBody>
      </p:sp>
      <p:cxnSp>
        <p:nvCxnSpPr>
          <p:cNvPr id="5" name="Connettore 2 4">
            <a:extLst>
              <a:ext uri="{FF2B5EF4-FFF2-40B4-BE49-F238E27FC236}">
                <a16:creationId xmlns:a16="http://schemas.microsoft.com/office/drawing/2014/main" id="{C8671DED-59D5-156E-1415-9E49595A30BD}"/>
              </a:ext>
            </a:extLst>
          </p:cNvPr>
          <p:cNvCxnSpPr>
            <a:cxnSpLocks/>
          </p:cNvCxnSpPr>
          <p:nvPr/>
        </p:nvCxnSpPr>
        <p:spPr>
          <a:xfrm>
            <a:off x="6096000" y="1219994"/>
            <a:ext cx="0" cy="466725"/>
          </a:xfrm>
          <a:prstGeom prst="straightConnector1">
            <a:avLst/>
          </a:prstGeom>
          <a:ln w="69850">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8F0D54F-E649-1D7E-4930-C17D41B5D6CB}"/>
              </a:ext>
            </a:extLst>
          </p:cNvPr>
          <p:cNvSpPr txBox="1"/>
          <p:nvPr/>
        </p:nvSpPr>
        <p:spPr>
          <a:xfrm>
            <a:off x="3857625" y="1697553"/>
            <a:ext cx="5162550" cy="369332"/>
          </a:xfrm>
          <a:prstGeom prst="rect">
            <a:avLst/>
          </a:prstGeom>
          <a:noFill/>
        </p:spPr>
        <p:txBody>
          <a:bodyPr wrap="square" rtlCol="0">
            <a:spAutoFit/>
          </a:bodyPr>
          <a:lstStyle/>
          <a:p>
            <a:r>
              <a:rPr lang="it-IT" dirty="0"/>
              <a:t>metodologia utilizzata per compiere il reato  </a:t>
            </a:r>
          </a:p>
        </p:txBody>
      </p:sp>
      <p:sp>
        <p:nvSpPr>
          <p:cNvPr id="12" name="CasellaDiTesto 11">
            <a:extLst>
              <a:ext uri="{FF2B5EF4-FFF2-40B4-BE49-F238E27FC236}">
                <a16:creationId xmlns:a16="http://schemas.microsoft.com/office/drawing/2014/main" id="{FAE97284-B850-47CF-B2B0-CAFE9DB2D5CD}"/>
              </a:ext>
            </a:extLst>
          </p:cNvPr>
          <p:cNvSpPr txBox="1"/>
          <p:nvPr/>
        </p:nvSpPr>
        <p:spPr>
          <a:xfrm>
            <a:off x="9220199" y="1374387"/>
            <a:ext cx="1847850" cy="1384995"/>
          </a:xfrm>
          <a:prstGeom prst="rect">
            <a:avLst/>
          </a:prstGeom>
          <a:noFill/>
        </p:spPr>
        <p:txBody>
          <a:bodyPr wrap="square" rtlCol="0">
            <a:spAutoFit/>
          </a:bodyPr>
          <a:lstStyle/>
          <a:p>
            <a:pPr algn="ctr"/>
            <a:r>
              <a:rPr lang="it-IT" sz="1400" dirty="0"/>
              <a:t>armi utilizzate, tipologia di attacco e di controllo, eventuali tentativi di dissimulazione del reato, ecc. </a:t>
            </a:r>
          </a:p>
        </p:txBody>
      </p:sp>
      <p:sp>
        <p:nvSpPr>
          <p:cNvPr id="14" name="Connettore 13">
            <a:extLst>
              <a:ext uri="{FF2B5EF4-FFF2-40B4-BE49-F238E27FC236}">
                <a16:creationId xmlns:a16="http://schemas.microsoft.com/office/drawing/2014/main" id="{9476C750-25F3-9BB2-6ED2-A955CB78CDFD}"/>
              </a:ext>
            </a:extLst>
          </p:cNvPr>
          <p:cNvSpPr/>
          <p:nvPr/>
        </p:nvSpPr>
        <p:spPr>
          <a:xfrm>
            <a:off x="1724025" y="782638"/>
            <a:ext cx="400050" cy="428625"/>
          </a:xfrm>
          <a:prstGeom prst="flowChartConnector">
            <a:avLst/>
          </a:prstGeom>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5" name="Connettore 14">
            <a:extLst>
              <a:ext uri="{FF2B5EF4-FFF2-40B4-BE49-F238E27FC236}">
                <a16:creationId xmlns:a16="http://schemas.microsoft.com/office/drawing/2014/main" id="{BFC86AC4-68B1-1813-AA01-25B386385283}"/>
              </a:ext>
            </a:extLst>
          </p:cNvPr>
          <p:cNvSpPr/>
          <p:nvPr/>
        </p:nvSpPr>
        <p:spPr>
          <a:xfrm>
            <a:off x="1724025" y="3000375"/>
            <a:ext cx="400050" cy="428625"/>
          </a:xfrm>
          <a:prstGeom prst="flowChartConnector">
            <a:avLst/>
          </a:prstGeom>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95BA0E58-4311-607A-1DD5-2F898258A7CB}"/>
              </a:ext>
            </a:extLst>
          </p:cNvPr>
          <p:cNvSpPr txBox="1"/>
          <p:nvPr/>
        </p:nvSpPr>
        <p:spPr>
          <a:xfrm>
            <a:off x="2924175" y="3063816"/>
            <a:ext cx="5162550" cy="400110"/>
          </a:xfrm>
          <a:prstGeom prst="rect">
            <a:avLst/>
          </a:prstGeom>
          <a:noFill/>
        </p:spPr>
        <p:txBody>
          <a:bodyPr wrap="square" rtlCol="0">
            <a:spAutoFit/>
          </a:bodyPr>
          <a:lstStyle/>
          <a:p>
            <a:r>
              <a:rPr lang="it-IT" sz="2000" u="sng" dirty="0"/>
              <a:t>la firma criminale (</a:t>
            </a:r>
            <a:r>
              <a:rPr lang="it-IT" sz="2000" i="1" u="sng" dirty="0" err="1"/>
              <a:t>criminal</a:t>
            </a:r>
            <a:r>
              <a:rPr lang="it-IT" sz="2000" i="1" u="sng" dirty="0"/>
              <a:t> signature</a:t>
            </a:r>
            <a:r>
              <a:rPr lang="it-IT" sz="2000" u="sng" dirty="0"/>
              <a:t>)</a:t>
            </a:r>
          </a:p>
        </p:txBody>
      </p:sp>
      <p:sp>
        <p:nvSpPr>
          <p:cNvPr id="17" name="Connettore 16">
            <a:extLst>
              <a:ext uri="{FF2B5EF4-FFF2-40B4-BE49-F238E27FC236}">
                <a16:creationId xmlns:a16="http://schemas.microsoft.com/office/drawing/2014/main" id="{1B1A4CB9-D4C3-E070-C5AC-F10D4BCEAB11}"/>
              </a:ext>
            </a:extLst>
          </p:cNvPr>
          <p:cNvSpPr/>
          <p:nvPr/>
        </p:nvSpPr>
        <p:spPr>
          <a:xfrm>
            <a:off x="1724025" y="4583173"/>
            <a:ext cx="400050" cy="428625"/>
          </a:xfrm>
          <a:prstGeom prst="flowChartConnector">
            <a:avLst/>
          </a:prstGeom>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F84508A7-EA4C-466E-6B3F-7CCB21701786}"/>
              </a:ext>
            </a:extLst>
          </p:cNvPr>
          <p:cNvSpPr txBox="1"/>
          <p:nvPr/>
        </p:nvSpPr>
        <p:spPr>
          <a:xfrm>
            <a:off x="2924175" y="4611688"/>
            <a:ext cx="6296024" cy="400110"/>
          </a:xfrm>
          <a:prstGeom prst="rect">
            <a:avLst/>
          </a:prstGeom>
          <a:noFill/>
        </p:spPr>
        <p:txBody>
          <a:bodyPr wrap="square" rtlCol="0">
            <a:spAutoFit/>
          </a:bodyPr>
          <a:lstStyle/>
          <a:p>
            <a:r>
              <a:rPr lang="it-IT" sz="2000" u="sng" dirty="0"/>
              <a:t>le caratteristiche demografiche, socioculturali…</a:t>
            </a:r>
          </a:p>
        </p:txBody>
      </p:sp>
      <p:sp>
        <p:nvSpPr>
          <p:cNvPr id="22" name="CasellaDiTesto 21">
            <a:extLst>
              <a:ext uri="{FF2B5EF4-FFF2-40B4-BE49-F238E27FC236}">
                <a16:creationId xmlns:a16="http://schemas.microsoft.com/office/drawing/2014/main" id="{4670C84A-C571-A7C8-FA59-9272C4623BBF}"/>
              </a:ext>
            </a:extLst>
          </p:cNvPr>
          <p:cNvSpPr txBox="1"/>
          <p:nvPr/>
        </p:nvSpPr>
        <p:spPr>
          <a:xfrm>
            <a:off x="1571626" y="5724525"/>
            <a:ext cx="8924924" cy="707886"/>
          </a:xfrm>
          <a:prstGeom prst="rect">
            <a:avLst/>
          </a:prstGeom>
          <a:noFill/>
        </p:spPr>
        <p:txBody>
          <a:bodyPr wrap="square" rtlCol="0">
            <a:spAutoFit/>
          </a:bodyPr>
          <a:lstStyle/>
          <a:p>
            <a:pPr algn="ctr"/>
            <a:r>
              <a:rPr lang="it-IT" sz="2000" dirty="0"/>
              <a:t>È anche possibile identificare i tratti di personalità a partire da come un individuo ha organizzato il proprio dispositivo digitale</a:t>
            </a:r>
          </a:p>
        </p:txBody>
      </p:sp>
      <p:cxnSp>
        <p:nvCxnSpPr>
          <p:cNvPr id="24" name="Connettore 2 23">
            <a:extLst>
              <a:ext uri="{FF2B5EF4-FFF2-40B4-BE49-F238E27FC236}">
                <a16:creationId xmlns:a16="http://schemas.microsoft.com/office/drawing/2014/main" id="{7F3B3B48-6CB3-8955-CC2B-320E10F3EE4B}"/>
              </a:ext>
            </a:extLst>
          </p:cNvPr>
          <p:cNvCxnSpPr>
            <a:cxnSpLocks/>
            <a:endCxn id="9" idx="3"/>
          </p:cNvCxnSpPr>
          <p:nvPr/>
        </p:nvCxnSpPr>
        <p:spPr>
          <a:xfrm>
            <a:off x="8401050" y="1882219"/>
            <a:ext cx="619125" cy="0"/>
          </a:xfrm>
          <a:prstGeom prst="straightConnector1">
            <a:avLst/>
          </a:prstGeom>
          <a:ln w="69850">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9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2" grpId="0"/>
      <p:bldP spid="14" grpId="0" animBg="1"/>
      <p:bldP spid="15" grpId="0" animBg="1"/>
      <p:bldP spid="16" grpId="0"/>
      <p:bldP spid="17" grpId="0" animBg="1"/>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CBA5AA-6BCC-8E20-8086-3F9F6B7C7C08}"/>
              </a:ext>
            </a:extLst>
          </p:cNvPr>
          <p:cNvSpPr>
            <a:spLocks noGrp="1"/>
          </p:cNvSpPr>
          <p:nvPr>
            <p:ph type="ctrTitle"/>
          </p:nvPr>
        </p:nvSpPr>
        <p:spPr>
          <a:xfrm>
            <a:off x="1524000" y="361950"/>
            <a:ext cx="9144000" cy="690562"/>
          </a:xfrm>
        </p:spPr>
        <p:txBody>
          <a:bodyPr>
            <a:normAutofit/>
          </a:bodyPr>
          <a:lstStyle/>
          <a:p>
            <a:r>
              <a:rPr lang="it-IT" sz="4000" dirty="0"/>
              <a:t>IL DIGITAL PROFILING </a:t>
            </a:r>
          </a:p>
        </p:txBody>
      </p:sp>
      <p:sp>
        <p:nvSpPr>
          <p:cNvPr id="3" name="Sottotitolo 2">
            <a:extLst>
              <a:ext uri="{FF2B5EF4-FFF2-40B4-BE49-F238E27FC236}">
                <a16:creationId xmlns:a16="http://schemas.microsoft.com/office/drawing/2014/main" id="{E5D03CEA-A675-674F-E148-F9A58510F746}"/>
              </a:ext>
            </a:extLst>
          </p:cNvPr>
          <p:cNvSpPr>
            <a:spLocks noGrp="1"/>
          </p:cNvSpPr>
          <p:nvPr>
            <p:ph type="subTitle" idx="1"/>
          </p:nvPr>
        </p:nvSpPr>
        <p:spPr>
          <a:xfrm>
            <a:off x="1524000" y="1192213"/>
            <a:ext cx="9144000" cy="2646361"/>
          </a:xfrm>
        </p:spPr>
        <p:txBody>
          <a:bodyPr>
            <a:normAutofit/>
          </a:bodyPr>
          <a:lstStyle/>
          <a:p>
            <a:pPr>
              <a:lnSpc>
                <a:spcPct val="150000"/>
              </a:lnSpc>
            </a:pPr>
            <a:r>
              <a:rPr lang="it-IT" sz="2000" dirty="0"/>
              <a:t>È un nuovo strumento di indagine e applica sulla memoria digitale specifiche tecniche di </a:t>
            </a:r>
            <a:r>
              <a:rPr lang="it-IT" sz="2000" i="1" dirty="0"/>
              <a:t>intelligence</a:t>
            </a:r>
            <a:r>
              <a:rPr lang="it-IT" sz="2000" dirty="0"/>
              <a:t> e di </a:t>
            </a:r>
            <a:r>
              <a:rPr lang="it-IT" sz="2000" i="1" dirty="0"/>
              <a:t>profiling</a:t>
            </a:r>
            <a:r>
              <a:rPr lang="it-IT" sz="2000" dirty="0"/>
              <a:t> allo scopo di ottenere tutta una serie di informazioni, dalla descrizione delle modalità con cui è stato compiuto il reato, all’identificazione dell’autore o degli autori del reato in oggetto</a:t>
            </a:r>
          </a:p>
        </p:txBody>
      </p:sp>
      <p:sp>
        <p:nvSpPr>
          <p:cNvPr id="4" name="CasellaDiTesto 3">
            <a:extLst>
              <a:ext uri="{FF2B5EF4-FFF2-40B4-BE49-F238E27FC236}">
                <a16:creationId xmlns:a16="http://schemas.microsoft.com/office/drawing/2014/main" id="{7F3CE3F5-CF94-053D-68E4-D9B0D2DA78A2}"/>
              </a:ext>
            </a:extLst>
          </p:cNvPr>
          <p:cNvSpPr txBox="1"/>
          <p:nvPr/>
        </p:nvSpPr>
        <p:spPr>
          <a:xfrm>
            <a:off x="876300" y="3705224"/>
            <a:ext cx="7038975" cy="1200329"/>
          </a:xfrm>
          <a:prstGeom prst="rect">
            <a:avLst/>
          </a:prstGeom>
          <a:noFill/>
        </p:spPr>
        <p:txBody>
          <a:bodyPr wrap="square" rtlCol="0">
            <a:spAutoFit/>
          </a:bodyPr>
          <a:lstStyle/>
          <a:p>
            <a:pPr algn="ctr"/>
            <a:r>
              <a:rPr lang="it-IT" dirty="0"/>
              <a:t>Il processo si svolge attraverso la ricerca e l’analisi delle informazioni che si possono trarre dalle «tracce digitali»: il computer è una macchina, ma il suo utilizzatore è un essere umano e, come tale tende a personalizzare l’</a:t>
            </a:r>
            <a:r>
              <a:rPr lang="it-IT" u="sng" dirty="0"/>
              <a:t>ambiente</a:t>
            </a:r>
            <a:r>
              <a:rPr lang="it-IT" dirty="0"/>
              <a:t> con cui interagisce </a:t>
            </a:r>
          </a:p>
        </p:txBody>
      </p:sp>
      <p:cxnSp>
        <p:nvCxnSpPr>
          <p:cNvPr id="6" name="Connettore 2 5">
            <a:extLst>
              <a:ext uri="{FF2B5EF4-FFF2-40B4-BE49-F238E27FC236}">
                <a16:creationId xmlns:a16="http://schemas.microsoft.com/office/drawing/2014/main" id="{82F8802D-94DA-B207-66DC-1933A2228468}"/>
              </a:ext>
            </a:extLst>
          </p:cNvPr>
          <p:cNvCxnSpPr>
            <a:cxnSpLocks/>
          </p:cNvCxnSpPr>
          <p:nvPr/>
        </p:nvCxnSpPr>
        <p:spPr>
          <a:xfrm flipH="1">
            <a:off x="2971800" y="5000625"/>
            <a:ext cx="371475" cy="342900"/>
          </a:xfrm>
          <a:prstGeom prst="straightConnector1">
            <a:avLst/>
          </a:prstGeom>
          <a:ln w="69850">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0D032EF5-5DF4-DD92-0230-D5ABD8DD7E46}"/>
              </a:ext>
            </a:extLst>
          </p:cNvPr>
          <p:cNvCxnSpPr>
            <a:cxnSpLocks/>
          </p:cNvCxnSpPr>
          <p:nvPr/>
        </p:nvCxnSpPr>
        <p:spPr>
          <a:xfrm>
            <a:off x="3629025" y="5000803"/>
            <a:ext cx="342900" cy="342722"/>
          </a:xfrm>
          <a:prstGeom prst="straightConnector1">
            <a:avLst/>
          </a:prstGeom>
          <a:ln w="69850">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E569FE31-61A8-C70B-6458-26FA4C3E2B69}"/>
              </a:ext>
            </a:extLst>
          </p:cNvPr>
          <p:cNvSpPr txBox="1"/>
          <p:nvPr/>
        </p:nvSpPr>
        <p:spPr>
          <a:xfrm>
            <a:off x="2562225" y="5294867"/>
            <a:ext cx="923925" cy="369332"/>
          </a:xfrm>
          <a:prstGeom prst="rect">
            <a:avLst/>
          </a:prstGeom>
          <a:noFill/>
        </p:spPr>
        <p:txBody>
          <a:bodyPr wrap="square" rtlCol="0">
            <a:spAutoFit/>
          </a:bodyPr>
          <a:lstStyle/>
          <a:p>
            <a:r>
              <a:rPr lang="it-IT" dirty="0"/>
              <a:t>reale </a:t>
            </a:r>
          </a:p>
        </p:txBody>
      </p:sp>
      <p:sp>
        <p:nvSpPr>
          <p:cNvPr id="11" name="CasellaDiTesto 10">
            <a:extLst>
              <a:ext uri="{FF2B5EF4-FFF2-40B4-BE49-F238E27FC236}">
                <a16:creationId xmlns:a16="http://schemas.microsoft.com/office/drawing/2014/main" id="{3963EF3E-B461-05B7-299F-3D3A111E7AA9}"/>
              </a:ext>
            </a:extLst>
          </p:cNvPr>
          <p:cNvSpPr txBox="1"/>
          <p:nvPr/>
        </p:nvSpPr>
        <p:spPr>
          <a:xfrm>
            <a:off x="3629025" y="5294867"/>
            <a:ext cx="1085850" cy="369332"/>
          </a:xfrm>
          <a:prstGeom prst="rect">
            <a:avLst/>
          </a:prstGeom>
          <a:noFill/>
        </p:spPr>
        <p:txBody>
          <a:bodyPr wrap="square" rtlCol="0">
            <a:spAutoFit/>
          </a:bodyPr>
          <a:lstStyle/>
          <a:p>
            <a:r>
              <a:rPr lang="it-IT" dirty="0"/>
              <a:t>virtuale </a:t>
            </a:r>
          </a:p>
        </p:txBody>
      </p:sp>
      <p:pic>
        <p:nvPicPr>
          <p:cNvPr id="3074" name="Picture 2" descr="Unioncamere e InfoCamere ricordano di diffidare sempre di siti web gestiti  da soggetti non autorizzati che offrono Visure e Prospetti delle Camere di  commercio | Unioncamere">
            <a:extLst>
              <a:ext uri="{FF2B5EF4-FFF2-40B4-BE49-F238E27FC236}">
                <a16:creationId xmlns:a16="http://schemas.microsoft.com/office/drawing/2014/main" id="{CF81450C-181B-3507-8516-BA1D82E9F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025" y="3838574"/>
            <a:ext cx="35718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2BB32120-CE31-121F-2853-3C5D65A095F9}"/>
              </a:ext>
            </a:extLst>
          </p:cNvPr>
          <p:cNvSpPr>
            <a:spLocks noGrp="1"/>
          </p:cNvSpPr>
          <p:nvPr>
            <p:ph type="subTitle" idx="1"/>
          </p:nvPr>
        </p:nvSpPr>
        <p:spPr>
          <a:xfrm>
            <a:off x="1590675" y="373063"/>
            <a:ext cx="9144000" cy="1655762"/>
          </a:xfrm>
        </p:spPr>
        <p:txBody>
          <a:bodyPr>
            <a:normAutofit/>
          </a:bodyPr>
          <a:lstStyle/>
          <a:p>
            <a:pPr>
              <a:lnSpc>
                <a:spcPct val="150000"/>
              </a:lnSpc>
            </a:pPr>
            <a:r>
              <a:rPr lang="it-IT" sz="2000" dirty="0"/>
              <a:t>Con </a:t>
            </a:r>
            <a:r>
              <a:rPr lang="it-IT" sz="2000" i="1" dirty="0"/>
              <a:t>Intelligence</a:t>
            </a:r>
            <a:r>
              <a:rPr lang="it-IT" sz="2000" dirty="0"/>
              <a:t> si intende quel procedimento che, attraverso la raccolta, la valutazione e l’analisi delle informazioni, consente di dare un significato all’insieme delle informazioni esaminate </a:t>
            </a:r>
          </a:p>
        </p:txBody>
      </p:sp>
      <p:sp>
        <p:nvSpPr>
          <p:cNvPr id="4" name="CasellaDiTesto 3">
            <a:extLst>
              <a:ext uri="{FF2B5EF4-FFF2-40B4-BE49-F238E27FC236}">
                <a16:creationId xmlns:a16="http://schemas.microsoft.com/office/drawing/2014/main" id="{DD5FE2CB-20F4-6F68-2008-0C852F4D4C55}"/>
              </a:ext>
            </a:extLst>
          </p:cNvPr>
          <p:cNvSpPr txBox="1"/>
          <p:nvPr/>
        </p:nvSpPr>
        <p:spPr>
          <a:xfrm>
            <a:off x="1181099" y="2166937"/>
            <a:ext cx="3609975" cy="400110"/>
          </a:xfrm>
          <a:prstGeom prst="rect">
            <a:avLst/>
          </a:prstGeom>
          <a:noFill/>
        </p:spPr>
        <p:txBody>
          <a:bodyPr wrap="square" rtlCol="0">
            <a:spAutoFit/>
          </a:bodyPr>
          <a:lstStyle/>
          <a:p>
            <a:r>
              <a:rPr lang="it-IT" sz="2000" dirty="0"/>
              <a:t>Il processo è composto da 4 fasi: </a:t>
            </a:r>
          </a:p>
        </p:txBody>
      </p:sp>
      <p:sp>
        <p:nvSpPr>
          <p:cNvPr id="7" name="Freccia a destra 6">
            <a:extLst>
              <a:ext uri="{FF2B5EF4-FFF2-40B4-BE49-F238E27FC236}">
                <a16:creationId xmlns:a16="http://schemas.microsoft.com/office/drawing/2014/main" id="{9B08B3EF-3BDC-9847-DB59-3AC0F73213FC}"/>
              </a:ext>
            </a:extLst>
          </p:cNvPr>
          <p:cNvSpPr/>
          <p:nvPr/>
        </p:nvSpPr>
        <p:spPr>
          <a:xfrm>
            <a:off x="1181099" y="3028890"/>
            <a:ext cx="561975" cy="4001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36549D16-2101-B6DA-1332-D4A9B764180C}"/>
              </a:ext>
            </a:extLst>
          </p:cNvPr>
          <p:cNvSpPr/>
          <p:nvPr/>
        </p:nvSpPr>
        <p:spPr>
          <a:xfrm>
            <a:off x="1204910" y="3790890"/>
            <a:ext cx="561975" cy="4001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C922E9D3-57E4-8B23-A557-08502E408D01}"/>
              </a:ext>
            </a:extLst>
          </p:cNvPr>
          <p:cNvSpPr/>
          <p:nvPr/>
        </p:nvSpPr>
        <p:spPr>
          <a:xfrm>
            <a:off x="1204910" y="4800540"/>
            <a:ext cx="561975" cy="4001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5BD33330-E569-9F0C-32C9-FB43131DD683}"/>
              </a:ext>
            </a:extLst>
          </p:cNvPr>
          <p:cNvSpPr/>
          <p:nvPr/>
        </p:nvSpPr>
        <p:spPr>
          <a:xfrm>
            <a:off x="1204911" y="5562540"/>
            <a:ext cx="561975" cy="4001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2AADBCB2-041A-F3BE-A232-F401CC0CBA21}"/>
              </a:ext>
            </a:extLst>
          </p:cNvPr>
          <p:cNvSpPr txBox="1"/>
          <p:nvPr/>
        </p:nvSpPr>
        <p:spPr>
          <a:xfrm>
            <a:off x="2183605" y="2922601"/>
            <a:ext cx="2819400" cy="464871"/>
          </a:xfrm>
          <a:prstGeom prst="rect">
            <a:avLst/>
          </a:prstGeom>
          <a:noFill/>
        </p:spPr>
        <p:txBody>
          <a:bodyPr wrap="square" rtlCol="0">
            <a:spAutoFit/>
          </a:bodyPr>
          <a:lstStyle/>
          <a:p>
            <a:pPr>
              <a:lnSpc>
                <a:spcPct val="150000"/>
              </a:lnSpc>
            </a:pPr>
            <a:r>
              <a:rPr lang="it-IT" sz="1800" dirty="0"/>
              <a:t>Individuazione dell’obiettivo </a:t>
            </a:r>
          </a:p>
        </p:txBody>
      </p:sp>
      <p:sp>
        <p:nvSpPr>
          <p:cNvPr id="12" name="CasellaDiTesto 11">
            <a:extLst>
              <a:ext uri="{FF2B5EF4-FFF2-40B4-BE49-F238E27FC236}">
                <a16:creationId xmlns:a16="http://schemas.microsoft.com/office/drawing/2014/main" id="{4D308A36-DFC2-2C3E-0F53-30AED5ADBD5A}"/>
              </a:ext>
            </a:extLst>
          </p:cNvPr>
          <p:cNvSpPr txBox="1"/>
          <p:nvPr/>
        </p:nvSpPr>
        <p:spPr>
          <a:xfrm>
            <a:off x="2145505" y="3600964"/>
            <a:ext cx="4831559" cy="880369"/>
          </a:xfrm>
          <a:prstGeom prst="rect">
            <a:avLst/>
          </a:prstGeom>
          <a:noFill/>
        </p:spPr>
        <p:txBody>
          <a:bodyPr wrap="square" rtlCol="0">
            <a:spAutoFit/>
          </a:bodyPr>
          <a:lstStyle/>
          <a:p>
            <a:pPr>
              <a:lnSpc>
                <a:spcPct val="150000"/>
              </a:lnSpc>
            </a:pPr>
            <a:r>
              <a:rPr lang="it-IT" sz="1800" dirty="0"/>
              <a:t>Raccolta mirata delle informazioni e la loro valutazione </a:t>
            </a:r>
          </a:p>
        </p:txBody>
      </p:sp>
      <p:sp>
        <p:nvSpPr>
          <p:cNvPr id="13" name="CasellaDiTesto 12">
            <a:extLst>
              <a:ext uri="{FF2B5EF4-FFF2-40B4-BE49-F238E27FC236}">
                <a16:creationId xmlns:a16="http://schemas.microsoft.com/office/drawing/2014/main" id="{13BD460C-3BE9-B3C5-66A4-4BDC498E4B63}"/>
              </a:ext>
            </a:extLst>
          </p:cNvPr>
          <p:cNvSpPr txBox="1"/>
          <p:nvPr/>
        </p:nvSpPr>
        <p:spPr>
          <a:xfrm>
            <a:off x="2145505" y="4735779"/>
            <a:ext cx="3467100" cy="464871"/>
          </a:xfrm>
          <a:prstGeom prst="rect">
            <a:avLst/>
          </a:prstGeom>
          <a:noFill/>
        </p:spPr>
        <p:txBody>
          <a:bodyPr wrap="square" rtlCol="0">
            <a:spAutoFit/>
          </a:bodyPr>
          <a:lstStyle/>
          <a:p>
            <a:pPr>
              <a:lnSpc>
                <a:spcPct val="150000"/>
              </a:lnSpc>
            </a:pPr>
            <a:r>
              <a:rPr lang="it-IT" sz="1800" dirty="0"/>
              <a:t>Analisi delle informazioni </a:t>
            </a:r>
          </a:p>
        </p:txBody>
      </p:sp>
      <p:sp>
        <p:nvSpPr>
          <p:cNvPr id="14" name="CasellaDiTesto 13">
            <a:extLst>
              <a:ext uri="{FF2B5EF4-FFF2-40B4-BE49-F238E27FC236}">
                <a16:creationId xmlns:a16="http://schemas.microsoft.com/office/drawing/2014/main" id="{52022B3B-520B-B6FE-2D48-AE803F5BD887}"/>
              </a:ext>
            </a:extLst>
          </p:cNvPr>
          <p:cNvSpPr txBox="1"/>
          <p:nvPr/>
        </p:nvSpPr>
        <p:spPr>
          <a:xfrm>
            <a:off x="2084782" y="5482869"/>
            <a:ext cx="3588545" cy="464871"/>
          </a:xfrm>
          <a:prstGeom prst="rect">
            <a:avLst/>
          </a:prstGeom>
          <a:noFill/>
        </p:spPr>
        <p:txBody>
          <a:bodyPr wrap="square" rtlCol="0">
            <a:spAutoFit/>
          </a:bodyPr>
          <a:lstStyle/>
          <a:p>
            <a:pPr>
              <a:lnSpc>
                <a:spcPct val="150000"/>
              </a:lnSpc>
            </a:pPr>
            <a:r>
              <a:rPr lang="it-IT" sz="1800" dirty="0"/>
              <a:t>Utilizzazione del prodotto finale </a:t>
            </a:r>
          </a:p>
        </p:txBody>
      </p:sp>
      <p:pic>
        <p:nvPicPr>
          <p:cNvPr id="5122" name="Picture 2" descr="Modern Data Platform: ecco perché hai bisogno di una piattaforma moderna -  Horsa Blog">
            <a:extLst>
              <a:ext uri="{FF2B5EF4-FFF2-40B4-BE49-F238E27FC236}">
                <a16:creationId xmlns:a16="http://schemas.microsoft.com/office/drawing/2014/main" id="{4E8EA5A6-30B5-AF0C-7158-47C1869AF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9" y="2619345"/>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fade">
                                      <p:cBhvr>
                                        <p:cTn id="4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8" grpId="0" animBg="1"/>
      <p:bldP spid="9" grpId="0" animBg="1"/>
      <p:bldP spid="10" grpId="0" animBg="1"/>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B6B09AA-C66D-0875-C26D-F0286DF738E5}"/>
              </a:ext>
            </a:extLst>
          </p:cNvPr>
          <p:cNvSpPr>
            <a:spLocks noGrp="1"/>
          </p:cNvSpPr>
          <p:nvPr>
            <p:ph type="subTitle" idx="1"/>
          </p:nvPr>
        </p:nvSpPr>
        <p:spPr>
          <a:xfrm>
            <a:off x="1400175" y="182563"/>
            <a:ext cx="9144000" cy="1655762"/>
          </a:xfrm>
        </p:spPr>
        <p:txBody>
          <a:bodyPr>
            <a:normAutofit lnSpcReduction="10000"/>
          </a:bodyPr>
          <a:lstStyle/>
          <a:p>
            <a:pPr>
              <a:lnSpc>
                <a:spcPct val="150000"/>
              </a:lnSpc>
            </a:pPr>
            <a:r>
              <a:rPr lang="it-IT" dirty="0"/>
              <a:t>Le principali aree di ricerca di dati da cui è possibile trarre gli indicatori uniti alla creazione del profilo digitale all’interno di un sistema informatico sono: </a:t>
            </a:r>
          </a:p>
        </p:txBody>
      </p:sp>
      <p:sp>
        <p:nvSpPr>
          <p:cNvPr id="4" name="Freccia a destra 3">
            <a:extLst>
              <a:ext uri="{FF2B5EF4-FFF2-40B4-BE49-F238E27FC236}">
                <a16:creationId xmlns:a16="http://schemas.microsoft.com/office/drawing/2014/main" id="{7FA2CF61-429E-A60B-0E18-D7180E1A8E9B}"/>
              </a:ext>
            </a:extLst>
          </p:cNvPr>
          <p:cNvSpPr/>
          <p:nvPr/>
        </p:nvSpPr>
        <p:spPr>
          <a:xfrm>
            <a:off x="962020" y="1876036"/>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B46D1BCD-1EA5-EC14-0E3C-8C7DCF50491C}"/>
              </a:ext>
            </a:extLst>
          </p:cNvPr>
          <p:cNvSpPr/>
          <p:nvPr/>
        </p:nvSpPr>
        <p:spPr>
          <a:xfrm>
            <a:off x="962018" y="3513013"/>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17CFD64B-A8C7-4505-B953-50AC0F74B1FE}"/>
              </a:ext>
            </a:extLst>
          </p:cNvPr>
          <p:cNvSpPr/>
          <p:nvPr/>
        </p:nvSpPr>
        <p:spPr>
          <a:xfrm>
            <a:off x="962017" y="4337166"/>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B8AA123B-4ABB-D3A4-A33A-A27D3FDD6CB4}"/>
              </a:ext>
            </a:extLst>
          </p:cNvPr>
          <p:cNvSpPr/>
          <p:nvPr/>
        </p:nvSpPr>
        <p:spPr>
          <a:xfrm>
            <a:off x="962020" y="2328414"/>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25544069-30FD-96EC-4000-884F06857EB2}"/>
              </a:ext>
            </a:extLst>
          </p:cNvPr>
          <p:cNvSpPr/>
          <p:nvPr/>
        </p:nvSpPr>
        <p:spPr>
          <a:xfrm>
            <a:off x="962020" y="2714220"/>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a:extLst>
              <a:ext uri="{FF2B5EF4-FFF2-40B4-BE49-F238E27FC236}">
                <a16:creationId xmlns:a16="http://schemas.microsoft.com/office/drawing/2014/main" id="{0901DA45-141B-53E1-E096-71ED5D419731}"/>
              </a:ext>
            </a:extLst>
          </p:cNvPr>
          <p:cNvSpPr/>
          <p:nvPr/>
        </p:nvSpPr>
        <p:spPr>
          <a:xfrm>
            <a:off x="962018" y="3932807"/>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a:extLst>
              <a:ext uri="{FF2B5EF4-FFF2-40B4-BE49-F238E27FC236}">
                <a16:creationId xmlns:a16="http://schemas.microsoft.com/office/drawing/2014/main" id="{C2AA3CC0-4E42-86A2-53ED-20D493CBBF77}"/>
              </a:ext>
            </a:extLst>
          </p:cNvPr>
          <p:cNvSpPr/>
          <p:nvPr/>
        </p:nvSpPr>
        <p:spPr>
          <a:xfrm>
            <a:off x="962015" y="5607495"/>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a:extLst>
              <a:ext uri="{FF2B5EF4-FFF2-40B4-BE49-F238E27FC236}">
                <a16:creationId xmlns:a16="http://schemas.microsoft.com/office/drawing/2014/main" id="{C8189A36-E609-F486-1844-43B2C7B60973}"/>
              </a:ext>
            </a:extLst>
          </p:cNvPr>
          <p:cNvSpPr/>
          <p:nvPr/>
        </p:nvSpPr>
        <p:spPr>
          <a:xfrm>
            <a:off x="962016" y="5170496"/>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a:extLst>
              <a:ext uri="{FF2B5EF4-FFF2-40B4-BE49-F238E27FC236}">
                <a16:creationId xmlns:a16="http://schemas.microsoft.com/office/drawing/2014/main" id="{4F5139D3-7798-EA80-5A46-10D88A327528}"/>
              </a:ext>
            </a:extLst>
          </p:cNvPr>
          <p:cNvSpPr/>
          <p:nvPr/>
        </p:nvSpPr>
        <p:spPr>
          <a:xfrm>
            <a:off x="962014" y="6033178"/>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a:extLst>
              <a:ext uri="{FF2B5EF4-FFF2-40B4-BE49-F238E27FC236}">
                <a16:creationId xmlns:a16="http://schemas.microsoft.com/office/drawing/2014/main" id="{65F3640A-E290-6715-86E5-1401153BBAD0}"/>
              </a:ext>
            </a:extLst>
          </p:cNvPr>
          <p:cNvSpPr/>
          <p:nvPr/>
        </p:nvSpPr>
        <p:spPr>
          <a:xfrm>
            <a:off x="962019" y="3145763"/>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F724B562-0CAD-E58A-71AA-93B00810D246}"/>
              </a:ext>
            </a:extLst>
          </p:cNvPr>
          <p:cNvSpPr/>
          <p:nvPr/>
        </p:nvSpPr>
        <p:spPr>
          <a:xfrm>
            <a:off x="976291" y="6467812"/>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25">
            <a:extLst>
              <a:ext uri="{FF2B5EF4-FFF2-40B4-BE49-F238E27FC236}">
                <a16:creationId xmlns:a16="http://schemas.microsoft.com/office/drawing/2014/main" id="{77A4DDA8-A11D-9EB4-3422-A408F45621A9}"/>
              </a:ext>
            </a:extLst>
          </p:cNvPr>
          <p:cNvSpPr/>
          <p:nvPr/>
        </p:nvSpPr>
        <p:spPr>
          <a:xfrm>
            <a:off x="962016" y="4767199"/>
            <a:ext cx="561975" cy="247710"/>
          </a:xfrm>
          <a:prstGeom prst="rightArrow">
            <a:avLst/>
          </a:prstGeom>
          <a:gradFill>
            <a:gsLst>
              <a:gs pos="1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CA15088-0851-AA32-6B28-7690FCA5CF99}"/>
              </a:ext>
            </a:extLst>
          </p:cNvPr>
          <p:cNvSpPr txBox="1"/>
          <p:nvPr/>
        </p:nvSpPr>
        <p:spPr>
          <a:xfrm>
            <a:off x="1733550" y="1846031"/>
            <a:ext cx="1990725" cy="369332"/>
          </a:xfrm>
          <a:prstGeom prst="rect">
            <a:avLst/>
          </a:prstGeom>
          <a:noFill/>
        </p:spPr>
        <p:txBody>
          <a:bodyPr wrap="square" rtlCol="0">
            <a:spAutoFit/>
          </a:bodyPr>
          <a:lstStyle/>
          <a:p>
            <a:r>
              <a:rPr lang="it-IT" dirty="0"/>
              <a:t>Analisi degli utenti </a:t>
            </a:r>
          </a:p>
        </p:txBody>
      </p:sp>
      <p:sp>
        <p:nvSpPr>
          <p:cNvPr id="28" name="CasellaDiTesto 27">
            <a:extLst>
              <a:ext uri="{FF2B5EF4-FFF2-40B4-BE49-F238E27FC236}">
                <a16:creationId xmlns:a16="http://schemas.microsoft.com/office/drawing/2014/main" id="{5218045E-EA77-4D2C-B38B-BE7A209052E2}"/>
              </a:ext>
            </a:extLst>
          </p:cNvPr>
          <p:cNvSpPr txBox="1"/>
          <p:nvPr/>
        </p:nvSpPr>
        <p:spPr>
          <a:xfrm>
            <a:off x="1733550" y="2267603"/>
            <a:ext cx="3381375" cy="369332"/>
          </a:xfrm>
          <a:prstGeom prst="rect">
            <a:avLst/>
          </a:prstGeom>
          <a:noFill/>
        </p:spPr>
        <p:txBody>
          <a:bodyPr wrap="square" rtlCol="0">
            <a:spAutoFit/>
          </a:bodyPr>
          <a:lstStyle/>
          <a:p>
            <a:r>
              <a:rPr lang="it-IT" dirty="0"/>
              <a:t>Analisi dei file di testo </a:t>
            </a:r>
          </a:p>
        </p:txBody>
      </p:sp>
      <p:sp>
        <p:nvSpPr>
          <p:cNvPr id="29" name="CasellaDiTesto 28">
            <a:extLst>
              <a:ext uri="{FF2B5EF4-FFF2-40B4-BE49-F238E27FC236}">
                <a16:creationId xmlns:a16="http://schemas.microsoft.com/office/drawing/2014/main" id="{B8CED778-97FF-A350-034E-FCDDC89173D9}"/>
              </a:ext>
            </a:extLst>
          </p:cNvPr>
          <p:cNvSpPr txBox="1"/>
          <p:nvPr/>
        </p:nvSpPr>
        <p:spPr>
          <a:xfrm>
            <a:off x="1733550" y="2620768"/>
            <a:ext cx="3667125" cy="369332"/>
          </a:xfrm>
          <a:prstGeom prst="rect">
            <a:avLst/>
          </a:prstGeom>
          <a:noFill/>
        </p:spPr>
        <p:txBody>
          <a:bodyPr wrap="square" rtlCol="0">
            <a:spAutoFit/>
          </a:bodyPr>
          <a:lstStyle/>
          <a:p>
            <a:r>
              <a:rPr lang="it-IT" dirty="0"/>
              <a:t>Analisi delle cartelle di </a:t>
            </a:r>
            <a:r>
              <a:rPr lang="it-IT" i="1" dirty="0"/>
              <a:t>file</a:t>
            </a:r>
            <a:r>
              <a:rPr lang="it-IT" dirty="0"/>
              <a:t> personali </a:t>
            </a:r>
          </a:p>
        </p:txBody>
      </p:sp>
      <p:sp>
        <p:nvSpPr>
          <p:cNvPr id="30" name="CasellaDiTesto 29">
            <a:extLst>
              <a:ext uri="{FF2B5EF4-FFF2-40B4-BE49-F238E27FC236}">
                <a16:creationId xmlns:a16="http://schemas.microsoft.com/office/drawing/2014/main" id="{3EB10211-42B6-853D-E38C-1EA6AB0C4E91}"/>
              </a:ext>
            </a:extLst>
          </p:cNvPr>
          <p:cNvSpPr txBox="1"/>
          <p:nvPr/>
        </p:nvSpPr>
        <p:spPr>
          <a:xfrm>
            <a:off x="1733550" y="3032829"/>
            <a:ext cx="4457700" cy="369332"/>
          </a:xfrm>
          <a:prstGeom prst="rect">
            <a:avLst/>
          </a:prstGeom>
          <a:noFill/>
        </p:spPr>
        <p:txBody>
          <a:bodyPr wrap="square" rtlCol="0">
            <a:spAutoFit/>
          </a:bodyPr>
          <a:lstStyle/>
          <a:p>
            <a:r>
              <a:rPr lang="it-IT" dirty="0"/>
              <a:t>Analisi dell’organizzazione delle cartelle </a:t>
            </a:r>
          </a:p>
        </p:txBody>
      </p:sp>
      <p:sp>
        <p:nvSpPr>
          <p:cNvPr id="31" name="CasellaDiTesto 30">
            <a:extLst>
              <a:ext uri="{FF2B5EF4-FFF2-40B4-BE49-F238E27FC236}">
                <a16:creationId xmlns:a16="http://schemas.microsoft.com/office/drawing/2014/main" id="{BD966CF1-426D-3994-3A0A-72F404840E00}"/>
              </a:ext>
            </a:extLst>
          </p:cNvPr>
          <p:cNvSpPr txBox="1"/>
          <p:nvPr/>
        </p:nvSpPr>
        <p:spPr>
          <a:xfrm>
            <a:off x="1733550" y="3440111"/>
            <a:ext cx="2676525" cy="369332"/>
          </a:xfrm>
          <a:prstGeom prst="rect">
            <a:avLst/>
          </a:prstGeom>
          <a:noFill/>
        </p:spPr>
        <p:txBody>
          <a:bodyPr wrap="square" rtlCol="0">
            <a:spAutoFit/>
          </a:bodyPr>
          <a:lstStyle/>
          <a:p>
            <a:r>
              <a:rPr lang="it-IT" dirty="0"/>
              <a:t>Analisi del nickname </a:t>
            </a:r>
          </a:p>
        </p:txBody>
      </p:sp>
      <p:sp>
        <p:nvSpPr>
          <p:cNvPr id="32" name="CasellaDiTesto 31">
            <a:extLst>
              <a:ext uri="{FF2B5EF4-FFF2-40B4-BE49-F238E27FC236}">
                <a16:creationId xmlns:a16="http://schemas.microsoft.com/office/drawing/2014/main" id="{1F5C42D0-6717-9818-FE27-1B333574CA02}"/>
              </a:ext>
            </a:extLst>
          </p:cNvPr>
          <p:cNvSpPr txBox="1"/>
          <p:nvPr/>
        </p:nvSpPr>
        <p:spPr>
          <a:xfrm>
            <a:off x="1652587" y="3851734"/>
            <a:ext cx="5514975" cy="369332"/>
          </a:xfrm>
          <a:prstGeom prst="rect">
            <a:avLst/>
          </a:prstGeom>
          <a:noFill/>
        </p:spPr>
        <p:txBody>
          <a:bodyPr wrap="square" rtlCol="0">
            <a:spAutoFit/>
          </a:bodyPr>
          <a:lstStyle/>
          <a:p>
            <a:r>
              <a:rPr lang="it-IT" dirty="0"/>
              <a:t>Analisi dei file di </a:t>
            </a:r>
            <a:r>
              <a:rPr lang="it-IT" i="1" dirty="0"/>
              <a:t>log</a:t>
            </a:r>
            <a:r>
              <a:rPr lang="it-IT" dirty="0"/>
              <a:t> e della cronologia delle connessioni </a:t>
            </a:r>
          </a:p>
        </p:txBody>
      </p:sp>
      <p:sp>
        <p:nvSpPr>
          <p:cNvPr id="33" name="CasellaDiTesto 32">
            <a:extLst>
              <a:ext uri="{FF2B5EF4-FFF2-40B4-BE49-F238E27FC236}">
                <a16:creationId xmlns:a16="http://schemas.microsoft.com/office/drawing/2014/main" id="{AB1F0939-5092-EF91-45D2-053C7B5573FC}"/>
              </a:ext>
            </a:extLst>
          </p:cNvPr>
          <p:cNvSpPr txBox="1"/>
          <p:nvPr/>
        </p:nvSpPr>
        <p:spPr>
          <a:xfrm>
            <a:off x="1652587" y="4273306"/>
            <a:ext cx="4038600" cy="369332"/>
          </a:xfrm>
          <a:prstGeom prst="rect">
            <a:avLst/>
          </a:prstGeom>
          <a:noFill/>
        </p:spPr>
        <p:txBody>
          <a:bodyPr wrap="square" rtlCol="0">
            <a:spAutoFit/>
          </a:bodyPr>
          <a:lstStyle/>
          <a:p>
            <a:r>
              <a:rPr lang="it-IT" dirty="0"/>
              <a:t>Analisi delle installazioni hardware </a:t>
            </a:r>
          </a:p>
        </p:txBody>
      </p:sp>
      <p:sp>
        <p:nvSpPr>
          <p:cNvPr id="34" name="CasellaDiTesto 33">
            <a:extLst>
              <a:ext uri="{FF2B5EF4-FFF2-40B4-BE49-F238E27FC236}">
                <a16:creationId xmlns:a16="http://schemas.microsoft.com/office/drawing/2014/main" id="{E135EE03-B4BA-17AD-77F5-443E46837E18}"/>
              </a:ext>
            </a:extLst>
          </p:cNvPr>
          <p:cNvSpPr txBox="1"/>
          <p:nvPr/>
        </p:nvSpPr>
        <p:spPr>
          <a:xfrm>
            <a:off x="1628775" y="4694878"/>
            <a:ext cx="3771900" cy="369332"/>
          </a:xfrm>
          <a:prstGeom prst="rect">
            <a:avLst/>
          </a:prstGeom>
          <a:noFill/>
        </p:spPr>
        <p:txBody>
          <a:bodyPr wrap="square" rtlCol="0">
            <a:spAutoFit/>
          </a:bodyPr>
          <a:lstStyle/>
          <a:p>
            <a:r>
              <a:rPr lang="it-IT" dirty="0"/>
              <a:t>Analisi delle installazioni </a:t>
            </a:r>
            <a:r>
              <a:rPr lang="it-IT" i="1" dirty="0"/>
              <a:t>software</a:t>
            </a:r>
            <a:r>
              <a:rPr lang="it-IT" dirty="0"/>
              <a:t> </a:t>
            </a:r>
          </a:p>
        </p:txBody>
      </p:sp>
      <p:sp>
        <p:nvSpPr>
          <p:cNvPr id="35" name="CasellaDiTesto 34">
            <a:extLst>
              <a:ext uri="{FF2B5EF4-FFF2-40B4-BE49-F238E27FC236}">
                <a16:creationId xmlns:a16="http://schemas.microsoft.com/office/drawing/2014/main" id="{CACE165F-C1A7-4C5E-FE10-C00548E55287}"/>
              </a:ext>
            </a:extLst>
          </p:cNvPr>
          <p:cNvSpPr txBox="1"/>
          <p:nvPr/>
        </p:nvSpPr>
        <p:spPr>
          <a:xfrm>
            <a:off x="1628775" y="5109865"/>
            <a:ext cx="3771900" cy="369332"/>
          </a:xfrm>
          <a:prstGeom prst="rect">
            <a:avLst/>
          </a:prstGeom>
          <a:noFill/>
        </p:spPr>
        <p:txBody>
          <a:bodyPr wrap="square" rtlCol="0">
            <a:spAutoFit/>
          </a:bodyPr>
          <a:lstStyle/>
          <a:p>
            <a:r>
              <a:rPr lang="it-IT" dirty="0"/>
              <a:t>Analisi dei listati di codice </a:t>
            </a:r>
          </a:p>
        </p:txBody>
      </p:sp>
      <p:sp>
        <p:nvSpPr>
          <p:cNvPr id="36" name="CasellaDiTesto 35">
            <a:extLst>
              <a:ext uri="{FF2B5EF4-FFF2-40B4-BE49-F238E27FC236}">
                <a16:creationId xmlns:a16="http://schemas.microsoft.com/office/drawing/2014/main" id="{4EDD7878-8BC5-900E-C495-72AED524E86F}"/>
              </a:ext>
            </a:extLst>
          </p:cNvPr>
          <p:cNvSpPr txBox="1"/>
          <p:nvPr/>
        </p:nvSpPr>
        <p:spPr>
          <a:xfrm>
            <a:off x="1628775" y="5510786"/>
            <a:ext cx="3057525" cy="369332"/>
          </a:xfrm>
          <a:prstGeom prst="rect">
            <a:avLst/>
          </a:prstGeom>
          <a:noFill/>
        </p:spPr>
        <p:txBody>
          <a:bodyPr wrap="square" rtlCol="0">
            <a:spAutoFit/>
          </a:bodyPr>
          <a:lstStyle/>
          <a:p>
            <a:r>
              <a:rPr lang="it-IT" dirty="0"/>
              <a:t>Analisi della </a:t>
            </a:r>
            <a:r>
              <a:rPr lang="it-IT" i="1" dirty="0"/>
              <a:t>timeline</a:t>
            </a:r>
            <a:r>
              <a:rPr lang="it-IT" dirty="0"/>
              <a:t> </a:t>
            </a:r>
          </a:p>
        </p:txBody>
      </p:sp>
      <p:sp>
        <p:nvSpPr>
          <p:cNvPr id="37" name="CasellaDiTesto 36">
            <a:extLst>
              <a:ext uri="{FF2B5EF4-FFF2-40B4-BE49-F238E27FC236}">
                <a16:creationId xmlns:a16="http://schemas.microsoft.com/office/drawing/2014/main" id="{1716C050-4AB6-2554-8633-49BB98E6D655}"/>
              </a:ext>
            </a:extLst>
          </p:cNvPr>
          <p:cNvSpPr txBox="1"/>
          <p:nvPr/>
        </p:nvSpPr>
        <p:spPr>
          <a:xfrm>
            <a:off x="1538266" y="5929150"/>
            <a:ext cx="3524251" cy="369332"/>
          </a:xfrm>
          <a:prstGeom prst="rect">
            <a:avLst/>
          </a:prstGeom>
          <a:noFill/>
        </p:spPr>
        <p:txBody>
          <a:bodyPr wrap="square" rtlCol="0">
            <a:spAutoFit/>
          </a:bodyPr>
          <a:lstStyle/>
          <a:p>
            <a:r>
              <a:rPr lang="it-IT" dirty="0"/>
              <a:t>Analisi della macchina virtuale </a:t>
            </a:r>
          </a:p>
        </p:txBody>
      </p:sp>
      <p:sp>
        <p:nvSpPr>
          <p:cNvPr id="38" name="CasellaDiTesto 37">
            <a:extLst>
              <a:ext uri="{FF2B5EF4-FFF2-40B4-BE49-F238E27FC236}">
                <a16:creationId xmlns:a16="http://schemas.microsoft.com/office/drawing/2014/main" id="{7E122BC2-B2FD-2FD9-BFDE-EE87E57FA0F2}"/>
              </a:ext>
            </a:extLst>
          </p:cNvPr>
          <p:cNvSpPr txBox="1"/>
          <p:nvPr/>
        </p:nvSpPr>
        <p:spPr>
          <a:xfrm>
            <a:off x="1523989" y="6383660"/>
            <a:ext cx="3200400" cy="369332"/>
          </a:xfrm>
          <a:prstGeom prst="rect">
            <a:avLst/>
          </a:prstGeom>
          <a:noFill/>
        </p:spPr>
        <p:txBody>
          <a:bodyPr wrap="square" rtlCol="0">
            <a:spAutoFit/>
          </a:bodyPr>
          <a:lstStyle/>
          <a:p>
            <a:r>
              <a:rPr lang="it-IT" dirty="0"/>
              <a:t>Analisi del </a:t>
            </a:r>
            <a:r>
              <a:rPr lang="it-IT" i="1" dirty="0"/>
              <a:t>modus operandi </a:t>
            </a:r>
          </a:p>
        </p:txBody>
      </p:sp>
    </p:spTree>
    <p:extLst>
      <p:ext uri="{BB962C8B-B14F-4D97-AF65-F5344CB8AC3E}">
        <p14:creationId xmlns:p14="http://schemas.microsoft.com/office/powerpoint/2010/main" val="41715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7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873D342-48B5-9683-F4AC-103425998AE4}"/>
              </a:ext>
            </a:extLst>
          </p:cNvPr>
          <p:cNvSpPr>
            <a:spLocks noGrp="1"/>
          </p:cNvSpPr>
          <p:nvPr>
            <p:ph type="subTitle" idx="1"/>
          </p:nvPr>
        </p:nvSpPr>
        <p:spPr>
          <a:xfrm>
            <a:off x="1419225" y="688036"/>
            <a:ext cx="9144000" cy="2170113"/>
          </a:xfrm>
        </p:spPr>
        <p:txBody>
          <a:bodyPr>
            <a:normAutofit/>
          </a:bodyPr>
          <a:lstStyle/>
          <a:p>
            <a:pPr>
              <a:lnSpc>
                <a:spcPct val="150000"/>
              </a:lnSpc>
            </a:pPr>
            <a:r>
              <a:rPr lang="it-IT" sz="2000" dirty="0"/>
              <a:t>Davide Bassani, esperto digitale forense, ragionando sul paradigma relativo al fatto che, un individuo, nel momento in cui utilizza un dispositivo, lo modifica, ha creato un </a:t>
            </a:r>
            <a:r>
              <a:rPr lang="it-IT" sz="2000" i="1" dirty="0"/>
              <a:t>software</a:t>
            </a:r>
            <a:r>
              <a:rPr lang="it-IT" sz="2000" dirty="0"/>
              <a:t> in grado di riconoscere, con certezza, se un soggetto, nella fattispecie il reo, dopo un’analisi del dispositivo in uso, abbia utilizzato altri dispostivi</a:t>
            </a:r>
          </a:p>
        </p:txBody>
      </p:sp>
      <p:sp>
        <p:nvSpPr>
          <p:cNvPr id="4" name="CasellaDiTesto 3">
            <a:extLst>
              <a:ext uri="{FF2B5EF4-FFF2-40B4-BE49-F238E27FC236}">
                <a16:creationId xmlns:a16="http://schemas.microsoft.com/office/drawing/2014/main" id="{2502115B-8ACD-DD35-ECA3-6E94F06D2035}"/>
              </a:ext>
            </a:extLst>
          </p:cNvPr>
          <p:cNvSpPr txBox="1"/>
          <p:nvPr/>
        </p:nvSpPr>
        <p:spPr>
          <a:xfrm>
            <a:off x="1933575" y="4133851"/>
            <a:ext cx="7791450" cy="1429622"/>
          </a:xfrm>
          <a:prstGeom prst="rect">
            <a:avLst/>
          </a:prstGeom>
          <a:noFill/>
        </p:spPr>
        <p:txBody>
          <a:bodyPr wrap="square" rtlCol="0">
            <a:spAutoFit/>
          </a:bodyPr>
          <a:lstStyle/>
          <a:p>
            <a:pPr algn="ctr">
              <a:lnSpc>
                <a:spcPct val="150000"/>
              </a:lnSpc>
            </a:pPr>
            <a:r>
              <a:rPr lang="it-IT" sz="2000" dirty="0"/>
              <a:t>L’individuo lascerebbe quindi un’impronta digitale in grado di identificarlo, per mezzo del </a:t>
            </a:r>
            <a:r>
              <a:rPr lang="it-IT" sz="2000" i="1" dirty="0"/>
              <a:t>software</a:t>
            </a:r>
            <a:r>
              <a:rPr lang="it-IT" sz="2000" dirty="0"/>
              <a:t> in questione, su qualsiasi dispositivo che egli abbia utilizzato </a:t>
            </a:r>
          </a:p>
        </p:txBody>
      </p:sp>
      <p:sp>
        <p:nvSpPr>
          <p:cNvPr id="5" name="Freccia in giù 4">
            <a:extLst>
              <a:ext uri="{FF2B5EF4-FFF2-40B4-BE49-F238E27FC236}">
                <a16:creationId xmlns:a16="http://schemas.microsoft.com/office/drawing/2014/main" id="{49459322-ACD9-0CDD-CE71-FAC58B947C12}"/>
              </a:ext>
            </a:extLst>
          </p:cNvPr>
          <p:cNvSpPr/>
          <p:nvPr/>
        </p:nvSpPr>
        <p:spPr>
          <a:xfrm>
            <a:off x="5440680" y="2858149"/>
            <a:ext cx="777240" cy="1141701"/>
          </a:xfrm>
          <a:prstGeom prst="downArrow">
            <a:avLst/>
          </a:prstGeom>
          <a:gradFill>
            <a:gsLst>
              <a:gs pos="17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4562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6D96D9-3003-3BBC-D5C4-01115EF8FEC1}"/>
              </a:ext>
            </a:extLst>
          </p:cNvPr>
          <p:cNvSpPr>
            <a:spLocks noGrp="1"/>
          </p:cNvSpPr>
          <p:nvPr>
            <p:ph type="ctrTitle"/>
          </p:nvPr>
        </p:nvSpPr>
        <p:spPr>
          <a:xfrm>
            <a:off x="-768284" y="1098983"/>
            <a:ext cx="9144000" cy="1223963"/>
          </a:xfrm>
        </p:spPr>
        <p:txBody>
          <a:bodyPr>
            <a:normAutofit/>
          </a:bodyPr>
          <a:lstStyle/>
          <a:p>
            <a:r>
              <a:rPr lang="it-IT" sz="7000" dirty="0"/>
              <a:t>FINE </a:t>
            </a:r>
          </a:p>
        </p:txBody>
      </p:sp>
      <p:pic>
        <p:nvPicPr>
          <p:cNvPr id="1026" name="Picture 2" descr="MANUALE TEORICO-APPLICATIVO DI CRIMINOLOGIA E SCIENZE CRIMINALISTICHE :  Brasi A cura, Cristina: Amazon.it: Libri">
            <a:extLst>
              <a:ext uri="{FF2B5EF4-FFF2-40B4-BE49-F238E27FC236}">
                <a16:creationId xmlns:a16="http://schemas.microsoft.com/office/drawing/2014/main" id="{C782E738-2484-0CE9-EFD1-3B9DE863E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7" y="58720"/>
            <a:ext cx="5175315" cy="674055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C8B73F8-F0C7-39DE-6800-5877036B9887}"/>
              </a:ext>
            </a:extLst>
          </p:cNvPr>
          <p:cNvSpPr txBox="1"/>
          <p:nvPr/>
        </p:nvSpPr>
        <p:spPr>
          <a:xfrm>
            <a:off x="1027521" y="3637871"/>
            <a:ext cx="5910606" cy="707886"/>
          </a:xfrm>
          <a:prstGeom prst="rect">
            <a:avLst/>
          </a:prstGeom>
          <a:noFill/>
        </p:spPr>
        <p:txBody>
          <a:bodyPr wrap="square" rtlCol="0">
            <a:spAutoFit/>
          </a:bodyPr>
          <a:lstStyle/>
          <a:p>
            <a:r>
              <a:rPr lang="it-IT" sz="4000" dirty="0"/>
              <a:t>GRAZIE PER L’ATTENZIONE </a:t>
            </a:r>
          </a:p>
        </p:txBody>
      </p:sp>
    </p:spTree>
    <p:extLst>
      <p:ext uri="{BB962C8B-B14F-4D97-AF65-F5344CB8AC3E}">
        <p14:creationId xmlns:p14="http://schemas.microsoft.com/office/powerpoint/2010/main" val="139175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it" dirty="0"/>
              <a:t>Cybercrimes</a:t>
            </a:r>
            <a:endParaRPr dirty="0"/>
          </a:p>
        </p:txBody>
      </p:sp>
      <p:sp>
        <p:nvSpPr>
          <p:cNvPr id="66" name="Google Shape;66;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Bef>
                <a:spcPts val="1600"/>
              </a:spcBef>
              <a:buClr>
                <a:schemeClr val="dk1"/>
              </a:buClr>
              <a:buSzPts val="1100"/>
              <a:buNone/>
            </a:pPr>
            <a:r>
              <a:rPr lang="it" sz="1467" dirty="0">
                <a:solidFill>
                  <a:schemeClr val="dk1"/>
                </a:solidFill>
              </a:rPr>
              <a:t>Bruce Schneier, nel 2000, propose una classificazione dei crimini informatici in tre distinte categorie, offrendo una prospettiva articolata sul fenomeno del cybercrime. Queste categorie sono:</a:t>
            </a:r>
            <a:endParaRPr sz="1467" dirty="0">
              <a:solidFill>
                <a:schemeClr val="dk1"/>
              </a:solidFill>
            </a:endParaRPr>
          </a:p>
          <a:p>
            <a:pPr indent="-397923">
              <a:spcBef>
                <a:spcPts val="1600"/>
              </a:spcBef>
              <a:buClr>
                <a:schemeClr val="dk1"/>
              </a:buClr>
              <a:buSzPts val="1100"/>
              <a:buAutoNum type="arabicPeriod"/>
            </a:pPr>
            <a:r>
              <a:rPr lang="it" sz="1467" b="1" dirty="0">
                <a:solidFill>
                  <a:schemeClr val="dk1"/>
                </a:solidFill>
              </a:rPr>
              <a:t>Attacchi Criminali Propriamente Intesi</a:t>
            </a:r>
            <a:r>
              <a:rPr lang="it" sz="1467" dirty="0">
                <a:solidFill>
                  <a:schemeClr val="dk1"/>
                </a:solidFill>
              </a:rPr>
              <a:t>: Questa categoria include azioni che violano le leggi vigenti in modo chiaro e diretto. Esempi possono includere hacking, furto di dati, creazione e diffusione di malware, e frodi online. Questi crimini sono universalmente riconosciuti come illegali e sono perseguiti in base alle leggi esistenti.</a:t>
            </a:r>
            <a:endParaRPr sz="1467" dirty="0">
              <a:solidFill>
                <a:schemeClr val="dk1"/>
              </a:solidFill>
            </a:endParaRPr>
          </a:p>
          <a:p>
            <a:pPr indent="-397923">
              <a:buClr>
                <a:schemeClr val="dk1"/>
              </a:buClr>
              <a:buSzPts val="1100"/>
              <a:buAutoNum type="arabicPeriod"/>
            </a:pPr>
            <a:r>
              <a:rPr lang="it" sz="1467" b="1" dirty="0">
                <a:solidFill>
                  <a:schemeClr val="dk1"/>
                </a:solidFill>
              </a:rPr>
              <a:t>Attacchi Non Propriamente Criminali</a:t>
            </a:r>
            <a:r>
              <a:rPr lang="it" sz="1467" dirty="0">
                <a:solidFill>
                  <a:schemeClr val="dk1"/>
                </a:solidFill>
              </a:rPr>
              <a:t>: Questi attacchi si situano in una zona grigia dal punto di vista legale. Non sono necessariamente illegali secondo la lettera della legge, ma possono essere eticamente discutibili o dannosi. Esempi possono includere attività come il doxxing (divulgazione di informazioni private online senza consenso), o certe forme di hacktivism dove non ci sono danni diretti a persone o proprietà.</a:t>
            </a:r>
            <a:endParaRPr sz="1467" dirty="0">
              <a:solidFill>
                <a:schemeClr val="dk1"/>
              </a:solidFill>
            </a:endParaRPr>
          </a:p>
          <a:p>
            <a:pPr indent="-397923">
              <a:buClr>
                <a:schemeClr val="dk1"/>
              </a:buClr>
              <a:buSzPts val="1100"/>
              <a:buAutoNum type="arabicPeriod"/>
            </a:pPr>
            <a:r>
              <a:rPr lang="it" sz="1467" b="1" dirty="0">
                <a:solidFill>
                  <a:schemeClr val="dk1"/>
                </a:solidFill>
              </a:rPr>
              <a:t>Attacchi Basati su Sistemi Legali</a:t>
            </a:r>
            <a:r>
              <a:rPr lang="it" sz="1467" dirty="0">
                <a:solidFill>
                  <a:schemeClr val="dk1"/>
                </a:solidFill>
              </a:rPr>
              <a:t>: Questa categoria è particolarmente interessante in quanto coinvolge l'uso di sistemi legali per scopi illeciti o non etici. Ad esempio, potrebbe includere l'uso della legislazione sul copyright per sopprimere informazioni di interesse pubblico o la manipolazione delle leggi per proteggere pratiche ingiuste nel cyberspazio. Questo tipo di attacco sfrutta le lacune o le ambiguità delle leggi esistenti per ottenere vantaggi o per danneggiare altri soggetti.</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fade">
                                      <p:cBhvr>
                                        <p:cTn id="12" dur="5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animEffect transition="in" filter="fade">
                                      <p:cBhvr>
                                        <p:cTn id="17" dur="500"/>
                                        <p:tgtEl>
                                          <p:spTgt spid="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
                                            <p:txEl>
                                              <p:pRg st="2" end="2"/>
                                            </p:txEl>
                                          </p:spTgt>
                                        </p:tgtEl>
                                        <p:attrNameLst>
                                          <p:attrName>style.visibility</p:attrName>
                                        </p:attrNameLst>
                                      </p:cBhvr>
                                      <p:to>
                                        <p:strVal val="visible"/>
                                      </p:to>
                                    </p:set>
                                    <p:animEffect transition="in" filter="fade">
                                      <p:cBhvr>
                                        <p:cTn id="22" dur="500"/>
                                        <p:tgtEl>
                                          <p:spTgt spid="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xEl>
                                              <p:pRg st="3" end="3"/>
                                            </p:txEl>
                                          </p:spTgt>
                                        </p:tgtEl>
                                        <p:attrNameLst>
                                          <p:attrName>style.visibility</p:attrName>
                                        </p:attrNameLst>
                                      </p:cBhvr>
                                      <p:to>
                                        <p:strVal val="visible"/>
                                      </p:to>
                                    </p:set>
                                    <p:animEffect transition="in" filter="fade">
                                      <p:cBhvr>
                                        <p:cTn id="27" dur="500"/>
                                        <p:tgtEl>
                                          <p:spTgt spid="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p:txBody>
      </p:sp>
      <p:sp>
        <p:nvSpPr>
          <p:cNvPr id="72" name="Google Shape;72;p16"/>
          <p:cNvSpPr txBox="1">
            <a:spLocks noGrp="1"/>
          </p:cNvSpPr>
          <p:nvPr>
            <p:ph type="body" idx="1"/>
          </p:nvPr>
        </p:nvSpPr>
        <p:spPr>
          <a:xfrm>
            <a:off x="415600" y="1536633"/>
            <a:ext cx="11360800" cy="4555200"/>
          </a:xfrm>
          <a:prstGeom prst="rect">
            <a:avLst/>
          </a:prstGeom>
          <a:noFill/>
        </p:spPr>
        <p:txBody>
          <a:bodyPr spcFirstLastPara="1" vert="horz" wrap="square" lIns="121900" tIns="121900" rIns="121900" bIns="121900" rtlCol="0" anchor="t" anchorCtr="0">
            <a:normAutofit/>
          </a:bodyPr>
          <a:lstStyle/>
          <a:p>
            <a:pPr indent="-390938">
              <a:spcBef>
                <a:spcPts val="1600"/>
              </a:spcBef>
              <a:buClr>
                <a:schemeClr val="dk1"/>
              </a:buClr>
              <a:buSzPct val="100000"/>
              <a:buAutoNum type="arabicPeriod"/>
            </a:pPr>
            <a:r>
              <a:rPr lang="it" sz="1467" dirty="0">
                <a:solidFill>
                  <a:schemeClr val="dk1"/>
                </a:solidFill>
              </a:rPr>
              <a:t>Attacchi Criminali Propriamente Intesi: Una Prospettiva su Violazioni e Guadagni Economici</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Gli attacchi criminali propriamente intesi nel contesto del cybercrime sono quelli che coinvolgono una chiara violazione dei sistemi informatici. Il denominatore comune di queste azioni è l'obiettivo di ottenere un vantaggio economico attraverso l'uso illegale della tecnologia. A differenza del sabotaggio fisico, questi crimini si avvalgono di strumenti tecnologici avanzati, come i virus, e si focalizzano sull'exploit delle vulnerabilità dei sistemi informatici.</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Questi attacchi possono manifestarsi in diverse forme, tra cui:</a:t>
            </a:r>
            <a:endParaRPr sz="1467" dirty="0">
              <a:solidFill>
                <a:schemeClr val="dk1"/>
              </a:solidFill>
            </a:endParaRPr>
          </a:p>
          <a:p>
            <a:pPr indent="-390938">
              <a:spcBef>
                <a:spcPts val="1600"/>
              </a:spcBef>
              <a:buClr>
                <a:schemeClr val="dk1"/>
              </a:buClr>
              <a:buSzPct val="100000"/>
            </a:pPr>
            <a:r>
              <a:rPr lang="it" sz="1467" b="1" dirty="0">
                <a:solidFill>
                  <a:schemeClr val="dk1"/>
                </a:solidFill>
              </a:rPr>
              <a:t>Hacking</a:t>
            </a:r>
            <a:r>
              <a:rPr lang="it" sz="1467" dirty="0">
                <a:solidFill>
                  <a:schemeClr val="dk1"/>
                </a:solidFill>
              </a:rPr>
              <a:t>: L'accesso non autorizzato a sistemi informatici per rubare dati sensibili o informazioni private.</a:t>
            </a:r>
            <a:endParaRPr sz="1467" dirty="0">
              <a:solidFill>
                <a:schemeClr val="dk1"/>
              </a:solidFill>
            </a:endParaRPr>
          </a:p>
          <a:p>
            <a:pPr indent="-390938">
              <a:buClr>
                <a:schemeClr val="dk1"/>
              </a:buClr>
              <a:buSzPct val="100000"/>
            </a:pPr>
            <a:r>
              <a:rPr lang="it" sz="1467" b="1" dirty="0">
                <a:solidFill>
                  <a:schemeClr val="dk1"/>
                </a:solidFill>
              </a:rPr>
              <a:t>Phishing e Frodi Online</a:t>
            </a:r>
            <a:r>
              <a:rPr lang="it" sz="1467" dirty="0">
                <a:solidFill>
                  <a:schemeClr val="dk1"/>
                </a:solidFill>
              </a:rPr>
              <a:t>: Truffe che mirano a ingannare gli utenti per ottenere dati personali, finanziari o di accesso.</a:t>
            </a:r>
            <a:endParaRPr sz="1467" dirty="0">
              <a:solidFill>
                <a:schemeClr val="dk1"/>
              </a:solidFill>
            </a:endParaRPr>
          </a:p>
          <a:p>
            <a:pPr indent="-390938">
              <a:buClr>
                <a:schemeClr val="dk1"/>
              </a:buClr>
              <a:buSzPct val="100000"/>
            </a:pPr>
            <a:r>
              <a:rPr lang="it" sz="1467" b="1" dirty="0">
                <a:solidFill>
                  <a:schemeClr val="dk1"/>
                </a:solidFill>
              </a:rPr>
              <a:t>Diffusione di Malware</a:t>
            </a:r>
            <a:r>
              <a:rPr lang="it" sz="1467" dirty="0">
                <a:solidFill>
                  <a:schemeClr val="dk1"/>
                </a:solidFill>
              </a:rPr>
              <a:t>: Programmi dannosi, come virus o trojan, creati per danneggiare o prendere il controllo di sistemi informatici.</a:t>
            </a:r>
            <a:endParaRPr sz="1467" dirty="0">
              <a:solidFill>
                <a:schemeClr val="dk1"/>
              </a:solidFill>
            </a:endParaRPr>
          </a:p>
          <a:p>
            <a:pPr indent="-390938">
              <a:buClr>
                <a:schemeClr val="dk1"/>
              </a:buClr>
              <a:buSzPct val="100000"/>
            </a:pPr>
            <a:r>
              <a:rPr lang="it" sz="1467" b="1" dirty="0">
                <a:solidFill>
                  <a:schemeClr val="dk1"/>
                </a:solidFill>
              </a:rPr>
              <a:t>Ransomware</a:t>
            </a:r>
            <a:r>
              <a:rPr lang="it" sz="1467" dirty="0">
                <a:solidFill>
                  <a:schemeClr val="dk1"/>
                </a:solidFill>
              </a:rPr>
              <a:t>: Un tipo di malware che cripta i dati della vittima, richiedendo un riscatto per il loro sblocco.</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La peculiarità di questi attacchi è che, pur essendo virtuali, hanno effetti molto reali e concreti, sia in termini economici che di sicurezza informatica. La loro natura tecnologica permette ai criminali di operare a distanza, spesso eludendo facilmente le barriere geografiche e legali tradizionali.</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xEl>
                                              <p:pRg st="0" end="0"/>
                                            </p:txEl>
                                          </p:spTgt>
                                        </p:tgtEl>
                                        <p:attrNameLst>
                                          <p:attrName>style.visibility</p:attrName>
                                        </p:attrNameLst>
                                      </p:cBhvr>
                                      <p:to>
                                        <p:strVal val="visible"/>
                                      </p:to>
                                    </p:set>
                                    <p:animEffect transition="in" filter="fade">
                                      <p:cBhvr>
                                        <p:cTn id="12" dur="500"/>
                                        <p:tgtEl>
                                          <p:spTgt spid="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xEl>
                                              <p:pRg st="1" end="1"/>
                                            </p:txEl>
                                          </p:spTgt>
                                        </p:tgtEl>
                                        <p:attrNameLst>
                                          <p:attrName>style.visibility</p:attrName>
                                        </p:attrNameLst>
                                      </p:cBhvr>
                                      <p:to>
                                        <p:strVal val="visible"/>
                                      </p:to>
                                    </p:set>
                                    <p:animEffect transition="in" filter="fade">
                                      <p:cBhvr>
                                        <p:cTn id="17" dur="500"/>
                                        <p:tgtEl>
                                          <p:spTgt spid="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xEl>
                                              <p:pRg st="2" end="2"/>
                                            </p:txEl>
                                          </p:spTgt>
                                        </p:tgtEl>
                                        <p:attrNameLst>
                                          <p:attrName>style.visibility</p:attrName>
                                        </p:attrNameLst>
                                      </p:cBhvr>
                                      <p:to>
                                        <p:strVal val="visible"/>
                                      </p:to>
                                    </p:set>
                                    <p:animEffect transition="in" filter="fade">
                                      <p:cBhvr>
                                        <p:cTn id="22" dur="500"/>
                                        <p:tgtEl>
                                          <p:spTgt spid="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
                                            <p:txEl>
                                              <p:pRg st="3" end="3"/>
                                            </p:txEl>
                                          </p:spTgt>
                                        </p:tgtEl>
                                        <p:attrNameLst>
                                          <p:attrName>style.visibility</p:attrName>
                                        </p:attrNameLst>
                                      </p:cBhvr>
                                      <p:to>
                                        <p:strVal val="visible"/>
                                      </p:to>
                                    </p:set>
                                    <p:animEffect transition="in" filter="fade">
                                      <p:cBhvr>
                                        <p:cTn id="27" dur="500"/>
                                        <p:tgtEl>
                                          <p:spTgt spid="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xEl>
                                              <p:pRg st="4" end="4"/>
                                            </p:txEl>
                                          </p:spTgt>
                                        </p:tgtEl>
                                        <p:attrNameLst>
                                          <p:attrName>style.visibility</p:attrName>
                                        </p:attrNameLst>
                                      </p:cBhvr>
                                      <p:to>
                                        <p:strVal val="visible"/>
                                      </p:to>
                                    </p:set>
                                    <p:animEffect transition="in" filter="fade">
                                      <p:cBhvr>
                                        <p:cTn id="32" dur="500"/>
                                        <p:tgtEl>
                                          <p:spTgt spid="7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
                                            <p:txEl>
                                              <p:pRg st="5" end="5"/>
                                            </p:txEl>
                                          </p:spTgt>
                                        </p:tgtEl>
                                        <p:attrNameLst>
                                          <p:attrName>style.visibility</p:attrName>
                                        </p:attrNameLst>
                                      </p:cBhvr>
                                      <p:to>
                                        <p:strVal val="visible"/>
                                      </p:to>
                                    </p:set>
                                    <p:animEffect transition="in" filter="fade">
                                      <p:cBhvr>
                                        <p:cTn id="37" dur="500"/>
                                        <p:tgtEl>
                                          <p:spTgt spid="7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xEl>
                                              <p:pRg st="6" end="6"/>
                                            </p:txEl>
                                          </p:spTgt>
                                        </p:tgtEl>
                                        <p:attrNameLst>
                                          <p:attrName>style.visibility</p:attrName>
                                        </p:attrNameLst>
                                      </p:cBhvr>
                                      <p:to>
                                        <p:strVal val="visible"/>
                                      </p:to>
                                    </p:set>
                                    <p:animEffect transition="in" filter="fade">
                                      <p:cBhvr>
                                        <p:cTn id="42" dur="500"/>
                                        <p:tgtEl>
                                          <p:spTgt spid="7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
                                            <p:txEl>
                                              <p:pRg st="7" end="7"/>
                                            </p:txEl>
                                          </p:spTgt>
                                        </p:tgtEl>
                                        <p:attrNameLst>
                                          <p:attrName>style.visibility</p:attrName>
                                        </p:attrNameLst>
                                      </p:cBhvr>
                                      <p:to>
                                        <p:strVal val="visible"/>
                                      </p:to>
                                    </p:set>
                                    <p:animEffect transition="in" filter="fade">
                                      <p:cBhvr>
                                        <p:cTn id="47" dur="500"/>
                                        <p:tgtEl>
                                          <p:spTgt spid="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p:txBody>
      </p:sp>
      <p:sp>
        <p:nvSpPr>
          <p:cNvPr id="78" name="Google Shape;78;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390938">
              <a:spcBef>
                <a:spcPts val="1600"/>
              </a:spcBef>
              <a:buClr>
                <a:schemeClr val="dk1"/>
              </a:buClr>
              <a:buSzPct val="100000"/>
              <a:buAutoNum type="arabicPeriod"/>
            </a:pPr>
            <a:r>
              <a:rPr lang="it" sz="1467" dirty="0">
                <a:solidFill>
                  <a:schemeClr val="dk1"/>
                </a:solidFill>
              </a:rPr>
              <a:t>Attacchi Criminali Propriamente Intesi: Frode Informatica, Attacchi Distruttivi e Furto d'Identità</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Nella categoria degli attacchi criminali propriamente intesi nel campo del cybercrime, possiamo identificare tre tipologie principali di azioni illecite:</a:t>
            </a:r>
            <a:endParaRPr sz="1467" dirty="0">
              <a:solidFill>
                <a:schemeClr val="dk1"/>
              </a:solidFill>
            </a:endParaRPr>
          </a:p>
          <a:p>
            <a:pPr indent="-390938">
              <a:spcBef>
                <a:spcPts val="1600"/>
              </a:spcBef>
              <a:buClr>
                <a:schemeClr val="dk1"/>
              </a:buClr>
              <a:buSzPct val="100000"/>
            </a:pPr>
            <a:r>
              <a:rPr lang="it" sz="1467" b="1" dirty="0">
                <a:solidFill>
                  <a:schemeClr val="dk1"/>
                </a:solidFill>
              </a:rPr>
              <a:t>Frode Informatica</a:t>
            </a:r>
            <a:r>
              <a:rPr lang="it" sz="1467" dirty="0">
                <a:solidFill>
                  <a:schemeClr val="dk1"/>
                </a:solidFill>
              </a:rPr>
              <a:t>: Questa tipologia di crimine comporta la manipolazione di servizi o processi di elaborazione dati per ottenere un profitto ingiusto. Gli esempi includono l'alterazione di transazioni finanziarie, l'uso fraudolento di dati di carte di credito, o la manipolazione di sistemi di contabilità per trarne vantaggi economici.</a:t>
            </a:r>
            <a:endParaRPr sz="1467" dirty="0">
              <a:solidFill>
                <a:schemeClr val="dk1"/>
              </a:solidFill>
            </a:endParaRPr>
          </a:p>
          <a:p>
            <a:pPr indent="-390938">
              <a:buClr>
                <a:schemeClr val="dk1"/>
              </a:buClr>
              <a:buSzPct val="100000"/>
            </a:pPr>
            <a:r>
              <a:rPr lang="it" sz="1467" b="1" dirty="0">
                <a:solidFill>
                  <a:schemeClr val="dk1"/>
                </a:solidFill>
              </a:rPr>
              <a:t>Attacchi Distruttivi</a:t>
            </a:r>
            <a:r>
              <a:rPr lang="it" sz="1467" dirty="0">
                <a:solidFill>
                  <a:schemeClr val="dk1"/>
                </a:solidFill>
              </a:rPr>
              <a:t>: A differenza della frode informatica, gli attacchi distruttivi non sono primariamente mirati al guadagno economico. Il loro scopo è quello di arrecare danno alla proprietà altrui, che può variare dal danneggiamento di un singolo computer alla distruzione di reti aziendali o di complessi sistemi di reti. Tali attacchi possono assumere forme come la diffusione di virus distruttivi, attacchi DDoS (Distributed Denial of Service), o altre forme di sabotaggio digitale.</a:t>
            </a:r>
            <a:endParaRPr sz="1467" dirty="0">
              <a:solidFill>
                <a:schemeClr val="dk1"/>
              </a:solidFill>
            </a:endParaRPr>
          </a:p>
          <a:p>
            <a:pPr indent="-390938">
              <a:buClr>
                <a:schemeClr val="dk1"/>
              </a:buClr>
              <a:buSzPct val="100000"/>
            </a:pPr>
            <a:r>
              <a:rPr lang="it" sz="1467" b="1" dirty="0">
                <a:solidFill>
                  <a:schemeClr val="dk1"/>
                </a:solidFill>
              </a:rPr>
              <a:t>Furto d'Identità</a:t>
            </a:r>
            <a:r>
              <a:rPr lang="it" sz="1467" dirty="0">
                <a:solidFill>
                  <a:schemeClr val="dk1"/>
                </a:solidFill>
              </a:rPr>
              <a:t>: Questo crimine implica l'acquisizione e l'uso non autorizzato di informazioni personali di un individuo. Può variare dall'uso di dati personali come nomi e indirizzi, fino all'impersonificazione totale, dove il criminale assume l'identità della vittima per accedere a risorse finanziarie, commettere frodi o perpetrare altri crimini. Il furto d'identità può portare a conseguenze gravi per le vittime, includendo la perdita finanziaria e danni alla reputazione.</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Queste varie forme di attacchi criminali propriamente intesi illustrano la vasta gamma e la complessità dei crimini nel cyberspazio, ognuno con le sue specifiche modalità operative e implicazioni.</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xEl>
                                              <p:pRg st="0" end="0"/>
                                            </p:txEl>
                                          </p:spTgt>
                                        </p:tgtEl>
                                        <p:attrNameLst>
                                          <p:attrName>style.visibility</p:attrName>
                                        </p:attrNameLst>
                                      </p:cBhvr>
                                      <p:to>
                                        <p:strVal val="visible"/>
                                      </p:to>
                                    </p:set>
                                    <p:animEffect transition="in" filter="fade">
                                      <p:cBhvr>
                                        <p:cTn id="12" dur="500"/>
                                        <p:tgtEl>
                                          <p:spTgt spid="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
                                            <p:txEl>
                                              <p:pRg st="1" end="1"/>
                                            </p:txEl>
                                          </p:spTgt>
                                        </p:tgtEl>
                                        <p:attrNameLst>
                                          <p:attrName>style.visibility</p:attrName>
                                        </p:attrNameLst>
                                      </p:cBhvr>
                                      <p:to>
                                        <p:strVal val="visible"/>
                                      </p:to>
                                    </p:set>
                                    <p:animEffect transition="in" filter="fade">
                                      <p:cBhvr>
                                        <p:cTn id="17" dur="500"/>
                                        <p:tgtEl>
                                          <p:spTgt spid="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xEl>
                                              <p:pRg st="2" end="2"/>
                                            </p:txEl>
                                          </p:spTgt>
                                        </p:tgtEl>
                                        <p:attrNameLst>
                                          <p:attrName>style.visibility</p:attrName>
                                        </p:attrNameLst>
                                      </p:cBhvr>
                                      <p:to>
                                        <p:strVal val="visible"/>
                                      </p:to>
                                    </p:set>
                                    <p:animEffect transition="in" filter="fade">
                                      <p:cBhvr>
                                        <p:cTn id="22" dur="500"/>
                                        <p:tgtEl>
                                          <p:spTgt spid="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
                                            <p:txEl>
                                              <p:pRg st="3" end="3"/>
                                            </p:txEl>
                                          </p:spTgt>
                                        </p:tgtEl>
                                        <p:attrNameLst>
                                          <p:attrName>style.visibility</p:attrName>
                                        </p:attrNameLst>
                                      </p:cBhvr>
                                      <p:to>
                                        <p:strVal val="visible"/>
                                      </p:to>
                                    </p:set>
                                    <p:animEffect transition="in" filter="fade">
                                      <p:cBhvr>
                                        <p:cTn id="27" dur="500"/>
                                        <p:tgtEl>
                                          <p:spTgt spid="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
                                            <p:txEl>
                                              <p:pRg st="4" end="4"/>
                                            </p:txEl>
                                          </p:spTgt>
                                        </p:tgtEl>
                                        <p:attrNameLst>
                                          <p:attrName>style.visibility</p:attrName>
                                        </p:attrNameLst>
                                      </p:cBhvr>
                                      <p:to>
                                        <p:strVal val="visible"/>
                                      </p:to>
                                    </p:set>
                                    <p:animEffect transition="in" filter="fade">
                                      <p:cBhvr>
                                        <p:cTn id="32" dur="500"/>
                                        <p:tgtEl>
                                          <p:spTgt spid="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xEl>
                                              <p:pRg st="5" end="5"/>
                                            </p:txEl>
                                          </p:spTgt>
                                        </p:tgtEl>
                                        <p:attrNameLst>
                                          <p:attrName>style.visibility</p:attrName>
                                        </p:attrNameLst>
                                      </p:cBhvr>
                                      <p:to>
                                        <p:strVal val="visible"/>
                                      </p:to>
                                    </p:set>
                                    <p:animEffect transition="in" filter="fade">
                                      <p:cBhvr>
                                        <p:cTn id="37" dur="500"/>
                                        <p:tgtEl>
                                          <p:spTgt spid="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p:txBody>
      </p:sp>
      <p:sp>
        <p:nvSpPr>
          <p:cNvPr id="84" name="Google Shape;84;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390938">
              <a:spcBef>
                <a:spcPts val="1600"/>
              </a:spcBef>
              <a:buClr>
                <a:schemeClr val="dk1"/>
              </a:buClr>
              <a:buSzPct val="100000"/>
              <a:buAutoNum type="arabicPeriod" startAt="2"/>
            </a:pPr>
            <a:r>
              <a:rPr lang="it" sz="1467" dirty="0">
                <a:solidFill>
                  <a:schemeClr val="dk1"/>
                </a:solidFill>
              </a:rPr>
              <a:t>Attacchi Non Propriamente Criminali: Attacchi a Scopo Pubblicitario</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Gli attacchi non propriamente criminali nel campo del cybercrime spesso hanno una natura e finalità differente rispetto ai crimini tradizionali. Un esempio significativo sono gli attacchi a scopo pubblicitario:</a:t>
            </a:r>
            <a:endParaRPr sz="1467" dirty="0">
              <a:solidFill>
                <a:schemeClr val="dk1"/>
              </a:solidFill>
            </a:endParaRPr>
          </a:p>
          <a:p>
            <a:pPr indent="-390938">
              <a:spcBef>
                <a:spcPts val="1600"/>
              </a:spcBef>
              <a:buClr>
                <a:schemeClr val="dk1"/>
              </a:buClr>
              <a:buSzPct val="100000"/>
            </a:pPr>
            <a:r>
              <a:rPr lang="it" sz="1467" b="1" dirty="0">
                <a:solidFill>
                  <a:schemeClr val="dk1"/>
                </a:solidFill>
              </a:rPr>
              <a:t>Natura e Obiettivo</a:t>
            </a:r>
            <a:r>
              <a:rPr lang="it" sz="1467" dirty="0">
                <a:solidFill>
                  <a:schemeClr val="dk1"/>
                </a:solidFill>
              </a:rPr>
              <a:t>: Questi attacchi si caratterizzano per una violazione pubblica di un sistema informatico, con l'obiettivo primario di attirare l'attenzione dei media e generare un impatto mediatico. A differenza di altre forme di cybercrime, l'intento non è quello di procurare un guadagno economico diretto o di danneggiare in modo permanente il sistema.</a:t>
            </a:r>
            <a:endParaRPr sz="1467" dirty="0">
              <a:solidFill>
                <a:schemeClr val="dk1"/>
              </a:solidFill>
            </a:endParaRPr>
          </a:p>
          <a:p>
            <a:pPr indent="-390938">
              <a:buClr>
                <a:schemeClr val="dk1"/>
              </a:buClr>
              <a:buSzPct val="100000"/>
            </a:pPr>
            <a:r>
              <a:rPr lang="it" sz="1467" b="1" dirty="0">
                <a:solidFill>
                  <a:schemeClr val="dk1"/>
                </a:solidFill>
              </a:rPr>
              <a:t>Scopo Dimostrativo</a:t>
            </a:r>
            <a:r>
              <a:rPr lang="it" sz="1467" dirty="0">
                <a:solidFill>
                  <a:schemeClr val="dk1"/>
                </a:solidFill>
              </a:rPr>
              <a:t>: Spesso, il fine di questi attacchi è quello di evidenziare una vulnerabilità o un problema, solitamente legato alla sicurezza informatica. Gli autori di tali attacchi potrebbero voler dimostrare l'esistenza di una falla di sicurezza, sottolineare la necessità di miglioramenti, o anche solo mettere alla prova le proprie abilità tecniche in modo visibile.</a:t>
            </a:r>
            <a:endParaRPr sz="1467" dirty="0">
              <a:solidFill>
                <a:schemeClr val="dk1"/>
              </a:solidFill>
            </a:endParaRPr>
          </a:p>
          <a:p>
            <a:pPr indent="-390938">
              <a:buClr>
                <a:schemeClr val="dk1"/>
              </a:buClr>
              <a:buSzPct val="100000"/>
            </a:pPr>
            <a:r>
              <a:rPr lang="it" sz="1467" b="1" dirty="0">
                <a:solidFill>
                  <a:schemeClr val="dk1"/>
                </a:solidFill>
              </a:rPr>
              <a:t>Conseguenze Economiche</a:t>
            </a:r>
            <a:r>
              <a:rPr lang="it" sz="1467" dirty="0">
                <a:solidFill>
                  <a:schemeClr val="dk1"/>
                </a:solidFill>
              </a:rPr>
              <a:t>: Nonostante la mancanza di un intento criminalmente lucrativo, le conseguenze economiche di tali attacchi possono essere notevoli. Possono includere la perdita di fiducia dei clienti, danni all'immagine dell'azienda, costi legati al ripristino della sicurezza e della funzionalità dei sistemi, e persino la possibilità di cause legali a seguito della violazione.</a:t>
            </a:r>
            <a:endParaRPr sz="1467" dirty="0">
              <a:solidFill>
                <a:schemeClr val="dk1"/>
              </a:solidFill>
            </a:endParaRPr>
          </a:p>
          <a:p>
            <a:pPr indent="-390938">
              <a:buClr>
                <a:schemeClr val="dk1"/>
              </a:buClr>
              <a:buSzPct val="100000"/>
            </a:pPr>
            <a:r>
              <a:rPr lang="it" sz="1467" b="1" dirty="0">
                <a:solidFill>
                  <a:schemeClr val="dk1"/>
                </a:solidFill>
              </a:rPr>
              <a:t>Effetti Collaterali</a:t>
            </a:r>
            <a:r>
              <a:rPr lang="it" sz="1467" dirty="0">
                <a:solidFill>
                  <a:schemeClr val="dk1"/>
                </a:solidFill>
              </a:rPr>
              <a:t>: Oltre alle perdite economiche dirette, questi attacchi possono portare a un'ampia gamma di reazioni, dalla diffidenza degli utenti al deterioramento della reputazione pubblica dell'ente o dell'azienda colpita.</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In sintesi, mentre questi attacchi non sono intrinsecamente motivati da scopi criminali, le loro ripercussioni possono essere significative e richiedere un'attenzione seria da parte delle organizzazioni colpite.</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0" end="0"/>
                                            </p:txEl>
                                          </p:spTgt>
                                        </p:tgtEl>
                                        <p:attrNameLst>
                                          <p:attrName>style.visibility</p:attrName>
                                        </p:attrNameLst>
                                      </p:cBhvr>
                                      <p:to>
                                        <p:strVal val="visible"/>
                                      </p:to>
                                    </p:set>
                                    <p:animEffect transition="in" filter="fade">
                                      <p:cBhvr>
                                        <p:cTn id="12" dur="500"/>
                                        <p:tgtEl>
                                          <p:spTgt spid="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xEl>
                                              <p:pRg st="1" end="1"/>
                                            </p:txEl>
                                          </p:spTgt>
                                        </p:tgtEl>
                                        <p:attrNameLst>
                                          <p:attrName>style.visibility</p:attrName>
                                        </p:attrNameLst>
                                      </p:cBhvr>
                                      <p:to>
                                        <p:strVal val="visible"/>
                                      </p:to>
                                    </p:set>
                                    <p:animEffect transition="in" filter="fade">
                                      <p:cBhvr>
                                        <p:cTn id="17" dur="500"/>
                                        <p:tgtEl>
                                          <p:spTgt spid="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2" end="2"/>
                                            </p:txEl>
                                          </p:spTgt>
                                        </p:tgtEl>
                                        <p:attrNameLst>
                                          <p:attrName>style.visibility</p:attrName>
                                        </p:attrNameLst>
                                      </p:cBhvr>
                                      <p:to>
                                        <p:strVal val="visible"/>
                                      </p:to>
                                    </p:set>
                                    <p:animEffect transition="in" filter="fade">
                                      <p:cBhvr>
                                        <p:cTn id="22" dur="500"/>
                                        <p:tgtEl>
                                          <p:spTgt spid="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xEl>
                                              <p:pRg st="3" end="3"/>
                                            </p:txEl>
                                          </p:spTgt>
                                        </p:tgtEl>
                                        <p:attrNameLst>
                                          <p:attrName>style.visibility</p:attrName>
                                        </p:attrNameLst>
                                      </p:cBhvr>
                                      <p:to>
                                        <p:strVal val="visible"/>
                                      </p:to>
                                    </p:set>
                                    <p:animEffect transition="in" filter="fade">
                                      <p:cBhvr>
                                        <p:cTn id="27" dur="500"/>
                                        <p:tgtEl>
                                          <p:spTgt spid="8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xEl>
                                              <p:pRg st="4" end="4"/>
                                            </p:txEl>
                                          </p:spTgt>
                                        </p:tgtEl>
                                        <p:attrNameLst>
                                          <p:attrName>style.visibility</p:attrName>
                                        </p:attrNameLst>
                                      </p:cBhvr>
                                      <p:to>
                                        <p:strVal val="visible"/>
                                      </p:to>
                                    </p:set>
                                    <p:animEffect transition="in" filter="fade">
                                      <p:cBhvr>
                                        <p:cTn id="32" dur="500"/>
                                        <p:tgtEl>
                                          <p:spTgt spid="8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xEl>
                                              <p:pRg st="5" end="5"/>
                                            </p:txEl>
                                          </p:spTgt>
                                        </p:tgtEl>
                                        <p:attrNameLst>
                                          <p:attrName>style.visibility</p:attrName>
                                        </p:attrNameLst>
                                      </p:cBhvr>
                                      <p:to>
                                        <p:strVal val="visible"/>
                                      </p:to>
                                    </p:set>
                                    <p:animEffect transition="in" filter="fade">
                                      <p:cBhvr>
                                        <p:cTn id="37" dur="500"/>
                                        <p:tgtEl>
                                          <p:spTgt spid="8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4">
                                            <p:txEl>
                                              <p:pRg st="6" end="6"/>
                                            </p:txEl>
                                          </p:spTgt>
                                        </p:tgtEl>
                                        <p:attrNameLst>
                                          <p:attrName>style.visibility</p:attrName>
                                        </p:attrNameLst>
                                      </p:cBhvr>
                                      <p:to>
                                        <p:strVal val="visible"/>
                                      </p:to>
                                    </p:set>
                                    <p:animEffect transition="in" filter="fade">
                                      <p:cBhvr>
                                        <p:cTn id="42" dur="500"/>
                                        <p:tgtEl>
                                          <p:spTgt spid="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p:txBody>
      </p:sp>
      <p:sp>
        <p:nvSpPr>
          <p:cNvPr id="90" name="Google Shape;90;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10000"/>
          </a:bodyPr>
          <a:lstStyle/>
          <a:p>
            <a:pPr indent="-376968">
              <a:spcBef>
                <a:spcPts val="1600"/>
              </a:spcBef>
              <a:buClr>
                <a:schemeClr val="dk1"/>
              </a:buClr>
              <a:buSzPct val="100000"/>
              <a:buAutoNum type="arabicPeriod" startAt="3"/>
            </a:pPr>
            <a:r>
              <a:rPr lang="it" sz="1467" dirty="0">
                <a:solidFill>
                  <a:schemeClr val="dk1"/>
                </a:solidFill>
              </a:rPr>
              <a:t>Attacchi Basati su Sistemi Legali: Esplorazione delle Debolezze Giuridiche</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Gli attacchi basati su sistemi legali rappresentano una categoria peculiare nel panorama del cybercrime. Diversamente dagli attacchi informatici classici, questi non mirano a sfruttare vulnerabilità tecniche, ma piuttosto lacune o debolezze nel sistema giudiziario e legale. Caratteristiche e finalità di questi attacchi includono:</a:t>
            </a:r>
            <a:endParaRPr sz="1467" dirty="0">
              <a:solidFill>
                <a:schemeClr val="dk1"/>
              </a:solidFill>
            </a:endParaRPr>
          </a:p>
          <a:p>
            <a:pPr indent="-376968">
              <a:spcBef>
                <a:spcPts val="1600"/>
              </a:spcBef>
              <a:buClr>
                <a:schemeClr val="dk1"/>
              </a:buClr>
              <a:buSzPct val="100000"/>
            </a:pPr>
            <a:r>
              <a:rPr lang="it" sz="1467" b="1" dirty="0">
                <a:solidFill>
                  <a:schemeClr val="dk1"/>
                </a:solidFill>
              </a:rPr>
              <a:t>Focus sulle Debolezze Giuridiche</a:t>
            </a:r>
            <a:r>
              <a:rPr lang="it" sz="1467" dirty="0">
                <a:solidFill>
                  <a:schemeClr val="dk1"/>
                </a:solidFill>
              </a:rPr>
              <a:t>: Questi attacchi si concentrano sull'esplorazione delle debolezze nei sistemi legali piuttosto che su quelle dei sistemi informatici. Ciò può includere l'uso di leggi poco chiare, lacune normative o l'interpretazione ambigua delle leggi esistenti per perseguire obiettivi che, sebbene legalmente contestabili, non sono necessariamente considerati illegali.</a:t>
            </a:r>
            <a:endParaRPr sz="1467" dirty="0">
              <a:solidFill>
                <a:schemeClr val="dk1"/>
              </a:solidFill>
            </a:endParaRPr>
          </a:p>
          <a:p>
            <a:pPr indent="-376968">
              <a:buClr>
                <a:schemeClr val="dk1"/>
              </a:buClr>
              <a:buSzPct val="100000"/>
            </a:pPr>
            <a:r>
              <a:rPr lang="it" sz="1467" b="1" dirty="0">
                <a:solidFill>
                  <a:schemeClr val="dk1"/>
                </a:solidFill>
              </a:rPr>
              <a:t>Obiettivi Simili agli Attacchi Pubblicitari</a:t>
            </a:r>
            <a:r>
              <a:rPr lang="it" sz="1467" dirty="0">
                <a:solidFill>
                  <a:schemeClr val="dk1"/>
                </a:solidFill>
              </a:rPr>
              <a:t>: Come gli attacchi a scopo pubblicitario, anche questi tentativi hanno spesso l'obiettivo di attirare l'attenzione sui problemi o sulle incongruenze presenti nei sistemi di sicurezza informatica. Tuttavia, la differenza sostanziale risiede nel loro approccio, che è più orientato a sollevare questioni legali che a esporre vulnerabilità tecniche.</a:t>
            </a:r>
            <a:endParaRPr sz="1467" dirty="0">
              <a:solidFill>
                <a:schemeClr val="dk1"/>
              </a:solidFill>
            </a:endParaRPr>
          </a:p>
          <a:p>
            <a:pPr indent="-376968">
              <a:buClr>
                <a:schemeClr val="dk1"/>
              </a:buClr>
              <a:buSzPct val="100000"/>
            </a:pPr>
            <a:r>
              <a:rPr lang="it" sz="1467" b="1" dirty="0">
                <a:solidFill>
                  <a:schemeClr val="dk1"/>
                </a:solidFill>
              </a:rPr>
              <a:t>Strategia di Screditamento Legale</a:t>
            </a:r>
            <a:r>
              <a:rPr lang="it" sz="1467" dirty="0">
                <a:solidFill>
                  <a:schemeClr val="dk1"/>
                </a:solidFill>
              </a:rPr>
              <a:t>: Attraverso questi attacchi, gli autori cercano di dimostrare come alcune misure di sicurezza informatica, benché apparentemente solide, possano essere inefficaci o inadeguate quando si confrontano con le complessità e le ambiguità del sistema legale. Questo può includere la messa in discussione della validità legale di certe procedure di sicurezza o l'evidenziazione di come determinate politiche possano essere aggirate legalmente.</a:t>
            </a:r>
            <a:endParaRPr sz="1467" dirty="0">
              <a:solidFill>
                <a:schemeClr val="dk1"/>
              </a:solidFill>
            </a:endParaRPr>
          </a:p>
          <a:p>
            <a:pPr indent="-376968">
              <a:buClr>
                <a:schemeClr val="dk1"/>
              </a:buClr>
              <a:buSzPct val="100000"/>
            </a:pPr>
            <a:r>
              <a:rPr lang="it" sz="1467" b="1" dirty="0">
                <a:solidFill>
                  <a:schemeClr val="dk1"/>
                </a:solidFill>
              </a:rPr>
              <a:t>Implicazioni a Lungo Termine</a:t>
            </a:r>
            <a:r>
              <a:rPr lang="it" sz="1467" dirty="0">
                <a:solidFill>
                  <a:schemeClr val="dk1"/>
                </a:solidFill>
              </a:rPr>
              <a:t>: Sebbene questi attacchi non causino danni immediati ai sistemi informatici, possono avere importanti ripercussioni a lungo termine, sia per le organizzazioni che per gli individui coinvolti. Possono innescare dibattiti sulla normativa in materia di sicurezza informatica e sulla necessità di riforme legali, influenzando così il modo in cui le leggi vengono interpretate e applicate nel futuro.</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In sintesi, gli attacchi basati su sistemi legali offrono una prospettiva diversa sui cybercrimes, sottolineando l'importanza di un approccio olistico alla sicurezza informatica che tenga conto non solo delle vulnerabilità tecniche ma anche delle complessità legali.</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xEl>
                                              <p:pRg st="0" end="0"/>
                                            </p:txEl>
                                          </p:spTgt>
                                        </p:tgtEl>
                                        <p:attrNameLst>
                                          <p:attrName>style.visibility</p:attrName>
                                        </p:attrNameLst>
                                      </p:cBhvr>
                                      <p:to>
                                        <p:strVal val="visible"/>
                                      </p:to>
                                    </p:set>
                                    <p:animEffect transition="in" filter="fade">
                                      <p:cBhvr>
                                        <p:cTn id="12" dur="500"/>
                                        <p:tgtEl>
                                          <p:spTgt spid="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xEl>
                                              <p:pRg st="1" end="1"/>
                                            </p:txEl>
                                          </p:spTgt>
                                        </p:tgtEl>
                                        <p:attrNameLst>
                                          <p:attrName>style.visibility</p:attrName>
                                        </p:attrNameLst>
                                      </p:cBhvr>
                                      <p:to>
                                        <p:strVal val="visible"/>
                                      </p:to>
                                    </p:set>
                                    <p:animEffect transition="in" filter="fade">
                                      <p:cBhvr>
                                        <p:cTn id="17" dur="500"/>
                                        <p:tgtEl>
                                          <p:spTgt spid="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
                                            <p:txEl>
                                              <p:pRg st="2" end="2"/>
                                            </p:txEl>
                                          </p:spTgt>
                                        </p:tgtEl>
                                        <p:attrNameLst>
                                          <p:attrName>style.visibility</p:attrName>
                                        </p:attrNameLst>
                                      </p:cBhvr>
                                      <p:to>
                                        <p:strVal val="visible"/>
                                      </p:to>
                                    </p:set>
                                    <p:animEffect transition="in" filter="fade">
                                      <p:cBhvr>
                                        <p:cTn id="22" dur="500"/>
                                        <p:tgtEl>
                                          <p:spTgt spid="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
                                            <p:txEl>
                                              <p:pRg st="3" end="3"/>
                                            </p:txEl>
                                          </p:spTgt>
                                        </p:tgtEl>
                                        <p:attrNameLst>
                                          <p:attrName>style.visibility</p:attrName>
                                        </p:attrNameLst>
                                      </p:cBhvr>
                                      <p:to>
                                        <p:strVal val="visible"/>
                                      </p:to>
                                    </p:set>
                                    <p:animEffect transition="in" filter="fade">
                                      <p:cBhvr>
                                        <p:cTn id="27" dur="500"/>
                                        <p:tgtEl>
                                          <p:spTgt spid="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xEl>
                                              <p:pRg st="4" end="4"/>
                                            </p:txEl>
                                          </p:spTgt>
                                        </p:tgtEl>
                                        <p:attrNameLst>
                                          <p:attrName>style.visibility</p:attrName>
                                        </p:attrNameLst>
                                      </p:cBhvr>
                                      <p:to>
                                        <p:strVal val="visible"/>
                                      </p:to>
                                    </p:set>
                                    <p:animEffect transition="in" filter="fade">
                                      <p:cBhvr>
                                        <p:cTn id="32" dur="500"/>
                                        <p:tgtEl>
                                          <p:spTgt spid="9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
                                            <p:txEl>
                                              <p:pRg st="5" end="5"/>
                                            </p:txEl>
                                          </p:spTgt>
                                        </p:tgtEl>
                                        <p:attrNameLst>
                                          <p:attrName>style.visibility</p:attrName>
                                        </p:attrNameLst>
                                      </p:cBhvr>
                                      <p:to>
                                        <p:strVal val="visible"/>
                                      </p:to>
                                    </p:set>
                                    <p:animEffect transition="in" filter="fade">
                                      <p:cBhvr>
                                        <p:cTn id="37" dur="500"/>
                                        <p:tgtEl>
                                          <p:spTgt spid="9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xEl>
                                              <p:pRg st="6" end="6"/>
                                            </p:txEl>
                                          </p:spTgt>
                                        </p:tgtEl>
                                        <p:attrNameLst>
                                          <p:attrName>style.visibility</p:attrName>
                                        </p:attrNameLst>
                                      </p:cBhvr>
                                      <p:to>
                                        <p:strVal val="visible"/>
                                      </p:to>
                                    </p:set>
                                    <p:animEffect transition="in" filter="fade">
                                      <p:cBhvr>
                                        <p:cTn id="42" dur="500"/>
                                        <p:tgtEl>
                                          <p:spTgt spid="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15600" y="255900"/>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a:p>
            <a:endParaRPr dirty="0"/>
          </a:p>
        </p:txBody>
      </p:sp>
      <p:sp>
        <p:nvSpPr>
          <p:cNvPr id="96" name="Google Shape;96;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Bef>
                <a:spcPts val="1600"/>
              </a:spcBef>
              <a:buClr>
                <a:schemeClr val="dk1"/>
              </a:buClr>
              <a:buSzPct val="100000"/>
              <a:buNone/>
            </a:pPr>
            <a:r>
              <a:rPr lang="it" sz="1467" dirty="0">
                <a:solidFill>
                  <a:schemeClr val="dk1"/>
                </a:solidFill>
              </a:rPr>
              <a:t>La criminalità informatica sta vivendo un'espansione significativa a livello globale, e l'Italia, come molti altri paesi, non è esente da questo fenomeno. L'incremento degli incidenti, sia colposi che dolosi, nel campo della sicurezza informatica ha portato a un cambiamento sostanziale nel modo in cui studiosi e professionisti affrontano e comprendono questi crimini.</a:t>
            </a:r>
            <a:endParaRPr sz="1467" dirty="0">
              <a:solidFill>
                <a:schemeClr val="dk1"/>
              </a:solidFill>
            </a:endParaRPr>
          </a:p>
          <a:p>
            <a:pPr indent="-390938">
              <a:spcBef>
                <a:spcPts val="1600"/>
              </a:spcBef>
              <a:buClr>
                <a:schemeClr val="dk1"/>
              </a:buClr>
              <a:buSzPct val="100000"/>
            </a:pPr>
            <a:r>
              <a:rPr lang="it" sz="1467" b="1" dirty="0">
                <a:solidFill>
                  <a:schemeClr val="dk1"/>
                </a:solidFill>
              </a:rPr>
              <a:t>Aumento degli Incidenti Informatici</a:t>
            </a:r>
            <a:r>
              <a:rPr lang="it" sz="1467" dirty="0">
                <a:solidFill>
                  <a:schemeClr val="dk1"/>
                </a:solidFill>
              </a:rPr>
              <a:t>: In Italia, come nel resto del mondo, si è registrato un costante aumento degli episodi di criminalità informatica. Questo include una vasta gamma di attività illecite, dall'hacking e il furto di dati fino a frodi online e attacchi a infrastrutture critiche.</a:t>
            </a:r>
            <a:endParaRPr sz="1467" dirty="0">
              <a:solidFill>
                <a:schemeClr val="dk1"/>
              </a:solidFill>
            </a:endParaRPr>
          </a:p>
          <a:p>
            <a:pPr indent="-390938">
              <a:buClr>
                <a:schemeClr val="dk1"/>
              </a:buClr>
              <a:buSzPct val="100000"/>
            </a:pPr>
            <a:r>
              <a:rPr lang="it" sz="1467" b="1" dirty="0">
                <a:solidFill>
                  <a:schemeClr val="dk1"/>
                </a:solidFill>
              </a:rPr>
              <a:t>Impatto sui Professionisti e sugli Studiosi</a:t>
            </a:r>
            <a:r>
              <a:rPr lang="it" sz="1467" dirty="0">
                <a:solidFill>
                  <a:schemeClr val="dk1"/>
                </a:solidFill>
              </a:rPr>
              <a:t>: Di fronte a questa realtà in evoluzione, esperti di sicurezza informatica, ricercatori e professionisti del settore legale hanno dovuto adottare una "ristrutturazione cognitiva". Ciò significa un ripensamento degli approcci tradizionali alla sicurezza informatica, una maggiore enfasi sull'innovazione nella prevenzione e nella risposta agli incidenti, e un aggiornamento costante delle conoscenze per tenere il passo con le tattiche sempre più sofisticate dei criminali informatici.</a:t>
            </a:r>
            <a:endParaRPr sz="1467" dirty="0">
              <a:solidFill>
                <a:schemeClr val="dk1"/>
              </a:solidFill>
            </a:endParaRPr>
          </a:p>
          <a:p>
            <a:pPr indent="-390938">
              <a:buClr>
                <a:schemeClr val="dk1"/>
              </a:buClr>
              <a:buSzPct val="100000"/>
            </a:pPr>
            <a:r>
              <a:rPr lang="it" sz="1467" b="1" dirty="0">
                <a:solidFill>
                  <a:schemeClr val="dk1"/>
                </a:solidFill>
              </a:rPr>
              <a:t>Necessità di Aggiornamento e Innovazione</a:t>
            </a:r>
            <a:r>
              <a:rPr lang="it" sz="1467" dirty="0">
                <a:solidFill>
                  <a:schemeClr val="dk1"/>
                </a:solidFill>
              </a:rPr>
              <a:t>: L'aumento della criminalità informatica richiede un continuo aggiornamento delle strategie di difesa e una maggiore consapevolezza delle nuove minacce. Ciò comporta l'adozione di tecnologie avanzate, l'aggiornamento delle leggi e delle normative, e un rafforzamento della collaborazione tra enti governativi, aziende private e istituzioni accademiche.</a:t>
            </a:r>
            <a:endParaRPr sz="1467" dirty="0">
              <a:solidFill>
                <a:schemeClr val="dk1"/>
              </a:solidFill>
            </a:endParaRPr>
          </a:p>
          <a:p>
            <a:pPr indent="-390938">
              <a:buClr>
                <a:schemeClr val="dk1"/>
              </a:buClr>
              <a:buSzPct val="100000"/>
            </a:pPr>
            <a:r>
              <a:rPr lang="it" sz="1467" b="1" dirty="0">
                <a:solidFill>
                  <a:schemeClr val="dk1"/>
                </a:solidFill>
              </a:rPr>
              <a:t>Risposta Multidisciplinare</a:t>
            </a:r>
            <a:r>
              <a:rPr lang="it" sz="1467" dirty="0">
                <a:solidFill>
                  <a:schemeClr val="dk1"/>
                </a:solidFill>
              </a:rPr>
              <a:t>: Il fenomeno richiede un approccio multidisciplinare che coinvolga diversi settori, dalla tecnologia all'etica, dal diritto alla psicologia, per comprendere a fondo e contrastare efficacemente la criminalità informatica.</a:t>
            </a:r>
            <a:endParaRPr sz="1467" dirty="0">
              <a:solidFill>
                <a:schemeClr val="dk1"/>
              </a:solidFill>
            </a:endParaRPr>
          </a:p>
          <a:p>
            <a:pPr marL="0" indent="0">
              <a:spcBef>
                <a:spcPts val="1600"/>
              </a:spcBef>
              <a:buClr>
                <a:schemeClr val="dk1"/>
              </a:buClr>
              <a:buSzPct val="100000"/>
              <a:buNone/>
            </a:pPr>
            <a:r>
              <a:rPr lang="it" sz="1467" dirty="0">
                <a:solidFill>
                  <a:schemeClr val="dk1"/>
                </a:solidFill>
              </a:rPr>
              <a:t>L'aumento della criminalità informatica in Italia riflette un trend globale e impone una ristrutturazione nell'approccio al problema. Questo passa attraverso l'aggiornamento delle competenze, l'innovazione tecnologica, e un approccio più olistico e integrato alla sicurezza informatica.</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xEl>
                                              <p:pRg st="0" end="0"/>
                                            </p:txEl>
                                          </p:spTgt>
                                        </p:tgtEl>
                                        <p:attrNameLst>
                                          <p:attrName>style.visibility</p:attrName>
                                        </p:attrNameLst>
                                      </p:cBhvr>
                                      <p:to>
                                        <p:strVal val="visible"/>
                                      </p:to>
                                    </p:set>
                                    <p:animEffect transition="in" filter="fade">
                                      <p:cBhvr>
                                        <p:cTn id="12" dur="500"/>
                                        <p:tgtEl>
                                          <p:spTgt spid="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
                                            <p:txEl>
                                              <p:pRg st="1" end="1"/>
                                            </p:txEl>
                                          </p:spTgt>
                                        </p:tgtEl>
                                        <p:attrNameLst>
                                          <p:attrName>style.visibility</p:attrName>
                                        </p:attrNameLst>
                                      </p:cBhvr>
                                      <p:to>
                                        <p:strVal val="visible"/>
                                      </p:to>
                                    </p:set>
                                    <p:animEffect transition="in" filter="fade">
                                      <p:cBhvr>
                                        <p:cTn id="17" dur="500"/>
                                        <p:tgtEl>
                                          <p:spTgt spid="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
                                            <p:txEl>
                                              <p:pRg st="2" end="2"/>
                                            </p:txEl>
                                          </p:spTgt>
                                        </p:tgtEl>
                                        <p:attrNameLst>
                                          <p:attrName>style.visibility</p:attrName>
                                        </p:attrNameLst>
                                      </p:cBhvr>
                                      <p:to>
                                        <p:strVal val="visible"/>
                                      </p:to>
                                    </p:set>
                                    <p:animEffect transition="in" filter="fade">
                                      <p:cBhvr>
                                        <p:cTn id="22" dur="500"/>
                                        <p:tgtEl>
                                          <p:spTgt spid="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
                                            <p:txEl>
                                              <p:pRg st="3" end="3"/>
                                            </p:txEl>
                                          </p:spTgt>
                                        </p:tgtEl>
                                        <p:attrNameLst>
                                          <p:attrName>style.visibility</p:attrName>
                                        </p:attrNameLst>
                                      </p:cBhvr>
                                      <p:to>
                                        <p:strVal val="visible"/>
                                      </p:to>
                                    </p:set>
                                    <p:animEffect transition="in" filter="fade">
                                      <p:cBhvr>
                                        <p:cTn id="27" dur="500"/>
                                        <p:tgtEl>
                                          <p:spTgt spid="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
                                            <p:txEl>
                                              <p:pRg st="4" end="4"/>
                                            </p:txEl>
                                          </p:spTgt>
                                        </p:tgtEl>
                                        <p:attrNameLst>
                                          <p:attrName>style.visibility</p:attrName>
                                        </p:attrNameLst>
                                      </p:cBhvr>
                                      <p:to>
                                        <p:strVal val="visible"/>
                                      </p:to>
                                    </p:set>
                                    <p:animEffect transition="in" filter="fade">
                                      <p:cBhvr>
                                        <p:cTn id="32" dur="500"/>
                                        <p:tgtEl>
                                          <p:spTgt spid="9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
                                            <p:txEl>
                                              <p:pRg st="5" end="5"/>
                                            </p:txEl>
                                          </p:spTgt>
                                        </p:tgtEl>
                                        <p:attrNameLst>
                                          <p:attrName>style.visibility</p:attrName>
                                        </p:attrNameLst>
                                      </p:cBhvr>
                                      <p:to>
                                        <p:strVal val="visible"/>
                                      </p:to>
                                    </p:set>
                                    <p:animEffect transition="in" filter="fade">
                                      <p:cBhvr>
                                        <p:cTn id="37" dur="500"/>
                                        <p:tgtEl>
                                          <p:spTgt spid="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415600" y="394867"/>
            <a:ext cx="11360800" cy="7764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it" dirty="0"/>
              <a:t>Cybercrimes</a:t>
            </a:r>
            <a:endParaRPr dirty="0"/>
          </a:p>
          <a:p>
            <a:endParaRPr dirty="0"/>
          </a:p>
        </p:txBody>
      </p:sp>
      <p:sp>
        <p:nvSpPr>
          <p:cNvPr id="102" name="Google Shape;102;p2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Bef>
                <a:spcPts val="1600"/>
              </a:spcBef>
              <a:buClr>
                <a:schemeClr val="dk1"/>
              </a:buClr>
              <a:buSzPct val="100000"/>
              <a:buNone/>
            </a:pPr>
            <a:r>
              <a:rPr lang="it" sz="1467" dirty="0">
                <a:solidFill>
                  <a:schemeClr val="dk1"/>
                </a:solidFill>
              </a:rPr>
              <a:t>Attualmente, la comprensione e il contrasto della criminalità informatica si basano in gran parte su conoscenze e competenze derivate dall'analisi di crimini tradizionali, ma con una particolare attenzione alle variabili introdotte dall'uso del computer. Questo approccio è in fase di continua evoluzione, adeguandosi al progressivo integrazione delle tecnologie digitali nella società.</a:t>
            </a:r>
            <a:endParaRPr sz="1467" dirty="0">
              <a:solidFill>
                <a:schemeClr val="dk1"/>
              </a:solidFill>
            </a:endParaRPr>
          </a:p>
          <a:p>
            <a:pPr indent="-390938">
              <a:spcBef>
                <a:spcPts val="1600"/>
              </a:spcBef>
              <a:buClr>
                <a:schemeClr val="dk1"/>
              </a:buClr>
              <a:buSzPct val="100000"/>
            </a:pPr>
            <a:r>
              <a:rPr lang="it" sz="1467" b="1" dirty="0">
                <a:solidFill>
                  <a:schemeClr val="dk1"/>
                </a:solidFill>
              </a:rPr>
              <a:t>Fase Attuale di Transizione</a:t>
            </a:r>
            <a:r>
              <a:rPr lang="it" sz="1467" dirty="0">
                <a:solidFill>
                  <a:schemeClr val="dk1"/>
                </a:solidFill>
              </a:rPr>
              <a:t>: Nel momento presente, la lotta contro il cybercrime è ancora fortemente ancorata alle teorie e alle pratiche tradizionali di criminologia, adattate per affrontare le sfide poste dall'elemento digitale. Questo include l'adattamento di vecchi schemi investigativi e legali per affrontare crimini in cui il computer gioca un ruolo chiave.</a:t>
            </a:r>
            <a:endParaRPr sz="1467" dirty="0">
              <a:solidFill>
                <a:schemeClr val="dk1"/>
              </a:solidFill>
            </a:endParaRPr>
          </a:p>
          <a:p>
            <a:pPr indent="-390938">
              <a:buClr>
                <a:schemeClr val="dk1"/>
              </a:buClr>
              <a:buSzPct val="100000"/>
            </a:pPr>
            <a:r>
              <a:rPr lang="it" sz="1467" b="1" dirty="0">
                <a:solidFill>
                  <a:schemeClr val="dk1"/>
                </a:solidFill>
              </a:rPr>
              <a:t>Adattamento alle Nuove Tecnologie</a:t>
            </a:r>
            <a:r>
              <a:rPr lang="it" sz="1467" dirty="0">
                <a:solidFill>
                  <a:schemeClr val="dk1"/>
                </a:solidFill>
              </a:rPr>
              <a:t>: Si sta assistendo a un processo di adattamento dove le nuove tecnologie stanno diventando sempre più integrate nella nostra vita quotidiana. Man mano che questo processo procede, il ruolo dei computer e delle tecnologie digitali diventa più diffuso e meno distintivo in termini di comportamento criminale.</a:t>
            </a:r>
            <a:endParaRPr sz="1467" dirty="0">
              <a:solidFill>
                <a:schemeClr val="dk1"/>
              </a:solidFill>
            </a:endParaRPr>
          </a:p>
          <a:p>
            <a:pPr indent="-390938">
              <a:buClr>
                <a:schemeClr val="dk1"/>
              </a:buClr>
              <a:buSzPct val="100000"/>
            </a:pPr>
            <a:r>
              <a:rPr lang="it" sz="1467" b="1" dirty="0">
                <a:solidFill>
                  <a:schemeClr val="dk1"/>
                </a:solidFill>
              </a:rPr>
              <a:t>Futuro della Criminalità Informatica</a:t>
            </a:r>
            <a:r>
              <a:rPr lang="it" sz="1467" dirty="0">
                <a:solidFill>
                  <a:schemeClr val="dk1"/>
                </a:solidFill>
              </a:rPr>
              <a:t>: In un futuro non troppo lontano, quando l'adattamento alle nuove tecnologie sarà più completo, potrebbe non essere più rilevante considerare il computer come una variabile distinta nello studio del comportamento criminale. Invece, l'uso del digitale potrebbe essere considerato un aspetto intrinseco e onnipresente del crimine moderno, richiedendo un approccio più integrato che non fa distinzione tra crimini "tradizionali" e "informatici".</a:t>
            </a:r>
            <a:endParaRPr sz="1467" dirty="0">
              <a:solidFill>
                <a:schemeClr val="dk1"/>
              </a:solidFill>
            </a:endParaRPr>
          </a:p>
          <a:p>
            <a:pPr indent="-390938">
              <a:buClr>
                <a:schemeClr val="dk1"/>
              </a:buClr>
              <a:buSzPct val="100000"/>
            </a:pPr>
            <a:r>
              <a:rPr lang="it" sz="1467" b="1" dirty="0">
                <a:solidFill>
                  <a:schemeClr val="dk1"/>
                </a:solidFill>
              </a:rPr>
              <a:t>Verso un Approccio Integrato</a:t>
            </a:r>
            <a:r>
              <a:rPr lang="it" sz="1467" dirty="0">
                <a:solidFill>
                  <a:schemeClr val="dk1"/>
                </a:solidFill>
              </a:rPr>
              <a:t>: Questo potrebbe portare a un approccio più olistico alla criminologia, dove la tecnologia digitale è vista come parte integrante del panorama criminale, anziché come un fattore esterno o aggiuntivo. In tale scenario, le tecniche di investigazione, prevenzione e contrasto del crimine dovranno essere profondamente integrate con la comprensione delle tecnologie digitali e delle loro implicazioni nella società.</a:t>
            </a:r>
            <a:endParaRPr sz="1467" dirty="0">
              <a:solidFill>
                <a:schemeClr val="dk1"/>
              </a:solidFill>
            </a:endParaRPr>
          </a:p>
          <a:p>
            <a:pPr marL="0" indent="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fade">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fade">
                                      <p:cBhvr>
                                        <p:cTn id="17" dur="500"/>
                                        <p:tgtEl>
                                          <p:spTgt spid="1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
                                            <p:txEl>
                                              <p:pRg st="2" end="2"/>
                                            </p:txEl>
                                          </p:spTgt>
                                        </p:tgtEl>
                                        <p:attrNameLst>
                                          <p:attrName>style.visibility</p:attrName>
                                        </p:attrNameLst>
                                      </p:cBhvr>
                                      <p:to>
                                        <p:strVal val="visible"/>
                                      </p:to>
                                    </p:set>
                                    <p:animEffect transition="in" filter="fade">
                                      <p:cBhvr>
                                        <p:cTn id="22" dur="500"/>
                                        <p:tgtEl>
                                          <p:spTgt spid="1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xEl>
                                              <p:pRg st="3" end="3"/>
                                            </p:txEl>
                                          </p:spTgt>
                                        </p:tgtEl>
                                        <p:attrNameLst>
                                          <p:attrName>style.visibility</p:attrName>
                                        </p:attrNameLst>
                                      </p:cBhvr>
                                      <p:to>
                                        <p:strVal val="visible"/>
                                      </p:to>
                                    </p:set>
                                    <p:animEffect transition="in" filter="fade">
                                      <p:cBhvr>
                                        <p:cTn id="27" dur="500"/>
                                        <p:tgtEl>
                                          <p:spTgt spid="10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
                                            <p:txEl>
                                              <p:pRg st="4" end="4"/>
                                            </p:txEl>
                                          </p:spTgt>
                                        </p:tgtEl>
                                        <p:attrNameLst>
                                          <p:attrName>style.visibility</p:attrName>
                                        </p:attrNameLst>
                                      </p:cBhvr>
                                      <p:to>
                                        <p:strVal val="visible"/>
                                      </p:to>
                                    </p:set>
                                    <p:animEffect transition="in" filter="fade">
                                      <p:cBhvr>
                                        <p:cTn id="32" dur="5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3970</Words>
  <Application>Microsoft Office PowerPoint</Application>
  <PresentationFormat>Widescreen</PresentationFormat>
  <Paragraphs>160</Paragraphs>
  <Slides>29</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Calibri Light</vt:lpstr>
      <vt:lpstr>Tema di Office</vt:lpstr>
      <vt:lpstr>CYBERCRIMES: </vt:lpstr>
      <vt:lpstr>Presentazione standard di PowerPoint</vt:lpstr>
      <vt:lpstr>Cybercrimes</vt:lpstr>
      <vt:lpstr>Cybercrimes</vt:lpstr>
      <vt:lpstr>Cybercrimes</vt:lpstr>
      <vt:lpstr>Cybercrimes</vt:lpstr>
      <vt:lpstr>Cybercrimes</vt:lpstr>
      <vt:lpstr>Cybercrimes </vt:lpstr>
      <vt:lpstr>Cybercrimes </vt:lpstr>
      <vt:lpstr>Cybercrimes  </vt:lpstr>
      <vt:lpstr>CYBER INTELLIGENCE E PROFILING</vt:lpstr>
      <vt:lpstr>LA CYBER INTELLIGENCE</vt:lpstr>
      <vt:lpstr>IL CICLO DELLA CYBER INTELLIGENCE</vt:lpstr>
      <vt:lpstr>LE FONTI</vt:lpstr>
      <vt:lpstr>VALUTAZIONE DELLE FONTI</vt:lpstr>
      <vt:lpstr>VALUTAZIONE DELLE FONTI</vt:lpstr>
      <vt:lpstr>ANALISI FINALE</vt:lpstr>
      <vt:lpstr>PROFILING</vt:lpstr>
      <vt:lpstr>PROFILING</vt:lpstr>
      <vt:lpstr>PROFILAZIONE DI UN CYBER CRIMER </vt:lpstr>
      <vt:lpstr>  L’unica differenziazione concerne lo strumento utilizzato per agire </vt:lpstr>
      <vt:lpstr>LA CONDOTTA CRIMINALE</vt:lpstr>
      <vt:lpstr>Presentazione standard di PowerPoint</vt:lpstr>
      <vt:lpstr>Presentazione standard di PowerPoint</vt:lpstr>
      <vt:lpstr>IL DIGITAL PROFILING </vt:lpstr>
      <vt:lpstr>Presentazione standard di PowerPoint</vt:lpstr>
      <vt:lpstr>Presentazione standard di PowerPoint</vt:lpstr>
      <vt:lpstr>Presentazione standard di PowerPoint</vt:lpstr>
      <vt:lpstr>FINE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PROFILAZIONE DI UN CYBER CRIMER </dc:title>
  <dc:creator>Davide Bassani</dc:creator>
  <cp:lastModifiedBy>Giovanni Ronconi</cp:lastModifiedBy>
  <cp:revision>32</cp:revision>
  <dcterms:created xsi:type="dcterms:W3CDTF">2023-11-17T09:03:46Z</dcterms:created>
  <dcterms:modified xsi:type="dcterms:W3CDTF">2023-11-23T15:05:14Z</dcterms:modified>
</cp:coreProperties>
</file>