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3" r:id="rId6"/>
  </p:sldMasterIdLst>
  <p:notesMasterIdLst>
    <p:notesMasterId r:id="rId22"/>
  </p:notesMasterIdLst>
  <p:sldIdLst>
    <p:sldId id="656" r:id="rId7"/>
    <p:sldId id="1055" r:id="rId8"/>
    <p:sldId id="1032" r:id="rId9"/>
    <p:sldId id="1041" r:id="rId10"/>
    <p:sldId id="663" r:id="rId11"/>
    <p:sldId id="1045" r:id="rId12"/>
    <p:sldId id="1044" r:id="rId13"/>
    <p:sldId id="1037" r:id="rId14"/>
    <p:sldId id="627" r:id="rId15"/>
    <p:sldId id="1052" r:id="rId16"/>
    <p:sldId id="1046" r:id="rId17"/>
    <p:sldId id="1054" r:id="rId18"/>
    <p:sldId id="957" r:id="rId19"/>
    <p:sldId id="1035" r:id="rId20"/>
    <p:sldId id="1050"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53" autoAdjust="0"/>
    <p:restoredTop sz="80412" autoAdjust="0"/>
  </p:normalViewPr>
  <p:slideViewPr>
    <p:cSldViewPr snapToGrid="0">
      <p:cViewPr varScale="1">
        <p:scale>
          <a:sx n="60" d="100"/>
          <a:sy n="60" d="100"/>
        </p:scale>
        <p:origin x="4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32EBD-AF71-4D34-A310-B957FDCA7489}" type="datetimeFigureOut">
              <a:rPr lang="it-IT" smtClean="0"/>
              <a:t>23/11/2023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42823-0353-4555-9B48-C2A1E73F99FD}" type="slidenum">
              <a:rPr lang="it-IT" smtClean="0"/>
              <a:t>‹N›</a:t>
            </a:fld>
            <a:endParaRPr lang="it-IT"/>
          </a:p>
        </p:txBody>
      </p:sp>
    </p:spTree>
    <p:extLst>
      <p:ext uri="{BB962C8B-B14F-4D97-AF65-F5344CB8AC3E}">
        <p14:creationId xmlns:p14="http://schemas.microsoft.com/office/powerpoint/2010/main" val="4901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13886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Consapevolezza (guardarsi allo specchio)</a:t>
            </a:r>
          </a:p>
          <a:p>
            <a:r>
              <a:rPr lang="it-IT" dirty="0"/>
              <a:t>Che fosse olistica </a:t>
            </a:r>
            <a:r>
              <a:rPr lang="it-IT" dirty="0">
                <a:sym typeface="Wingdings" panose="05000000000000000000" pitchFamily="2" charset="2"/>
              </a:rPr>
              <a:t> più elementi di valutazione</a:t>
            </a:r>
          </a:p>
          <a:p>
            <a:r>
              <a:rPr lang="it-IT" dirty="0" err="1">
                <a:sym typeface="Wingdings" panose="05000000000000000000" pitchFamily="2" charset="2"/>
              </a:rPr>
              <a:t>Tempestica</a:t>
            </a:r>
            <a:r>
              <a:rPr lang="it-IT" dirty="0">
                <a:sym typeface="Wingdings" panose="05000000000000000000" pitchFamily="2" charset="2"/>
              </a:rPr>
              <a:t>  per gestire l’incertezza scientifica in un mondo che non si ferma</a:t>
            </a:r>
            <a:endParaRPr lang="it-IT" dirty="0"/>
          </a:p>
        </p:txBody>
      </p:sp>
    </p:spTree>
    <p:extLst>
      <p:ext uri="{BB962C8B-B14F-4D97-AF65-F5344CB8AC3E}">
        <p14:creationId xmlns:p14="http://schemas.microsoft.com/office/powerpoint/2010/main" val="64837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8714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6685D-1DC3-467A-9755-A4FC0193B3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67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b="1" dirty="0"/>
          </a:p>
        </p:txBody>
      </p:sp>
    </p:spTree>
    <p:extLst>
      <p:ext uri="{BB962C8B-B14F-4D97-AF65-F5344CB8AC3E}">
        <p14:creationId xmlns:p14="http://schemas.microsoft.com/office/powerpoint/2010/main" val="428931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69734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9430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8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b="1" dirty="0"/>
              <a:t>DIGITAL STRATEGY</a:t>
            </a:r>
          </a:p>
          <a:p>
            <a:r>
              <a:rPr lang="en-US" dirty="0"/>
              <a:t>The Data Act will ensure fairness by setting up rules regarding the use of data generated by Internet of Things (IoT) devices. </a:t>
            </a:r>
          </a:p>
          <a:p>
            <a:r>
              <a:rPr lang="en-US" dirty="0"/>
              <a:t>the Data Governance Act seeks to strengthen mechanisms to increase data availability and overcome technical obstacles to share and reuse of data. – data altruism</a:t>
            </a:r>
          </a:p>
          <a:p>
            <a:endParaRPr lang="en-US" dirty="0"/>
          </a:p>
          <a:p>
            <a:r>
              <a:rPr lang="it-IT" b="1" dirty="0"/>
              <a:t>CYBERSECURITY</a:t>
            </a:r>
            <a:br>
              <a:rPr lang="en-US" dirty="0"/>
            </a:br>
            <a:r>
              <a:rPr lang="en-US" dirty="0"/>
              <a:t>NIS 2</a:t>
            </a:r>
          </a:p>
          <a:p>
            <a:r>
              <a:rPr lang="en-US" dirty="0"/>
              <a:t>It broadens the scope of NIS1 Directive.</a:t>
            </a:r>
          </a:p>
          <a:p>
            <a:r>
              <a:rPr lang="en-US" dirty="0"/>
              <a:t>NIS 2 will improve cybersecurity risk management and will introduce reporting obligations across sectors such as energy, transport, health and digital infrastructure; </a:t>
            </a:r>
            <a:r>
              <a:rPr lang="en-US" dirty="0" err="1"/>
              <a:t>expanfing</a:t>
            </a:r>
            <a:r>
              <a:rPr lang="en-US" dirty="0"/>
              <a:t> the new regulatory provisions also to a range of companies not previously included, taking into consideration the companies' sizes and services</a:t>
            </a:r>
          </a:p>
          <a:p>
            <a:endParaRPr lang="en-US" dirty="0"/>
          </a:p>
          <a:p>
            <a:r>
              <a:rPr lang="en-US" dirty="0"/>
              <a:t>DORA</a:t>
            </a:r>
          </a:p>
          <a:p>
            <a:r>
              <a:rPr lang="en-US" dirty="0"/>
              <a:t>DORA sets uniform requirements for the security of network and information systems of companies and </a:t>
            </a:r>
            <a:r>
              <a:rPr lang="en-US" dirty="0" err="1"/>
              <a:t>organisations</a:t>
            </a:r>
            <a:r>
              <a:rPr lang="en-US" dirty="0"/>
              <a:t> operating in the financial sector as well as critical third parties which provide ICT (Information Communication Technologies)-related services to them, such as cloud platforms or data analytics services. </a:t>
            </a:r>
            <a:br>
              <a:rPr lang="en-US" dirty="0"/>
            </a:br>
            <a:r>
              <a:rPr lang="en-US" dirty="0"/>
              <a:t>The DORA regulation will become binding as of January 17, 2025, but in the meantime the legal framework will need to be supplemented by regulatory technical standards to be developed by ESMA and finalized by early 2024 at the latest.</a:t>
            </a:r>
          </a:p>
          <a:p>
            <a:endParaRPr lang="en-US" dirty="0"/>
          </a:p>
          <a:p>
            <a:r>
              <a:rPr lang="en-US" dirty="0"/>
              <a:t>Affected operators will benefit from a grace period of 24 months from the effective date of the DORA Regulations to implement all the necessary steps from a technical-organizational point of view to comply with this regulation. </a:t>
            </a:r>
          </a:p>
          <a:p>
            <a:endParaRPr lang="en-US" dirty="0"/>
          </a:p>
          <a:p>
            <a:r>
              <a:rPr lang="en-US" dirty="0"/>
              <a:t>EU CYBERSECURITY ACT</a:t>
            </a:r>
          </a:p>
          <a:p>
            <a:r>
              <a:rPr lang="en-US" dirty="0"/>
              <a:t>The Cybersecurity Act strengthens the EU Agency for cybersecurity (ENISA) and establishes a cybersecurity certification framework for products and services: companies doing business in the EU will benefit from having to certify their ICT products, processes and services only once and see their certificates </a:t>
            </a:r>
            <a:r>
              <a:rPr lang="en-US" dirty="0" err="1"/>
              <a:t>recognised</a:t>
            </a:r>
            <a:r>
              <a:rPr lang="en-US" dirty="0"/>
              <a:t> across the European Union.</a:t>
            </a:r>
          </a:p>
          <a:p>
            <a:endParaRPr lang="en-US" dirty="0"/>
          </a:p>
          <a:p>
            <a:r>
              <a:rPr lang="en-US" dirty="0"/>
              <a:t>CYBER RESILIENCE ACT</a:t>
            </a:r>
          </a:p>
          <a:p>
            <a:r>
              <a:rPr lang="en-US" dirty="0"/>
              <a:t>The Cyber Resilience Act seeks to establish common cybersecurity rules for digital products and associated services that are placed on the EU market, it bolsters cybersecurity rules to ensure more secure hardware and software products.</a:t>
            </a:r>
          </a:p>
          <a:p>
            <a:r>
              <a:rPr lang="en-US" dirty="0"/>
              <a:t>It introduces rules to protect digital products that are not covered by any previous regulation. This way, </a:t>
            </a:r>
            <a:r>
              <a:rPr lang="en-US" dirty="0" err="1"/>
              <a:t>iit</a:t>
            </a:r>
            <a:r>
              <a:rPr lang="en-US" dirty="0"/>
              <a:t> may become (‘the Internet of Things or IoT) legislation in the world. </a:t>
            </a:r>
          </a:p>
          <a:p>
            <a:endParaRPr lang="it-IT" dirty="0"/>
          </a:p>
          <a:p>
            <a:r>
              <a:rPr lang="it-IT" dirty="0"/>
              <a:t>DIRECTIVE ON THE RESILIENCE OF CRITICAL ENTITIES</a:t>
            </a:r>
          </a:p>
          <a:p>
            <a:r>
              <a:rPr lang="en-US" dirty="0"/>
              <a:t>The Directive aims to reduce the vulnerabilities and strengthen the resilience of entities providing essential services that are crucial for the maintenance of vital societal functions, economic activities, public health and safety, and the environment (so-called critical entities). They need to be able to prevent, protect against, respond to, cope with and recover from hybrid attacks, natural disasters, terrorist threats and public health emergencies.</a:t>
            </a:r>
          </a:p>
          <a:p>
            <a:endParaRPr lang="en-US" dirty="0"/>
          </a:p>
          <a:p>
            <a:endParaRPr lang="en-US" dirty="0"/>
          </a:p>
          <a:p>
            <a:r>
              <a:rPr lang="en-US" b="1" dirty="0"/>
              <a:t>DIGITAL SERVICES</a:t>
            </a:r>
          </a:p>
          <a:p>
            <a:r>
              <a:rPr lang="en-US" dirty="0"/>
              <a:t>DATA SERVICE ACT</a:t>
            </a:r>
          </a:p>
          <a:p>
            <a:r>
              <a:rPr lang="en-US" dirty="0"/>
              <a:t>The DSA provides specific content moderation, advertising, interface design, and reporting obligations for four categories of services (intermediary, hosting, online platforms and very large online platforms) and the intensity of regulation increases from intermediary services to very large online platforms. – dark patterns</a:t>
            </a:r>
          </a:p>
          <a:p>
            <a:endParaRPr lang="en-US" dirty="0"/>
          </a:p>
          <a:p>
            <a:endParaRPr lang="en-US" dirty="0"/>
          </a:p>
          <a:p>
            <a:r>
              <a:rPr lang="en-US" dirty="0"/>
              <a:t>DATA MARKET ACT</a:t>
            </a:r>
          </a:p>
          <a:p>
            <a:r>
              <a:rPr lang="en-US" dirty="0"/>
              <a:t>The Digital Markets Act aims to ensure that platforms defined as "gatekeepers" behave in a fair way online.</a:t>
            </a:r>
          </a:p>
          <a:p>
            <a:endParaRPr lang="en-US" dirty="0"/>
          </a:p>
          <a:p>
            <a:r>
              <a:rPr lang="en-US" dirty="0"/>
              <a:t>Gatekeepers are large digital platforms providing so called core platform services, such as for example online search engines, app stores, messenger services. </a:t>
            </a:r>
          </a:p>
          <a:p>
            <a:endParaRPr lang="en-US" dirty="0"/>
          </a:p>
          <a:p>
            <a:r>
              <a:rPr lang="en-US" dirty="0"/>
              <a:t>Together with the Digital Services Act, the Digital Markets Act is one of the </a:t>
            </a:r>
            <a:r>
              <a:rPr lang="en-US" dirty="0" err="1"/>
              <a:t>centrepieces</a:t>
            </a:r>
            <a:r>
              <a:rPr lang="en-US" dirty="0"/>
              <a:t> of the European digital strategy.</a:t>
            </a:r>
          </a:p>
          <a:p>
            <a:endParaRPr lang="en-US" dirty="0"/>
          </a:p>
          <a:p>
            <a:r>
              <a:rPr lang="en-US" dirty="0"/>
              <a:t>E-COMMERCE DIRECTIVE</a:t>
            </a:r>
          </a:p>
          <a:p>
            <a:r>
              <a:rPr lang="en-US" dirty="0"/>
              <a:t>The e-Commerce Directive aims to remove obstacles to cross-border online services. </a:t>
            </a:r>
          </a:p>
          <a:p>
            <a:endParaRPr lang="en-US" dirty="0"/>
          </a:p>
          <a:p>
            <a:r>
              <a:rPr lang="en-US" dirty="0"/>
              <a:t>It is the foundational legal framework for online services in the EU and it sets out basic requirements on mandatory consumer information, steps to follow in online contracting and rules on commercial communications.</a:t>
            </a:r>
          </a:p>
          <a:p>
            <a:endParaRPr lang="en-US" dirty="0"/>
          </a:p>
          <a:p>
            <a:endParaRPr lang="en-US" dirty="0"/>
          </a:p>
          <a:p>
            <a:r>
              <a:rPr lang="en-US" b="1" dirty="0"/>
              <a:t>AI STRATEGY</a:t>
            </a:r>
          </a:p>
          <a:p>
            <a:endParaRPr lang="en-US" dirty="0"/>
          </a:p>
          <a:p>
            <a:r>
              <a:rPr lang="en-US" dirty="0"/>
              <a:t>AI CONVENTION</a:t>
            </a:r>
          </a:p>
          <a:p>
            <a:r>
              <a:rPr lang="en-US" dirty="0"/>
              <a:t>The European Commission ('Commission') issued, on 18 August 2022, its Recommendation for a Council Decision </a:t>
            </a:r>
            <a:r>
              <a:rPr lang="en-US" dirty="0" err="1"/>
              <a:t>Authorising</a:t>
            </a:r>
            <a:r>
              <a:rPr lang="en-US" dirty="0"/>
              <a:t> the Opening of Negotiations on behalf of the European Union for a Council of Europe Convention on Artificial Intelligence (AI), Human Rights, Democracy and the Rule of Law, pursuant to Article 218 of the Treaty on the Functioning of the European Union ('TFEU').</a:t>
            </a:r>
          </a:p>
          <a:p>
            <a:endParaRPr lang="en-US" dirty="0"/>
          </a:p>
          <a:p>
            <a:r>
              <a:rPr lang="en-US" b="1" dirty="0"/>
              <a:t>DATI NON PERSONALI</a:t>
            </a:r>
          </a:p>
          <a:p>
            <a:endParaRPr lang="en-US" dirty="0"/>
          </a:p>
          <a:p>
            <a:r>
              <a:rPr lang="en-US" dirty="0"/>
              <a:t>Regulation on a framework for the free flow of non-personal data in the EU</a:t>
            </a:r>
          </a:p>
          <a:p>
            <a:r>
              <a:rPr lang="en-US" dirty="0"/>
              <a:t>The General Data Protection Regulation (GDPR) already provides for the free movement of personal data within the EU. This Regulation will therefore ensure a comprehensive and coherent approach to the free movement of all data in the EU.</a:t>
            </a:r>
          </a:p>
          <a:p>
            <a:endParaRPr lang="en-US" dirty="0"/>
          </a:p>
        </p:txBody>
      </p:sp>
    </p:spTree>
    <p:extLst>
      <p:ext uri="{BB962C8B-B14F-4D97-AF65-F5344CB8AC3E}">
        <p14:creationId xmlns:p14="http://schemas.microsoft.com/office/powerpoint/2010/main" val="140676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b="1" dirty="0"/>
              <a:t>DIGITAL STRATEGY</a:t>
            </a:r>
          </a:p>
          <a:p>
            <a:r>
              <a:rPr lang="en-US" dirty="0"/>
              <a:t>The Data Act will ensure fairness by setting up rules regarding the use of data generated by Internet of Things (IoT) devices. </a:t>
            </a:r>
          </a:p>
          <a:p>
            <a:r>
              <a:rPr lang="en-US" dirty="0"/>
              <a:t>the Data Governance Act seeks to strengthen mechanisms to increase data availability and overcome technical obstacles to share and reuse of data. – data altruism</a:t>
            </a:r>
          </a:p>
          <a:p>
            <a:endParaRPr lang="en-US" dirty="0"/>
          </a:p>
          <a:p>
            <a:r>
              <a:rPr lang="it-IT" b="1" dirty="0"/>
              <a:t>CYBERSECURITY</a:t>
            </a:r>
            <a:br>
              <a:rPr lang="en-US" dirty="0"/>
            </a:br>
            <a:r>
              <a:rPr lang="en-US" dirty="0"/>
              <a:t>NIS 2</a:t>
            </a:r>
          </a:p>
          <a:p>
            <a:r>
              <a:rPr lang="en-US" dirty="0"/>
              <a:t>It broadens the scope of NIS1 Directive.</a:t>
            </a:r>
          </a:p>
          <a:p>
            <a:r>
              <a:rPr lang="en-US" dirty="0"/>
              <a:t>NIS 2 will improve cybersecurity risk management and will introduce reporting obligations across sectors such as energy, transport, health and digital infrastructure; </a:t>
            </a:r>
            <a:r>
              <a:rPr lang="en-US" dirty="0" err="1"/>
              <a:t>expanfing</a:t>
            </a:r>
            <a:r>
              <a:rPr lang="en-US" dirty="0"/>
              <a:t> the new regulatory provisions also to a range of companies not previously included, taking into consideration the companies' sizes and services</a:t>
            </a:r>
          </a:p>
          <a:p>
            <a:endParaRPr lang="en-US" dirty="0"/>
          </a:p>
          <a:p>
            <a:r>
              <a:rPr lang="en-US" dirty="0"/>
              <a:t>DORA</a:t>
            </a:r>
          </a:p>
          <a:p>
            <a:r>
              <a:rPr lang="en-US" dirty="0"/>
              <a:t>DORA sets uniform requirements for the security of network and information systems of companies and </a:t>
            </a:r>
            <a:r>
              <a:rPr lang="en-US" dirty="0" err="1"/>
              <a:t>organisations</a:t>
            </a:r>
            <a:r>
              <a:rPr lang="en-US" dirty="0"/>
              <a:t> operating in the financial sector as well as critical third parties which provide ICT (Information Communication Technologies)-related services to them, such as cloud platforms or data analytics services. </a:t>
            </a:r>
            <a:br>
              <a:rPr lang="en-US" dirty="0"/>
            </a:br>
            <a:r>
              <a:rPr lang="en-US" dirty="0"/>
              <a:t>The DORA regulation will become binding as of January 17, 2025, but in the meantime the legal framework will need to be supplemented by regulatory technical standards to be developed by ESMA and finalized by early 2024 at the latest.</a:t>
            </a:r>
          </a:p>
          <a:p>
            <a:endParaRPr lang="en-US" dirty="0"/>
          </a:p>
          <a:p>
            <a:r>
              <a:rPr lang="en-US" dirty="0"/>
              <a:t>Affected operators will benefit from a grace period of 24 months from the effective date of the DORA Regulations to implement all the necessary steps from a technical-organizational point of view to comply with this regulation. </a:t>
            </a:r>
          </a:p>
          <a:p>
            <a:endParaRPr lang="en-US" dirty="0"/>
          </a:p>
          <a:p>
            <a:r>
              <a:rPr lang="en-US" dirty="0"/>
              <a:t>EU CYBERSECURITY ACT</a:t>
            </a:r>
          </a:p>
          <a:p>
            <a:r>
              <a:rPr lang="en-US" dirty="0"/>
              <a:t>The Cybersecurity Act strengthens the EU Agency for cybersecurity (ENISA) and establishes a cybersecurity certification framework for products and services: companies doing business in the EU will benefit from having to certify their ICT products, processes and services only once and see their certificates </a:t>
            </a:r>
            <a:r>
              <a:rPr lang="en-US" dirty="0" err="1"/>
              <a:t>recognised</a:t>
            </a:r>
            <a:r>
              <a:rPr lang="en-US" dirty="0"/>
              <a:t> across the European Union.</a:t>
            </a:r>
          </a:p>
          <a:p>
            <a:endParaRPr lang="en-US" dirty="0"/>
          </a:p>
          <a:p>
            <a:r>
              <a:rPr lang="en-US" dirty="0"/>
              <a:t>CYBER RESILIENCE ACT</a:t>
            </a:r>
          </a:p>
          <a:p>
            <a:r>
              <a:rPr lang="en-US" dirty="0"/>
              <a:t>The Cyber Resilience Act seeks to establish common cybersecurity rules for digital products and associated services that are placed on the EU market, it bolsters cybersecurity rules to ensure more secure hardware and software products.</a:t>
            </a:r>
          </a:p>
          <a:p>
            <a:r>
              <a:rPr lang="en-US" dirty="0"/>
              <a:t>It introduces rules to protect digital products that are not covered by any previous regulation. This way, </a:t>
            </a:r>
            <a:r>
              <a:rPr lang="en-US" dirty="0" err="1"/>
              <a:t>iit</a:t>
            </a:r>
            <a:r>
              <a:rPr lang="en-US" dirty="0"/>
              <a:t> may become (‘the Internet of Things or IoT) legislation in the world. </a:t>
            </a:r>
          </a:p>
          <a:p>
            <a:endParaRPr lang="it-IT" dirty="0"/>
          </a:p>
          <a:p>
            <a:r>
              <a:rPr lang="it-IT" dirty="0"/>
              <a:t>DIRECTIVE ON THE RESILIENCE OF CRITICAL ENTITIES</a:t>
            </a:r>
          </a:p>
          <a:p>
            <a:r>
              <a:rPr lang="en-US" dirty="0"/>
              <a:t>The Directive aims to reduce the vulnerabilities and strengthen the resilience of entities providing essential services that are crucial for the maintenance of vital societal functions, economic activities, public health and safety, and the environment (so-called critical entities). They need to be able to prevent, protect against, respond to, cope with and recover from hybrid attacks, natural disasters, terrorist threats and public health emergencies.</a:t>
            </a:r>
          </a:p>
          <a:p>
            <a:endParaRPr lang="en-US" dirty="0"/>
          </a:p>
          <a:p>
            <a:endParaRPr lang="en-US" dirty="0"/>
          </a:p>
          <a:p>
            <a:r>
              <a:rPr lang="en-US" b="1" dirty="0"/>
              <a:t>DIGITAL SERVICES</a:t>
            </a:r>
          </a:p>
          <a:p>
            <a:r>
              <a:rPr lang="en-US" dirty="0"/>
              <a:t>DATA SERVICE ACT</a:t>
            </a:r>
          </a:p>
          <a:p>
            <a:r>
              <a:rPr lang="en-US" dirty="0"/>
              <a:t>The DSA provides specific content moderation, advertising, interface design, and reporting obligations for four categories of services (intermediary, hosting, online platforms and very large online platforms) and the intensity of regulation increases from intermediary services to very large online platforms. – dark patterns</a:t>
            </a:r>
          </a:p>
          <a:p>
            <a:endParaRPr lang="en-US" dirty="0"/>
          </a:p>
          <a:p>
            <a:endParaRPr lang="en-US" dirty="0"/>
          </a:p>
          <a:p>
            <a:r>
              <a:rPr lang="en-US" dirty="0"/>
              <a:t>DATA MARKET ACT</a:t>
            </a:r>
          </a:p>
          <a:p>
            <a:r>
              <a:rPr lang="en-US" dirty="0"/>
              <a:t>The Digital Markets Act aims to ensure that platforms defined as "gatekeepers" behave in a fair way online.</a:t>
            </a:r>
          </a:p>
          <a:p>
            <a:endParaRPr lang="en-US" dirty="0"/>
          </a:p>
          <a:p>
            <a:r>
              <a:rPr lang="en-US" dirty="0"/>
              <a:t>Gatekeepers are large digital platforms providing so called core platform services, such as for example online search engines, app stores, messenger services. </a:t>
            </a:r>
          </a:p>
          <a:p>
            <a:endParaRPr lang="en-US" dirty="0"/>
          </a:p>
          <a:p>
            <a:r>
              <a:rPr lang="en-US" dirty="0"/>
              <a:t>Together with the Digital Services Act, the Digital Markets Act is one of the </a:t>
            </a:r>
            <a:r>
              <a:rPr lang="en-US" dirty="0" err="1"/>
              <a:t>centrepieces</a:t>
            </a:r>
            <a:r>
              <a:rPr lang="en-US" dirty="0"/>
              <a:t> of the European digital strategy.</a:t>
            </a:r>
          </a:p>
          <a:p>
            <a:endParaRPr lang="en-US" dirty="0"/>
          </a:p>
          <a:p>
            <a:r>
              <a:rPr lang="en-US" dirty="0"/>
              <a:t>E-COMMERCE DIRECTIVE</a:t>
            </a:r>
          </a:p>
          <a:p>
            <a:r>
              <a:rPr lang="en-US" dirty="0"/>
              <a:t>The e-Commerce Directive aims to remove obstacles to cross-border online services. </a:t>
            </a:r>
          </a:p>
          <a:p>
            <a:endParaRPr lang="en-US" dirty="0"/>
          </a:p>
          <a:p>
            <a:r>
              <a:rPr lang="en-US" dirty="0"/>
              <a:t>It is the foundational legal framework for online services in the EU and it sets out basic requirements on mandatory consumer information, steps to follow in online contracting and rules on commercial communications.</a:t>
            </a:r>
          </a:p>
          <a:p>
            <a:endParaRPr lang="en-US" dirty="0"/>
          </a:p>
          <a:p>
            <a:endParaRPr lang="en-US" dirty="0"/>
          </a:p>
          <a:p>
            <a:r>
              <a:rPr lang="en-US" b="1" dirty="0"/>
              <a:t>AI STRATEGY</a:t>
            </a:r>
          </a:p>
          <a:p>
            <a:endParaRPr lang="en-US" dirty="0"/>
          </a:p>
          <a:p>
            <a:r>
              <a:rPr lang="en-US" dirty="0"/>
              <a:t>AI CONVENTION</a:t>
            </a:r>
          </a:p>
          <a:p>
            <a:r>
              <a:rPr lang="en-US" dirty="0"/>
              <a:t>The European Commission ('Commission') issued, on 18 August 2022, its Recommendation for a Council Decision </a:t>
            </a:r>
            <a:r>
              <a:rPr lang="en-US" dirty="0" err="1"/>
              <a:t>Authorising</a:t>
            </a:r>
            <a:r>
              <a:rPr lang="en-US" dirty="0"/>
              <a:t> the Opening of Negotiations on behalf of the European Union for a Council of Europe Convention on Artificial Intelligence (AI), Human Rights, Democracy and the Rule of Law, pursuant to Article 218 of the Treaty on the Functioning of the European Union ('TFEU').</a:t>
            </a:r>
          </a:p>
          <a:p>
            <a:endParaRPr lang="en-US" dirty="0"/>
          </a:p>
          <a:p>
            <a:r>
              <a:rPr lang="en-US" b="1" dirty="0"/>
              <a:t>DATI NON PERSONALI</a:t>
            </a:r>
          </a:p>
          <a:p>
            <a:endParaRPr lang="en-US" dirty="0"/>
          </a:p>
          <a:p>
            <a:r>
              <a:rPr lang="en-US" dirty="0"/>
              <a:t>Regulation on a framework for the free flow of non-personal data in the EU</a:t>
            </a:r>
          </a:p>
          <a:p>
            <a:r>
              <a:rPr lang="en-US" dirty="0"/>
              <a:t>The General Data Protection Regulation (GDPR) already provides for the free movement of personal data within the EU. This Regulation will therefore ensure a comprehensive and coherent approach to the free movement of all data in the EU.</a:t>
            </a:r>
          </a:p>
          <a:p>
            <a:endParaRPr lang="en-US" dirty="0"/>
          </a:p>
        </p:txBody>
      </p:sp>
    </p:spTree>
    <p:extLst>
      <p:ext uri="{BB962C8B-B14F-4D97-AF65-F5344CB8AC3E}">
        <p14:creationId xmlns:p14="http://schemas.microsoft.com/office/powerpoint/2010/main" val="81718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General-purpose AI, generative AI and foundation models. Parliament sets a layered regulation of general-purpose AI. Parliament imposes an obligation on providers of foundation models to ensure robust protection of fundamental rights, health, safety, the environment, democracy and the rule of law. They would be required to assess and mitigate the risks their models entail, comply with some design, information and environmental requirements and register such models in an EU database. Furthermore, generative foundation AI models (such as ChatGPT) that use large language models (LLMs) to generate art, music and other content would be subject to stringent transparency obligations. Providers of such models and of generative content would have to disclose that the content was generated by AI not by humans, train and design their models to prevent generation of illegal content and publish information on the use of training data protected under copyright law. Finally, all foundation models should provide all necessary information for downstream providers to be able to comply with their obligations under the AI act.</a:t>
            </a:r>
          </a:p>
        </p:txBody>
      </p:sp>
    </p:spTree>
    <p:extLst>
      <p:ext uri="{BB962C8B-B14F-4D97-AF65-F5344CB8AC3E}">
        <p14:creationId xmlns:p14="http://schemas.microsoft.com/office/powerpoint/2010/main" val="322205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1187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Mettere qualche altro grassetto</a:t>
            </a:r>
          </a:p>
          <a:p>
            <a:endParaRPr lang="it-IT" dirty="0"/>
          </a:p>
          <a:p>
            <a:endParaRPr lang="it-IT" dirty="0"/>
          </a:p>
        </p:txBody>
      </p:sp>
    </p:spTree>
    <p:extLst>
      <p:ext uri="{BB962C8B-B14F-4D97-AF65-F5344CB8AC3E}">
        <p14:creationId xmlns:p14="http://schemas.microsoft.com/office/powerpoint/2010/main" val="2674616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olo e contenuto" type="obj">
  <p:cSld name="1_Titolo e contenuto">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3300"/>
              <a:buNone/>
              <a:defRPr>
                <a:latin typeface="Century Gothic" panose="020B0502020202020204" pitchFamily="34" charset="0"/>
              </a:defRPr>
            </a:lvl1pPr>
            <a:lvl2pPr lvl="1" algn="l">
              <a:lnSpc>
                <a:spcPct val="90000"/>
              </a:lnSpc>
              <a:spcBef>
                <a:spcPts val="0"/>
              </a:spcBef>
              <a:spcAft>
                <a:spcPts val="0"/>
              </a:spcAft>
              <a:buSzPts val="3300"/>
              <a:buNone/>
              <a:defRPr/>
            </a:lvl2pPr>
            <a:lvl3pPr lvl="2" algn="l">
              <a:lnSpc>
                <a:spcPct val="90000"/>
              </a:lnSpc>
              <a:spcBef>
                <a:spcPts val="0"/>
              </a:spcBef>
              <a:spcAft>
                <a:spcPts val="0"/>
              </a:spcAft>
              <a:buSzPts val="3300"/>
              <a:buNone/>
              <a:defRPr/>
            </a:lvl3pPr>
            <a:lvl4pPr lvl="3" algn="l">
              <a:lnSpc>
                <a:spcPct val="90000"/>
              </a:lnSpc>
              <a:spcBef>
                <a:spcPts val="0"/>
              </a:spcBef>
              <a:spcAft>
                <a:spcPts val="0"/>
              </a:spcAft>
              <a:buSzPts val="3300"/>
              <a:buNone/>
              <a:defRPr/>
            </a:lvl4pPr>
            <a:lvl5pPr lvl="4" algn="l">
              <a:lnSpc>
                <a:spcPct val="90000"/>
              </a:lnSpc>
              <a:spcBef>
                <a:spcPts val="0"/>
              </a:spcBef>
              <a:spcAft>
                <a:spcPts val="0"/>
              </a:spcAft>
              <a:buSzPts val="3300"/>
              <a:buNone/>
              <a:defRPr/>
            </a:lvl5pPr>
            <a:lvl6pPr lvl="5" algn="l">
              <a:lnSpc>
                <a:spcPct val="90000"/>
              </a:lnSpc>
              <a:spcBef>
                <a:spcPts val="0"/>
              </a:spcBef>
              <a:spcAft>
                <a:spcPts val="0"/>
              </a:spcAft>
              <a:buSzPts val="3300"/>
              <a:buNone/>
              <a:defRPr/>
            </a:lvl6pPr>
            <a:lvl7pPr lvl="6" algn="l">
              <a:lnSpc>
                <a:spcPct val="90000"/>
              </a:lnSpc>
              <a:spcBef>
                <a:spcPts val="0"/>
              </a:spcBef>
              <a:spcAft>
                <a:spcPts val="0"/>
              </a:spcAft>
              <a:buSzPts val="3300"/>
              <a:buNone/>
              <a:defRPr/>
            </a:lvl7pPr>
            <a:lvl8pPr lvl="7" algn="l">
              <a:lnSpc>
                <a:spcPct val="90000"/>
              </a:lnSpc>
              <a:spcBef>
                <a:spcPts val="0"/>
              </a:spcBef>
              <a:spcAft>
                <a:spcPts val="0"/>
              </a:spcAft>
              <a:buSzPts val="3300"/>
              <a:buNone/>
              <a:defRPr/>
            </a:lvl8pPr>
            <a:lvl9pPr lvl="8" algn="l">
              <a:lnSpc>
                <a:spcPct val="90000"/>
              </a:lnSpc>
              <a:spcBef>
                <a:spcPts val="0"/>
              </a:spcBef>
              <a:spcAft>
                <a:spcPts val="0"/>
              </a:spcAft>
              <a:buSzPts val="3300"/>
              <a:buNone/>
              <a:defRPr/>
            </a:lvl9pPr>
          </a:lstStyle>
          <a:p>
            <a:endParaRPr/>
          </a:p>
        </p:txBody>
      </p:sp>
      <p:sp>
        <p:nvSpPr>
          <p:cNvPr id="23" name="Google Shape;23;p30"/>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609585" lvl="0" indent="-482588" algn="l">
              <a:lnSpc>
                <a:spcPct val="90000"/>
              </a:lnSpc>
              <a:spcBef>
                <a:spcPts val="933"/>
              </a:spcBef>
              <a:spcAft>
                <a:spcPts val="0"/>
              </a:spcAft>
              <a:buSzPts val="2100"/>
              <a:buChar char="•"/>
              <a:defRPr>
                <a:latin typeface="Century Gothic" panose="020B0502020202020204" pitchFamily="34" charset="0"/>
              </a:defRPr>
            </a:lvl1pPr>
            <a:lvl2pPr marL="1219170" lvl="1" indent="-482588" algn="l">
              <a:lnSpc>
                <a:spcPct val="90000"/>
              </a:lnSpc>
              <a:spcBef>
                <a:spcPts val="933"/>
              </a:spcBef>
              <a:spcAft>
                <a:spcPts val="0"/>
              </a:spcAft>
              <a:buSzPts val="2100"/>
              <a:buChar char="•"/>
              <a:defRPr/>
            </a:lvl2pPr>
            <a:lvl3pPr marL="1828754" lvl="2" indent="-482588" algn="l">
              <a:lnSpc>
                <a:spcPct val="90000"/>
              </a:lnSpc>
              <a:spcBef>
                <a:spcPts val="933"/>
              </a:spcBef>
              <a:spcAft>
                <a:spcPts val="0"/>
              </a:spcAft>
              <a:buSzPts val="2100"/>
              <a:buChar char="•"/>
              <a:defRPr/>
            </a:lvl3pPr>
            <a:lvl4pPr marL="2438339" lvl="3" indent="-482588" algn="l">
              <a:lnSpc>
                <a:spcPct val="90000"/>
              </a:lnSpc>
              <a:spcBef>
                <a:spcPts val="933"/>
              </a:spcBef>
              <a:spcAft>
                <a:spcPts val="0"/>
              </a:spcAft>
              <a:buSzPts val="2100"/>
              <a:buChar char="•"/>
              <a:defRPr/>
            </a:lvl4pPr>
            <a:lvl5pPr marL="3047924" lvl="4" indent="-482588" algn="l">
              <a:lnSpc>
                <a:spcPct val="90000"/>
              </a:lnSpc>
              <a:spcBef>
                <a:spcPts val="933"/>
              </a:spcBef>
              <a:spcAft>
                <a:spcPts val="0"/>
              </a:spcAft>
              <a:buSzPts val="2100"/>
              <a:buChar char="•"/>
              <a:defRPr/>
            </a:lvl5pPr>
            <a:lvl6pPr marL="3657509" lvl="5" indent="-482588" algn="l">
              <a:lnSpc>
                <a:spcPct val="90000"/>
              </a:lnSpc>
              <a:spcBef>
                <a:spcPts val="933"/>
              </a:spcBef>
              <a:spcAft>
                <a:spcPts val="0"/>
              </a:spcAft>
              <a:buSzPts val="2100"/>
              <a:buChar char="•"/>
              <a:defRPr/>
            </a:lvl6pPr>
            <a:lvl7pPr marL="4267093" lvl="6" indent="-482588" algn="l">
              <a:lnSpc>
                <a:spcPct val="90000"/>
              </a:lnSpc>
              <a:spcBef>
                <a:spcPts val="933"/>
              </a:spcBef>
              <a:spcAft>
                <a:spcPts val="0"/>
              </a:spcAft>
              <a:buSzPts val="2100"/>
              <a:buChar char="•"/>
              <a:defRPr/>
            </a:lvl7pPr>
            <a:lvl8pPr marL="4876678" lvl="7" indent="-482588" algn="l">
              <a:lnSpc>
                <a:spcPct val="90000"/>
              </a:lnSpc>
              <a:spcBef>
                <a:spcPts val="933"/>
              </a:spcBef>
              <a:spcAft>
                <a:spcPts val="0"/>
              </a:spcAft>
              <a:buSzPts val="2100"/>
              <a:buChar char="•"/>
              <a:defRPr/>
            </a:lvl8pPr>
            <a:lvl9pPr marL="5486263" lvl="8" indent="-482588" algn="l">
              <a:lnSpc>
                <a:spcPct val="90000"/>
              </a:lnSpc>
              <a:spcBef>
                <a:spcPts val="933"/>
              </a:spcBef>
              <a:spcAft>
                <a:spcPts val="0"/>
              </a:spcAft>
              <a:buSzPts val="2100"/>
              <a:buChar char="•"/>
              <a:defRPr/>
            </a:lvl9pPr>
          </a:lstStyle>
          <a:p>
            <a:endParaRPr dirty="0"/>
          </a:p>
        </p:txBody>
      </p:sp>
      <p:pic>
        <p:nvPicPr>
          <p:cNvPr id="3" name="Immagine 2">
            <a:extLst>
              <a:ext uri="{FF2B5EF4-FFF2-40B4-BE49-F238E27FC236}">
                <a16:creationId xmlns:a16="http://schemas.microsoft.com/office/drawing/2014/main" id="{06E8B425-6CB1-7424-CAF2-6CDACE1BD1E7}"/>
              </a:ext>
            </a:extLst>
          </p:cNvPr>
          <p:cNvPicPr>
            <a:picLocks noChangeAspect="1"/>
          </p:cNvPicPr>
          <p:nvPr userDrawn="1"/>
        </p:nvPicPr>
        <p:blipFill>
          <a:blip r:embed="rId2"/>
          <a:srcRect/>
          <a:stretch/>
        </p:blipFill>
        <p:spPr>
          <a:xfrm>
            <a:off x="10688518" y="6492875"/>
            <a:ext cx="1330564" cy="269439"/>
          </a:xfrm>
          <a:prstGeom prst="rect">
            <a:avLst/>
          </a:prstGeom>
        </p:spPr>
      </p:pic>
      <p:sp>
        <p:nvSpPr>
          <p:cNvPr id="5" name="CasellaDiTesto 4">
            <a:extLst>
              <a:ext uri="{FF2B5EF4-FFF2-40B4-BE49-F238E27FC236}">
                <a16:creationId xmlns:a16="http://schemas.microsoft.com/office/drawing/2014/main" id="{5ECE0435-9975-30D9-B3B9-29F2F02E394B}"/>
              </a:ext>
            </a:extLst>
          </p:cNvPr>
          <p:cNvSpPr txBox="1"/>
          <p:nvPr userDrawn="1"/>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Tree>
    <p:extLst>
      <p:ext uri="{BB962C8B-B14F-4D97-AF65-F5344CB8AC3E}">
        <p14:creationId xmlns:p14="http://schemas.microsoft.com/office/powerpoint/2010/main" val="420720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With Footer">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876C647-B4EB-3CD5-E1E2-632F4834D587}"/>
              </a:ext>
            </a:extLst>
          </p:cNvPr>
          <p:cNvPicPr>
            <a:picLocks noChangeAspect="1"/>
          </p:cNvPicPr>
          <p:nvPr userDrawn="1"/>
        </p:nvPicPr>
        <p:blipFill>
          <a:blip r:embed="rId2"/>
          <a:stretch>
            <a:fillRect/>
          </a:stretch>
        </p:blipFill>
        <p:spPr>
          <a:xfrm>
            <a:off x="10106078" y="6373108"/>
            <a:ext cx="453065" cy="451816"/>
          </a:xfrm>
          <a:prstGeom prst="ellipse">
            <a:avLst/>
          </a:prstGeom>
        </p:spPr>
      </p:pic>
      <p:pic>
        <p:nvPicPr>
          <p:cNvPr id="3" name="Immagine 2">
            <a:extLst>
              <a:ext uri="{FF2B5EF4-FFF2-40B4-BE49-F238E27FC236}">
                <a16:creationId xmlns:a16="http://schemas.microsoft.com/office/drawing/2014/main" id="{8CC4D8DB-A770-19C3-54DD-F9C42D6E07B3}"/>
              </a:ext>
            </a:extLst>
          </p:cNvPr>
          <p:cNvPicPr>
            <a:picLocks noChangeAspect="1"/>
          </p:cNvPicPr>
          <p:nvPr userDrawn="1"/>
        </p:nvPicPr>
        <p:blipFill>
          <a:blip r:embed="rId3"/>
          <a:srcRect/>
          <a:stretch/>
        </p:blipFill>
        <p:spPr>
          <a:xfrm>
            <a:off x="10688518" y="6492875"/>
            <a:ext cx="1330564" cy="269439"/>
          </a:xfrm>
          <a:prstGeom prst="rect">
            <a:avLst/>
          </a:prstGeom>
        </p:spPr>
      </p:pic>
    </p:spTree>
    <p:extLst>
      <p:ext uri="{BB962C8B-B14F-4D97-AF65-F5344CB8AC3E}">
        <p14:creationId xmlns:p14="http://schemas.microsoft.com/office/powerpoint/2010/main" val="264713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Diapositiva titolo">
    <p:spTree>
      <p:nvGrpSpPr>
        <p:cNvPr id="1" name="Shape 14"/>
        <p:cNvGrpSpPr/>
        <p:nvPr/>
      </p:nvGrpSpPr>
      <p:grpSpPr>
        <a:xfrm>
          <a:off x="0" y="0"/>
          <a:ext cx="0" cy="0"/>
          <a:chOff x="0" y="0"/>
          <a:chExt cx="0" cy="0"/>
        </a:xfrm>
      </p:grpSpPr>
      <p:sp>
        <p:nvSpPr>
          <p:cNvPr id="15" name="Google Shape;15;p13"/>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4500"/>
              <a:buFont typeface="Calibri"/>
              <a:buNone/>
              <a:defRPr sz="6000">
                <a:latin typeface="Century Gothic" panose="020B0502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16" name="Google Shape;16;p13"/>
          <p:cNvSpPr txBox="1">
            <a:spLocks noGrp="1"/>
          </p:cNvSpPr>
          <p:nvPr>
            <p:ph type="body" idx="1"/>
          </p:nvPr>
        </p:nvSpPr>
        <p:spPr>
          <a:xfrm>
            <a:off x="1524000" y="3602037"/>
            <a:ext cx="9144000" cy="1655764"/>
          </a:xfrm>
          <a:prstGeom prst="rect">
            <a:avLst/>
          </a:prstGeom>
          <a:noFill/>
          <a:ln>
            <a:noFill/>
          </a:ln>
        </p:spPr>
        <p:txBody>
          <a:bodyPr spcFirstLastPara="1" wrap="square" lIns="45700" tIns="45700" rIns="45700" bIns="45700" anchor="t" anchorCtr="0">
            <a:normAutofit/>
          </a:bodyPr>
          <a:lstStyle>
            <a:lvl1pPr marL="609585" lvl="0" indent="-304792" algn="ctr">
              <a:lnSpc>
                <a:spcPct val="90000"/>
              </a:lnSpc>
              <a:spcBef>
                <a:spcPts val="933"/>
              </a:spcBef>
              <a:spcAft>
                <a:spcPts val="0"/>
              </a:spcAft>
              <a:buClr>
                <a:srgbClr val="000000"/>
              </a:buClr>
              <a:buSzPts val="1800"/>
              <a:buFont typeface="Calibri"/>
              <a:buNone/>
              <a:defRPr sz="2400">
                <a:latin typeface="Century Gothic" panose="020B0502020202020204" pitchFamily="34" charset="0"/>
              </a:defRPr>
            </a:lvl1pPr>
            <a:lvl2pPr marL="1219170" lvl="1" indent="-304792" algn="ctr">
              <a:lnSpc>
                <a:spcPct val="90000"/>
              </a:lnSpc>
              <a:spcBef>
                <a:spcPts val="933"/>
              </a:spcBef>
              <a:spcAft>
                <a:spcPts val="0"/>
              </a:spcAft>
              <a:buClr>
                <a:srgbClr val="000000"/>
              </a:buClr>
              <a:buSzPts val="1800"/>
              <a:buFont typeface="Calibri"/>
              <a:buNone/>
              <a:defRPr sz="2400"/>
            </a:lvl2pPr>
            <a:lvl3pPr marL="1828754" lvl="2" indent="-304792" algn="ctr">
              <a:lnSpc>
                <a:spcPct val="90000"/>
              </a:lnSpc>
              <a:spcBef>
                <a:spcPts val="933"/>
              </a:spcBef>
              <a:spcAft>
                <a:spcPts val="0"/>
              </a:spcAft>
              <a:buClr>
                <a:srgbClr val="000000"/>
              </a:buClr>
              <a:buSzPts val="1800"/>
              <a:buFont typeface="Calibri"/>
              <a:buNone/>
              <a:defRPr sz="2400"/>
            </a:lvl3pPr>
            <a:lvl4pPr marL="2438339" lvl="3" indent="-304792" algn="ctr">
              <a:lnSpc>
                <a:spcPct val="90000"/>
              </a:lnSpc>
              <a:spcBef>
                <a:spcPts val="933"/>
              </a:spcBef>
              <a:spcAft>
                <a:spcPts val="0"/>
              </a:spcAft>
              <a:buClr>
                <a:srgbClr val="000000"/>
              </a:buClr>
              <a:buSzPts val="1800"/>
              <a:buFont typeface="Calibri"/>
              <a:buNone/>
              <a:defRPr sz="2400"/>
            </a:lvl4pPr>
            <a:lvl5pPr marL="3047924" lvl="4" indent="-304792" algn="ctr">
              <a:lnSpc>
                <a:spcPct val="90000"/>
              </a:lnSpc>
              <a:spcBef>
                <a:spcPts val="933"/>
              </a:spcBef>
              <a:spcAft>
                <a:spcPts val="0"/>
              </a:spcAft>
              <a:buClr>
                <a:srgbClr val="000000"/>
              </a:buClr>
              <a:buSzPts val="1800"/>
              <a:buFont typeface="Calibri"/>
              <a:buNone/>
              <a:defRPr sz="24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dirty="0"/>
          </a:p>
        </p:txBody>
      </p:sp>
      <p:pic>
        <p:nvPicPr>
          <p:cNvPr id="17" name="Google Shape;17;p13" descr="Immagine"/>
          <p:cNvPicPr preferRelativeResize="0"/>
          <p:nvPr/>
        </p:nvPicPr>
        <p:blipFill rotWithShape="1">
          <a:blip r:embed="rId2">
            <a:alphaModFix amt="20000"/>
          </a:blip>
          <a:srcRect/>
          <a:stretch/>
        </p:blipFill>
        <p:spPr>
          <a:xfrm>
            <a:off x="9370389" y="-897284"/>
            <a:ext cx="3514823" cy="8652568"/>
          </a:xfrm>
          <a:prstGeom prst="rect">
            <a:avLst/>
          </a:prstGeom>
          <a:noFill/>
          <a:ln>
            <a:noFill/>
          </a:ln>
        </p:spPr>
      </p:pic>
      <p:sp>
        <p:nvSpPr>
          <p:cNvPr id="18" name="Google Shape;18;p13"/>
          <p:cNvSpPr/>
          <p:nvPr/>
        </p:nvSpPr>
        <p:spPr>
          <a:xfrm>
            <a:off x="-1473200" y="-702733"/>
            <a:ext cx="1693333" cy="8012312"/>
          </a:xfrm>
          <a:prstGeom prst="rect">
            <a:avLst/>
          </a:prstGeom>
          <a:solidFill>
            <a:srgbClr val="DDEFDA"/>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867" b="0" i="0" u="none" strike="noStrike" cap="none">
              <a:solidFill>
                <a:srgbClr val="000000"/>
              </a:solidFill>
              <a:latin typeface="Calibri"/>
              <a:ea typeface="Calibri"/>
              <a:cs typeface="Calibri"/>
              <a:sym typeface="Calibri"/>
            </a:endParaRPr>
          </a:p>
        </p:txBody>
      </p:sp>
      <p:sp>
        <p:nvSpPr>
          <p:cNvPr id="19" name="Google Shape;19;p13"/>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40118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contenuto" type="obj">
  <p:cSld name="1_Titolo e contenuto">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3300"/>
              <a:buNone/>
              <a:defRPr>
                <a:latin typeface="Century Gothic" panose="020B0502020202020204" pitchFamily="34" charset="0"/>
              </a:defRPr>
            </a:lvl1pPr>
            <a:lvl2pPr lvl="1" algn="l">
              <a:lnSpc>
                <a:spcPct val="90000"/>
              </a:lnSpc>
              <a:spcBef>
                <a:spcPts val="0"/>
              </a:spcBef>
              <a:spcAft>
                <a:spcPts val="0"/>
              </a:spcAft>
              <a:buSzPts val="3300"/>
              <a:buNone/>
              <a:defRPr/>
            </a:lvl2pPr>
            <a:lvl3pPr lvl="2" algn="l">
              <a:lnSpc>
                <a:spcPct val="90000"/>
              </a:lnSpc>
              <a:spcBef>
                <a:spcPts val="0"/>
              </a:spcBef>
              <a:spcAft>
                <a:spcPts val="0"/>
              </a:spcAft>
              <a:buSzPts val="3300"/>
              <a:buNone/>
              <a:defRPr/>
            </a:lvl3pPr>
            <a:lvl4pPr lvl="3" algn="l">
              <a:lnSpc>
                <a:spcPct val="90000"/>
              </a:lnSpc>
              <a:spcBef>
                <a:spcPts val="0"/>
              </a:spcBef>
              <a:spcAft>
                <a:spcPts val="0"/>
              </a:spcAft>
              <a:buSzPts val="3300"/>
              <a:buNone/>
              <a:defRPr/>
            </a:lvl4pPr>
            <a:lvl5pPr lvl="4" algn="l">
              <a:lnSpc>
                <a:spcPct val="90000"/>
              </a:lnSpc>
              <a:spcBef>
                <a:spcPts val="0"/>
              </a:spcBef>
              <a:spcAft>
                <a:spcPts val="0"/>
              </a:spcAft>
              <a:buSzPts val="3300"/>
              <a:buNone/>
              <a:defRPr/>
            </a:lvl5pPr>
            <a:lvl6pPr lvl="5" algn="l">
              <a:lnSpc>
                <a:spcPct val="90000"/>
              </a:lnSpc>
              <a:spcBef>
                <a:spcPts val="0"/>
              </a:spcBef>
              <a:spcAft>
                <a:spcPts val="0"/>
              </a:spcAft>
              <a:buSzPts val="3300"/>
              <a:buNone/>
              <a:defRPr/>
            </a:lvl6pPr>
            <a:lvl7pPr lvl="6" algn="l">
              <a:lnSpc>
                <a:spcPct val="90000"/>
              </a:lnSpc>
              <a:spcBef>
                <a:spcPts val="0"/>
              </a:spcBef>
              <a:spcAft>
                <a:spcPts val="0"/>
              </a:spcAft>
              <a:buSzPts val="3300"/>
              <a:buNone/>
              <a:defRPr/>
            </a:lvl7pPr>
            <a:lvl8pPr lvl="7" algn="l">
              <a:lnSpc>
                <a:spcPct val="90000"/>
              </a:lnSpc>
              <a:spcBef>
                <a:spcPts val="0"/>
              </a:spcBef>
              <a:spcAft>
                <a:spcPts val="0"/>
              </a:spcAft>
              <a:buSzPts val="3300"/>
              <a:buNone/>
              <a:defRPr/>
            </a:lvl8pPr>
            <a:lvl9pPr lvl="8" algn="l">
              <a:lnSpc>
                <a:spcPct val="90000"/>
              </a:lnSpc>
              <a:spcBef>
                <a:spcPts val="0"/>
              </a:spcBef>
              <a:spcAft>
                <a:spcPts val="0"/>
              </a:spcAft>
              <a:buSzPts val="3300"/>
              <a:buNone/>
              <a:defRPr/>
            </a:lvl9pPr>
          </a:lstStyle>
          <a:p>
            <a:endParaRPr/>
          </a:p>
        </p:txBody>
      </p:sp>
      <p:sp>
        <p:nvSpPr>
          <p:cNvPr id="23" name="Google Shape;23;p30"/>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609585" lvl="0" indent="-482588" algn="l">
              <a:lnSpc>
                <a:spcPct val="90000"/>
              </a:lnSpc>
              <a:spcBef>
                <a:spcPts val="933"/>
              </a:spcBef>
              <a:spcAft>
                <a:spcPts val="0"/>
              </a:spcAft>
              <a:buSzPts val="2100"/>
              <a:buChar char="•"/>
              <a:defRPr>
                <a:latin typeface="Century Gothic" panose="020B0502020202020204" pitchFamily="34" charset="0"/>
              </a:defRPr>
            </a:lvl1pPr>
            <a:lvl2pPr marL="1219170" lvl="1" indent="-482588" algn="l">
              <a:lnSpc>
                <a:spcPct val="90000"/>
              </a:lnSpc>
              <a:spcBef>
                <a:spcPts val="933"/>
              </a:spcBef>
              <a:spcAft>
                <a:spcPts val="0"/>
              </a:spcAft>
              <a:buSzPts val="2100"/>
              <a:buChar char="•"/>
              <a:defRPr/>
            </a:lvl2pPr>
            <a:lvl3pPr marL="1828754" lvl="2" indent="-482588" algn="l">
              <a:lnSpc>
                <a:spcPct val="90000"/>
              </a:lnSpc>
              <a:spcBef>
                <a:spcPts val="933"/>
              </a:spcBef>
              <a:spcAft>
                <a:spcPts val="0"/>
              </a:spcAft>
              <a:buSzPts val="2100"/>
              <a:buChar char="•"/>
              <a:defRPr/>
            </a:lvl3pPr>
            <a:lvl4pPr marL="2438339" lvl="3" indent="-482588" algn="l">
              <a:lnSpc>
                <a:spcPct val="90000"/>
              </a:lnSpc>
              <a:spcBef>
                <a:spcPts val="933"/>
              </a:spcBef>
              <a:spcAft>
                <a:spcPts val="0"/>
              </a:spcAft>
              <a:buSzPts val="2100"/>
              <a:buChar char="•"/>
              <a:defRPr/>
            </a:lvl4pPr>
            <a:lvl5pPr marL="3047924" lvl="4" indent="-482588" algn="l">
              <a:lnSpc>
                <a:spcPct val="90000"/>
              </a:lnSpc>
              <a:spcBef>
                <a:spcPts val="933"/>
              </a:spcBef>
              <a:spcAft>
                <a:spcPts val="0"/>
              </a:spcAft>
              <a:buSzPts val="2100"/>
              <a:buChar char="•"/>
              <a:defRPr/>
            </a:lvl5pPr>
            <a:lvl6pPr marL="3657509" lvl="5" indent="-482588" algn="l">
              <a:lnSpc>
                <a:spcPct val="90000"/>
              </a:lnSpc>
              <a:spcBef>
                <a:spcPts val="933"/>
              </a:spcBef>
              <a:spcAft>
                <a:spcPts val="0"/>
              </a:spcAft>
              <a:buSzPts val="2100"/>
              <a:buChar char="•"/>
              <a:defRPr/>
            </a:lvl6pPr>
            <a:lvl7pPr marL="4267093" lvl="6" indent="-482588" algn="l">
              <a:lnSpc>
                <a:spcPct val="90000"/>
              </a:lnSpc>
              <a:spcBef>
                <a:spcPts val="933"/>
              </a:spcBef>
              <a:spcAft>
                <a:spcPts val="0"/>
              </a:spcAft>
              <a:buSzPts val="2100"/>
              <a:buChar char="•"/>
              <a:defRPr/>
            </a:lvl7pPr>
            <a:lvl8pPr marL="4876678" lvl="7" indent="-482588" algn="l">
              <a:lnSpc>
                <a:spcPct val="90000"/>
              </a:lnSpc>
              <a:spcBef>
                <a:spcPts val="933"/>
              </a:spcBef>
              <a:spcAft>
                <a:spcPts val="0"/>
              </a:spcAft>
              <a:buSzPts val="2100"/>
              <a:buChar char="•"/>
              <a:defRPr/>
            </a:lvl8pPr>
            <a:lvl9pPr marL="5486263" lvl="8" indent="-482588" algn="l">
              <a:lnSpc>
                <a:spcPct val="90000"/>
              </a:lnSpc>
              <a:spcBef>
                <a:spcPts val="933"/>
              </a:spcBef>
              <a:spcAft>
                <a:spcPts val="0"/>
              </a:spcAft>
              <a:buSzPts val="2100"/>
              <a:buChar char="•"/>
              <a:defRPr/>
            </a:lvl9pPr>
          </a:lstStyle>
          <a:p>
            <a:endParaRPr dirty="0"/>
          </a:p>
        </p:txBody>
      </p:sp>
    </p:spTree>
    <p:extLst>
      <p:ext uri="{BB962C8B-B14F-4D97-AF65-F5344CB8AC3E}">
        <p14:creationId xmlns:p14="http://schemas.microsoft.com/office/powerpoint/2010/main" val="538534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olo e contenuto" type="obj" preserve="1">
  <p:cSld name="2_Titolo e contenuto">
    <p:spTree>
      <p:nvGrpSpPr>
        <p:cNvPr id="1" name="Shape 21"/>
        <p:cNvGrpSpPr/>
        <p:nvPr/>
      </p:nvGrpSpPr>
      <p:grpSpPr>
        <a:xfrm>
          <a:off x="0" y="0"/>
          <a:ext cx="0" cy="0"/>
          <a:chOff x="0" y="0"/>
          <a:chExt cx="0" cy="0"/>
        </a:xfrm>
      </p:grpSpPr>
      <p:sp>
        <p:nvSpPr>
          <p:cNvPr id="2" name="Rettangolo 1">
            <a:extLst>
              <a:ext uri="{FF2B5EF4-FFF2-40B4-BE49-F238E27FC236}">
                <a16:creationId xmlns:a16="http://schemas.microsoft.com/office/drawing/2014/main" id="{6F106578-BED2-4B8D-B8E8-796A903254B8}"/>
              </a:ext>
            </a:extLst>
          </p:cNvPr>
          <p:cNvSpPr/>
          <p:nvPr userDrawn="1"/>
        </p:nvSpPr>
        <p:spPr>
          <a:xfrm>
            <a:off x="-50800" y="0"/>
            <a:ext cx="12319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2" name="Google Shape;22;p30"/>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3300"/>
              <a:buNone/>
              <a:defRPr>
                <a:latin typeface="Century Gothic" panose="020B0502020202020204" pitchFamily="34" charset="0"/>
              </a:defRPr>
            </a:lvl1pPr>
            <a:lvl2pPr lvl="1" algn="l">
              <a:lnSpc>
                <a:spcPct val="90000"/>
              </a:lnSpc>
              <a:spcBef>
                <a:spcPts val="0"/>
              </a:spcBef>
              <a:spcAft>
                <a:spcPts val="0"/>
              </a:spcAft>
              <a:buSzPts val="3300"/>
              <a:buNone/>
              <a:defRPr/>
            </a:lvl2pPr>
            <a:lvl3pPr lvl="2" algn="l">
              <a:lnSpc>
                <a:spcPct val="90000"/>
              </a:lnSpc>
              <a:spcBef>
                <a:spcPts val="0"/>
              </a:spcBef>
              <a:spcAft>
                <a:spcPts val="0"/>
              </a:spcAft>
              <a:buSzPts val="3300"/>
              <a:buNone/>
              <a:defRPr/>
            </a:lvl3pPr>
            <a:lvl4pPr lvl="3" algn="l">
              <a:lnSpc>
                <a:spcPct val="90000"/>
              </a:lnSpc>
              <a:spcBef>
                <a:spcPts val="0"/>
              </a:spcBef>
              <a:spcAft>
                <a:spcPts val="0"/>
              </a:spcAft>
              <a:buSzPts val="3300"/>
              <a:buNone/>
              <a:defRPr/>
            </a:lvl4pPr>
            <a:lvl5pPr lvl="4" algn="l">
              <a:lnSpc>
                <a:spcPct val="90000"/>
              </a:lnSpc>
              <a:spcBef>
                <a:spcPts val="0"/>
              </a:spcBef>
              <a:spcAft>
                <a:spcPts val="0"/>
              </a:spcAft>
              <a:buSzPts val="3300"/>
              <a:buNone/>
              <a:defRPr/>
            </a:lvl5pPr>
            <a:lvl6pPr lvl="5" algn="l">
              <a:lnSpc>
                <a:spcPct val="90000"/>
              </a:lnSpc>
              <a:spcBef>
                <a:spcPts val="0"/>
              </a:spcBef>
              <a:spcAft>
                <a:spcPts val="0"/>
              </a:spcAft>
              <a:buSzPts val="3300"/>
              <a:buNone/>
              <a:defRPr/>
            </a:lvl6pPr>
            <a:lvl7pPr lvl="6" algn="l">
              <a:lnSpc>
                <a:spcPct val="90000"/>
              </a:lnSpc>
              <a:spcBef>
                <a:spcPts val="0"/>
              </a:spcBef>
              <a:spcAft>
                <a:spcPts val="0"/>
              </a:spcAft>
              <a:buSzPts val="3300"/>
              <a:buNone/>
              <a:defRPr/>
            </a:lvl7pPr>
            <a:lvl8pPr lvl="7" algn="l">
              <a:lnSpc>
                <a:spcPct val="90000"/>
              </a:lnSpc>
              <a:spcBef>
                <a:spcPts val="0"/>
              </a:spcBef>
              <a:spcAft>
                <a:spcPts val="0"/>
              </a:spcAft>
              <a:buSzPts val="3300"/>
              <a:buNone/>
              <a:defRPr/>
            </a:lvl8pPr>
            <a:lvl9pPr lvl="8" algn="l">
              <a:lnSpc>
                <a:spcPct val="90000"/>
              </a:lnSpc>
              <a:spcBef>
                <a:spcPts val="0"/>
              </a:spcBef>
              <a:spcAft>
                <a:spcPts val="0"/>
              </a:spcAft>
              <a:buSzPts val="3300"/>
              <a:buNone/>
              <a:defRPr/>
            </a:lvl9pPr>
          </a:lstStyle>
          <a:p>
            <a:endParaRPr dirty="0"/>
          </a:p>
        </p:txBody>
      </p:sp>
      <p:sp>
        <p:nvSpPr>
          <p:cNvPr id="23" name="Google Shape;23;p30"/>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609585" lvl="0" indent="-482588" algn="l">
              <a:lnSpc>
                <a:spcPct val="90000"/>
              </a:lnSpc>
              <a:spcBef>
                <a:spcPts val="933"/>
              </a:spcBef>
              <a:spcAft>
                <a:spcPts val="0"/>
              </a:spcAft>
              <a:buSzPts val="2100"/>
              <a:buChar char="•"/>
              <a:defRPr>
                <a:latin typeface="Century Gothic" panose="020B0502020202020204" pitchFamily="34" charset="0"/>
              </a:defRPr>
            </a:lvl1pPr>
            <a:lvl2pPr marL="1219170" lvl="1" indent="-482588" algn="l">
              <a:lnSpc>
                <a:spcPct val="90000"/>
              </a:lnSpc>
              <a:spcBef>
                <a:spcPts val="933"/>
              </a:spcBef>
              <a:spcAft>
                <a:spcPts val="0"/>
              </a:spcAft>
              <a:buSzPts val="2100"/>
              <a:buChar char="•"/>
              <a:defRPr/>
            </a:lvl2pPr>
            <a:lvl3pPr marL="1828754" lvl="2" indent="-482588" algn="l">
              <a:lnSpc>
                <a:spcPct val="90000"/>
              </a:lnSpc>
              <a:spcBef>
                <a:spcPts val="933"/>
              </a:spcBef>
              <a:spcAft>
                <a:spcPts val="0"/>
              </a:spcAft>
              <a:buSzPts val="2100"/>
              <a:buChar char="•"/>
              <a:defRPr/>
            </a:lvl3pPr>
            <a:lvl4pPr marL="2438339" lvl="3" indent="-482588" algn="l">
              <a:lnSpc>
                <a:spcPct val="90000"/>
              </a:lnSpc>
              <a:spcBef>
                <a:spcPts val="933"/>
              </a:spcBef>
              <a:spcAft>
                <a:spcPts val="0"/>
              </a:spcAft>
              <a:buSzPts val="2100"/>
              <a:buChar char="•"/>
              <a:defRPr/>
            </a:lvl4pPr>
            <a:lvl5pPr marL="3047924" lvl="4" indent="-482588" algn="l">
              <a:lnSpc>
                <a:spcPct val="90000"/>
              </a:lnSpc>
              <a:spcBef>
                <a:spcPts val="933"/>
              </a:spcBef>
              <a:spcAft>
                <a:spcPts val="0"/>
              </a:spcAft>
              <a:buSzPts val="2100"/>
              <a:buChar char="•"/>
              <a:defRPr/>
            </a:lvl5pPr>
            <a:lvl6pPr marL="3657509" lvl="5" indent="-482588" algn="l">
              <a:lnSpc>
                <a:spcPct val="90000"/>
              </a:lnSpc>
              <a:spcBef>
                <a:spcPts val="933"/>
              </a:spcBef>
              <a:spcAft>
                <a:spcPts val="0"/>
              </a:spcAft>
              <a:buSzPts val="2100"/>
              <a:buChar char="•"/>
              <a:defRPr/>
            </a:lvl6pPr>
            <a:lvl7pPr marL="4267093" lvl="6" indent="-482588" algn="l">
              <a:lnSpc>
                <a:spcPct val="90000"/>
              </a:lnSpc>
              <a:spcBef>
                <a:spcPts val="933"/>
              </a:spcBef>
              <a:spcAft>
                <a:spcPts val="0"/>
              </a:spcAft>
              <a:buSzPts val="2100"/>
              <a:buChar char="•"/>
              <a:defRPr/>
            </a:lvl7pPr>
            <a:lvl8pPr marL="4876678" lvl="7" indent="-482588" algn="l">
              <a:lnSpc>
                <a:spcPct val="90000"/>
              </a:lnSpc>
              <a:spcBef>
                <a:spcPts val="933"/>
              </a:spcBef>
              <a:spcAft>
                <a:spcPts val="0"/>
              </a:spcAft>
              <a:buSzPts val="2100"/>
              <a:buChar char="•"/>
              <a:defRPr/>
            </a:lvl8pPr>
            <a:lvl9pPr marL="5486263" lvl="8" indent="-482588" algn="l">
              <a:lnSpc>
                <a:spcPct val="90000"/>
              </a:lnSpc>
              <a:spcBef>
                <a:spcPts val="933"/>
              </a:spcBef>
              <a:spcAft>
                <a:spcPts val="0"/>
              </a:spcAft>
              <a:buSzPts val="2100"/>
              <a:buChar char="•"/>
              <a:defRPr/>
            </a:lvl9pPr>
          </a:lstStyle>
          <a:p>
            <a:endParaRPr dirty="0"/>
          </a:p>
        </p:txBody>
      </p:sp>
    </p:spTree>
    <p:extLst>
      <p:ext uri="{BB962C8B-B14F-4D97-AF65-F5344CB8AC3E}">
        <p14:creationId xmlns:p14="http://schemas.microsoft.com/office/powerpoint/2010/main" val="373884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spTree>
      <p:nvGrpSpPr>
        <p:cNvPr id="1" name="Shape 31"/>
        <p:cNvGrpSpPr/>
        <p:nvPr/>
      </p:nvGrpSpPr>
      <p:grpSpPr>
        <a:xfrm>
          <a:off x="0" y="0"/>
          <a:ext cx="0" cy="0"/>
          <a:chOff x="0" y="0"/>
          <a:chExt cx="0" cy="0"/>
        </a:xfrm>
      </p:grpSpPr>
      <p:pic>
        <p:nvPicPr>
          <p:cNvPr id="32" name="Google Shape;32;p17"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33" name="Google Shape;33;p17"/>
          <p:cNvSpPr txBox="1">
            <a:spLocks noGrp="1"/>
          </p:cNvSpPr>
          <p:nvPr>
            <p:ph type="title"/>
          </p:nvPr>
        </p:nvSpPr>
        <p:spPr>
          <a:xfrm>
            <a:off x="831850" y="1709737"/>
            <a:ext cx="10515601" cy="2852739"/>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0"/>
              <a:buFont typeface="Calibri"/>
              <a:buNone/>
              <a:defRPr sz="6000">
                <a:latin typeface="Century Gothic" panose="020B0502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4" name="Google Shape;34;p17"/>
          <p:cNvSpPr txBox="1">
            <a:spLocks noGrp="1"/>
          </p:cNvSpPr>
          <p:nvPr>
            <p:ph type="body" idx="1"/>
          </p:nvPr>
        </p:nvSpPr>
        <p:spPr>
          <a:xfrm>
            <a:off x="831850" y="4589465"/>
            <a:ext cx="10515601" cy="1500188"/>
          </a:xfrm>
          <a:prstGeom prst="rect">
            <a:avLst/>
          </a:prstGeom>
          <a:noFill/>
          <a:ln>
            <a:noFill/>
          </a:ln>
        </p:spPr>
        <p:txBody>
          <a:bodyPr spcFirstLastPara="1" wrap="square" lIns="45700" tIns="45700" rIns="45700" bIns="45700" anchor="t" anchorCtr="0">
            <a:normAutofit/>
          </a:bodyPr>
          <a:lstStyle>
            <a:lvl1pPr marL="609585" lvl="0" indent="-304792" algn="l">
              <a:lnSpc>
                <a:spcPct val="90000"/>
              </a:lnSpc>
              <a:spcBef>
                <a:spcPts val="933"/>
              </a:spcBef>
              <a:spcAft>
                <a:spcPts val="0"/>
              </a:spcAft>
              <a:buClr>
                <a:srgbClr val="888888"/>
              </a:buClr>
              <a:buSzPts val="1800"/>
              <a:buFont typeface="Calibri"/>
              <a:buNone/>
              <a:defRPr sz="2400">
                <a:solidFill>
                  <a:srgbClr val="888888"/>
                </a:solidFill>
                <a:latin typeface="Century Gothic" panose="020B0502020202020204" pitchFamily="34" charset="0"/>
              </a:defRPr>
            </a:lvl1pPr>
            <a:lvl2pPr marL="1219170" lvl="1" indent="-304792" algn="l">
              <a:lnSpc>
                <a:spcPct val="90000"/>
              </a:lnSpc>
              <a:spcBef>
                <a:spcPts val="933"/>
              </a:spcBef>
              <a:spcAft>
                <a:spcPts val="0"/>
              </a:spcAft>
              <a:buClr>
                <a:srgbClr val="888888"/>
              </a:buClr>
              <a:buSzPts val="1800"/>
              <a:buFont typeface="Calibri"/>
              <a:buNone/>
              <a:defRPr sz="2400">
                <a:solidFill>
                  <a:srgbClr val="888888"/>
                </a:solidFill>
              </a:defRPr>
            </a:lvl2pPr>
            <a:lvl3pPr marL="1828754" lvl="2" indent="-304792" algn="l">
              <a:lnSpc>
                <a:spcPct val="90000"/>
              </a:lnSpc>
              <a:spcBef>
                <a:spcPts val="933"/>
              </a:spcBef>
              <a:spcAft>
                <a:spcPts val="0"/>
              </a:spcAft>
              <a:buClr>
                <a:srgbClr val="888888"/>
              </a:buClr>
              <a:buSzPts val="1800"/>
              <a:buFont typeface="Calibri"/>
              <a:buNone/>
              <a:defRPr sz="2400">
                <a:solidFill>
                  <a:srgbClr val="888888"/>
                </a:solidFill>
              </a:defRPr>
            </a:lvl3pPr>
            <a:lvl4pPr marL="2438339" lvl="3" indent="-304792" algn="l">
              <a:lnSpc>
                <a:spcPct val="90000"/>
              </a:lnSpc>
              <a:spcBef>
                <a:spcPts val="933"/>
              </a:spcBef>
              <a:spcAft>
                <a:spcPts val="0"/>
              </a:spcAft>
              <a:buClr>
                <a:srgbClr val="888888"/>
              </a:buClr>
              <a:buSzPts val="1800"/>
              <a:buFont typeface="Calibri"/>
              <a:buNone/>
              <a:defRPr sz="2400">
                <a:solidFill>
                  <a:srgbClr val="888888"/>
                </a:solidFill>
              </a:defRPr>
            </a:lvl4pPr>
            <a:lvl5pPr marL="3047924" lvl="4" indent="-304792" algn="l">
              <a:lnSpc>
                <a:spcPct val="90000"/>
              </a:lnSpc>
              <a:spcBef>
                <a:spcPts val="933"/>
              </a:spcBef>
              <a:spcAft>
                <a:spcPts val="0"/>
              </a:spcAft>
              <a:buClr>
                <a:srgbClr val="888888"/>
              </a:buClr>
              <a:buSzPts val="1800"/>
              <a:buFont typeface="Calibri"/>
              <a:buNone/>
              <a:defRPr sz="2400">
                <a:solidFill>
                  <a:srgbClr val="888888"/>
                </a:solidFill>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35" name="Google Shape;35;p17"/>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36" name="Google Shape;36;p17"/>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69850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37"/>
        <p:cNvGrpSpPr/>
        <p:nvPr/>
      </p:nvGrpSpPr>
      <p:grpSpPr>
        <a:xfrm>
          <a:off x="0" y="0"/>
          <a:ext cx="0" cy="0"/>
          <a:chOff x="0" y="0"/>
          <a:chExt cx="0" cy="0"/>
        </a:xfrm>
      </p:grpSpPr>
      <p:pic>
        <p:nvPicPr>
          <p:cNvPr id="38" name="Google Shape;38;p18"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pic>
        <p:nvPicPr>
          <p:cNvPr id="39" name="Google Shape;39;p18" descr="Immagine 8"/>
          <p:cNvPicPr preferRelativeResize="0"/>
          <p:nvPr/>
        </p:nvPicPr>
        <p:blipFill rotWithShape="1">
          <a:blip r:embed="rId2">
            <a:alphaModFix/>
          </a:blip>
          <a:srcRect/>
          <a:stretch/>
        </p:blipFill>
        <p:spPr>
          <a:xfrm rot="10800000">
            <a:off x="-2571751" y="-29082"/>
            <a:ext cx="8477252" cy="3439540"/>
          </a:xfrm>
          <a:prstGeom prst="rect">
            <a:avLst/>
          </a:prstGeom>
          <a:noFill/>
          <a:ln>
            <a:noFill/>
          </a:ln>
        </p:spPr>
      </p:pic>
      <p:sp>
        <p:nvSpPr>
          <p:cNvPr id="40" name="Google Shape;40;p18"/>
          <p:cNvSpPr txBox="1"/>
          <p:nvPr/>
        </p:nvSpPr>
        <p:spPr>
          <a:xfrm>
            <a:off x="6813057" y="6543945"/>
            <a:ext cx="5910064" cy="287268"/>
          </a:xfrm>
          <a:prstGeom prst="rect">
            <a:avLst/>
          </a:prstGeom>
          <a:noFill/>
          <a:ln>
            <a:noFill/>
          </a:ln>
        </p:spPr>
        <p:txBody>
          <a:bodyPr spcFirstLastPara="1" wrap="square" lIns="60933" tIns="60933" rIns="60933" bIns="60933" anchor="t" anchorCtr="0">
            <a:spAutoFit/>
          </a:bodyPr>
          <a:lstStyle/>
          <a:p>
            <a:pPr marL="0" marR="0" lvl="0" indent="0" algn="ct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41" name="Google Shape;41;p18"/>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18"/>
          <p:cNvSpPr txBox="1">
            <a:spLocks noGrp="1"/>
          </p:cNvSpPr>
          <p:nvPr>
            <p:ph type="body" idx="1"/>
          </p:nvPr>
        </p:nvSpPr>
        <p:spPr>
          <a:xfrm>
            <a:off x="838200" y="1825625"/>
            <a:ext cx="5181600" cy="4351339"/>
          </a:xfrm>
          <a:prstGeom prst="rect">
            <a:avLst/>
          </a:prstGeom>
          <a:noFill/>
          <a:ln>
            <a:noFill/>
          </a:ln>
        </p:spPr>
        <p:txBody>
          <a:bodyPr spcFirstLastPara="1" wrap="square" lIns="45700" tIns="45700" rIns="45700" bIns="45700" anchor="t"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43" name="Google Shape;43;p18"/>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82769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fronto">
  <p:cSld name="Confronto">
    <p:spTree>
      <p:nvGrpSpPr>
        <p:cNvPr id="1" name="Shape 44"/>
        <p:cNvGrpSpPr/>
        <p:nvPr/>
      </p:nvGrpSpPr>
      <p:grpSpPr>
        <a:xfrm>
          <a:off x="0" y="0"/>
          <a:ext cx="0" cy="0"/>
          <a:chOff x="0" y="0"/>
          <a:chExt cx="0" cy="0"/>
        </a:xfrm>
      </p:grpSpPr>
      <p:pic>
        <p:nvPicPr>
          <p:cNvPr id="45" name="Google Shape;45;p19"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pic>
        <p:nvPicPr>
          <p:cNvPr id="46" name="Google Shape;46;p19" descr="Immagine 8"/>
          <p:cNvPicPr preferRelativeResize="0"/>
          <p:nvPr/>
        </p:nvPicPr>
        <p:blipFill rotWithShape="1">
          <a:blip r:embed="rId2">
            <a:alphaModFix/>
          </a:blip>
          <a:srcRect/>
          <a:stretch/>
        </p:blipFill>
        <p:spPr>
          <a:xfrm rot="10800000">
            <a:off x="-2571751" y="-29082"/>
            <a:ext cx="8477252" cy="3439540"/>
          </a:xfrm>
          <a:prstGeom prst="rect">
            <a:avLst/>
          </a:prstGeom>
          <a:noFill/>
          <a:ln>
            <a:noFill/>
          </a:ln>
        </p:spPr>
      </p:pic>
      <p:sp>
        <p:nvSpPr>
          <p:cNvPr id="47" name="Google Shape;47;p19"/>
          <p:cNvSpPr txBox="1"/>
          <p:nvPr/>
        </p:nvSpPr>
        <p:spPr>
          <a:xfrm>
            <a:off x="6813057" y="6543945"/>
            <a:ext cx="5910064" cy="287268"/>
          </a:xfrm>
          <a:prstGeom prst="rect">
            <a:avLst/>
          </a:prstGeom>
          <a:noFill/>
          <a:ln>
            <a:noFill/>
          </a:ln>
        </p:spPr>
        <p:txBody>
          <a:bodyPr spcFirstLastPara="1" wrap="square" lIns="60933" tIns="60933" rIns="60933" bIns="60933" anchor="t" anchorCtr="0">
            <a:spAutoFit/>
          </a:bodyPr>
          <a:lstStyle/>
          <a:p>
            <a:pPr marL="0" marR="0" lvl="0" indent="0" algn="ct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48" name="Google Shape;48;p19"/>
          <p:cNvSpPr txBox="1">
            <a:spLocks noGrp="1"/>
          </p:cNvSpPr>
          <p:nvPr>
            <p:ph type="title"/>
          </p:nvPr>
        </p:nvSpPr>
        <p:spPr>
          <a:xfrm>
            <a:off x="839789" y="365125"/>
            <a:ext cx="10515601"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 name="Google Shape;49;p19"/>
          <p:cNvSpPr txBox="1">
            <a:spLocks noGrp="1"/>
          </p:cNvSpPr>
          <p:nvPr>
            <p:ph type="body" idx="1"/>
          </p:nvPr>
        </p:nvSpPr>
        <p:spPr>
          <a:xfrm>
            <a:off x="839789" y="1681162"/>
            <a:ext cx="5157788" cy="823913"/>
          </a:xfrm>
          <a:prstGeom prst="rect">
            <a:avLst/>
          </a:prstGeom>
          <a:noFill/>
          <a:ln>
            <a:noFill/>
          </a:ln>
        </p:spPr>
        <p:txBody>
          <a:bodyPr spcFirstLastPara="1" wrap="square" lIns="45700" tIns="45700" rIns="45700" bIns="45700" anchor="b" anchorCtr="0">
            <a:normAutofit/>
          </a:bodyPr>
          <a:lstStyle>
            <a:lvl1pPr marL="609585" lvl="0" indent="-304792" algn="l">
              <a:lnSpc>
                <a:spcPct val="90000"/>
              </a:lnSpc>
              <a:spcBef>
                <a:spcPts val="933"/>
              </a:spcBef>
              <a:spcAft>
                <a:spcPts val="0"/>
              </a:spcAft>
              <a:buClr>
                <a:srgbClr val="000000"/>
              </a:buClr>
              <a:buSzPts val="1800"/>
              <a:buFont typeface="Calibri"/>
              <a:buNone/>
              <a:defRPr sz="2400" b="1"/>
            </a:lvl1pPr>
            <a:lvl2pPr marL="1219170" lvl="1" indent="-304792" algn="l">
              <a:lnSpc>
                <a:spcPct val="90000"/>
              </a:lnSpc>
              <a:spcBef>
                <a:spcPts val="933"/>
              </a:spcBef>
              <a:spcAft>
                <a:spcPts val="0"/>
              </a:spcAft>
              <a:buClr>
                <a:srgbClr val="000000"/>
              </a:buClr>
              <a:buSzPts val="1800"/>
              <a:buFont typeface="Calibri"/>
              <a:buNone/>
              <a:defRPr sz="2400" b="1"/>
            </a:lvl2pPr>
            <a:lvl3pPr marL="1828754" lvl="2" indent="-304792" algn="l">
              <a:lnSpc>
                <a:spcPct val="90000"/>
              </a:lnSpc>
              <a:spcBef>
                <a:spcPts val="933"/>
              </a:spcBef>
              <a:spcAft>
                <a:spcPts val="0"/>
              </a:spcAft>
              <a:buClr>
                <a:srgbClr val="000000"/>
              </a:buClr>
              <a:buSzPts val="1800"/>
              <a:buFont typeface="Calibri"/>
              <a:buNone/>
              <a:defRPr sz="2400" b="1"/>
            </a:lvl3pPr>
            <a:lvl4pPr marL="2438339" lvl="3" indent="-304792" algn="l">
              <a:lnSpc>
                <a:spcPct val="90000"/>
              </a:lnSpc>
              <a:spcBef>
                <a:spcPts val="933"/>
              </a:spcBef>
              <a:spcAft>
                <a:spcPts val="0"/>
              </a:spcAft>
              <a:buClr>
                <a:srgbClr val="000000"/>
              </a:buClr>
              <a:buSzPts val="1800"/>
              <a:buFont typeface="Calibri"/>
              <a:buNone/>
              <a:defRPr sz="2400" b="1"/>
            </a:lvl4pPr>
            <a:lvl5pPr marL="3047924" lvl="4" indent="-304792" algn="l">
              <a:lnSpc>
                <a:spcPct val="90000"/>
              </a:lnSpc>
              <a:spcBef>
                <a:spcPts val="933"/>
              </a:spcBef>
              <a:spcAft>
                <a:spcPts val="0"/>
              </a:spcAft>
              <a:buClr>
                <a:srgbClr val="000000"/>
              </a:buClr>
              <a:buSzPts val="1800"/>
              <a:buFont typeface="Calibri"/>
              <a:buNone/>
              <a:defRPr sz="2400" b="1"/>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50" name="Google Shape;50;p19"/>
          <p:cNvSpPr txBox="1">
            <a:spLocks noGrp="1"/>
          </p:cNvSpPr>
          <p:nvPr>
            <p:ph type="body" idx="2"/>
          </p:nvPr>
        </p:nvSpPr>
        <p:spPr>
          <a:xfrm>
            <a:off x="6172200" y="1681162"/>
            <a:ext cx="5183189" cy="823913"/>
          </a:xfrm>
          <a:prstGeom prst="rect">
            <a:avLst/>
          </a:prstGeom>
          <a:noFill/>
          <a:ln>
            <a:noFill/>
          </a:ln>
        </p:spPr>
        <p:txBody>
          <a:bodyPr spcFirstLastPara="1" wrap="square" lIns="45700" tIns="45700" rIns="45700" bIns="45700" anchor="b"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51" name="Google Shape;51;p19"/>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35923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uota">
  <p:cSld name="Vuota">
    <p:spTree>
      <p:nvGrpSpPr>
        <p:cNvPr id="1" name="Shape 52"/>
        <p:cNvGrpSpPr/>
        <p:nvPr/>
      </p:nvGrpSpPr>
      <p:grpSpPr>
        <a:xfrm>
          <a:off x="0" y="0"/>
          <a:ext cx="0" cy="0"/>
          <a:chOff x="0" y="0"/>
          <a:chExt cx="0" cy="0"/>
        </a:xfrm>
      </p:grpSpPr>
      <p:pic>
        <p:nvPicPr>
          <p:cNvPr id="53" name="Google Shape;53;p20"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Tree>
    <p:extLst>
      <p:ext uri="{BB962C8B-B14F-4D97-AF65-F5344CB8AC3E}">
        <p14:creationId xmlns:p14="http://schemas.microsoft.com/office/powerpoint/2010/main" val="136881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uto con didascalia">
  <p:cSld name="Contenuto con didascalia">
    <p:spTree>
      <p:nvGrpSpPr>
        <p:cNvPr id="1" name="Shape 56"/>
        <p:cNvGrpSpPr/>
        <p:nvPr/>
      </p:nvGrpSpPr>
      <p:grpSpPr>
        <a:xfrm>
          <a:off x="0" y="0"/>
          <a:ext cx="0" cy="0"/>
          <a:chOff x="0" y="0"/>
          <a:chExt cx="0" cy="0"/>
        </a:xfrm>
      </p:grpSpPr>
      <p:pic>
        <p:nvPicPr>
          <p:cNvPr id="57" name="Google Shape;57;p21"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58" name="Google Shape;58;p21"/>
          <p:cNvSpPr txBox="1">
            <a:spLocks noGrp="1"/>
          </p:cNvSpPr>
          <p:nvPr>
            <p:ph type="title"/>
          </p:nvPr>
        </p:nvSpPr>
        <p:spPr>
          <a:xfrm>
            <a:off x="839788" y="457200"/>
            <a:ext cx="3932237"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21"/>
          <p:cNvSpPr txBox="1">
            <a:spLocks noGrp="1"/>
          </p:cNvSpPr>
          <p:nvPr>
            <p:ph type="body" idx="1"/>
          </p:nvPr>
        </p:nvSpPr>
        <p:spPr>
          <a:xfrm>
            <a:off x="5183189" y="987425"/>
            <a:ext cx="6172201" cy="4873628"/>
          </a:xfrm>
          <a:prstGeom prst="rect">
            <a:avLst/>
          </a:prstGeom>
          <a:noFill/>
          <a:ln>
            <a:noFill/>
          </a:ln>
        </p:spPr>
        <p:txBody>
          <a:bodyPr spcFirstLastPara="1" wrap="square" lIns="45700" tIns="45700" rIns="45700" bIns="45700" anchor="t" anchorCtr="0">
            <a:normAutofit/>
          </a:bodyPr>
          <a:lstStyle>
            <a:lvl1pPr marL="609585" lvl="0" indent="-507987" algn="l">
              <a:lnSpc>
                <a:spcPct val="90000"/>
              </a:lnSpc>
              <a:spcBef>
                <a:spcPts val="933"/>
              </a:spcBef>
              <a:spcAft>
                <a:spcPts val="0"/>
              </a:spcAft>
              <a:buClr>
                <a:srgbClr val="000000"/>
              </a:buClr>
              <a:buSzPts val="2400"/>
              <a:buChar char="•"/>
              <a:defRPr sz="3200"/>
            </a:lvl1pPr>
            <a:lvl2pPr marL="1219170" lvl="1" indent="-507987" algn="l">
              <a:lnSpc>
                <a:spcPct val="90000"/>
              </a:lnSpc>
              <a:spcBef>
                <a:spcPts val="933"/>
              </a:spcBef>
              <a:spcAft>
                <a:spcPts val="0"/>
              </a:spcAft>
              <a:buClr>
                <a:srgbClr val="000000"/>
              </a:buClr>
              <a:buSzPts val="2400"/>
              <a:buChar char="•"/>
              <a:defRPr sz="3200"/>
            </a:lvl2pPr>
            <a:lvl3pPr marL="1828754" lvl="2" indent="-507987" algn="l">
              <a:lnSpc>
                <a:spcPct val="90000"/>
              </a:lnSpc>
              <a:spcBef>
                <a:spcPts val="933"/>
              </a:spcBef>
              <a:spcAft>
                <a:spcPts val="0"/>
              </a:spcAft>
              <a:buClr>
                <a:srgbClr val="000000"/>
              </a:buClr>
              <a:buSzPts val="2400"/>
              <a:buChar char="•"/>
              <a:defRPr sz="3200"/>
            </a:lvl3pPr>
            <a:lvl4pPr marL="2438339" lvl="3" indent="-507987" algn="l">
              <a:lnSpc>
                <a:spcPct val="90000"/>
              </a:lnSpc>
              <a:spcBef>
                <a:spcPts val="933"/>
              </a:spcBef>
              <a:spcAft>
                <a:spcPts val="0"/>
              </a:spcAft>
              <a:buClr>
                <a:srgbClr val="000000"/>
              </a:buClr>
              <a:buSzPts val="2400"/>
              <a:buChar char="•"/>
              <a:defRPr sz="3200"/>
            </a:lvl4pPr>
            <a:lvl5pPr marL="3047924" lvl="4" indent="-507987" algn="l">
              <a:lnSpc>
                <a:spcPct val="90000"/>
              </a:lnSpc>
              <a:spcBef>
                <a:spcPts val="933"/>
              </a:spcBef>
              <a:spcAft>
                <a:spcPts val="0"/>
              </a:spcAft>
              <a:buClr>
                <a:srgbClr val="000000"/>
              </a:buClr>
              <a:buSzPts val="2400"/>
              <a:buChar char="•"/>
              <a:defRPr sz="32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0" name="Google Shape;60;p21"/>
          <p:cNvSpPr txBox="1">
            <a:spLocks noGrp="1"/>
          </p:cNvSpPr>
          <p:nvPr>
            <p:ph type="body" idx="2"/>
          </p:nvPr>
        </p:nvSpPr>
        <p:spPr>
          <a:xfrm>
            <a:off x="839787" y="2057400"/>
            <a:ext cx="3932240" cy="3811589"/>
          </a:xfrm>
          <a:prstGeom prst="rect">
            <a:avLst/>
          </a:prstGeom>
          <a:noFill/>
          <a:ln>
            <a:noFill/>
          </a:ln>
        </p:spPr>
        <p:txBody>
          <a:bodyPr spcFirstLastPara="1" wrap="square" lIns="45700" tIns="45700" rIns="45700" bIns="45700" anchor="t"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1" name="Google Shape;61;p21"/>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62" name="Google Shape;62;p21"/>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60283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spTree>
      <p:nvGrpSpPr>
        <p:cNvPr id="1" name="Shape 63"/>
        <p:cNvGrpSpPr/>
        <p:nvPr/>
      </p:nvGrpSpPr>
      <p:grpSpPr>
        <a:xfrm>
          <a:off x="0" y="0"/>
          <a:ext cx="0" cy="0"/>
          <a:chOff x="0" y="0"/>
          <a:chExt cx="0" cy="0"/>
        </a:xfrm>
      </p:grpSpPr>
      <p:pic>
        <p:nvPicPr>
          <p:cNvPr id="64" name="Google Shape;64;p22"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65" name="Google Shape;65;p22"/>
          <p:cNvSpPr txBox="1">
            <a:spLocks noGrp="1"/>
          </p:cNvSpPr>
          <p:nvPr>
            <p:ph type="title"/>
          </p:nvPr>
        </p:nvSpPr>
        <p:spPr>
          <a:xfrm>
            <a:off x="839788" y="457200"/>
            <a:ext cx="3932237"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6" name="Google Shape;66;p22"/>
          <p:cNvSpPr>
            <a:spLocks noGrp="1"/>
          </p:cNvSpPr>
          <p:nvPr>
            <p:ph type="pic" idx="2"/>
          </p:nvPr>
        </p:nvSpPr>
        <p:spPr>
          <a:xfrm>
            <a:off x="5183189" y="987425"/>
            <a:ext cx="6172201" cy="4873628"/>
          </a:xfrm>
          <a:prstGeom prst="rect">
            <a:avLst/>
          </a:prstGeom>
          <a:noFill/>
          <a:ln>
            <a:noFill/>
          </a:ln>
        </p:spPr>
      </p:sp>
      <p:sp>
        <p:nvSpPr>
          <p:cNvPr id="67" name="Google Shape;67;p22"/>
          <p:cNvSpPr txBox="1">
            <a:spLocks noGrp="1"/>
          </p:cNvSpPr>
          <p:nvPr>
            <p:ph type="body" idx="1"/>
          </p:nvPr>
        </p:nvSpPr>
        <p:spPr>
          <a:xfrm>
            <a:off x="839788" y="2057400"/>
            <a:ext cx="3932237" cy="3811589"/>
          </a:xfrm>
          <a:prstGeom prst="rect">
            <a:avLst/>
          </a:prstGeom>
          <a:noFill/>
          <a:ln>
            <a:noFill/>
          </a:ln>
        </p:spPr>
        <p:txBody>
          <a:bodyPr spcFirstLastPara="1" wrap="square" lIns="45700" tIns="45700" rIns="45700" bIns="45700" anchor="t" anchorCtr="0">
            <a:normAutofit/>
          </a:bodyPr>
          <a:lstStyle>
            <a:lvl1pPr marL="609585" lvl="0" indent="-304792" algn="l">
              <a:lnSpc>
                <a:spcPct val="90000"/>
              </a:lnSpc>
              <a:spcBef>
                <a:spcPts val="933"/>
              </a:spcBef>
              <a:spcAft>
                <a:spcPts val="0"/>
              </a:spcAft>
              <a:buClr>
                <a:srgbClr val="000000"/>
              </a:buClr>
              <a:buSzPts val="1200"/>
              <a:buFont typeface="Calibri"/>
              <a:buNone/>
              <a:defRPr sz="1600"/>
            </a:lvl1pPr>
            <a:lvl2pPr marL="1219170" lvl="1" indent="-304792" algn="l">
              <a:lnSpc>
                <a:spcPct val="90000"/>
              </a:lnSpc>
              <a:spcBef>
                <a:spcPts val="933"/>
              </a:spcBef>
              <a:spcAft>
                <a:spcPts val="0"/>
              </a:spcAft>
              <a:buClr>
                <a:srgbClr val="000000"/>
              </a:buClr>
              <a:buSzPts val="1200"/>
              <a:buFont typeface="Calibri"/>
              <a:buNone/>
              <a:defRPr sz="1600"/>
            </a:lvl2pPr>
            <a:lvl3pPr marL="1828754" lvl="2" indent="-304792" algn="l">
              <a:lnSpc>
                <a:spcPct val="90000"/>
              </a:lnSpc>
              <a:spcBef>
                <a:spcPts val="933"/>
              </a:spcBef>
              <a:spcAft>
                <a:spcPts val="0"/>
              </a:spcAft>
              <a:buClr>
                <a:srgbClr val="000000"/>
              </a:buClr>
              <a:buSzPts val="1200"/>
              <a:buFont typeface="Calibri"/>
              <a:buNone/>
              <a:defRPr sz="1600"/>
            </a:lvl3pPr>
            <a:lvl4pPr marL="2438339" lvl="3" indent="-304792" algn="l">
              <a:lnSpc>
                <a:spcPct val="90000"/>
              </a:lnSpc>
              <a:spcBef>
                <a:spcPts val="933"/>
              </a:spcBef>
              <a:spcAft>
                <a:spcPts val="0"/>
              </a:spcAft>
              <a:buClr>
                <a:srgbClr val="000000"/>
              </a:buClr>
              <a:buSzPts val="1200"/>
              <a:buFont typeface="Calibri"/>
              <a:buNone/>
              <a:defRPr sz="1600"/>
            </a:lvl4pPr>
            <a:lvl5pPr marL="3047924" lvl="4" indent="-304792" algn="l">
              <a:lnSpc>
                <a:spcPct val="90000"/>
              </a:lnSpc>
              <a:spcBef>
                <a:spcPts val="933"/>
              </a:spcBef>
              <a:spcAft>
                <a:spcPts val="0"/>
              </a:spcAft>
              <a:buClr>
                <a:srgbClr val="000000"/>
              </a:buClr>
              <a:buSzPts val="1200"/>
              <a:buFont typeface="Calibri"/>
              <a:buNone/>
              <a:defRPr sz="16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8" name="Google Shape;68;p22"/>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69" name="Google Shape;69;p22"/>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89922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olo e contenuto" type="obj" preserve="1">
  <p:cSld name="2_Titolo e contenuto">
    <p:spTree>
      <p:nvGrpSpPr>
        <p:cNvPr id="1" name="Shape 21"/>
        <p:cNvGrpSpPr/>
        <p:nvPr/>
      </p:nvGrpSpPr>
      <p:grpSpPr>
        <a:xfrm>
          <a:off x="0" y="0"/>
          <a:ext cx="0" cy="0"/>
          <a:chOff x="0" y="0"/>
          <a:chExt cx="0" cy="0"/>
        </a:xfrm>
      </p:grpSpPr>
      <p:sp>
        <p:nvSpPr>
          <p:cNvPr id="2" name="Rettangolo 1">
            <a:extLst>
              <a:ext uri="{FF2B5EF4-FFF2-40B4-BE49-F238E27FC236}">
                <a16:creationId xmlns:a16="http://schemas.microsoft.com/office/drawing/2014/main" id="{6F106578-BED2-4B8D-B8E8-796A903254B8}"/>
              </a:ext>
            </a:extLst>
          </p:cNvPr>
          <p:cNvSpPr/>
          <p:nvPr userDrawn="1"/>
        </p:nvSpPr>
        <p:spPr>
          <a:xfrm>
            <a:off x="-50800" y="0"/>
            <a:ext cx="12319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2" name="Google Shape;22;p30"/>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3300"/>
              <a:buNone/>
              <a:defRPr>
                <a:latin typeface="Century Gothic" panose="020B0502020202020204" pitchFamily="34" charset="0"/>
              </a:defRPr>
            </a:lvl1pPr>
            <a:lvl2pPr lvl="1" algn="l">
              <a:lnSpc>
                <a:spcPct val="90000"/>
              </a:lnSpc>
              <a:spcBef>
                <a:spcPts val="0"/>
              </a:spcBef>
              <a:spcAft>
                <a:spcPts val="0"/>
              </a:spcAft>
              <a:buSzPts val="3300"/>
              <a:buNone/>
              <a:defRPr/>
            </a:lvl2pPr>
            <a:lvl3pPr lvl="2" algn="l">
              <a:lnSpc>
                <a:spcPct val="90000"/>
              </a:lnSpc>
              <a:spcBef>
                <a:spcPts val="0"/>
              </a:spcBef>
              <a:spcAft>
                <a:spcPts val="0"/>
              </a:spcAft>
              <a:buSzPts val="3300"/>
              <a:buNone/>
              <a:defRPr/>
            </a:lvl3pPr>
            <a:lvl4pPr lvl="3" algn="l">
              <a:lnSpc>
                <a:spcPct val="90000"/>
              </a:lnSpc>
              <a:spcBef>
                <a:spcPts val="0"/>
              </a:spcBef>
              <a:spcAft>
                <a:spcPts val="0"/>
              </a:spcAft>
              <a:buSzPts val="3300"/>
              <a:buNone/>
              <a:defRPr/>
            </a:lvl4pPr>
            <a:lvl5pPr lvl="4" algn="l">
              <a:lnSpc>
                <a:spcPct val="90000"/>
              </a:lnSpc>
              <a:spcBef>
                <a:spcPts val="0"/>
              </a:spcBef>
              <a:spcAft>
                <a:spcPts val="0"/>
              </a:spcAft>
              <a:buSzPts val="3300"/>
              <a:buNone/>
              <a:defRPr/>
            </a:lvl5pPr>
            <a:lvl6pPr lvl="5" algn="l">
              <a:lnSpc>
                <a:spcPct val="90000"/>
              </a:lnSpc>
              <a:spcBef>
                <a:spcPts val="0"/>
              </a:spcBef>
              <a:spcAft>
                <a:spcPts val="0"/>
              </a:spcAft>
              <a:buSzPts val="3300"/>
              <a:buNone/>
              <a:defRPr/>
            </a:lvl6pPr>
            <a:lvl7pPr lvl="6" algn="l">
              <a:lnSpc>
                <a:spcPct val="90000"/>
              </a:lnSpc>
              <a:spcBef>
                <a:spcPts val="0"/>
              </a:spcBef>
              <a:spcAft>
                <a:spcPts val="0"/>
              </a:spcAft>
              <a:buSzPts val="3300"/>
              <a:buNone/>
              <a:defRPr/>
            </a:lvl7pPr>
            <a:lvl8pPr lvl="7" algn="l">
              <a:lnSpc>
                <a:spcPct val="90000"/>
              </a:lnSpc>
              <a:spcBef>
                <a:spcPts val="0"/>
              </a:spcBef>
              <a:spcAft>
                <a:spcPts val="0"/>
              </a:spcAft>
              <a:buSzPts val="3300"/>
              <a:buNone/>
              <a:defRPr/>
            </a:lvl8pPr>
            <a:lvl9pPr lvl="8" algn="l">
              <a:lnSpc>
                <a:spcPct val="90000"/>
              </a:lnSpc>
              <a:spcBef>
                <a:spcPts val="0"/>
              </a:spcBef>
              <a:spcAft>
                <a:spcPts val="0"/>
              </a:spcAft>
              <a:buSzPts val="3300"/>
              <a:buNone/>
              <a:defRPr/>
            </a:lvl9pPr>
          </a:lstStyle>
          <a:p>
            <a:endParaRPr dirty="0"/>
          </a:p>
        </p:txBody>
      </p:sp>
      <p:sp>
        <p:nvSpPr>
          <p:cNvPr id="23" name="Google Shape;23;p30"/>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609585" lvl="0" indent="-482588" algn="l">
              <a:lnSpc>
                <a:spcPct val="90000"/>
              </a:lnSpc>
              <a:spcBef>
                <a:spcPts val="933"/>
              </a:spcBef>
              <a:spcAft>
                <a:spcPts val="0"/>
              </a:spcAft>
              <a:buSzPts val="2100"/>
              <a:buChar char="•"/>
              <a:defRPr>
                <a:latin typeface="Century Gothic" panose="020B0502020202020204" pitchFamily="34" charset="0"/>
              </a:defRPr>
            </a:lvl1pPr>
            <a:lvl2pPr marL="1219170" lvl="1" indent="-482588" algn="l">
              <a:lnSpc>
                <a:spcPct val="90000"/>
              </a:lnSpc>
              <a:spcBef>
                <a:spcPts val="933"/>
              </a:spcBef>
              <a:spcAft>
                <a:spcPts val="0"/>
              </a:spcAft>
              <a:buSzPts val="2100"/>
              <a:buChar char="•"/>
              <a:defRPr/>
            </a:lvl2pPr>
            <a:lvl3pPr marL="1828754" lvl="2" indent="-482588" algn="l">
              <a:lnSpc>
                <a:spcPct val="90000"/>
              </a:lnSpc>
              <a:spcBef>
                <a:spcPts val="933"/>
              </a:spcBef>
              <a:spcAft>
                <a:spcPts val="0"/>
              </a:spcAft>
              <a:buSzPts val="2100"/>
              <a:buChar char="•"/>
              <a:defRPr/>
            </a:lvl3pPr>
            <a:lvl4pPr marL="2438339" lvl="3" indent="-482588" algn="l">
              <a:lnSpc>
                <a:spcPct val="90000"/>
              </a:lnSpc>
              <a:spcBef>
                <a:spcPts val="933"/>
              </a:spcBef>
              <a:spcAft>
                <a:spcPts val="0"/>
              </a:spcAft>
              <a:buSzPts val="2100"/>
              <a:buChar char="•"/>
              <a:defRPr/>
            </a:lvl4pPr>
            <a:lvl5pPr marL="3047924" lvl="4" indent="-482588" algn="l">
              <a:lnSpc>
                <a:spcPct val="90000"/>
              </a:lnSpc>
              <a:spcBef>
                <a:spcPts val="933"/>
              </a:spcBef>
              <a:spcAft>
                <a:spcPts val="0"/>
              </a:spcAft>
              <a:buSzPts val="2100"/>
              <a:buChar char="•"/>
              <a:defRPr/>
            </a:lvl5pPr>
            <a:lvl6pPr marL="3657509" lvl="5" indent="-482588" algn="l">
              <a:lnSpc>
                <a:spcPct val="90000"/>
              </a:lnSpc>
              <a:spcBef>
                <a:spcPts val="933"/>
              </a:spcBef>
              <a:spcAft>
                <a:spcPts val="0"/>
              </a:spcAft>
              <a:buSzPts val="2100"/>
              <a:buChar char="•"/>
              <a:defRPr/>
            </a:lvl6pPr>
            <a:lvl7pPr marL="4267093" lvl="6" indent="-482588" algn="l">
              <a:lnSpc>
                <a:spcPct val="90000"/>
              </a:lnSpc>
              <a:spcBef>
                <a:spcPts val="933"/>
              </a:spcBef>
              <a:spcAft>
                <a:spcPts val="0"/>
              </a:spcAft>
              <a:buSzPts val="2100"/>
              <a:buChar char="•"/>
              <a:defRPr/>
            </a:lvl7pPr>
            <a:lvl8pPr marL="4876678" lvl="7" indent="-482588" algn="l">
              <a:lnSpc>
                <a:spcPct val="90000"/>
              </a:lnSpc>
              <a:spcBef>
                <a:spcPts val="933"/>
              </a:spcBef>
              <a:spcAft>
                <a:spcPts val="0"/>
              </a:spcAft>
              <a:buSzPts val="2100"/>
              <a:buChar char="•"/>
              <a:defRPr/>
            </a:lvl8pPr>
            <a:lvl9pPr marL="5486263" lvl="8" indent="-482588" algn="l">
              <a:lnSpc>
                <a:spcPct val="90000"/>
              </a:lnSpc>
              <a:spcBef>
                <a:spcPts val="933"/>
              </a:spcBef>
              <a:spcAft>
                <a:spcPts val="0"/>
              </a:spcAft>
              <a:buSzPts val="2100"/>
              <a:buChar char="•"/>
              <a:defRPr/>
            </a:lvl9pPr>
          </a:lstStyle>
          <a:p>
            <a:endParaRPr dirty="0"/>
          </a:p>
        </p:txBody>
      </p:sp>
    </p:spTree>
    <p:extLst>
      <p:ext uri="{BB962C8B-B14F-4D97-AF65-F5344CB8AC3E}">
        <p14:creationId xmlns:p14="http://schemas.microsoft.com/office/powerpoint/2010/main" val="128207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ositiva titolo" userDrawn="1">
  <p:cSld name="1_Diapositiva titolo">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10526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325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olo e contenuto" type="obj">
  <p:cSld name="1_Titolo e contenuto">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3300"/>
              <a:buNone/>
              <a:defRPr>
                <a:latin typeface="Century Gothic" panose="020B0502020202020204" pitchFamily="34" charset="0"/>
              </a:defRPr>
            </a:lvl1pPr>
            <a:lvl2pPr lvl="1" algn="l">
              <a:lnSpc>
                <a:spcPct val="90000"/>
              </a:lnSpc>
              <a:spcBef>
                <a:spcPts val="0"/>
              </a:spcBef>
              <a:spcAft>
                <a:spcPts val="0"/>
              </a:spcAft>
              <a:buSzPts val="3300"/>
              <a:buNone/>
              <a:defRPr/>
            </a:lvl2pPr>
            <a:lvl3pPr lvl="2" algn="l">
              <a:lnSpc>
                <a:spcPct val="90000"/>
              </a:lnSpc>
              <a:spcBef>
                <a:spcPts val="0"/>
              </a:spcBef>
              <a:spcAft>
                <a:spcPts val="0"/>
              </a:spcAft>
              <a:buSzPts val="3300"/>
              <a:buNone/>
              <a:defRPr/>
            </a:lvl3pPr>
            <a:lvl4pPr lvl="3" algn="l">
              <a:lnSpc>
                <a:spcPct val="90000"/>
              </a:lnSpc>
              <a:spcBef>
                <a:spcPts val="0"/>
              </a:spcBef>
              <a:spcAft>
                <a:spcPts val="0"/>
              </a:spcAft>
              <a:buSzPts val="3300"/>
              <a:buNone/>
              <a:defRPr/>
            </a:lvl4pPr>
            <a:lvl5pPr lvl="4" algn="l">
              <a:lnSpc>
                <a:spcPct val="90000"/>
              </a:lnSpc>
              <a:spcBef>
                <a:spcPts val="0"/>
              </a:spcBef>
              <a:spcAft>
                <a:spcPts val="0"/>
              </a:spcAft>
              <a:buSzPts val="3300"/>
              <a:buNone/>
              <a:defRPr/>
            </a:lvl5pPr>
            <a:lvl6pPr lvl="5" algn="l">
              <a:lnSpc>
                <a:spcPct val="90000"/>
              </a:lnSpc>
              <a:spcBef>
                <a:spcPts val="0"/>
              </a:spcBef>
              <a:spcAft>
                <a:spcPts val="0"/>
              </a:spcAft>
              <a:buSzPts val="3300"/>
              <a:buNone/>
              <a:defRPr/>
            </a:lvl6pPr>
            <a:lvl7pPr lvl="6" algn="l">
              <a:lnSpc>
                <a:spcPct val="90000"/>
              </a:lnSpc>
              <a:spcBef>
                <a:spcPts val="0"/>
              </a:spcBef>
              <a:spcAft>
                <a:spcPts val="0"/>
              </a:spcAft>
              <a:buSzPts val="3300"/>
              <a:buNone/>
              <a:defRPr/>
            </a:lvl7pPr>
            <a:lvl8pPr lvl="7" algn="l">
              <a:lnSpc>
                <a:spcPct val="90000"/>
              </a:lnSpc>
              <a:spcBef>
                <a:spcPts val="0"/>
              </a:spcBef>
              <a:spcAft>
                <a:spcPts val="0"/>
              </a:spcAft>
              <a:buSzPts val="3300"/>
              <a:buNone/>
              <a:defRPr/>
            </a:lvl8pPr>
            <a:lvl9pPr lvl="8" algn="l">
              <a:lnSpc>
                <a:spcPct val="90000"/>
              </a:lnSpc>
              <a:spcBef>
                <a:spcPts val="0"/>
              </a:spcBef>
              <a:spcAft>
                <a:spcPts val="0"/>
              </a:spcAft>
              <a:buSzPts val="3300"/>
              <a:buNone/>
              <a:defRPr/>
            </a:lvl9pPr>
          </a:lstStyle>
          <a:p>
            <a:endParaRPr/>
          </a:p>
        </p:txBody>
      </p:sp>
      <p:sp>
        <p:nvSpPr>
          <p:cNvPr id="23" name="Google Shape;23;p30"/>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609585" lvl="0" indent="-482588" algn="l">
              <a:lnSpc>
                <a:spcPct val="90000"/>
              </a:lnSpc>
              <a:spcBef>
                <a:spcPts val="933"/>
              </a:spcBef>
              <a:spcAft>
                <a:spcPts val="0"/>
              </a:spcAft>
              <a:buSzPts val="2100"/>
              <a:buChar char="•"/>
              <a:defRPr>
                <a:latin typeface="Century Gothic" panose="020B0502020202020204" pitchFamily="34" charset="0"/>
              </a:defRPr>
            </a:lvl1pPr>
            <a:lvl2pPr marL="1219170" lvl="1" indent="-482588" algn="l">
              <a:lnSpc>
                <a:spcPct val="90000"/>
              </a:lnSpc>
              <a:spcBef>
                <a:spcPts val="933"/>
              </a:spcBef>
              <a:spcAft>
                <a:spcPts val="0"/>
              </a:spcAft>
              <a:buSzPts val="2100"/>
              <a:buChar char="•"/>
              <a:defRPr/>
            </a:lvl2pPr>
            <a:lvl3pPr marL="1828754" lvl="2" indent="-482588" algn="l">
              <a:lnSpc>
                <a:spcPct val="90000"/>
              </a:lnSpc>
              <a:spcBef>
                <a:spcPts val="933"/>
              </a:spcBef>
              <a:spcAft>
                <a:spcPts val="0"/>
              </a:spcAft>
              <a:buSzPts val="2100"/>
              <a:buChar char="•"/>
              <a:defRPr/>
            </a:lvl3pPr>
            <a:lvl4pPr marL="2438339" lvl="3" indent="-482588" algn="l">
              <a:lnSpc>
                <a:spcPct val="90000"/>
              </a:lnSpc>
              <a:spcBef>
                <a:spcPts val="933"/>
              </a:spcBef>
              <a:spcAft>
                <a:spcPts val="0"/>
              </a:spcAft>
              <a:buSzPts val="2100"/>
              <a:buChar char="•"/>
              <a:defRPr/>
            </a:lvl4pPr>
            <a:lvl5pPr marL="3047924" lvl="4" indent="-482588" algn="l">
              <a:lnSpc>
                <a:spcPct val="90000"/>
              </a:lnSpc>
              <a:spcBef>
                <a:spcPts val="933"/>
              </a:spcBef>
              <a:spcAft>
                <a:spcPts val="0"/>
              </a:spcAft>
              <a:buSzPts val="2100"/>
              <a:buChar char="•"/>
              <a:defRPr/>
            </a:lvl5pPr>
            <a:lvl6pPr marL="3657509" lvl="5" indent="-482588" algn="l">
              <a:lnSpc>
                <a:spcPct val="90000"/>
              </a:lnSpc>
              <a:spcBef>
                <a:spcPts val="933"/>
              </a:spcBef>
              <a:spcAft>
                <a:spcPts val="0"/>
              </a:spcAft>
              <a:buSzPts val="2100"/>
              <a:buChar char="•"/>
              <a:defRPr/>
            </a:lvl6pPr>
            <a:lvl7pPr marL="4267093" lvl="6" indent="-482588" algn="l">
              <a:lnSpc>
                <a:spcPct val="90000"/>
              </a:lnSpc>
              <a:spcBef>
                <a:spcPts val="933"/>
              </a:spcBef>
              <a:spcAft>
                <a:spcPts val="0"/>
              </a:spcAft>
              <a:buSzPts val="2100"/>
              <a:buChar char="•"/>
              <a:defRPr/>
            </a:lvl7pPr>
            <a:lvl8pPr marL="4876678" lvl="7" indent="-482588" algn="l">
              <a:lnSpc>
                <a:spcPct val="90000"/>
              </a:lnSpc>
              <a:spcBef>
                <a:spcPts val="933"/>
              </a:spcBef>
              <a:spcAft>
                <a:spcPts val="0"/>
              </a:spcAft>
              <a:buSzPts val="2100"/>
              <a:buChar char="•"/>
              <a:defRPr/>
            </a:lvl8pPr>
            <a:lvl9pPr marL="5486263" lvl="8" indent="-482588" algn="l">
              <a:lnSpc>
                <a:spcPct val="90000"/>
              </a:lnSpc>
              <a:spcBef>
                <a:spcPts val="933"/>
              </a:spcBef>
              <a:spcAft>
                <a:spcPts val="0"/>
              </a:spcAft>
              <a:buSzPts val="2100"/>
              <a:buChar char="•"/>
              <a:defRPr/>
            </a:lvl9pPr>
          </a:lstStyle>
          <a:p>
            <a:endParaRPr dirty="0"/>
          </a:p>
        </p:txBody>
      </p:sp>
      <p:pic>
        <p:nvPicPr>
          <p:cNvPr id="3" name="Immagine 2">
            <a:extLst>
              <a:ext uri="{FF2B5EF4-FFF2-40B4-BE49-F238E27FC236}">
                <a16:creationId xmlns:a16="http://schemas.microsoft.com/office/drawing/2014/main" id="{06E8B425-6CB1-7424-CAF2-6CDACE1BD1E7}"/>
              </a:ext>
            </a:extLst>
          </p:cNvPr>
          <p:cNvPicPr>
            <a:picLocks noChangeAspect="1"/>
          </p:cNvPicPr>
          <p:nvPr userDrawn="1"/>
        </p:nvPicPr>
        <p:blipFill>
          <a:blip r:embed="rId2"/>
          <a:srcRect/>
          <a:stretch/>
        </p:blipFill>
        <p:spPr>
          <a:xfrm>
            <a:off x="10688518" y="6492875"/>
            <a:ext cx="1330564" cy="269439"/>
          </a:xfrm>
          <a:prstGeom prst="rect">
            <a:avLst/>
          </a:prstGeom>
        </p:spPr>
      </p:pic>
      <p:sp>
        <p:nvSpPr>
          <p:cNvPr id="2" name="CasellaDiTesto 1">
            <a:extLst>
              <a:ext uri="{FF2B5EF4-FFF2-40B4-BE49-F238E27FC236}">
                <a16:creationId xmlns:a16="http://schemas.microsoft.com/office/drawing/2014/main" id="{330C7828-47C9-28A6-C5EA-460E00A6946B}"/>
              </a:ext>
            </a:extLst>
          </p:cNvPr>
          <p:cNvSpPr txBox="1"/>
          <p:nvPr userDrawn="1"/>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Tree>
    <p:extLst>
      <p:ext uri="{BB962C8B-B14F-4D97-AF65-F5344CB8AC3E}">
        <p14:creationId xmlns:p14="http://schemas.microsoft.com/office/powerpoint/2010/main" val="308906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olo e contenuto" type="obj" preserve="1">
  <p:cSld name="2_Titolo e contenuto">
    <p:spTree>
      <p:nvGrpSpPr>
        <p:cNvPr id="1" name="Shape 21"/>
        <p:cNvGrpSpPr/>
        <p:nvPr/>
      </p:nvGrpSpPr>
      <p:grpSpPr>
        <a:xfrm>
          <a:off x="0" y="0"/>
          <a:ext cx="0" cy="0"/>
          <a:chOff x="0" y="0"/>
          <a:chExt cx="0" cy="0"/>
        </a:xfrm>
      </p:grpSpPr>
      <p:sp>
        <p:nvSpPr>
          <p:cNvPr id="2" name="Rettangolo 1">
            <a:extLst>
              <a:ext uri="{FF2B5EF4-FFF2-40B4-BE49-F238E27FC236}">
                <a16:creationId xmlns:a16="http://schemas.microsoft.com/office/drawing/2014/main" id="{6F106578-BED2-4B8D-B8E8-796A903254B8}"/>
              </a:ext>
            </a:extLst>
          </p:cNvPr>
          <p:cNvSpPr/>
          <p:nvPr userDrawn="1"/>
        </p:nvSpPr>
        <p:spPr>
          <a:xfrm>
            <a:off x="-50800" y="0"/>
            <a:ext cx="12319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2" name="Google Shape;22;p30"/>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3300"/>
              <a:buNone/>
              <a:defRPr>
                <a:latin typeface="Century Gothic" panose="020B0502020202020204" pitchFamily="34" charset="0"/>
              </a:defRPr>
            </a:lvl1pPr>
            <a:lvl2pPr lvl="1" algn="l">
              <a:lnSpc>
                <a:spcPct val="90000"/>
              </a:lnSpc>
              <a:spcBef>
                <a:spcPts val="0"/>
              </a:spcBef>
              <a:spcAft>
                <a:spcPts val="0"/>
              </a:spcAft>
              <a:buSzPts val="3300"/>
              <a:buNone/>
              <a:defRPr/>
            </a:lvl2pPr>
            <a:lvl3pPr lvl="2" algn="l">
              <a:lnSpc>
                <a:spcPct val="90000"/>
              </a:lnSpc>
              <a:spcBef>
                <a:spcPts val="0"/>
              </a:spcBef>
              <a:spcAft>
                <a:spcPts val="0"/>
              </a:spcAft>
              <a:buSzPts val="3300"/>
              <a:buNone/>
              <a:defRPr/>
            </a:lvl3pPr>
            <a:lvl4pPr lvl="3" algn="l">
              <a:lnSpc>
                <a:spcPct val="90000"/>
              </a:lnSpc>
              <a:spcBef>
                <a:spcPts val="0"/>
              </a:spcBef>
              <a:spcAft>
                <a:spcPts val="0"/>
              </a:spcAft>
              <a:buSzPts val="3300"/>
              <a:buNone/>
              <a:defRPr/>
            </a:lvl4pPr>
            <a:lvl5pPr lvl="4" algn="l">
              <a:lnSpc>
                <a:spcPct val="90000"/>
              </a:lnSpc>
              <a:spcBef>
                <a:spcPts val="0"/>
              </a:spcBef>
              <a:spcAft>
                <a:spcPts val="0"/>
              </a:spcAft>
              <a:buSzPts val="3300"/>
              <a:buNone/>
              <a:defRPr/>
            </a:lvl5pPr>
            <a:lvl6pPr lvl="5" algn="l">
              <a:lnSpc>
                <a:spcPct val="90000"/>
              </a:lnSpc>
              <a:spcBef>
                <a:spcPts val="0"/>
              </a:spcBef>
              <a:spcAft>
                <a:spcPts val="0"/>
              </a:spcAft>
              <a:buSzPts val="3300"/>
              <a:buNone/>
              <a:defRPr/>
            </a:lvl6pPr>
            <a:lvl7pPr lvl="6" algn="l">
              <a:lnSpc>
                <a:spcPct val="90000"/>
              </a:lnSpc>
              <a:spcBef>
                <a:spcPts val="0"/>
              </a:spcBef>
              <a:spcAft>
                <a:spcPts val="0"/>
              </a:spcAft>
              <a:buSzPts val="3300"/>
              <a:buNone/>
              <a:defRPr/>
            </a:lvl7pPr>
            <a:lvl8pPr lvl="7" algn="l">
              <a:lnSpc>
                <a:spcPct val="90000"/>
              </a:lnSpc>
              <a:spcBef>
                <a:spcPts val="0"/>
              </a:spcBef>
              <a:spcAft>
                <a:spcPts val="0"/>
              </a:spcAft>
              <a:buSzPts val="3300"/>
              <a:buNone/>
              <a:defRPr/>
            </a:lvl8pPr>
            <a:lvl9pPr lvl="8" algn="l">
              <a:lnSpc>
                <a:spcPct val="90000"/>
              </a:lnSpc>
              <a:spcBef>
                <a:spcPts val="0"/>
              </a:spcBef>
              <a:spcAft>
                <a:spcPts val="0"/>
              </a:spcAft>
              <a:buSzPts val="3300"/>
              <a:buNone/>
              <a:defRPr/>
            </a:lvl9pPr>
          </a:lstStyle>
          <a:p>
            <a:endParaRPr dirty="0"/>
          </a:p>
        </p:txBody>
      </p:sp>
      <p:sp>
        <p:nvSpPr>
          <p:cNvPr id="23" name="Google Shape;23;p30"/>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609585" lvl="0" indent="-482588" algn="l">
              <a:lnSpc>
                <a:spcPct val="90000"/>
              </a:lnSpc>
              <a:spcBef>
                <a:spcPts val="933"/>
              </a:spcBef>
              <a:spcAft>
                <a:spcPts val="0"/>
              </a:spcAft>
              <a:buSzPts val="2100"/>
              <a:buChar char="•"/>
              <a:defRPr>
                <a:latin typeface="Century Gothic" panose="020B0502020202020204" pitchFamily="34" charset="0"/>
              </a:defRPr>
            </a:lvl1pPr>
            <a:lvl2pPr marL="1219170" lvl="1" indent="-482588" algn="l">
              <a:lnSpc>
                <a:spcPct val="90000"/>
              </a:lnSpc>
              <a:spcBef>
                <a:spcPts val="933"/>
              </a:spcBef>
              <a:spcAft>
                <a:spcPts val="0"/>
              </a:spcAft>
              <a:buSzPts val="2100"/>
              <a:buChar char="•"/>
              <a:defRPr/>
            </a:lvl2pPr>
            <a:lvl3pPr marL="1828754" lvl="2" indent="-482588" algn="l">
              <a:lnSpc>
                <a:spcPct val="90000"/>
              </a:lnSpc>
              <a:spcBef>
                <a:spcPts val="933"/>
              </a:spcBef>
              <a:spcAft>
                <a:spcPts val="0"/>
              </a:spcAft>
              <a:buSzPts val="2100"/>
              <a:buChar char="•"/>
              <a:defRPr/>
            </a:lvl3pPr>
            <a:lvl4pPr marL="2438339" lvl="3" indent="-482588" algn="l">
              <a:lnSpc>
                <a:spcPct val="90000"/>
              </a:lnSpc>
              <a:spcBef>
                <a:spcPts val="933"/>
              </a:spcBef>
              <a:spcAft>
                <a:spcPts val="0"/>
              </a:spcAft>
              <a:buSzPts val="2100"/>
              <a:buChar char="•"/>
              <a:defRPr/>
            </a:lvl4pPr>
            <a:lvl5pPr marL="3047924" lvl="4" indent="-482588" algn="l">
              <a:lnSpc>
                <a:spcPct val="90000"/>
              </a:lnSpc>
              <a:spcBef>
                <a:spcPts val="933"/>
              </a:spcBef>
              <a:spcAft>
                <a:spcPts val="0"/>
              </a:spcAft>
              <a:buSzPts val="2100"/>
              <a:buChar char="•"/>
              <a:defRPr/>
            </a:lvl5pPr>
            <a:lvl6pPr marL="3657509" lvl="5" indent="-482588" algn="l">
              <a:lnSpc>
                <a:spcPct val="90000"/>
              </a:lnSpc>
              <a:spcBef>
                <a:spcPts val="933"/>
              </a:spcBef>
              <a:spcAft>
                <a:spcPts val="0"/>
              </a:spcAft>
              <a:buSzPts val="2100"/>
              <a:buChar char="•"/>
              <a:defRPr/>
            </a:lvl6pPr>
            <a:lvl7pPr marL="4267093" lvl="6" indent="-482588" algn="l">
              <a:lnSpc>
                <a:spcPct val="90000"/>
              </a:lnSpc>
              <a:spcBef>
                <a:spcPts val="933"/>
              </a:spcBef>
              <a:spcAft>
                <a:spcPts val="0"/>
              </a:spcAft>
              <a:buSzPts val="2100"/>
              <a:buChar char="•"/>
              <a:defRPr/>
            </a:lvl7pPr>
            <a:lvl8pPr marL="4876678" lvl="7" indent="-482588" algn="l">
              <a:lnSpc>
                <a:spcPct val="90000"/>
              </a:lnSpc>
              <a:spcBef>
                <a:spcPts val="933"/>
              </a:spcBef>
              <a:spcAft>
                <a:spcPts val="0"/>
              </a:spcAft>
              <a:buSzPts val="2100"/>
              <a:buChar char="•"/>
              <a:defRPr/>
            </a:lvl8pPr>
            <a:lvl9pPr marL="5486263" lvl="8" indent="-482588" algn="l">
              <a:lnSpc>
                <a:spcPct val="90000"/>
              </a:lnSpc>
              <a:spcBef>
                <a:spcPts val="933"/>
              </a:spcBef>
              <a:spcAft>
                <a:spcPts val="0"/>
              </a:spcAft>
              <a:buSzPts val="2100"/>
              <a:buChar char="•"/>
              <a:defRPr/>
            </a:lvl9pPr>
          </a:lstStyle>
          <a:p>
            <a:endParaRPr dirty="0"/>
          </a:p>
        </p:txBody>
      </p:sp>
    </p:spTree>
    <p:extLst>
      <p:ext uri="{BB962C8B-B14F-4D97-AF65-F5344CB8AC3E}">
        <p14:creationId xmlns:p14="http://schemas.microsoft.com/office/powerpoint/2010/main" val="2036316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spTree>
      <p:nvGrpSpPr>
        <p:cNvPr id="1" name="Shape 31"/>
        <p:cNvGrpSpPr/>
        <p:nvPr/>
      </p:nvGrpSpPr>
      <p:grpSpPr>
        <a:xfrm>
          <a:off x="0" y="0"/>
          <a:ext cx="0" cy="0"/>
          <a:chOff x="0" y="0"/>
          <a:chExt cx="0" cy="0"/>
        </a:xfrm>
      </p:grpSpPr>
      <p:pic>
        <p:nvPicPr>
          <p:cNvPr id="32" name="Google Shape;32;p17"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33" name="Google Shape;33;p17"/>
          <p:cNvSpPr txBox="1">
            <a:spLocks noGrp="1"/>
          </p:cNvSpPr>
          <p:nvPr>
            <p:ph type="title"/>
          </p:nvPr>
        </p:nvSpPr>
        <p:spPr>
          <a:xfrm>
            <a:off x="831850" y="1709737"/>
            <a:ext cx="10515601" cy="2852739"/>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0"/>
              <a:buFont typeface="Calibri"/>
              <a:buNone/>
              <a:defRPr sz="6000">
                <a:latin typeface="Century Gothic" panose="020B0502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4" name="Google Shape;34;p17"/>
          <p:cNvSpPr txBox="1">
            <a:spLocks noGrp="1"/>
          </p:cNvSpPr>
          <p:nvPr>
            <p:ph type="body" idx="1"/>
          </p:nvPr>
        </p:nvSpPr>
        <p:spPr>
          <a:xfrm>
            <a:off x="831850" y="4589465"/>
            <a:ext cx="10515601" cy="1500188"/>
          </a:xfrm>
          <a:prstGeom prst="rect">
            <a:avLst/>
          </a:prstGeom>
          <a:noFill/>
          <a:ln>
            <a:noFill/>
          </a:ln>
        </p:spPr>
        <p:txBody>
          <a:bodyPr spcFirstLastPara="1" wrap="square" lIns="45700" tIns="45700" rIns="45700" bIns="45700" anchor="t" anchorCtr="0">
            <a:normAutofit/>
          </a:bodyPr>
          <a:lstStyle>
            <a:lvl1pPr marL="609585" lvl="0" indent="-304792" algn="l">
              <a:lnSpc>
                <a:spcPct val="90000"/>
              </a:lnSpc>
              <a:spcBef>
                <a:spcPts val="933"/>
              </a:spcBef>
              <a:spcAft>
                <a:spcPts val="0"/>
              </a:spcAft>
              <a:buClr>
                <a:srgbClr val="888888"/>
              </a:buClr>
              <a:buSzPts val="1800"/>
              <a:buFont typeface="Calibri"/>
              <a:buNone/>
              <a:defRPr sz="2400">
                <a:solidFill>
                  <a:srgbClr val="888888"/>
                </a:solidFill>
                <a:latin typeface="Century Gothic" panose="020B0502020202020204" pitchFamily="34" charset="0"/>
              </a:defRPr>
            </a:lvl1pPr>
            <a:lvl2pPr marL="1219170" lvl="1" indent="-304792" algn="l">
              <a:lnSpc>
                <a:spcPct val="90000"/>
              </a:lnSpc>
              <a:spcBef>
                <a:spcPts val="933"/>
              </a:spcBef>
              <a:spcAft>
                <a:spcPts val="0"/>
              </a:spcAft>
              <a:buClr>
                <a:srgbClr val="888888"/>
              </a:buClr>
              <a:buSzPts val="1800"/>
              <a:buFont typeface="Calibri"/>
              <a:buNone/>
              <a:defRPr sz="2400">
                <a:solidFill>
                  <a:srgbClr val="888888"/>
                </a:solidFill>
              </a:defRPr>
            </a:lvl2pPr>
            <a:lvl3pPr marL="1828754" lvl="2" indent="-304792" algn="l">
              <a:lnSpc>
                <a:spcPct val="90000"/>
              </a:lnSpc>
              <a:spcBef>
                <a:spcPts val="933"/>
              </a:spcBef>
              <a:spcAft>
                <a:spcPts val="0"/>
              </a:spcAft>
              <a:buClr>
                <a:srgbClr val="888888"/>
              </a:buClr>
              <a:buSzPts val="1800"/>
              <a:buFont typeface="Calibri"/>
              <a:buNone/>
              <a:defRPr sz="2400">
                <a:solidFill>
                  <a:srgbClr val="888888"/>
                </a:solidFill>
              </a:defRPr>
            </a:lvl3pPr>
            <a:lvl4pPr marL="2438339" lvl="3" indent="-304792" algn="l">
              <a:lnSpc>
                <a:spcPct val="90000"/>
              </a:lnSpc>
              <a:spcBef>
                <a:spcPts val="933"/>
              </a:spcBef>
              <a:spcAft>
                <a:spcPts val="0"/>
              </a:spcAft>
              <a:buClr>
                <a:srgbClr val="888888"/>
              </a:buClr>
              <a:buSzPts val="1800"/>
              <a:buFont typeface="Calibri"/>
              <a:buNone/>
              <a:defRPr sz="2400">
                <a:solidFill>
                  <a:srgbClr val="888888"/>
                </a:solidFill>
              </a:defRPr>
            </a:lvl4pPr>
            <a:lvl5pPr marL="3047924" lvl="4" indent="-304792" algn="l">
              <a:lnSpc>
                <a:spcPct val="90000"/>
              </a:lnSpc>
              <a:spcBef>
                <a:spcPts val="933"/>
              </a:spcBef>
              <a:spcAft>
                <a:spcPts val="0"/>
              </a:spcAft>
              <a:buClr>
                <a:srgbClr val="888888"/>
              </a:buClr>
              <a:buSzPts val="1800"/>
              <a:buFont typeface="Calibri"/>
              <a:buNone/>
              <a:defRPr sz="2400">
                <a:solidFill>
                  <a:srgbClr val="888888"/>
                </a:solidFill>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36" name="Google Shape;36;p17"/>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65606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37"/>
        <p:cNvGrpSpPr/>
        <p:nvPr/>
      </p:nvGrpSpPr>
      <p:grpSpPr>
        <a:xfrm>
          <a:off x="0" y="0"/>
          <a:ext cx="0" cy="0"/>
          <a:chOff x="0" y="0"/>
          <a:chExt cx="0" cy="0"/>
        </a:xfrm>
      </p:grpSpPr>
      <p:pic>
        <p:nvPicPr>
          <p:cNvPr id="38" name="Google Shape;38;p18"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pic>
        <p:nvPicPr>
          <p:cNvPr id="39" name="Google Shape;39;p18" descr="Immagine 8"/>
          <p:cNvPicPr preferRelativeResize="0"/>
          <p:nvPr/>
        </p:nvPicPr>
        <p:blipFill rotWithShape="1">
          <a:blip r:embed="rId2">
            <a:alphaModFix/>
          </a:blip>
          <a:srcRect/>
          <a:stretch/>
        </p:blipFill>
        <p:spPr>
          <a:xfrm rot="10800000">
            <a:off x="-2571751" y="-29082"/>
            <a:ext cx="8477252" cy="3439540"/>
          </a:xfrm>
          <a:prstGeom prst="rect">
            <a:avLst/>
          </a:prstGeom>
          <a:noFill/>
          <a:ln>
            <a:noFill/>
          </a:ln>
        </p:spPr>
      </p:pic>
      <p:sp>
        <p:nvSpPr>
          <p:cNvPr id="41" name="Google Shape;41;p18"/>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18"/>
          <p:cNvSpPr txBox="1">
            <a:spLocks noGrp="1"/>
          </p:cNvSpPr>
          <p:nvPr>
            <p:ph type="body" idx="1"/>
          </p:nvPr>
        </p:nvSpPr>
        <p:spPr>
          <a:xfrm>
            <a:off x="838200" y="1825625"/>
            <a:ext cx="5181600" cy="4351339"/>
          </a:xfrm>
          <a:prstGeom prst="rect">
            <a:avLst/>
          </a:prstGeom>
          <a:noFill/>
          <a:ln>
            <a:noFill/>
          </a:ln>
        </p:spPr>
        <p:txBody>
          <a:bodyPr spcFirstLastPara="1" wrap="square" lIns="45700" tIns="45700" rIns="45700" bIns="45700" anchor="t"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43" name="Google Shape;43;p18"/>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92731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fronto">
  <p:cSld name="Confronto">
    <p:spTree>
      <p:nvGrpSpPr>
        <p:cNvPr id="1" name="Shape 44"/>
        <p:cNvGrpSpPr/>
        <p:nvPr/>
      </p:nvGrpSpPr>
      <p:grpSpPr>
        <a:xfrm>
          <a:off x="0" y="0"/>
          <a:ext cx="0" cy="0"/>
          <a:chOff x="0" y="0"/>
          <a:chExt cx="0" cy="0"/>
        </a:xfrm>
      </p:grpSpPr>
      <p:pic>
        <p:nvPicPr>
          <p:cNvPr id="45" name="Google Shape;45;p19"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pic>
        <p:nvPicPr>
          <p:cNvPr id="46" name="Google Shape;46;p19" descr="Immagine 8"/>
          <p:cNvPicPr preferRelativeResize="0"/>
          <p:nvPr/>
        </p:nvPicPr>
        <p:blipFill rotWithShape="1">
          <a:blip r:embed="rId2">
            <a:alphaModFix/>
          </a:blip>
          <a:srcRect/>
          <a:stretch/>
        </p:blipFill>
        <p:spPr>
          <a:xfrm rot="10800000">
            <a:off x="-2571751" y="-29082"/>
            <a:ext cx="8477252" cy="3439540"/>
          </a:xfrm>
          <a:prstGeom prst="rect">
            <a:avLst/>
          </a:prstGeom>
          <a:noFill/>
          <a:ln>
            <a:noFill/>
          </a:ln>
        </p:spPr>
      </p:pic>
      <p:sp>
        <p:nvSpPr>
          <p:cNvPr id="48" name="Google Shape;48;p19"/>
          <p:cNvSpPr txBox="1">
            <a:spLocks noGrp="1"/>
          </p:cNvSpPr>
          <p:nvPr>
            <p:ph type="title"/>
          </p:nvPr>
        </p:nvSpPr>
        <p:spPr>
          <a:xfrm>
            <a:off x="839789" y="365125"/>
            <a:ext cx="10515601"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 name="Google Shape;49;p19"/>
          <p:cNvSpPr txBox="1">
            <a:spLocks noGrp="1"/>
          </p:cNvSpPr>
          <p:nvPr>
            <p:ph type="body" idx="1"/>
          </p:nvPr>
        </p:nvSpPr>
        <p:spPr>
          <a:xfrm>
            <a:off x="839789" y="1681162"/>
            <a:ext cx="5157788" cy="823913"/>
          </a:xfrm>
          <a:prstGeom prst="rect">
            <a:avLst/>
          </a:prstGeom>
          <a:noFill/>
          <a:ln>
            <a:noFill/>
          </a:ln>
        </p:spPr>
        <p:txBody>
          <a:bodyPr spcFirstLastPara="1" wrap="square" lIns="45700" tIns="45700" rIns="45700" bIns="45700" anchor="b" anchorCtr="0">
            <a:normAutofit/>
          </a:bodyPr>
          <a:lstStyle>
            <a:lvl1pPr marL="609585" lvl="0" indent="-304792" algn="l">
              <a:lnSpc>
                <a:spcPct val="90000"/>
              </a:lnSpc>
              <a:spcBef>
                <a:spcPts val="933"/>
              </a:spcBef>
              <a:spcAft>
                <a:spcPts val="0"/>
              </a:spcAft>
              <a:buClr>
                <a:srgbClr val="000000"/>
              </a:buClr>
              <a:buSzPts val="1800"/>
              <a:buFont typeface="Calibri"/>
              <a:buNone/>
              <a:defRPr sz="2400" b="1"/>
            </a:lvl1pPr>
            <a:lvl2pPr marL="1219170" lvl="1" indent="-304792" algn="l">
              <a:lnSpc>
                <a:spcPct val="90000"/>
              </a:lnSpc>
              <a:spcBef>
                <a:spcPts val="933"/>
              </a:spcBef>
              <a:spcAft>
                <a:spcPts val="0"/>
              </a:spcAft>
              <a:buClr>
                <a:srgbClr val="000000"/>
              </a:buClr>
              <a:buSzPts val="1800"/>
              <a:buFont typeface="Calibri"/>
              <a:buNone/>
              <a:defRPr sz="2400" b="1"/>
            </a:lvl2pPr>
            <a:lvl3pPr marL="1828754" lvl="2" indent="-304792" algn="l">
              <a:lnSpc>
                <a:spcPct val="90000"/>
              </a:lnSpc>
              <a:spcBef>
                <a:spcPts val="933"/>
              </a:spcBef>
              <a:spcAft>
                <a:spcPts val="0"/>
              </a:spcAft>
              <a:buClr>
                <a:srgbClr val="000000"/>
              </a:buClr>
              <a:buSzPts val="1800"/>
              <a:buFont typeface="Calibri"/>
              <a:buNone/>
              <a:defRPr sz="2400" b="1"/>
            </a:lvl3pPr>
            <a:lvl4pPr marL="2438339" lvl="3" indent="-304792" algn="l">
              <a:lnSpc>
                <a:spcPct val="90000"/>
              </a:lnSpc>
              <a:spcBef>
                <a:spcPts val="933"/>
              </a:spcBef>
              <a:spcAft>
                <a:spcPts val="0"/>
              </a:spcAft>
              <a:buClr>
                <a:srgbClr val="000000"/>
              </a:buClr>
              <a:buSzPts val="1800"/>
              <a:buFont typeface="Calibri"/>
              <a:buNone/>
              <a:defRPr sz="2400" b="1"/>
            </a:lvl4pPr>
            <a:lvl5pPr marL="3047924" lvl="4" indent="-304792" algn="l">
              <a:lnSpc>
                <a:spcPct val="90000"/>
              </a:lnSpc>
              <a:spcBef>
                <a:spcPts val="933"/>
              </a:spcBef>
              <a:spcAft>
                <a:spcPts val="0"/>
              </a:spcAft>
              <a:buClr>
                <a:srgbClr val="000000"/>
              </a:buClr>
              <a:buSzPts val="1800"/>
              <a:buFont typeface="Calibri"/>
              <a:buNone/>
              <a:defRPr sz="2400" b="1"/>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50" name="Google Shape;50;p19"/>
          <p:cNvSpPr txBox="1">
            <a:spLocks noGrp="1"/>
          </p:cNvSpPr>
          <p:nvPr>
            <p:ph type="body" idx="2"/>
          </p:nvPr>
        </p:nvSpPr>
        <p:spPr>
          <a:xfrm>
            <a:off x="6172200" y="1681162"/>
            <a:ext cx="5183189" cy="823913"/>
          </a:xfrm>
          <a:prstGeom prst="rect">
            <a:avLst/>
          </a:prstGeom>
          <a:noFill/>
          <a:ln>
            <a:noFill/>
          </a:ln>
        </p:spPr>
        <p:txBody>
          <a:bodyPr spcFirstLastPara="1" wrap="square" lIns="45700" tIns="45700" rIns="45700" bIns="45700" anchor="b"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51" name="Google Shape;51;p19"/>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19649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Vuota">
  <p:cSld name="Vuota">
    <p:spTree>
      <p:nvGrpSpPr>
        <p:cNvPr id="1" name="Shape 52"/>
        <p:cNvGrpSpPr/>
        <p:nvPr/>
      </p:nvGrpSpPr>
      <p:grpSpPr>
        <a:xfrm>
          <a:off x="0" y="0"/>
          <a:ext cx="0" cy="0"/>
          <a:chOff x="0" y="0"/>
          <a:chExt cx="0" cy="0"/>
        </a:xfrm>
      </p:grpSpPr>
      <p:pic>
        <p:nvPicPr>
          <p:cNvPr id="53" name="Google Shape;53;p20"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Tree>
    <p:extLst>
      <p:ext uri="{BB962C8B-B14F-4D97-AF65-F5344CB8AC3E}">
        <p14:creationId xmlns:p14="http://schemas.microsoft.com/office/powerpoint/2010/main" val="279801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uto con didascalia">
  <p:cSld name="Contenuto con didascalia">
    <p:spTree>
      <p:nvGrpSpPr>
        <p:cNvPr id="1" name="Shape 56"/>
        <p:cNvGrpSpPr/>
        <p:nvPr/>
      </p:nvGrpSpPr>
      <p:grpSpPr>
        <a:xfrm>
          <a:off x="0" y="0"/>
          <a:ext cx="0" cy="0"/>
          <a:chOff x="0" y="0"/>
          <a:chExt cx="0" cy="0"/>
        </a:xfrm>
      </p:grpSpPr>
      <p:pic>
        <p:nvPicPr>
          <p:cNvPr id="57" name="Google Shape;57;p21"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58" name="Google Shape;58;p21"/>
          <p:cNvSpPr txBox="1">
            <a:spLocks noGrp="1"/>
          </p:cNvSpPr>
          <p:nvPr>
            <p:ph type="title"/>
          </p:nvPr>
        </p:nvSpPr>
        <p:spPr>
          <a:xfrm>
            <a:off x="839788" y="457200"/>
            <a:ext cx="3932237"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21"/>
          <p:cNvSpPr txBox="1">
            <a:spLocks noGrp="1"/>
          </p:cNvSpPr>
          <p:nvPr>
            <p:ph type="body" idx="1"/>
          </p:nvPr>
        </p:nvSpPr>
        <p:spPr>
          <a:xfrm>
            <a:off x="5183189" y="987425"/>
            <a:ext cx="6172201" cy="4873628"/>
          </a:xfrm>
          <a:prstGeom prst="rect">
            <a:avLst/>
          </a:prstGeom>
          <a:noFill/>
          <a:ln>
            <a:noFill/>
          </a:ln>
        </p:spPr>
        <p:txBody>
          <a:bodyPr spcFirstLastPara="1" wrap="square" lIns="45700" tIns="45700" rIns="45700" bIns="45700" anchor="t" anchorCtr="0">
            <a:normAutofit/>
          </a:bodyPr>
          <a:lstStyle>
            <a:lvl1pPr marL="609585" lvl="0" indent="-507987" algn="l">
              <a:lnSpc>
                <a:spcPct val="90000"/>
              </a:lnSpc>
              <a:spcBef>
                <a:spcPts val="933"/>
              </a:spcBef>
              <a:spcAft>
                <a:spcPts val="0"/>
              </a:spcAft>
              <a:buClr>
                <a:srgbClr val="000000"/>
              </a:buClr>
              <a:buSzPts val="2400"/>
              <a:buChar char="•"/>
              <a:defRPr sz="3200"/>
            </a:lvl1pPr>
            <a:lvl2pPr marL="1219170" lvl="1" indent="-507987" algn="l">
              <a:lnSpc>
                <a:spcPct val="90000"/>
              </a:lnSpc>
              <a:spcBef>
                <a:spcPts val="933"/>
              </a:spcBef>
              <a:spcAft>
                <a:spcPts val="0"/>
              </a:spcAft>
              <a:buClr>
                <a:srgbClr val="000000"/>
              </a:buClr>
              <a:buSzPts val="2400"/>
              <a:buChar char="•"/>
              <a:defRPr sz="3200"/>
            </a:lvl2pPr>
            <a:lvl3pPr marL="1828754" lvl="2" indent="-507987" algn="l">
              <a:lnSpc>
                <a:spcPct val="90000"/>
              </a:lnSpc>
              <a:spcBef>
                <a:spcPts val="933"/>
              </a:spcBef>
              <a:spcAft>
                <a:spcPts val="0"/>
              </a:spcAft>
              <a:buClr>
                <a:srgbClr val="000000"/>
              </a:buClr>
              <a:buSzPts val="2400"/>
              <a:buChar char="•"/>
              <a:defRPr sz="3200"/>
            </a:lvl3pPr>
            <a:lvl4pPr marL="2438339" lvl="3" indent="-507987" algn="l">
              <a:lnSpc>
                <a:spcPct val="90000"/>
              </a:lnSpc>
              <a:spcBef>
                <a:spcPts val="933"/>
              </a:spcBef>
              <a:spcAft>
                <a:spcPts val="0"/>
              </a:spcAft>
              <a:buClr>
                <a:srgbClr val="000000"/>
              </a:buClr>
              <a:buSzPts val="2400"/>
              <a:buChar char="•"/>
              <a:defRPr sz="3200"/>
            </a:lvl4pPr>
            <a:lvl5pPr marL="3047924" lvl="4" indent="-507987" algn="l">
              <a:lnSpc>
                <a:spcPct val="90000"/>
              </a:lnSpc>
              <a:spcBef>
                <a:spcPts val="933"/>
              </a:spcBef>
              <a:spcAft>
                <a:spcPts val="0"/>
              </a:spcAft>
              <a:buClr>
                <a:srgbClr val="000000"/>
              </a:buClr>
              <a:buSzPts val="2400"/>
              <a:buChar char="•"/>
              <a:defRPr sz="32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0" name="Google Shape;60;p21"/>
          <p:cNvSpPr txBox="1">
            <a:spLocks noGrp="1"/>
          </p:cNvSpPr>
          <p:nvPr>
            <p:ph type="body" idx="2"/>
          </p:nvPr>
        </p:nvSpPr>
        <p:spPr>
          <a:xfrm>
            <a:off x="839787" y="2057400"/>
            <a:ext cx="3932240" cy="3811589"/>
          </a:xfrm>
          <a:prstGeom prst="rect">
            <a:avLst/>
          </a:prstGeom>
          <a:noFill/>
          <a:ln>
            <a:noFill/>
          </a:ln>
        </p:spPr>
        <p:txBody>
          <a:bodyPr spcFirstLastPara="1" wrap="square" lIns="45700" tIns="45700" rIns="45700" bIns="45700" anchor="t"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1" name="Google Shape;61;p21"/>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62" name="Google Shape;62;p21"/>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010679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spTree>
      <p:nvGrpSpPr>
        <p:cNvPr id="1" name="Shape 63"/>
        <p:cNvGrpSpPr/>
        <p:nvPr/>
      </p:nvGrpSpPr>
      <p:grpSpPr>
        <a:xfrm>
          <a:off x="0" y="0"/>
          <a:ext cx="0" cy="0"/>
          <a:chOff x="0" y="0"/>
          <a:chExt cx="0" cy="0"/>
        </a:xfrm>
      </p:grpSpPr>
      <p:pic>
        <p:nvPicPr>
          <p:cNvPr id="64" name="Google Shape;64;p22"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65" name="Google Shape;65;p22"/>
          <p:cNvSpPr txBox="1">
            <a:spLocks noGrp="1"/>
          </p:cNvSpPr>
          <p:nvPr>
            <p:ph type="title"/>
          </p:nvPr>
        </p:nvSpPr>
        <p:spPr>
          <a:xfrm>
            <a:off x="839788" y="457200"/>
            <a:ext cx="3932237"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6" name="Google Shape;66;p22"/>
          <p:cNvSpPr>
            <a:spLocks noGrp="1"/>
          </p:cNvSpPr>
          <p:nvPr>
            <p:ph type="pic" idx="2"/>
          </p:nvPr>
        </p:nvSpPr>
        <p:spPr>
          <a:xfrm>
            <a:off x="5183189" y="987425"/>
            <a:ext cx="6172201" cy="4873628"/>
          </a:xfrm>
          <a:prstGeom prst="rect">
            <a:avLst/>
          </a:prstGeom>
          <a:noFill/>
          <a:ln>
            <a:noFill/>
          </a:ln>
        </p:spPr>
      </p:sp>
      <p:sp>
        <p:nvSpPr>
          <p:cNvPr id="67" name="Google Shape;67;p22"/>
          <p:cNvSpPr txBox="1">
            <a:spLocks noGrp="1"/>
          </p:cNvSpPr>
          <p:nvPr>
            <p:ph type="body" idx="1"/>
          </p:nvPr>
        </p:nvSpPr>
        <p:spPr>
          <a:xfrm>
            <a:off x="839788" y="2057400"/>
            <a:ext cx="3932237" cy="3811589"/>
          </a:xfrm>
          <a:prstGeom prst="rect">
            <a:avLst/>
          </a:prstGeom>
          <a:noFill/>
          <a:ln>
            <a:noFill/>
          </a:ln>
        </p:spPr>
        <p:txBody>
          <a:bodyPr spcFirstLastPara="1" wrap="square" lIns="45700" tIns="45700" rIns="45700" bIns="45700" anchor="t" anchorCtr="0">
            <a:normAutofit/>
          </a:bodyPr>
          <a:lstStyle>
            <a:lvl1pPr marL="609585" lvl="0" indent="-304792" algn="l">
              <a:lnSpc>
                <a:spcPct val="90000"/>
              </a:lnSpc>
              <a:spcBef>
                <a:spcPts val="933"/>
              </a:spcBef>
              <a:spcAft>
                <a:spcPts val="0"/>
              </a:spcAft>
              <a:buClr>
                <a:srgbClr val="000000"/>
              </a:buClr>
              <a:buSzPts val="1200"/>
              <a:buFont typeface="Calibri"/>
              <a:buNone/>
              <a:defRPr sz="1600"/>
            </a:lvl1pPr>
            <a:lvl2pPr marL="1219170" lvl="1" indent="-304792" algn="l">
              <a:lnSpc>
                <a:spcPct val="90000"/>
              </a:lnSpc>
              <a:spcBef>
                <a:spcPts val="933"/>
              </a:spcBef>
              <a:spcAft>
                <a:spcPts val="0"/>
              </a:spcAft>
              <a:buClr>
                <a:srgbClr val="000000"/>
              </a:buClr>
              <a:buSzPts val="1200"/>
              <a:buFont typeface="Calibri"/>
              <a:buNone/>
              <a:defRPr sz="1600"/>
            </a:lvl2pPr>
            <a:lvl3pPr marL="1828754" lvl="2" indent="-304792" algn="l">
              <a:lnSpc>
                <a:spcPct val="90000"/>
              </a:lnSpc>
              <a:spcBef>
                <a:spcPts val="933"/>
              </a:spcBef>
              <a:spcAft>
                <a:spcPts val="0"/>
              </a:spcAft>
              <a:buClr>
                <a:srgbClr val="000000"/>
              </a:buClr>
              <a:buSzPts val="1200"/>
              <a:buFont typeface="Calibri"/>
              <a:buNone/>
              <a:defRPr sz="1600"/>
            </a:lvl3pPr>
            <a:lvl4pPr marL="2438339" lvl="3" indent="-304792" algn="l">
              <a:lnSpc>
                <a:spcPct val="90000"/>
              </a:lnSpc>
              <a:spcBef>
                <a:spcPts val="933"/>
              </a:spcBef>
              <a:spcAft>
                <a:spcPts val="0"/>
              </a:spcAft>
              <a:buClr>
                <a:srgbClr val="000000"/>
              </a:buClr>
              <a:buSzPts val="1200"/>
              <a:buFont typeface="Calibri"/>
              <a:buNone/>
              <a:defRPr sz="1600"/>
            </a:lvl4pPr>
            <a:lvl5pPr marL="3047924" lvl="4" indent="-304792" algn="l">
              <a:lnSpc>
                <a:spcPct val="90000"/>
              </a:lnSpc>
              <a:spcBef>
                <a:spcPts val="933"/>
              </a:spcBef>
              <a:spcAft>
                <a:spcPts val="0"/>
              </a:spcAft>
              <a:buClr>
                <a:srgbClr val="000000"/>
              </a:buClr>
              <a:buSzPts val="1200"/>
              <a:buFont typeface="Calibri"/>
              <a:buNone/>
              <a:defRPr sz="16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8" name="Google Shape;68;p22"/>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69" name="Google Shape;69;p22"/>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77571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spTree>
      <p:nvGrpSpPr>
        <p:cNvPr id="1" name="Shape 31"/>
        <p:cNvGrpSpPr/>
        <p:nvPr/>
      </p:nvGrpSpPr>
      <p:grpSpPr>
        <a:xfrm>
          <a:off x="0" y="0"/>
          <a:ext cx="0" cy="0"/>
          <a:chOff x="0" y="0"/>
          <a:chExt cx="0" cy="0"/>
        </a:xfrm>
      </p:grpSpPr>
      <p:pic>
        <p:nvPicPr>
          <p:cNvPr id="32" name="Google Shape;32;p17"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33" name="Google Shape;33;p17"/>
          <p:cNvSpPr txBox="1">
            <a:spLocks noGrp="1"/>
          </p:cNvSpPr>
          <p:nvPr>
            <p:ph type="title"/>
          </p:nvPr>
        </p:nvSpPr>
        <p:spPr>
          <a:xfrm>
            <a:off x="831850" y="1709737"/>
            <a:ext cx="10515601" cy="2852739"/>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0"/>
              <a:buFont typeface="Calibri"/>
              <a:buNone/>
              <a:defRPr sz="6000">
                <a:latin typeface="Century Gothic" panose="020B0502020202020204" pitchFamily="34" charset="0"/>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4" name="Google Shape;34;p17"/>
          <p:cNvSpPr txBox="1">
            <a:spLocks noGrp="1"/>
          </p:cNvSpPr>
          <p:nvPr>
            <p:ph type="body" idx="1"/>
          </p:nvPr>
        </p:nvSpPr>
        <p:spPr>
          <a:xfrm>
            <a:off x="831850" y="4589465"/>
            <a:ext cx="10515601" cy="1500188"/>
          </a:xfrm>
          <a:prstGeom prst="rect">
            <a:avLst/>
          </a:prstGeom>
          <a:noFill/>
          <a:ln>
            <a:noFill/>
          </a:ln>
        </p:spPr>
        <p:txBody>
          <a:bodyPr spcFirstLastPara="1" wrap="square" lIns="45700" tIns="45700" rIns="45700" bIns="45700" anchor="t" anchorCtr="0">
            <a:normAutofit/>
          </a:bodyPr>
          <a:lstStyle>
            <a:lvl1pPr marL="609585" lvl="0" indent="-304792" algn="l">
              <a:lnSpc>
                <a:spcPct val="90000"/>
              </a:lnSpc>
              <a:spcBef>
                <a:spcPts val="933"/>
              </a:spcBef>
              <a:spcAft>
                <a:spcPts val="0"/>
              </a:spcAft>
              <a:buClr>
                <a:srgbClr val="888888"/>
              </a:buClr>
              <a:buSzPts val="1800"/>
              <a:buFont typeface="Calibri"/>
              <a:buNone/>
              <a:defRPr sz="2400">
                <a:solidFill>
                  <a:srgbClr val="888888"/>
                </a:solidFill>
                <a:latin typeface="Century Gothic" panose="020B0502020202020204" pitchFamily="34" charset="0"/>
              </a:defRPr>
            </a:lvl1pPr>
            <a:lvl2pPr marL="1219170" lvl="1" indent="-304792" algn="l">
              <a:lnSpc>
                <a:spcPct val="90000"/>
              </a:lnSpc>
              <a:spcBef>
                <a:spcPts val="933"/>
              </a:spcBef>
              <a:spcAft>
                <a:spcPts val="0"/>
              </a:spcAft>
              <a:buClr>
                <a:srgbClr val="888888"/>
              </a:buClr>
              <a:buSzPts val="1800"/>
              <a:buFont typeface="Calibri"/>
              <a:buNone/>
              <a:defRPr sz="2400">
                <a:solidFill>
                  <a:srgbClr val="888888"/>
                </a:solidFill>
              </a:defRPr>
            </a:lvl2pPr>
            <a:lvl3pPr marL="1828754" lvl="2" indent="-304792" algn="l">
              <a:lnSpc>
                <a:spcPct val="90000"/>
              </a:lnSpc>
              <a:spcBef>
                <a:spcPts val="933"/>
              </a:spcBef>
              <a:spcAft>
                <a:spcPts val="0"/>
              </a:spcAft>
              <a:buClr>
                <a:srgbClr val="888888"/>
              </a:buClr>
              <a:buSzPts val="1800"/>
              <a:buFont typeface="Calibri"/>
              <a:buNone/>
              <a:defRPr sz="2400">
                <a:solidFill>
                  <a:srgbClr val="888888"/>
                </a:solidFill>
              </a:defRPr>
            </a:lvl3pPr>
            <a:lvl4pPr marL="2438339" lvl="3" indent="-304792" algn="l">
              <a:lnSpc>
                <a:spcPct val="90000"/>
              </a:lnSpc>
              <a:spcBef>
                <a:spcPts val="933"/>
              </a:spcBef>
              <a:spcAft>
                <a:spcPts val="0"/>
              </a:spcAft>
              <a:buClr>
                <a:srgbClr val="888888"/>
              </a:buClr>
              <a:buSzPts val="1800"/>
              <a:buFont typeface="Calibri"/>
              <a:buNone/>
              <a:defRPr sz="2400">
                <a:solidFill>
                  <a:srgbClr val="888888"/>
                </a:solidFill>
              </a:defRPr>
            </a:lvl4pPr>
            <a:lvl5pPr marL="3047924" lvl="4" indent="-304792" algn="l">
              <a:lnSpc>
                <a:spcPct val="90000"/>
              </a:lnSpc>
              <a:spcBef>
                <a:spcPts val="933"/>
              </a:spcBef>
              <a:spcAft>
                <a:spcPts val="0"/>
              </a:spcAft>
              <a:buClr>
                <a:srgbClr val="888888"/>
              </a:buClr>
              <a:buSzPts val="1800"/>
              <a:buFont typeface="Calibri"/>
              <a:buNone/>
              <a:defRPr sz="2400">
                <a:solidFill>
                  <a:srgbClr val="888888"/>
                </a:solidFill>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36" name="Google Shape;36;p17"/>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917993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positiva titolo" userDrawn="1">
  <p:cSld name="Diapositiva titolo">
    <p:spTree>
      <p:nvGrpSpPr>
        <p:cNvPr id="1" name="Shape 14"/>
        <p:cNvGrpSpPr/>
        <p:nvPr/>
      </p:nvGrpSpPr>
      <p:grpSpPr>
        <a:xfrm>
          <a:off x="0" y="0"/>
          <a:ext cx="0" cy="0"/>
          <a:chOff x="0" y="0"/>
          <a:chExt cx="0" cy="0"/>
        </a:xfrm>
      </p:grpSpPr>
      <p:pic>
        <p:nvPicPr>
          <p:cNvPr id="3" name="Immagine 2">
            <a:extLst>
              <a:ext uri="{FF2B5EF4-FFF2-40B4-BE49-F238E27FC236}">
                <a16:creationId xmlns:a16="http://schemas.microsoft.com/office/drawing/2014/main" id="{B81F86E0-3570-ACF8-C918-E3A549F7C942}"/>
              </a:ext>
            </a:extLst>
          </p:cNvPr>
          <p:cNvPicPr>
            <a:picLocks noChangeAspect="1"/>
          </p:cNvPicPr>
          <p:nvPr userDrawn="1"/>
        </p:nvPicPr>
        <p:blipFill>
          <a:blip r:embed="rId2"/>
          <a:srcRect/>
          <a:stretch/>
        </p:blipFill>
        <p:spPr>
          <a:xfrm>
            <a:off x="10688518" y="6492875"/>
            <a:ext cx="1330564" cy="269439"/>
          </a:xfrm>
          <a:prstGeom prst="rect">
            <a:avLst/>
          </a:prstGeom>
        </p:spPr>
      </p:pic>
      <p:sp>
        <p:nvSpPr>
          <p:cNvPr id="2" name="CasellaDiTesto 1">
            <a:extLst>
              <a:ext uri="{FF2B5EF4-FFF2-40B4-BE49-F238E27FC236}">
                <a16:creationId xmlns:a16="http://schemas.microsoft.com/office/drawing/2014/main" id="{5BC2EE23-1D80-DB58-CDAE-02243D7BEDB4}"/>
              </a:ext>
            </a:extLst>
          </p:cNvPr>
          <p:cNvSpPr txBox="1"/>
          <p:nvPr userDrawn="1"/>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Tree>
    <p:extLst>
      <p:ext uri="{BB962C8B-B14F-4D97-AF65-F5344CB8AC3E}">
        <p14:creationId xmlns:p14="http://schemas.microsoft.com/office/powerpoint/2010/main" val="772660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With Foot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CC4D8DB-A770-19C3-54DD-F9C42D6E07B3}"/>
              </a:ext>
            </a:extLst>
          </p:cNvPr>
          <p:cNvPicPr>
            <a:picLocks noChangeAspect="1"/>
          </p:cNvPicPr>
          <p:nvPr userDrawn="1"/>
        </p:nvPicPr>
        <p:blipFill>
          <a:blip r:embed="rId2"/>
          <a:srcRect/>
          <a:stretch/>
        </p:blipFill>
        <p:spPr>
          <a:xfrm>
            <a:off x="10688518" y="6492875"/>
            <a:ext cx="1330564" cy="269439"/>
          </a:xfrm>
          <a:prstGeom prst="rect">
            <a:avLst/>
          </a:prstGeom>
        </p:spPr>
      </p:pic>
      <p:sp>
        <p:nvSpPr>
          <p:cNvPr id="6" name="CasellaDiTesto 5">
            <a:extLst>
              <a:ext uri="{FF2B5EF4-FFF2-40B4-BE49-F238E27FC236}">
                <a16:creationId xmlns:a16="http://schemas.microsoft.com/office/drawing/2014/main" id="{A567C7D6-F217-DB64-0A90-ABDB9D494B5F}"/>
              </a:ext>
            </a:extLst>
          </p:cNvPr>
          <p:cNvSpPr txBox="1"/>
          <p:nvPr userDrawn="1"/>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Tree>
    <p:extLst>
      <p:ext uri="{BB962C8B-B14F-4D97-AF65-F5344CB8AC3E}">
        <p14:creationId xmlns:p14="http://schemas.microsoft.com/office/powerpoint/2010/main" val="403802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37"/>
        <p:cNvGrpSpPr/>
        <p:nvPr/>
      </p:nvGrpSpPr>
      <p:grpSpPr>
        <a:xfrm>
          <a:off x="0" y="0"/>
          <a:ext cx="0" cy="0"/>
          <a:chOff x="0" y="0"/>
          <a:chExt cx="0" cy="0"/>
        </a:xfrm>
      </p:grpSpPr>
      <p:pic>
        <p:nvPicPr>
          <p:cNvPr id="38" name="Google Shape;38;p18"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pic>
        <p:nvPicPr>
          <p:cNvPr id="39" name="Google Shape;39;p18" descr="Immagine 8"/>
          <p:cNvPicPr preferRelativeResize="0"/>
          <p:nvPr/>
        </p:nvPicPr>
        <p:blipFill rotWithShape="1">
          <a:blip r:embed="rId2">
            <a:alphaModFix/>
          </a:blip>
          <a:srcRect/>
          <a:stretch/>
        </p:blipFill>
        <p:spPr>
          <a:xfrm rot="10800000">
            <a:off x="-2571751" y="-29082"/>
            <a:ext cx="8477252" cy="3439540"/>
          </a:xfrm>
          <a:prstGeom prst="rect">
            <a:avLst/>
          </a:prstGeom>
          <a:noFill/>
          <a:ln>
            <a:noFill/>
          </a:ln>
        </p:spPr>
      </p:pic>
      <p:sp>
        <p:nvSpPr>
          <p:cNvPr id="41" name="Google Shape;41;p18"/>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18"/>
          <p:cNvSpPr txBox="1">
            <a:spLocks noGrp="1"/>
          </p:cNvSpPr>
          <p:nvPr>
            <p:ph type="body" idx="1"/>
          </p:nvPr>
        </p:nvSpPr>
        <p:spPr>
          <a:xfrm>
            <a:off x="838200" y="1825625"/>
            <a:ext cx="5181600" cy="4351339"/>
          </a:xfrm>
          <a:prstGeom prst="rect">
            <a:avLst/>
          </a:prstGeom>
          <a:noFill/>
          <a:ln>
            <a:noFill/>
          </a:ln>
        </p:spPr>
        <p:txBody>
          <a:bodyPr spcFirstLastPara="1" wrap="square" lIns="45700" tIns="45700" rIns="45700" bIns="45700" anchor="t"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43" name="Google Shape;43;p18"/>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41781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fronto">
  <p:cSld name="Confronto">
    <p:spTree>
      <p:nvGrpSpPr>
        <p:cNvPr id="1" name="Shape 44"/>
        <p:cNvGrpSpPr/>
        <p:nvPr/>
      </p:nvGrpSpPr>
      <p:grpSpPr>
        <a:xfrm>
          <a:off x="0" y="0"/>
          <a:ext cx="0" cy="0"/>
          <a:chOff x="0" y="0"/>
          <a:chExt cx="0" cy="0"/>
        </a:xfrm>
      </p:grpSpPr>
      <p:pic>
        <p:nvPicPr>
          <p:cNvPr id="45" name="Google Shape;45;p19"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pic>
        <p:nvPicPr>
          <p:cNvPr id="46" name="Google Shape;46;p19" descr="Immagine 8"/>
          <p:cNvPicPr preferRelativeResize="0"/>
          <p:nvPr/>
        </p:nvPicPr>
        <p:blipFill rotWithShape="1">
          <a:blip r:embed="rId2">
            <a:alphaModFix/>
          </a:blip>
          <a:srcRect/>
          <a:stretch/>
        </p:blipFill>
        <p:spPr>
          <a:xfrm rot="10800000">
            <a:off x="-2571751" y="-29082"/>
            <a:ext cx="8477252" cy="3439540"/>
          </a:xfrm>
          <a:prstGeom prst="rect">
            <a:avLst/>
          </a:prstGeom>
          <a:noFill/>
          <a:ln>
            <a:noFill/>
          </a:ln>
        </p:spPr>
      </p:pic>
      <p:sp>
        <p:nvSpPr>
          <p:cNvPr id="48" name="Google Shape;48;p19"/>
          <p:cNvSpPr txBox="1">
            <a:spLocks noGrp="1"/>
          </p:cNvSpPr>
          <p:nvPr>
            <p:ph type="title"/>
          </p:nvPr>
        </p:nvSpPr>
        <p:spPr>
          <a:xfrm>
            <a:off x="839789" y="365125"/>
            <a:ext cx="10515601"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 name="Google Shape;49;p19"/>
          <p:cNvSpPr txBox="1">
            <a:spLocks noGrp="1"/>
          </p:cNvSpPr>
          <p:nvPr>
            <p:ph type="body" idx="1"/>
          </p:nvPr>
        </p:nvSpPr>
        <p:spPr>
          <a:xfrm>
            <a:off x="839789" y="1681162"/>
            <a:ext cx="5157788" cy="823913"/>
          </a:xfrm>
          <a:prstGeom prst="rect">
            <a:avLst/>
          </a:prstGeom>
          <a:noFill/>
          <a:ln>
            <a:noFill/>
          </a:ln>
        </p:spPr>
        <p:txBody>
          <a:bodyPr spcFirstLastPara="1" wrap="square" lIns="45700" tIns="45700" rIns="45700" bIns="45700" anchor="b" anchorCtr="0">
            <a:normAutofit/>
          </a:bodyPr>
          <a:lstStyle>
            <a:lvl1pPr marL="609585" lvl="0" indent="-304792" algn="l">
              <a:lnSpc>
                <a:spcPct val="90000"/>
              </a:lnSpc>
              <a:spcBef>
                <a:spcPts val="933"/>
              </a:spcBef>
              <a:spcAft>
                <a:spcPts val="0"/>
              </a:spcAft>
              <a:buClr>
                <a:srgbClr val="000000"/>
              </a:buClr>
              <a:buSzPts val="1800"/>
              <a:buFont typeface="Calibri"/>
              <a:buNone/>
              <a:defRPr sz="2400" b="1"/>
            </a:lvl1pPr>
            <a:lvl2pPr marL="1219170" lvl="1" indent="-304792" algn="l">
              <a:lnSpc>
                <a:spcPct val="90000"/>
              </a:lnSpc>
              <a:spcBef>
                <a:spcPts val="933"/>
              </a:spcBef>
              <a:spcAft>
                <a:spcPts val="0"/>
              </a:spcAft>
              <a:buClr>
                <a:srgbClr val="000000"/>
              </a:buClr>
              <a:buSzPts val="1800"/>
              <a:buFont typeface="Calibri"/>
              <a:buNone/>
              <a:defRPr sz="2400" b="1"/>
            </a:lvl2pPr>
            <a:lvl3pPr marL="1828754" lvl="2" indent="-304792" algn="l">
              <a:lnSpc>
                <a:spcPct val="90000"/>
              </a:lnSpc>
              <a:spcBef>
                <a:spcPts val="933"/>
              </a:spcBef>
              <a:spcAft>
                <a:spcPts val="0"/>
              </a:spcAft>
              <a:buClr>
                <a:srgbClr val="000000"/>
              </a:buClr>
              <a:buSzPts val="1800"/>
              <a:buFont typeface="Calibri"/>
              <a:buNone/>
              <a:defRPr sz="2400" b="1"/>
            </a:lvl3pPr>
            <a:lvl4pPr marL="2438339" lvl="3" indent="-304792" algn="l">
              <a:lnSpc>
                <a:spcPct val="90000"/>
              </a:lnSpc>
              <a:spcBef>
                <a:spcPts val="933"/>
              </a:spcBef>
              <a:spcAft>
                <a:spcPts val="0"/>
              </a:spcAft>
              <a:buClr>
                <a:srgbClr val="000000"/>
              </a:buClr>
              <a:buSzPts val="1800"/>
              <a:buFont typeface="Calibri"/>
              <a:buNone/>
              <a:defRPr sz="2400" b="1"/>
            </a:lvl4pPr>
            <a:lvl5pPr marL="3047924" lvl="4" indent="-304792" algn="l">
              <a:lnSpc>
                <a:spcPct val="90000"/>
              </a:lnSpc>
              <a:spcBef>
                <a:spcPts val="933"/>
              </a:spcBef>
              <a:spcAft>
                <a:spcPts val="0"/>
              </a:spcAft>
              <a:buClr>
                <a:srgbClr val="000000"/>
              </a:buClr>
              <a:buSzPts val="1800"/>
              <a:buFont typeface="Calibri"/>
              <a:buNone/>
              <a:defRPr sz="2400" b="1"/>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50" name="Google Shape;50;p19"/>
          <p:cNvSpPr txBox="1">
            <a:spLocks noGrp="1"/>
          </p:cNvSpPr>
          <p:nvPr>
            <p:ph type="body" idx="2"/>
          </p:nvPr>
        </p:nvSpPr>
        <p:spPr>
          <a:xfrm>
            <a:off x="6172200" y="1681162"/>
            <a:ext cx="5183189" cy="823913"/>
          </a:xfrm>
          <a:prstGeom prst="rect">
            <a:avLst/>
          </a:prstGeom>
          <a:noFill/>
          <a:ln>
            <a:noFill/>
          </a:ln>
        </p:spPr>
        <p:txBody>
          <a:bodyPr spcFirstLastPara="1" wrap="square" lIns="45700" tIns="45700" rIns="45700" bIns="45700" anchor="b"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51" name="Google Shape;51;p19"/>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22452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uota">
  <p:cSld name="Vuota">
    <p:spTree>
      <p:nvGrpSpPr>
        <p:cNvPr id="1" name="Shape 52"/>
        <p:cNvGrpSpPr/>
        <p:nvPr/>
      </p:nvGrpSpPr>
      <p:grpSpPr>
        <a:xfrm>
          <a:off x="0" y="0"/>
          <a:ext cx="0" cy="0"/>
          <a:chOff x="0" y="0"/>
          <a:chExt cx="0" cy="0"/>
        </a:xfrm>
      </p:grpSpPr>
      <p:pic>
        <p:nvPicPr>
          <p:cNvPr id="53" name="Google Shape;53;p20"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Tree>
    <p:extLst>
      <p:ext uri="{BB962C8B-B14F-4D97-AF65-F5344CB8AC3E}">
        <p14:creationId xmlns:p14="http://schemas.microsoft.com/office/powerpoint/2010/main" val="140868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uto con didascalia">
  <p:cSld name="Contenuto con didascalia">
    <p:spTree>
      <p:nvGrpSpPr>
        <p:cNvPr id="1" name="Shape 56"/>
        <p:cNvGrpSpPr/>
        <p:nvPr/>
      </p:nvGrpSpPr>
      <p:grpSpPr>
        <a:xfrm>
          <a:off x="0" y="0"/>
          <a:ext cx="0" cy="0"/>
          <a:chOff x="0" y="0"/>
          <a:chExt cx="0" cy="0"/>
        </a:xfrm>
      </p:grpSpPr>
      <p:pic>
        <p:nvPicPr>
          <p:cNvPr id="57" name="Google Shape;57;p21"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58" name="Google Shape;58;p21"/>
          <p:cNvSpPr txBox="1">
            <a:spLocks noGrp="1"/>
          </p:cNvSpPr>
          <p:nvPr>
            <p:ph type="title"/>
          </p:nvPr>
        </p:nvSpPr>
        <p:spPr>
          <a:xfrm>
            <a:off x="839788" y="457200"/>
            <a:ext cx="3932237"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21"/>
          <p:cNvSpPr txBox="1">
            <a:spLocks noGrp="1"/>
          </p:cNvSpPr>
          <p:nvPr>
            <p:ph type="body" idx="1"/>
          </p:nvPr>
        </p:nvSpPr>
        <p:spPr>
          <a:xfrm>
            <a:off x="5183189" y="987425"/>
            <a:ext cx="6172201" cy="4873628"/>
          </a:xfrm>
          <a:prstGeom prst="rect">
            <a:avLst/>
          </a:prstGeom>
          <a:noFill/>
          <a:ln>
            <a:noFill/>
          </a:ln>
        </p:spPr>
        <p:txBody>
          <a:bodyPr spcFirstLastPara="1" wrap="square" lIns="45700" tIns="45700" rIns="45700" bIns="45700" anchor="t" anchorCtr="0">
            <a:normAutofit/>
          </a:bodyPr>
          <a:lstStyle>
            <a:lvl1pPr marL="609585" lvl="0" indent="-507987" algn="l">
              <a:lnSpc>
                <a:spcPct val="90000"/>
              </a:lnSpc>
              <a:spcBef>
                <a:spcPts val="933"/>
              </a:spcBef>
              <a:spcAft>
                <a:spcPts val="0"/>
              </a:spcAft>
              <a:buClr>
                <a:srgbClr val="000000"/>
              </a:buClr>
              <a:buSzPts val="2400"/>
              <a:buChar char="•"/>
              <a:defRPr sz="3200"/>
            </a:lvl1pPr>
            <a:lvl2pPr marL="1219170" lvl="1" indent="-507987" algn="l">
              <a:lnSpc>
                <a:spcPct val="90000"/>
              </a:lnSpc>
              <a:spcBef>
                <a:spcPts val="933"/>
              </a:spcBef>
              <a:spcAft>
                <a:spcPts val="0"/>
              </a:spcAft>
              <a:buClr>
                <a:srgbClr val="000000"/>
              </a:buClr>
              <a:buSzPts val="2400"/>
              <a:buChar char="•"/>
              <a:defRPr sz="3200"/>
            </a:lvl2pPr>
            <a:lvl3pPr marL="1828754" lvl="2" indent="-507987" algn="l">
              <a:lnSpc>
                <a:spcPct val="90000"/>
              </a:lnSpc>
              <a:spcBef>
                <a:spcPts val="933"/>
              </a:spcBef>
              <a:spcAft>
                <a:spcPts val="0"/>
              </a:spcAft>
              <a:buClr>
                <a:srgbClr val="000000"/>
              </a:buClr>
              <a:buSzPts val="2400"/>
              <a:buChar char="•"/>
              <a:defRPr sz="3200"/>
            </a:lvl3pPr>
            <a:lvl4pPr marL="2438339" lvl="3" indent="-507987" algn="l">
              <a:lnSpc>
                <a:spcPct val="90000"/>
              </a:lnSpc>
              <a:spcBef>
                <a:spcPts val="933"/>
              </a:spcBef>
              <a:spcAft>
                <a:spcPts val="0"/>
              </a:spcAft>
              <a:buClr>
                <a:srgbClr val="000000"/>
              </a:buClr>
              <a:buSzPts val="2400"/>
              <a:buChar char="•"/>
              <a:defRPr sz="3200"/>
            </a:lvl4pPr>
            <a:lvl5pPr marL="3047924" lvl="4" indent="-507987" algn="l">
              <a:lnSpc>
                <a:spcPct val="90000"/>
              </a:lnSpc>
              <a:spcBef>
                <a:spcPts val="933"/>
              </a:spcBef>
              <a:spcAft>
                <a:spcPts val="0"/>
              </a:spcAft>
              <a:buClr>
                <a:srgbClr val="000000"/>
              </a:buClr>
              <a:buSzPts val="2400"/>
              <a:buChar char="•"/>
              <a:defRPr sz="32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0" name="Google Shape;60;p21"/>
          <p:cNvSpPr txBox="1">
            <a:spLocks noGrp="1"/>
          </p:cNvSpPr>
          <p:nvPr>
            <p:ph type="body" idx="2"/>
          </p:nvPr>
        </p:nvSpPr>
        <p:spPr>
          <a:xfrm>
            <a:off x="839787" y="2057400"/>
            <a:ext cx="3932240" cy="3811589"/>
          </a:xfrm>
          <a:prstGeom prst="rect">
            <a:avLst/>
          </a:prstGeom>
          <a:noFill/>
          <a:ln>
            <a:noFill/>
          </a:ln>
        </p:spPr>
        <p:txBody>
          <a:bodyPr spcFirstLastPara="1" wrap="square" lIns="45700" tIns="45700" rIns="45700" bIns="45700" anchor="t" anchorCtr="0">
            <a:normAutofit/>
          </a:bodyPr>
          <a:lstStyle>
            <a:lvl1pPr marL="609585" lvl="0" indent="-457189" algn="l">
              <a:lnSpc>
                <a:spcPct val="90000"/>
              </a:lnSpc>
              <a:spcBef>
                <a:spcPts val="933"/>
              </a:spcBef>
              <a:spcAft>
                <a:spcPts val="0"/>
              </a:spcAft>
              <a:buClr>
                <a:srgbClr val="000000"/>
              </a:buClr>
              <a:buSzPts val="1800"/>
              <a:buChar char="•"/>
              <a:defRPr/>
            </a:lvl1pPr>
            <a:lvl2pPr marL="1219170" lvl="1" indent="-457189" algn="l">
              <a:lnSpc>
                <a:spcPct val="90000"/>
              </a:lnSpc>
              <a:spcBef>
                <a:spcPts val="933"/>
              </a:spcBef>
              <a:spcAft>
                <a:spcPts val="0"/>
              </a:spcAft>
              <a:buClr>
                <a:srgbClr val="000000"/>
              </a:buClr>
              <a:buSzPts val="1800"/>
              <a:buChar char="•"/>
              <a:defRPr/>
            </a:lvl2pPr>
            <a:lvl3pPr marL="1828754" lvl="2" indent="-457189" algn="l">
              <a:lnSpc>
                <a:spcPct val="90000"/>
              </a:lnSpc>
              <a:spcBef>
                <a:spcPts val="933"/>
              </a:spcBef>
              <a:spcAft>
                <a:spcPts val="0"/>
              </a:spcAft>
              <a:buClr>
                <a:srgbClr val="000000"/>
              </a:buClr>
              <a:buSzPts val="1800"/>
              <a:buChar char="•"/>
              <a:defRPr/>
            </a:lvl3pPr>
            <a:lvl4pPr marL="2438339" lvl="3" indent="-457189" algn="l">
              <a:lnSpc>
                <a:spcPct val="90000"/>
              </a:lnSpc>
              <a:spcBef>
                <a:spcPts val="933"/>
              </a:spcBef>
              <a:spcAft>
                <a:spcPts val="0"/>
              </a:spcAft>
              <a:buClr>
                <a:srgbClr val="000000"/>
              </a:buClr>
              <a:buSzPts val="1800"/>
              <a:buChar char="•"/>
              <a:defRPr/>
            </a:lvl4pPr>
            <a:lvl5pPr marL="3047924" lvl="4" indent="-457189" algn="l">
              <a:lnSpc>
                <a:spcPct val="90000"/>
              </a:lnSpc>
              <a:spcBef>
                <a:spcPts val="933"/>
              </a:spcBef>
              <a:spcAft>
                <a:spcPts val="0"/>
              </a:spcAft>
              <a:buClr>
                <a:srgbClr val="000000"/>
              </a:buClr>
              <a:buSzPts val="1800"/>
              <a:buChar char="•"/>
              <a:defRPr/>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1" name="Google Shape;61;p21"/>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62" name="Google Shape;62;p21"/>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3894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spTree>
      <p:nvGrpSpPr>
        <p:cNvPr id="1" name="Shape 63"/>
        <p:cNvGrpSpPr/>
        <p:nvPr/>
      </p:nvGrpSpPr>
      <p:grpSpPr>
        <a:xfrm>
          <a:off x="0" y="0"/>
          <a:ext cx="0" cy="0"/>
          <a:chOff x="0" y="0"/>
          <a:chExt cx="0" cy="0"/>
        </a:xfrm>
      </p:grpSpPr>
      <p:pic>
        <p:nvPicPr>
          <p:cNvPr id="64" name="Google Shape;64;p22" descr="Immagine 7"/>
          <p:cNvPicPr preferRelativeResize="0"/>
          <p:nvPr/>
        </p:nvPicPr>
        <p:blipFill rotWithShape="1">
          <a:blip r:embed="rId2">
            <a:alphaModFix/>
          </a:blip>
          <a:srcRect/>
          <a:stretch/>
        </p:blipFill>
        <p:spPr>
          <a:xfrm>
            <a:off x="6286500" y="3429001"/>
            <a:ext cx="8477251" cy="3439540"/>
          </a:xfrm>
          <a:prstGeom prst="rect">
            <a:avLst/>
          </a:prstGeom>
          <a:noFill/>
          <a:ln>
            <a:noFill/>
          </a:ln>
        </p:spPr>
      </p:pic>
      <p:sp>
        <p:nvSpPr>
          <p:cNvPr id="65" name="Google Shape;65;p22"/>
          <p:cNvSpPr txBox="1">
            <a:spLocks noGrp="1"/>
          </p:cNvSpPr>
          <p:nvPr>
            <p:ph type="title"/>
          </p:nvPr>
        </p:nvSpPr>
        <p:spPr>
          <a:xfrm>
            <a:off x="839788" y="457200"/>
            <a:ext cx="3932237"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6" name="Google Shape;66;p22"/>
          <p:cNvSpPr>
            <a:spLocks noGrp="1"/>
          </p:cNvSpPr>
          <p:nvPr>
            <p:ph type="pic" idx="2"/>
          </p:nvPr>
        </p:nvSpPr>
        <p:spPr>
          <a:xfrm>
            <a:off x="5183189" y="987425"/>
            <a:ext cx="6172201" cy="4873628"/>
          </a:xfrm>
          <a:prstGeom prst="rect">
            <a:avLst/>
          </a:prstGeom>
          <a:noFill/>
          <a:ln>
            <a:noFill/>
          </a:ln>
        </p:spPr>
      </p:sp>
      <p:sp>
        <p:nvSpPr>
          <p:cNvPr id="67" name="Google Shape;67;p22"/>
          <p:cNvSpPr txBox="1">
            <a:spLocks noGrp="1"/>
          </p:cNvSpPr>
          <p:nvPr>
            <p:ph type="body" idx="1"/>
          </p:nvPr>
        </p:nvSpPr>
        <p:spPr>
          <a:xfrm>
            <a:off x="839788" y="2057400"/>
            <a:ext cx="3932237" cy="3811589"/>
          </a:xfrm>
          <a:prstGeom prst="rect">
            <a:avLst/>
          </a:prstGeom>
          <a:noFill/>
          <a:ln>
            <a:noFill/>
          </a:ln>
        </p:spPr>
        <p:txBody>
          <a:bodyPr spcFirstLastPara="1" wrap="square" lIns="45700" tIns="45700" rIns="45700" bIns="45700" anchor="t" anchorCtr="0">
            <a:normAutofit/>
          </a:bodyPr>
          <a:lstStyle>
            <a:lvl1pPr marL="609585" lvl="0" indent="-304792" algn="l">
              <a:lnSpc>
                <a:spcPct val="90000"/>
              </a:lnSpc>
              <a:spcBef>
                <a:spcPts val="933"/>
              </a:spcBef>
              <a:spcAft>
                <a:spcPts val="0"/>
              </a:spcAft>
              <a:buClr>
                <a:srgbClr val="000000"/>
              </a:buClr>
              <a:buSzPts val="1200"/>
              <a:buFont typeface="Calibri"/>
              <a:buNone/>
              <a:defRPr sz="1600"/>
            </a:lvl1pPr>
            <a:lvl2pPr marL="1219170" lvl="1" indent="-304792" algn="l">
              <a:lnSpc>
                <a:spcPct val="90000"/>
              </a:lnSpc>
              <a:spcBef>
                <a:spcPts val="933"/>
              </a:spcBef>
              <a:spcAft>
                <a:spcPts val="0"/>
              </a:spcAft>
              <a:buClr>
                <a:srgbClr val="000000"/>
              </a:buClr>
              <a:buSzPts val="1200"/>
              <a:buFont typeface="Calibri"/>
              <a:buNone/>
              <a:defRPr sz="1600"/>
            </a:lvl2pPr>
            <a:lvl3pPr marL="1828754" lvl="2" indent="-304792" algn="l">
              <a:lnSpc>
                <a:spcPct val="90000"/>
              </a:lnSpc>
              <a:spcBef>
                <a:spcPts val="933"/>
              </a:spcBef>
              <a:spcAft>
                <a:spcPts val="0"/>
              </a:spcAft>
              <a:buClr>
                <a:srgbClr val="000000"/>
              </a:buClr>
              <a:buSzPts val="1200"/>
              <a:buFont typeface="Calibri"/>
              <a:buNone/>
              <a:defRPr sz="1600"/>
            </a:lvl3pPr>
            <a:lvl4pPr marL="2438339" lvl="3" indent="-304792" algn="l">
              <a:lnSpc>
                <a:spcPct val="90000"/>
              </a:lnSpc>
              <a:spcBef>
                <a:spcPts val="933"/>
              </a:spcBef>
              <a:spcAft>
                <a:spcPts val="0"/>
              </a:spcAft>
              <a:buClr>
                <a:srgbClr val="000000"/>
              </a:buClr>
              <a:buSzPts val="1200"/>
              <a:buFont typeface="Calibri"/>
              <a:buNone/>
              <a:defRPr sz="1600"/>
            </a:lvl4pPr>
            <a:lvl5pPr marL="3047924" lvl="4" indent="-304792" algn="l">
              <a:lnSpc>
                <a:spcPct val="90000"/>
              </a:lnSpc>
              <a:spcBef>
                <a:spcPts val="933"/>
              </a:spcBef>
              <a:spcAft>
                <a:spcPts val="0"/>
              </a:spcAft>
              <a:buClr>
                <a:srgbClr val="000000"/>
              </a:buClr>
              <a:buSzPts val="1200"/>
              <a:buFont typeface="Calibri"/>
              <a:buNone/>
              <a:defRPr sz="1600"/>
            </a:lvl5pPr>
            <a:lvl6pPr marL="3657509" lvl="5" indent="-457189" algn="l">
              <a:lnSpc>
                <a:spcPct val="90000"/>
              </a:lnSpc>
              <a:spcBef>
                <a:spcPts val="933"/>
              </a:spcBef>
              <a:spcAft>
                <a:spcPts val="0"/>
              </a:spcAft>
              <a:buClr>
                <a:srgbClr val="000000"/>
              </a:buClr>
              <a:buSzPts val="1800"/>
              <a:buChar char="•"/>
              <a:defRPr/>
            </a:lvl6pPr>
            <a:lvl7pPr marL="4267093" lvl="6" indent="-457189" algn="l">
              <a:lnSpc>
                <a:spcPct val="90000"/>
              </a:lnSpc>
              <a:spcBef>
                <a:spcPts val="933"/>
              </a:spcBef>
              <a:spcAft>
                <a:spcPts val="0"/>
              </a:spcAft>
              <a:buClr>
                <a:srgbClr val="000000"/>
              </a:buClr>
              <a:buSzPts val="1800"/>
              <a:buChar char="•"/>
              <a:defRPr/>
            </a:lvl7pPr>
            <a:lvl8pPr marL="4876678" lvl="7" indent="-457189" algn="l">
              <a:lnSpc>
                <a:spcPct val="90000"/>
              </a:lnSpc>
              <a:spcBef>
                <a:spcPts val="933"/>
              </a:spcBef>
              <a:spcAft>
                <a:spcPts val="0"/>
              </a:spcAft>
              <a:buClr>
                <a:srgbClr val="000000"/>
              </a:buClr>
              <a:buSzPts val="1800"/>
              <a:buChar char="•"/>
              <a:defRPr/>
            </a:lvl8pPr>
            <a:lvl9pPr marL="5486263" lvl="8" indent="-457189" algn="l">
              <a:lnSpc>
                <a:spcPct val="90000"/>
              </a:lnSpc>
              <a:spcBef>
                <a:spcPts val="933"/>
              </a:spcBef>
              <a:spcAft>
                <a:spcPts val="0"/>
              </a:spcAft>
              <a:buClr>
                <a:srgbClr val="000000"/>
              </a:buClr>
              <a:buSzPts val="1800"/>
              <a:buChar char="•"/>
              <a:defRPr/>
            </a:lvl9pPr>
          </a:lstStyle>
          <a:p>
            <a:endParaRPr/>
          </a:p>
        </p:txBody>
      </p:sp>
      <p:sp>
        <p:nvSpPr>
          <p:cNvPr id="68" name="Google Shape;68;p22"/>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69" name="Google Shape;69;p22"/>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47330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titolo" userDrawn="1">
  <p:cSld name="Diapositiva titolo">
    <p:spTree>
      <p:nvGrpSpPr>
        <p:cNvPr id="1" name="Shape 14"/>
        <p:cNvGrpSpPr/>
        <p:nvPr/>
      </p:nvGrpSpPr>
      <p:grpSpPr>
        <a:xfrm>
          <a:off x="0" y="0"/>
          <a:ext cx="0" cy="0"/>
          <a:chOff x="0" y="0"/>
          <a:chExt cx="0" cy="0"/>
        </a:xfrm>
      </p:grpSpPr>
      <p:pic>
        <p:nvPicPr>
          <p:cNvPr id="3" name="Immagine 2">
            <a:extLst>
              <a:ext uri="{FF2B5EF4-FFF2-40B4-BE49-F238E27FC236}">
                <a16:creationId xmlns:a16="http://schemas.microsoft.com/office/drawing/2014/main" id="{B81F86E0-3570-ACF8-C918-E3A549F7C942}"/>
              </a:ext>
            </a:extLst>
          </p:cNvPr>
          <p:cNvPicPr>
            <a:picLocks noChangeAspect="1"/>
          </p:cNvPicPr>
          <p:nvPr userDrawn="1"/>
        </p:nvPicPr>
        <p:blipFill>
          <a:blip r:embed="rId2"/>
          <a:srcRect/>
          <a:stretch/>
        </p:blipFill>
        <p:spPr>
          <a:xfrm>
            <a:off x="10688518" y="6492875"/>
            <a:ext cx="1330564" cy="269439"/>
          </a:xfrm>
          <a:prstGeom prst="rect">
            <a:avLst/>
          </a:prstGeom>
        </p:spPr>
      </p:pic>
    </p:spTree>
    <p:extLst>
      <p:ext uri="{BB962C8B-B14F-4D97-AF65-F5344CB8AC3E}">
        <p14:creationId xmlns:p14="http://schemas.microsoft.com/office/powerpoint/2010/main" val="208597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7" name="Google Shape;7;p12"/>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dirty="0"/>
          </a:p>
        </p:txBody>
      </p:sp>
      <p:sp>
        <p:nvSpPr>
          <p:cNvPr id="8" name="Google Shape;8;p12"/>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9" name="Google Shape;9;p12"/>
          <p:cNvSpPr/>
          <p:nvPr/>
        </p:nvSpPr>
        <p:spPr>
          <a:xfrm>
            <a:off x="-40056" y="0"/>
            <a:ext cx="298327" cy="6858000"/>
          </a:xfrm>
          <a:prstGeom prst="rect">
            <a:avLst/>
          </a:prstGeom>
          <a:solidFill>
            <a:srgbClr val="DDEFDA"/>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867" b="0" i="0" u="none" strike="noStrike" cap="none">
              <a:solidFill>
                <a:srgbClr val="000000"/>
              </a:solidFill>
              <a:latin typeface="Calibri"/>
              <a:ea typeface="Calibri"/>
              <a:cs typeface="Calibri"/>
              <a:sym typeface="Calibri"/>
            </a:endParaRPr>
          </a:p>
        </p:txBody>
      </p:sp>
      <p:pic>
        <p:nvPicPr>
          <p:cNvPr id="10" name="Google Shape;10;p12" descr="Immagine"/>
          <p:cNvPicPr preferRelativeResize="0"/>
          <p:nvPr/>
        </p:nvPicPr>
        <p:blipFill rotWithShape="1">
          <a:blip r:embed="rId12">
            <a:alphaModFix amt="10000"/>
          </a:blip>
          <a:srcRect/>
          <a:stretch/>
        </p:blipFill>
        <p:spPr>
          <a:xfrm>
            <a:off x="10014390" y="1610338"/>
            <a:ext cx="1718821" cy="3637325"/>
          </a:xfrm>
          <a:prstGeom prst="rect">
            <a:avLst/>
          </a:prstGeom>
          <a:noFill/>
          <a:ln>
            <a:noFill/>
          </a:ln>
        </p:spPr>
      </p:pic>
      <p:sp>
        <p:nvSpPr>
          <p:cNvPr id="11" name="Google Shape;11;p12"/>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pic>
        <p:nvPicPr>
          <p:cNvPr id="2" name="Immagine 1">
            <a:extLst>
              <a:ext uri="{FF2B5EF4-FFF2-40B4-BE49-F238E27FC236}">
                <a16:creationId xmlns:a16="http://schemas.microsoft.com/office/drawing/2014/main" id="{C1A8BA8B-7040-B991-8B58-64D513993A11}"/>
              </a:ext>
            </a:extLst>
          </p:cNvPr>
          <p:cNvPicPr>
            <a:picLocks noChangeAspect="1"/>
          </p:cNvPicPr>
          <p:nvPr userDrawn="1"/>
        </p:nvPicPr>
        <p:blipFill>
          <a:blip r:embed="rId13"/>
          <a:srcRect/>
          <a:stretch/>
        </p:blipFill>
        <p:spPr>
          <a:xfrm>
            <a:off x="10688518" y="6492875"/>
            <a:ext cx="1330564" cy="269439"/>
          </a:xfrm>
          <a:prstGeom prst="rect">
            <a:avLst/>
          </a:prstGeom>
        </p:spPr>
      </p:pic>
      <p:sp>
        <p:nvSpPr>
          <p:cNvPr id="3" name="CasellaDiTesto 2">
            <a:extLst>
              <a:ext uri="{FF2B5EF4-FFF2-40B4-BE49-F238E27FC236}">
                <a16:creationId xmlns:a16="http://schemas.microsoft.com/office/drawing/2014/main" id="{7ADFD2E8-DA6B-77DD-DFFA-99D4DBA61CDB}"/>
              </a:ext>
            </a:extLst>
          </p:cNvPr>
          <p:cNvSpPr txBox="1"/>
          <p:nvPr userDrawn="1"/>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Tree>
    <p:extLst>
      <p:ext uri="{BB962C8B-B14F-4D97-AF65-F5344CB8AC3E}">
        <p14:creationId xmlns:p14="http://schemas.microsoft.com/office/powerpoint/2010/main" val="12276914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7" name="Google Shape;7;p12"/>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dirty="0"/>
          </a:p>
        </p:txBody>
      </p:sp>
      <p:sp>
        <p:nvSpPr>
          <p:cNvPr id="8" name="Google Shape;8;p12"/>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9" name="Google Shape;9;p12"/>
          <p:cNvSpPr/>
          <p:nvPr/>
        </p:nvSpPr>
        <p:spPr>
          <a:xfrm>
            <a:off x="-40056" y="0"/>
            <a:ext cx="298327" cy="6858000"/>
          </a:xfrm>
          <a:prstGeom prst="rect">
            <a:avLst/>
          </a:prstGeom>
          <a:solidFill>
            <a:srgbClr val="DDEFDA"/>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867" b="0" i="0" u="none" strike="noStrike" cap="none">
              <a:solidFill>
                <a:srgbClr val="000000"/>
              </a:solidFill>
              <a:latin typeface="Calibri"/>
              <a:ea typeface="Calibri"/>
              <a:cs typeface="Calibri"/>
              <a:sym typeface="Calibri"/>
            </a:endParaRPr>
          </a:p>
        </p:txBody>
      </p:sp>
      <p:pic>
        <p:nvPicPr>
          <p:cNvPr id="10" name="Google Shape;10;p12" descr="Immagine"/>
          <p:cNvPicPr preferRelativeResize="0"/>
          <p:nvPr/>
        </p:nvPicPr>
        <p:blipFill rotWithShape="1">
          <a:blip r:embed="rId13">
            <a:alphaModFix amt="10000"/>
          </a:blip>
          <a:srcRect/>
          <a:stretch/>
        </p:blipFill>
        <p:spPr>
          <a:xfrm>
            <a:off x="10014390" y="1610338"/>
            <a:ext cx="1718821" cy="3637325"/>
          </a:xfrm>
          <a:prstGeom prst="rect">
            <a:avLst/>
          </a:prstGeom>
          <a:noFill/>
          <a:ln>
            <a:noFill/>
          </a:ln>
        </p:spPr>
      </p:pic>
      <p:sp>
        <p:nvSpPr>
          <p:cNvPr id="11" name="Google Shape;11;p12"/>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965731610"/>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7" name="Google Shape;7;p12"/>
          <p:cNvSpPr txBox="1">
            <a:spLocks noGrp="1"/>
          </p:cNvSpPr>
          <p:nvPr>
            <p:ph type="body" idx="1"/>
          </p:nvPr>
        </p:nvSpPr>
        <p:spPr>
          <a:xfrm>
            <a:off x="838200" y="1825625"/>
            <a:ext cx="10515600" cy="4351339"/>
          </a:xfrm>
          <a:prstGeom prst="rect">
            <a:avLst/>
          </a:prstGeom>
          <a:noFill/>
          <a:ln>
            <a:noFill/>
          </a:ln>
        </p:spPr>
        <p:txBody>
          <a:bodyPr spcFirstLastPara="1" wrap="square" lIns="45700" tIns="45700" rIns="45700" bIns="45700" anchor="t" anchorCtr="0">
            <a:normAutofit/>
          </a:bodyPr>
          <a:lstStyle>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dirty="0"/>
          </a:p>
        </p:txBody>
      </p:sp>
      <p:sp>
        <p:nvSpPr>
          <p:cNvPr id="8" name="Google Shape;8;p12"/>
          <p:cNvSpPr txBox="1"/>
          <p:nvPr/>
        </p:nvSpPr>
        <p:spPr>
          <a:xfrm>
            <a:off x="8100851" y="6543944"/>
            <a:ext cx="4080404" cy="287268"/>
          </a:xfrm>
          <a:prstGeom prst="rect">
            <a:avLst/>
          </a:prstGeom>
          <a:noFill/>
          <a:ln>
            <a:noFill/>
          </a:ln>
        </p:spPr>
        <p:txBody>
          <a:bodyPr spcFirstLastPara="1" wrap="square" lIns="60933" tIns="60933" rIns="60933" bIns="60933" anchor="t" anchorCtr="0">
            <a:spAutoFit/>
          </a:bodyPr>
          <a:lstStyle/>
          <a:p>
            <a:pPr marL="0" marR="0" lvl="0" indent="0" algn="r" rtl="0">
              <a:lnSpc>
                <a:spcPct val="100000"/>
              </a:lnSpc>
              <a:spcBef>
                <a:spcPts val="0"/>
              </a:spcBef>
              <a:spcAft>
                <a:spcPts val="0"/>
              </a:spcAft>
              <a:buClr>
                <a:srgbClr val="FFFFFF"/>
              </a:buClr>
              <a:buSzPts val="800"/>
              <a:buFont typeface="Avenir"/>
              <a:buNone/>
            </a:pPr>
            <a:r>
              <a:rPr lang="en-US" sz="1067" b="0" i="0" u="none" strike="noStrike" cap="none">
                <a:solidFill>
                  <a:srgbClr val="FFFFFF"/>
                </a:solidFill>
                <a:latin typeface="Avenir"/>
                <a:ea typeface="Avenir"/>
                <a:cs typeface="Avenir"/>
                <a:sym typeface="Avenir"/>
              </a:rPr>
              <a:t>ReD Open - Institutional presentation – Jan. 2020 – Confidential</a:t>
            </a:r>
            <a:endParaRPr sz="1867" b="0" i="0" u="none" strike="noStrike" cap="none">
              <a:solidFill>
                <a:srgbClr val="000000"/>
              </a:solidFill>
              <a:latin typeface="Arial"/>
              <a:ea typeface="Arial"/>
              <a:cs typeface="Arial"/>
              <a:sym typeface="Arial"/>
            </a:endParaRPr>
          </a:p>
        </p:txBody>
      </p:sp>
      <p:sp>
        <p:nvSpPr>
          <p:cNvPr id="9" name="Google Shape;9;p12"/>
          <p:cNvSpPr/>
          <p:nvPr/>
        </p:nvSpPr>
        <p:spPr>
          <a:xfrm>
            <a:off x="-40056" y="0"/>
            <a:ext cx="298327" cy="6858000"/>
          </a:xfrm>
          <a:prstGeom prst="rect">
            <a:avLst/>
          </a:prstGeom>
          <a:solidFill>
            <a:srgbClr val="DDEFDA"/>
          </a:solidFill>
          <a:ln>
            <a:noFill/>
          </a:ln>
        </p:spPr>
        <p:txBody>
          <a:bodyPr spcFirstLastPara="1" wrap="square" lIns="60933" tIns="60933" rIns="60933" bIns="60933"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867" b="0" i="0" u="none" strike="noStrike" cap="none">
              <a:solidFill>
                <a:srgbClr val="000000"/>
              </a:solidFill>
              <a:latin typeface="Calibri"/>
              <a:ea typeface="Calibri"/>
              <a:cs typeface="Calibri"/>
              <a:sym typeface="Calibri"/>
            </a:endParaRPr>
          </a:p>
        </p:txBody>
      </p:sp>
      <p:pic>
        <p:nvPicPr>
          <p:cNvPr id="10" name="Google Shape;10;p12" descr="Immagine"/>
          <p:cNvPicPr preferRelativeResize="0"/>
          <p:nvPr/>
        </p:nvPicPr>
        <p:blipFill rotWithShape="1">
          <a:blip r:embed="rId12">
            <a:alphaModFix amt="10000"/>
          </a:blip>
          <a:srcRect/>
          <a:stretch/>
        </p:blipFill>
        <p:spPr>
          <a:xfrm>
            <a:off x="10014390" y="1610338"/>
            <a:ext cx="1718821" cy="3637325"/>
          </a:xfrm>
          <a:prstGeom prst="rect">
            <a:avLst/>
          </a:prstGeom>
          <a:noFill/>
          <a:ln>
            <a:noFill/>
          </a:ln>
        </p:spPr>
      </p:pic>
      <p:sp>
        <p:nvSpPr>
          <p:cNvPr id="11" name="Google Shape;11;p12"/>
          <p:cNvSpPr txBox="1">
            <a:spLocks noGrp="1"/>
          </p:cNvSpPr>
          <p:nvPr>
            <p:ph type="sldNum" idx="12"/>
          </p:nvPr>
        </p:nvSpPr>
        <p:spPr>
          <a:xfrm>
            <a:off x="11045431" y="6400433"/>
            <a:ext cx="308371" cy="27695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95014565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ECAA570A-9AA1-DB5A-910F-5231BC41EBD1}"/>
              </a:ext>
            </a:extLst>
          </p:cNvPr>
          <p:cNvSpPr/>
          <p:nvPr/>
        </p:nvSpPr>
        <p:spPr>
          <a:xfrm>
            <a:off x="-232351" y="1166881"/>
            <a:ext cx="12540096" cy="13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it-IT"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Ovale 9">
            <a:extLst>
              <a:ext uri="{FF2B5EF4-FFF2-40B4-BE49-F238E27FC236}">
                <a16:creationId xmlns:a16="http://schemas.microsoft.com/office/drawing/2014/main" id="{19D90603-CCA9-17DE-6DF0-3A3FF3A727AA}"/>
              </a:ext>
            </a:extLst>
          </p:cNvPr>
          <p:cNvSpPr/>
          <p:nvPr/>
        </p:nvSpPr>
        <p:spPr>
          <a:xfrm>
            <a:off x="-3656161" y="-184577"/>
            <a:ext cx="8588416" cy="7674980"/>
          </a:xfrm>
          <a:prstGeom prst="ellipse">
            <a:avLst/>
          </a:prstGeom>
          <a:solidFill>
            <a:srgbClr val="41AB34"/>
          </a:solidFill>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it-IT"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CasellaDiTesto 12">
            <a:extLst>
              <a:ext uri="{FF2B5EF4-FFF2-40B4-BE49-F238E27FC236}">
                <a16:creationId xmlns:a16="http://schemas.microsoft.com/office/drawing/2014/main" id="{B0AF2784-18A9-6F8D-3EAC-CBEDEB51C156}"/>
              </a:ext>
            </a:extLst>
          </p:cNvPr>
          <p:cNvSpPr txBox="1"/>
          <p:nvPr/>
        </p:nvSpPr>
        <p:spPr>
          <a:xfrm>
            <a:off x="419307" y="1204498"/>
            <a:ext cx="3993142" cy="545796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1867"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4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e-privacy XXXIII (2023)</a:t>
            </a:r>
            <a:endParaRPr kumimoji="0" lang="it-IT"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«IA, Tecnologia, Etica e Privacy»</a:t>
            </a:r>
            <a:endParaRPr kumimoji="0" lang="it-IT" sz="3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Pisa, 23-24 novembre 2023</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Winter </a:t>
            </a:r>
            <a:r>
              <a:rPr kumimoji="0" lang="it-IT" sz="1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edition</a:t>
            </a:r>
            <a:endParaRPr kumimoji="0" lang="it-IT"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14" name="CasellaDiTesto 13">
            <a:extLst>
              <a:ext uri="{FF2B5EF4-FFF2-40B4-BE49-F238E27FC236}">
                <a16:creationId xmlns:a16="http://schemas.microsoft.com/office/drawing/2014/main" id="{48FB08BE-332B-E19A-2388-41D0C600155B}"/>
              </a:ext>
            </a:extLst>
          </p:cNvPr>
          <p:cNvSpPr txBox="1"/>
          <p:nvPr/>
        </p:nvSpPr>
        <p:spPr>
          <a:xfrm>
            <a:off x="5064107" y="2073529"/>
            <a:ext cx="7450763" cy="513986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40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t>Dal principio di precauzione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40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t>all’approccio consapevole</a:t>
            </a:r>
            <a:endParaRPr lang="it-IT" sz="2400" b="1" kern="0" dirty="0">
              <a:solidFill>
                <a:srgbClr val="A7A7A7">
                  <a:lumMod val="50000"/>
                </a:srgbClr>
              </a:solidFill>
              <a:latin typeface="Century Gothic" panose="020B0502020202020204" pitchFamily="34" charset="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it-IT" sz="2800" b="1" kern="0" dirty="0">
                <a:solidFill>
                  <a:srgbClr val="A7A7A7">
                    <a:lumMod val="50000"/>
                  </a:srgbClr>
                </a:solidFill>
                <a:latin typeface="Century Gothic" panose="020B0502020202020204" pitchFamily="34" charset="0"/>
                <a:cs typeface="Arial"/>
                <a:sym typeface="Arial"/>
              </a:rPr>
              <a:t>La sfida dell’autovalutazione per l’IA</a:t>
            </a:r>
            <a:endParaRPr kumimoji="0" lang="it-IT" b="0"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it-IT" sz="2400" b="1" kern="0" dirty="0">
              <a:solidFill>
                <a:srgbClr val="A7A7A7">
                  <a:lumMod val="50000"/>
                </a:srgbClr>
              </a:solidFill>
              <a:latin typeface="Century Gothic" panose="020B0502020202020204" pitchFamily="34" charset="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3200" b="1" i="0" u="none" strike="noStrike" kern="0" cap="none" spc="0" normalizeH="0" baseline="0" noProof="0" dirty="0">
              <a:ln>
                <a:noFill/>
              </a:ln>
              <a:solidFill>
                <a:srgbClr val="41AB34"/>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it-IT" sz="3200" b="1" i="0" u="none" strike="noStrike" kern="0" cap="none" spc="0" normalizeH="0" baseline="0" noProof="0" dirty="0">
                <a:ln>
                  <a:noFill/>
                </a:ln>
                <a:solidFill>
                  <a:srgbClr val="41AB34"/>
                </a:solidFill>
                <a:effectLst/>
                <a:uLnTx/>
                <a:uFillTx/>
                <a:latin typeface="Century Gothic" panose="020B0502020202020204" pitchFamily="34" charset="0"/>
                <a:ea typeface="+mn-ea"/>
                <a:cs typeface="Arial"/>
                <a:sym typeface="Arial"/>
              </a:rPr>
              <a:t>Chiara Vescovi</a:t>
            </a:r>
            <a:br>
              <a:rPr kumimoji="0" lang="it-IT" sz="2400" b="0"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br>
            <a:r>
              <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t>Cyber </a:t>
            </a:r>
            <a:r>
              <a:rPr kumimoji="0" lang="it-IT" sz="2400" b="1" i="0" u="none" strike="noStrike" kern="0" cap="none" spc="0" normalizeH="0" baseline="0" noProof="0" dirty="0" err="1">
                <a:ln>
                  <a:noFill/>
                </a:ln>
                <a:solidFill>
                  <a:srgbClr val="A7A7A7">
                    <a:lumMod val="50000"/>
                  </a:srgbClr>
                </a:solidFill>
                <a:effectLst/>
                <a:uLnTx/>
                <a:uFillTx/>
                <a:latin typeface="Century Gothic" panose="020B0502020202020204" pitchFamily="34" charset="0"/>
                <a:ea typeface="+mn-ea"/>
                <a:cs typeface="Arial"/>
                <a:sym typeface="Arial"/>
              </a:rPr>
              <a:t>Law</a:t>
            </a:r>
            <a:r>
              <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t> Expert, ReD OPEN</a:t>
            </a:r>
            <a:br>
              <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br>
            <a:r>
              <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t>PhD </a:t>
            </a:r>
            <a:r>
              <a:rPr kumimoji="0" lang="it-IT" sz="2400" b="1" i="0" u="none" strike="noStrike" kern="0" cap="none" spc="0" normalizeH="0" baseline="0" noProof="0" dirty="0" err="1">
                <a:ln>
                  <a:noFill/>
                </a:ln>
                <a:solidFill>
                  <a:srgbClr val="A7A7A7">
                    <a:lumMod val="50000"/>
                  </a:srgbClr>
                </a:solidFill>
                <a:effectLst/>
                <a:uLnTx/>
                <a:uFillTx/>
                <a:latin typeface="Century Gothic" panose="020B0502020202020204" pitchFamily="34" charset="0"/>
                <a:ea typeface="+mn-ea"/>
                <a:cs typeface="Arial"/>
                <a:sym typeface="Arial"/>
              </a:rPr>
              <a:t>Student</a:t>
            </a:r>
            <a:r>
              <a:rPr kumimoji="0" lang="it-IT" sz="24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rPr>
              <a:t>, Università Milano-Bicocca</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1800" b="1" i="0" u="none" strike="noStrike" kern="0" cap="none" spc="0" normalizeH="0" baseline="0" noProof="0" dirty="0">
              <a:ln>
                <a:noFill/>
              </a:ln>
              <a:solidFill>
                <a:srgbClr val="A7A7A7">
                  <a:lumMod val="50000"/>
                </a:srgbClr>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t-IT"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4" name="Gruppo 3">
            <a:extLst>
              <a:ext uri="{FF2B5EF4-FFF2-40B4-BE49-F238E27FC236}">
                <a16:creationId xmlns:a16="http://schemas.microsoft.com/office/drawing/2014/main" id="{F6DDCA84-4A7D-C88C-9A72-3BB723C74E55}"/>
              </a:ext>
            </a:extLst>
          </p:cNvPr>
          <p:cNvGrpSpPr/>
          <p:nvPr/>
        </p:nvGrpSpPr>
        <p:grpSpPr>
          <a:xfrm>
            <a:off x="7885785" y="189473"/>
            <a:ext cx="4221411" cy="707886"/>
            <a:chOff x="460857" y="179840"/>
            <a:chExt cx="4221411" cy="707886"/>
          </a:xfrm>
        </p:grpSpPr>
        <p:pic>
          <p:nvPicPr>
            <p:cNvPr id="5" name="Immagine 4">
              <a:extLst>
                <a:ext uri="{FF2B5EF4-FFF2-40B4-BE49-F238E27FC236}">
                  <a16:creationId xmlns:a16="http://schemas.microsoft.com/office/drawing/2014/main" id="{06FBC145-2B5C-D69F-659A-887581C7B510}"/>
                </a:ext>
              </a:extLst>
            </p:cNvPr>
            <p:cNvPicPr>
              <a:picLocks noChangeAspect="1"/>
            </p:cNvPicPr>
            <p:nvPr/>
          </p:nvPicPr>
          <p:blipFill>
            <a:blip r:embed="rId3"/>
            <a:srcRect/>
            <a:stretch/>
          </p:blipFill>
          <p:spPr>
            <a:xfrm>
              <a:off x="460857" y="256429"/>
              <a:ext cx="2948566" cy="597085"/>
            </a:xfrm>
            <a:prstGeom prst="rect">
              <a:avLst/>
            </a:prstGeom>
          </p:spPr>
        </p:pic>
        <p:sp>
          <p:nvSpPr>
            <p:cNvPr id="6" name="CasellaDiTesto 5">
              <a:extLst>
                <a:ext uri="{FF2B5EF4-FFF2-40B4-BE49-F238E27FC236}">
                  <a16:creationId xmlns:a16="http://schemas.microsoft.com/office/drawing/2014/main" id="{D8389E66-52FF-AAE8-704E-4A6D31CB3DFE}"/>
                </a:ext>
              </a:extLst>
            </p:cNvPr>
            <p:cNvSpPr txBox="1"/>
            <p:nvPr/>
          </p:nvSpPr>
          <p:spPr>
            <a:xfrm>
              <a:off x="3409423" y="179840"/>
              <a:ext cx="1272845" cy="707886"/>
            </a:xfrm>
            <a:prstGeom prst="rect">
              <a:avLst/>
            </a:prstGeom>
            <a:noFill/>
          </p:spPr>
          <p:txBody>
            <a:bodyPr wrap="square">
              <a:spAutoFit/>
            </a:bodyPr>
            <a:lstStyle/>
            <a:p>
              <a:pPr marL="9525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rPr>
                <a:t>Spin-off dell’Università degli Studi Milano Bicocca</a:t>
              </a:r>
            </a:p>
          </p:txBody>
        </p:sp>
      </p:grpSp>
    </p:spTree>
    <p:extLst>
      <p:ext uri="{BB962C8B-B14F-4D97-AF65-F5344CB8AC3E}">
        <p14:creationId xmlns:p14="http://schemas.microsoft.com/office/powerpoint/2010/main" val="338019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iangolo isoscele 28">
            <a:extLst>
              <a:ext uri="{FF2B5EF4-FFF2-40B4-BE49-F238E27FC236}">
                <a16:creationId xmlns:a16="http://schemas.microsoft.com/office/drawing/2014/main" id="{0B87DF11-2E45-78CC-7949-930456B9AE35}"/>
              </a:ext>
            </a:extLst>
          </p:cNvPr>
          <p:cNvSpPr/>
          <p:nvPr/>
        </p:nvSpPr>
        <p:spPr>
          <a:xfrm>
            <a:off x="8813166" y="3129256"/>
            <a:ext cx="2497961" cy="2253784"/>
          </a:xfrm>
          <a:prstGeom prst="triangl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337C64F-3639-940E-DF45-B076B335C9FE}"/>
              </a:ext>
            </a:extLst>
          </p:cNvPr>
          <p:cNvPicPr>
            <a:picLocks noChangeAspect="1"/>
          </p:cNvPicPr>
          <p:nvPr/>
        </p:nvPicPr>
        <p:blipFill>
          <a:blip r:embed="rId3"/>
          <a:stretch>
            <a:fillRect/>
          </a:stretch>
        </p:blipFill>
        <p:spPr>
          <a:xfrm>
            <a:off x="659450" y="1939660"/>
            <a:ext cx="6527479" cy="4097113"/>
          </a:xfrm>
          <a:prstGeom prst="rect">
            <a:avLst/>
          </a:prstGeom>
        </p:spPr>
      </p:pic>
      <p:pic>
        <p:nvPicPr>
          <p:cNvPr id="22" name="Immagine 21">
            <a:extLst>
              <a:ext uri="{FF2B5EF4-FFF2-40B4-BE49-F238E27FC236}">
                <a16:creationId xmlns:a16="http://schemas.microsoft.com/office/drawing/2014/main" id="{1BD5C0B4-B77A-B229-C7CD-10FE68EEB148}"/>
              </a:ext>
            </a:extLst>
          </p:cNvPr>
          <p:cNvPicPr>
            <a:picLocks noChangeAspect="1"/>
          </p:cNvPicPr>
          <p:nvPr/>
        </p:nvPicPr>
        <p:blipFill>
          <a:blip r:embed="rId4"/>
          <a:stretch>
            <a:fillRect/>
          </a:stretch>
        </p:blipFill>
        <p:spPr>
          <a:xfrm>
            <a:off x="9034017" y="1661459"/>
            <a:ext cx="2008632" cy="2008632"/>
          </a:xfrm>
          <a:prstGeom prst="rect">
            <a:avLst/>
          </a:prstGeom>
        </p:spPr>
      </p:pic>
      <p:sp>
        <p:nvSpPr>
          <p:cNvPr id="25" name="Rettangolo 24">
            <a:extLst>
              <a:ext uri="{FF2B5EF4-FFF2-40B4-BE49-F238E27FC236}">
                <a16:creationId xmlns:a16="http://schemas.microsoft.com/office/drawing/2014/main" id="{FE14A25B-4603-6D93-9A98-5EA2D71DB61F}"/>
              </a:ext>
            </a:extLst>
          </p:cNvPr>
          <p:cNvSpPr/>
          <p:nvPr/>
        </p:nvSpPr>
        <p:spPr>
          <a:xfrm>
            <a:off x="8813165" y="1344168"/>
            <a:ext cx="2497962" cy="1049274"/>
          </a:xfrm>
          <a:prstGeom prst="rect">
            <a:avLst/>
          </a:prstGeom>
          <a:noFill/>
        </p:spPr>
        <p:txBody>
          <a:bodyPr wrap="none" lIns="91440" tIns="45720" rIns="91440" bIns="45720">
            <a:prstTxWarp prst="textArchUp">
              <a:avLst/>
            </a:prstTxWarp>
            <a:spAutoFit/>
          </a:bodyPr>
          <a:lstStyle/>
          <a:p>
            <a:pPr algn="ctr"/>
            <a:r>
              <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Consapevolezza</a:t>
            </a:r>
          </a:p>
        </p:txBody>
      </p:sp>
      <p:pic>
        <p:nvPicPr>
          <p:cNvPr id="26" name="Immagine 25">
            <a:extLst>
              <a:ext uri="{FF2B5EF4-FFF2-40B4-BE49-F238E27FC236}">
                <a16:creationId xmlns:a16="http://schemas.microsoft.com/office/drawing/2014/main" id="{CB706A57-E43D-A3ED-9075-19210D230770}"/>
              </a:ext>
            </a:extLst>
          </p:cNvPr>
          <p:cNvPicPr>
            <a:picLocks noChangeAspect="1"/>
          </p:cNvPicPr>
          <p:nvPr/>
        </p:nvPicPr>
        <p:blipFill>
          <a:blip r:embed="rId5"/>
          <a:stretch>
            <a:fillRect/>
          </a:stretch>
        </p:blipFill>
        <p:spPr>
          <a:xfrm>
            <a:off x="8268811" y="4402074"/>
            <a:ext cx="1542701" cy="1542701"/>
          </a:xfrm>
          <a:prstGeom prst="rect">
            <a:avLst/>
          </a:prstGeom>
        </p:spPr>
      </p:pic>
      <p:pic>
        <p:nvPicPr>
          <p:cNvPr id="27" name="Immagine 26">
            <a:extLst>
              <a:ext uri="{FF2B5EF4-FFF2-40B4-BE49-F238E27FC236}">
                <a16:creationId xmlns:a16="http://schemas.microsoft.com/office/drawing/2014/main" id="{1F1E58E3-C80D-35A8-D6B7-E4E22B5C4A1B}"/>
              </a:ext>
            </a:extLst>
          </p:cNvPr>
          <p:cNvPicPr>
            <a:picLocks noChangeAspect="1"/>
          </p:cNvPicPr>
          <p:nvPr/>
        </p:nvPicPr>
        <p:blipFill>
          <a:blip r:embed="rId6"/>
          <a:stretch>
            <a:fillRect/>
          </a:stretch>
        </p:blipFill>
        <p:spPr>
          <a:xfrm>
            <a:off x="10483212" y="4464559"/>
            <a:ext cx="1385076" cy="1385076"/>
          </a:xfrm>
          <a:prstGeom prst="rect">
            <a:avLst/>
          </a:prstGeom>
        </p:spPr>
      </p:pic>
      <p:cxnSp>
        <p:nvCxnSpPr>
          <p:cNvPr id="28" name="Connettore diritto 27">
            <a:extLst>
              <a:ext uri="{FF2B5EF4-FFF2-40B4-BE49-F238E27FC236}">
                <a16:creationId xmlns:a16="http://schemas.microsoft.com/office/drawing/2014/main" id="{7193DE7A-4366-76C9-A967-F87124F358E0}"/>
              </a:ext>
            </a:extLst>
          </p:cNvPr>
          <p:cNvCxnSpPr/>
          <p:nvPr/>
        </p:nvCxnSpPr>
        <p:spPr>
          <a:xfrm>
            <a:off x="7409886" y="1555612"/>
            <a:ext cx="0" cy="4294023"/>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CEE48188-D774-2698-6F29-361C51CC5989}"/>
              </a:ext>
            </a:extLst>
          </p:cNvPr>
          <p:cNvSpPr txBox="1"/>
          <p:nvPr/>
        </p:nvSpPr>
        <p:spPr>
          <a:xfrm>
            <a:off x="8435603" y="5944775"/>
            <a:ext cx="1196827" cy="400110"/>
          </a:xfrm>
          <a:prstGeom prst="rect">
            <a:avLst/>
          </a:prstGeom>
          <a:noFill/>
        </p:spPr>
        <p:txBody>
          <a:bodyPr wrap="square" rtlCol="0">
            <a:spAutoFit/>
          </a:bodyPr>
          <a:lstStyle/>
          <a:p>
            <a:r>
              <a:rPr lang="it-IT" sz="2000" dirty="0">
                <a:latin typeface="Century Gothic" panose="020B0502020202020204" pitchFamily="34" charset="0"/>
              </a:rPr>
              <a:t>Olistica</a:t>
            </a:r>
          </a:p>
        </p:txBody>
      </p:sp>
      <p:sp>
        <p:nvSpPr>
          <p:cNvPr id="31" name="CasellaDiTesto 30">
            <a:extLst>
              <a:ext uri="{FF2B5EF4-FFF2-40B4-BE49-F238E27FC236}">
                <a16:creationId xmlns:a16="http://schemas.microsoft.com/office/drawing/2014/main" id="{B6EA1768-AA1C-18AE-70BD-5CD00842138B}"/>
              </a:ext>
            </a:extLst>
          </p:cNvPr>
          <p:cNvSpPr txBox="1"/>
          <p:nvPr/>
        </p:nvSpPr>
        <p:spPr>
          <a:xfrm>
            <a:off x="10454137" y="5918799"/>
            <a:ext cx="1713980" cy="400110"/>
          </a:xfrm>
          <a:prstGeom prst="rect">
            <a:avLst/>
          </a:prstGeom>
          <a:noFill/>
        </p:spPr>
        <p:txBody>
          <a:bodyPr wrap="square" rtlCol="0">
            <a:spAutoFit/>
          </a:bodyPr>
          <a:lstStyle/>
          <a:p>
            <a:r>
              <a:rPr lang="it-IT" sz="2000" dirty="0">
                <a:latin typeface="Century Gothic" panose="020B0502020202020204" pitchFamily="34" charset="0"/>
              </a:rPr>
              <a:t>Tempestiva</a:t>
            </a:r>
          </a:p>
        </p:txBody>
      </p:sp>
      <p:pic>
        <p:nvPicPr>
          <p:cNvPr id="32" name="Immagine 31">
            <a:extLst>
              <a:ext uri="{FF2B5EF4-FFF2-40B4-BE49-F238E27FC236}">
                <a16:creationId xmlns:a16="http://schemas.microsoft.com/office/drawing/2014/main" id="{26251D7A-A9DE-BA9E-4968-6FFBA0CBE3B5}"/>
              </a:ext>
            </a:extLst>
          </p:cNvPr>
          <p:cNvPicPr>
            <a:picLocks noChangeAspect="1"/>
          </p:cNvPicPr>
          <p:nvPr/>
        </p:nvPicPr>
        <p:blipFill>
          <a:blip r:embed="rId7"/>
          <a:srcRect/>
          <a:stretch/>
        </p:blipFill>
        <p:spPr>
          <a:xfrm>
            <a:off x="10688518" y="6492875"/>
            <a:ext cx="1330564" cy="269439"/>
          </a:xfrm>
          <a:prstGeom prst="rect">
            <a:avLst/>
          </a:prstGeom>
        </p:spPr>
      </p:pic>
      <p:sp>
        <p:nvSpPr>
          <p:cNvPr id="34" name="CasellaDiTesto 33">
            <a:extLst>
              <a:ext uri="{FF2B5EF4-FFF2-40B4-BE49-F238E27FC236}">
                <a16:creationId xmlns:a16="http://schemas.microsoft.com/office/drawing/2014/main" id="{EAD18357-D334-A2ED-C8F1-CDFB75182202}"/>
              </a:ext>
            </a:extLst>
          </p:cNvPr>
          <p:cNvSpPr txBox="1"/>
          <p:nvPr/>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
        <p:nvSpPr>
          <p:cNvPr id="4" name="Titolo 1">
            <a:extLst>
              <a:ext uri="{FF2B5EF4-FFF2-40B4-BE49-F238E27FC236}">
                <a16:creationId xmlns:a16="http://schemas.microsoft.com/office/drawing/2014/main" id="{40D1AAFF-E149-DE84-97AC-66244E002302}"/>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La consapevolezza come chiave di volta</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43086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5"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ccia destra con strisce 54">
            <a:extLst>
              <a:ext uri="{FF2B5EF4-FFF2-40B4-BE49-F238E27FC236}">
                <a16:creationId xmlns:a16="http://schemas.microsoft.com/office/drawing/2014/main" id="{23D1CA41-A8F4-5961-360D-10F8EF16EBB1}"/>
              </a:ext>
            </a:extLst>
          </p:cNvPr>
          <p:cNvSpPr/>
          <p:nvPr/>
        </p:nvSpPr>
        <p:spPr>
          <a:xfrm>
            <a:off x="882115" y="1902032"/>
            <a:ext cx="10427768" cy="893213"/>
          </a:xfrm>
          <a:prstGeom prst="stripedRightArrow">
            <a:avLst/>
          </a:prstGeom>
          <a:gradFill flip="none" rotWithShape="1">
            <a:gsLst>
              <a:gs pos="46000">
                <a:srgbClr val="00B0F0">
                  <a:alpha val="40000"/>
                </a:srgbClr>
              </a:gs>
              <a:gs pos="24000">
                <a:srgbClr val="92D050">
                  <a:alpha val="90000"/>
                  <a:lumMod val="73000"/>
                </a:srgbClr>
              </a:gs>
              <a:gs pos="0">
                <a:schemeClr val="accent1">
                  <a:lumMod val="5000"/>
                  <a:lumOff val="95000"/>
                </a:schemeClr>
              </a:gs>
              <a:gs pos="65000">
                <a:srgbClr val="FFC000"/>
              </a:gs>
              <a:gs pos="79000">
                <a:schemeClr val="accent4">
                  <a:lumMod val="60000"/>
                  <a:lumOff val="40000"/>
                </a:schemeClr>
              </a:gs>
              <a:gs pos="98000">
                <a:schemeClr val="bg1">
                  <a:lumMod val="6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 name="Immagine 50">
            <a:extLst>
              <a:ext uri="{FF2B5EF4-FFF2-40B4-BE49-F238E27FC236}">
                <a16:creationId xmlns:a16="http://schemas.microsoft.com/office/drawing/2014/main" id="{FC2D5FF3-5C34-B65B-6FEC-08A8364514AF}"/>
              </a:ext>
            </a:extLst>
          </p:cNvPr>
          <p:cNvPicPr>
            <a:picLocks noChangeAspect="1"/>
          </p:cNvPicPr>
          <p:nvPr/>
        </p:nvPicPr>
        <p:blipFill>
          <a:blip r:embed="rId3"/>
          <a:stretch>
            <a:fillRect/>
          </a:stretch>
        </p:blipFill>
        <p:spPr>
          <a:xfrm>
            <a:off x="853084" y="3546273"/>
            <a:ext cx="5289237" cy="2995348"/>
          </a:xfrm>
          <a:prstGeom prst="rect">
            <a:avLst/>
          </a:prstGeom>
          <a:ln>
            <a:noFill/>
          </a:ln>
          <a:effectLst>
            <a:outerShdw blurRad="292100" dist="139700" dir="2700000" algn="tl" rotWithShape="0">
              <a:srgbClr val="333333">
                <a:alpha val="65000"/>
              </a:srgbClr>
            </a:outerShdw>
          </a:effectLst>
        </p:spPr>
      </p:pic>
      <p:pic>
        <p:nvPicPr>
          <p:cNvPr id="52" name="Immagine 51">
            <a:extLst>
              <a:ext uri="{FF2B5EF4-FFF2-40B4-BE49-F238E27FC236}">
                <a16:creationId xmlns:a16="http://schemas.microsoft.com/office/drawing/2014/main" id="{EDF5E209-AC2D-7568-2890-9A85EC9AA32F}"/>
              </a:ext>
            </a:extLst>
          </p:cNvPr>
          <p:cNvPicPr>
            <a:picLocks noChangeAspect="1"/>
          </p:cNvPicPr>
          <p:nvPr/>
        </p:nvPicPr>
        <p:blipFill>
          <a:blip r:embed="rId4"/>
          <a:stretch>
            <a:fillRect/>
          </a:stretch>
        </p:blipFill>
        <p:spPr>
          <a:xfrm>
            <a:off x="5001273" y="1170408"/>
            <a:ext cx="1768309" cy="2031461"/>
          </a:xfrm>
          <a:prstGeom prst="rect">
            <a:avLst/>
          </a:prstGeom>
        </p:spPr>
      </p:pic>
      <p:pic>
        <p:nvPicPr>
          <p:cNvPr id="53" name="Immagine 52">
            <a:extLst>
              <a:ext uri="{FF2B5EF4-FFF2-40B4-BE49-F238E27FC236}">
                <a16:creationId xmlns:a16="http://schemas.microsoft.com/office/drawing/2014/main" id="{28FA8DBF-6F4D-5C0B-3D7D-8157E9858AC8}"/>
              </a:ext>
            </a:extLst>
          </p:cNvPr>
          <p:cNvPicPr>
            <a:picLocks noChangeAspect="1"/>
          </p:cNvPicPr>
          <p:nvPr/>
        </p:nvPicPr>
        <p:blipFill>
          <a:blip r:embed="rId5"/>
          <a:stretch>
            <a:fillRect/>
          </a:stretch>
        </p:blipFill>
        <p:spPr>
          <a:xfrm>
            <a:off x="8552954" y="1071519"/>
            <a:ext cx="2443669" cy="2173052"/>
          </a:xfrm>
          <a:prstGeom prst="rect">
            <a:avLst/>
          </a:prstGeom>
        </p:spPr>
      </p:pic>
      <p:pic>
        <p:nvPicPr>
          <p:cNvPr id="54" name="Immagine 53">
            <a:extLst>
              <a:ext uri="{FF2B5EF4-FFF2-40B4-BE49-F238E27FC236}">
                <a16:creationId xmlns:a16="http://schemas.microsoft.com/office/drawing/2014/main" id="{C5D66B23-3595-3E4B-D6AA-2E6E8A475ED3}"/>
              </a:ext>
            </a:extLst>
          </p:cNvPr>
          <p:cNvPicPr>
            <a:picLocks noChangeAspect="1"/>
          </p:cNvPicPr>
          <p:nvPr/>
        </p:nvPicPr>
        <p:blipFill>
          <a:blip r:embed="rId6"/>
          <a:stretch>
            <a:fillRect/>
          </a:stretch>
        </p:blipFill>
        <p:spPr>
          <a:xfrm>
            <a:off x="1357401" y="1170408"/>
            <a:ext cx="1652159" cy="1975275"/>
          </a:xfrm>
          <a:prstGeom prst="rect">
            <a:avLst/>
          </a:prstGeom>
        </p:spPr>
      </p:pic>
      <p:cxnSp>
        <p:nvCxnSpPr>
          <p:cNvPr id="57" name="Connettore diritto 56">
            <a:extLst>
              <a:ext uri="{FF2B5EF4-FFF2-40B4-BE49-F238E27FC236}">
                <a16:creationId xmlns:a16="http://schemas.microsoft.com/office/drawing/2014/main" id="{DF952EE2-8737-074D-25C9-3C1845743D95}"/>
              </a:ext>
            </a:extLst>
          </p:cNvPr>
          <p:cNvCxnSpPr>
            <a:cxnSpLocks/>
          </p:cNvCxnSpPr>
          <p:nvPr/>
        </p:nvCxnSpPr>
        <p:spPr>
          <a:xfrm>
            <a:off x="2029522" y="3468641"/>
            <a:ext cx="771181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9" name="Triangolo isoscele 58">
            <a:extLst>
              <a:ext uri="{FF2B5EF4-FFF2-40B4-BE49-F238E27FC236}">
                <a16:creationId xmlns:a16="http://schemas.microsoft.com/office/drawing/2014/main" id="{833A5F1F-0173-5EA9-3C0F-EFD908006AAD}"/>
              </a:ext>
            </a:extLst>
          </p:cNvPr>
          <p:cNvSpPr/>
          <p:nvPr/>
        </p:nvSpPr>
        <p:spPr>
          <a:xfrm rot="5400000">
            <a:off x="6293047" y="4846891"/>
            <a:ext cx="1456094" cy="711367"/>
          </a:xfrm>
          <a:prstGeom prst="triangle">
            <a:avLst/>
          </a:prstGeom>
          <a:solidFill>
            <a:srgbClr val="00B05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a:extLst>
              <a:ext uri="{FF2B5EF4-FFF2-40B4-BE49-F238E27FC236}">
                <a16:creationId xmlns:a16="http://schemas.microsoft.com/office/drawing/2014/main" id="{7BA8F77D-369D-C001-8A1B-10C6F8AF5EFD}"/>
              </a:ext>
            </a:extLst>
          </p:cNvPr>
          <p:cNvSpPr txBox="1"/>
          <p:nvPr/>
        </p:nvSpPr>
        <p:spPr>
          <a:xfrm>
            <a:off x="7646287" y="4354693"/>
            <a:ext cx="3902927" cy="584775"/>
          </a:xfrm>
          <a:prstGeom prst="rect">
            <a:avLst/>
          </a:prstGeom>
          <a:noFill/>
        </p:spPr>
        <p:txBody>
          <a:bodyPr wrap="square" rtlCol="0">
            <a:spAutoFit/>
          </a:bodyPr>
          <a:lstStyle/>
          <a:p>
            <a:pPr marL="285750" indent="-285750">
              <a:buFont typeface="Arial" panose="020B0604020202020204" pitchFamily="34" charset="0"/>
              <a:buChar char="•"/>
            </a:pPr>
            <a:r>
              <a:rPr lang="it-IT" sz="3200" dirty="0">
                <a:latin typeface="Century Gothic" panose="020B0502020202020204" pitchFamily="34" charset="0"/>
              </a:rPr>
              <a:t>Autovalutazione</a:t>
            </a:r>
          </a:p>
        </p:txBody>
      </p:sp>
      <p:pic>
        <p:nvPicPr>
          <p:cNvPr id="61" name="Immagine 60">
            <a:extLst>
              <a:ext uri="{FF2B5EF4-FFF2-40B4-BE49-F238E27FC236}">
                <a16:creationId xmlns:a16="http://schemas.microsoft.com/office/drawing/2014/main" id="{641FB079-5185-3BC6-354D-A050EDF04BA1}"/>
              </a:ext>
            </a:extLst>
          </p:cNvPr>
          <p:cNvPicPr>
            <a:picLocks noChangeAspect="1"/>
          </p:cNvPicPr>
          <p:nvPr/>
        </p:nvPicPr>
        <p:blipFill>
          <a:blip r:embed="rId7"/>
          <a:srcRect/>
          <a:stretch/>
        </p:blipFill>
        <p:spPr>
          <a:xfrm>
            <a:off x="10688518" y="6492875"/>
            <a:ext cx="1330564" cy="269439"/>
          </a:xfrm>
          <a:prstGeom prst="rect">
            <a:avLst/>
          </a:prstGeom>
        </p:spPr>
      </p:pic>
      <p:sp>
        <p:nvSpPr>
          <p:cNvPr id="62" name="CasellaDiTesto 61">
            <a:extLst>
              <a:ext uri="{FF2B5EF4-FFF2-40B4-BE49-F238E27FC236}">
                <a16:creationId xmlns:a16="http://schemas.microsoft.com/office/drawing/2014/main" id="{05BE16D6-9EB0-0267-8335-C61E8A54AFF4}"/>
              </a:ext>
            </a:extLst>
          </p:cNvPr>
          <p:cNvSpPr txBox="1"/>
          <p:nvPr/>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
        <p:nvSpPr>
          <p:cNvPr id="4" name="Titolo 1">
            <a:extLst>
              <a:ext uri="{FF2B5EF4-FFF2-40B4-BE49-F238E27FC236}">
                <a16:creationId xmlns:a16="http://schemas.microsoft.com/office/drawing/2014/main" id="{22491624-4BCD-5C0C-4E90-16AE80C25DF2}"/>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La consapevolezza come chiave di volta</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
        <p:nvSpPr>
          <p:cNvPr id="2" name="CasellaDiTesto 1">
            <a:extLst>
              <a:ext uri="{FF2B5EF4-FFF2-40B4-BE49-F238E27FC236}">
                <a16:creationId xmlns:a16="http://schemas.microsoft.com/office/drawing/2014/main" id="{C8D4E29F-41F5-CD96-9C29-2994DE35D002}"/>
              </a:ext>
            </a:extLst>
          </p:cNvPr>
          <p:cNvSpPr txBox="1"/>
          <p:nvPr/>
        </p:nvSpPr>
        <p:spPr>
          <a:xfrm>
            <a:off x="7646287" y="4964936"/>
            <a:ext cx="3902927" cy="1077218"/>
          </a:xfrm>
          <a:prstGeom prst="rect">
            <a:avLst/>
          </a:prstGeom>
          <a:noFill/>
        </p:spPr>
        <p:txBody>
          <a:bodyPr wrap="square" rtlCol="0">
            <a:spAutoFit/>
          </a:bodyPr>
          <a:lstStyle/>
          <a:p>
            <a:pPr marL="285750" indent="-285750">
              <a:buFont typeface="Arial" panose="020B0604020202020204" pitchFamily="34" charset="0"/>
              <a:buChar char="•"/>
            </a:pPr>
            <a:r>
              <a:rPr lang="it-IT" sz="3200" dirty="0">
                <a:latin typeface="Century Gothic" panose="020B0502020202020204" pitchFamily="34" charset="0"/>
              </a:rPr>
              <a:t>Percorso di aggiornamento</a:t>
            </a:r>
          </a:p>
        </p:txBody>
      </p:sp>
    </p:spTree>
    <p:extLst>
      <p:ext uri="{BB962C8B-B14F-4D97-AF65-F5344CB8AC3E}">
        <p14:creationId xmlns:p14="http://schemas.microsoft.com/office/powerpoint/2010/main" val="38921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schermata, cartone animato, simbolo&#10;&#10;Descrizione generata automaticamente">
            <a:extLst>
              <a:ext uri="{FF2B5EF4-FFF2-40B4-BE49-F238E27FC236}">
                <a16:creationId xmlns:a16="http://schemas.microsoft.com/office/drawing/2014/main" id="{7F42DE89-54F2-36E3-5CA4-AC07D84D111E}"/>
              </a:ext>
            </a:extLst>
          </p:cNvPr>
          <p:cNvPicPr>
            <a:picLocks noChangeAspect="1"/>
          </p:cNvPicPr>
          <p:nvPr/>
        </p:nvPicPr>
        <p:blipFill rotWithShape="1">
          <a:blip r:embed="rId3">
            <a:extLst>
              <a:ext uri="{28A0092B-C50C-407E-A947-70E740481C1C}">
                <a14:useLocalDpi xmlns:a14="http://schemas.microsoft.com/office/drawing/2010/main" val="0"/>
              </a:ext>
            </a:extLst>
          </a:blip>
          <a:srcRect t="10625"/>
          <a:stretch/>
        </p:blipFill>
        <p:spPr>
          <a:xfrm>
            <a:off x="736707" y="1122915"/>
            <a:ext cx="9159768" cy="4584447"/>
          </a:xfrm>
          <a:prstGeom prst="rect">
            <a:avLst/>
          </a:prstGeom>
          <a:ln>
            <a:noFill/>
          </a:ln>
          <a:effectLst>
            <a:softEdge rad="112500"/>
          </a:effectLst>
        </p:spPr>
      </p:pic>
      <p:pic>
        <p:nvPicPr>
          <p:cNvPr id="3" name="Immagine 2">
            <a:extLst>
              <a:ext uri="{FF2B5EF4-FFF2-40B4-BE49-F238E27FC236}">
                <a16:creationId xmlns:a16="http://schemas.microsoft.com/office/drawing/2014/main" id="{0C8CF0C5-B31B-4FCC-1BC8-35F692AA5F99}"/>
              </a:ext>
            </a:extLst>
          </p:cNvPr>
          <p:cNvPicPr>
            <a:picLocks noChangeAspect="1"/>
          </p:cNvPicPr>
          <p:nvPr/>
        </p:nvPicPr>
        <p:blipFill>
          <a:blip r:embed="rId4"/>
          <a:stretch>
            <a:fillRect/>
          </a:stretch>
        </p:blipFill>
        <p:spPr>
          <a:xfrm>
            <a:off x="3514795" y="4987631"/>
            <a:ext cx="1494907" cy="1494907"/>
          </a:xfrm>
          <a:prstGeom prst="rect">
            <a:avLst/>
          </a:prstGeom>
        </p:spPr>
      </p:pic>
      <p:sp>
        <p:nvSpPr>
          <p:cNvPr id="13" name="Rettangolo 12">
            <a:extLst>
              <a:ext uri="{FF2B5EF4-FFF2-40B4-BE49-F238E27FC236}">
                <a16:creationId xmlns:a16="http://schemas.microsoft.com/office/drawing/2014/main" id="{EDAE0516-B4E4-59ED-4A67-55F34354CD2F}"/>
              </a:ext>
            </a:extLst>
          </p:cNvPr>
          <p:cNvSpPr/>
          <p:nvPr/>
        </p:nvSpPr>
        <p:spPr>
          <a:xfrm>
            <a:off x="1319024" y="5588079"/>
            <a:ext cx="2438400" cy="880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AI DIGITAL SONAR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Servizio di ricerca e formazione permanente per aziende responsabili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45F4F8C4-DE65-5BF9-DB61-B3479B700B5A}"/>
              </a:ext>
            </a:extLst>
          </p:cNvPr>
          <p:cNvSpPr txBox="1"/>
          <p:nvPr/>
        </p:nvSpPr>
        <p:spPr>
          <a:xfrm>
            <a:off x="9351484" y="2120058"/>
            <a:ext cx="2955073"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Calibri" panose="020F0502020204030204" pitchFamily="34" charset="0"/>
              </a:rPr>
              <a:t>Al termine del percorso verrà rilasciata la attestazione generale </a:t>
            </a:r>
            <a:r>
              <a:rPr kumimoji="0" lang="it-IT" sz="18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Calibri" panose="020F0502020204030204" pitchFamily="34" charset="0"/>
              </a:rPr>
              <a:t>Respons</a:t>
            </a:r>
            <a:r>
              <a:rPr kumimoji="0" lang="it-IT" sz="1800" b="1"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Calibri" panose="020F0502020204030204" pitchFamily="34" charset="0"/>
              </a:rPr>
              <a:t>A</a:t>
            </a:r>
            <a:r>
              <a:rPr kumimoji="0" lang="it-IT" sz="18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Calibri" panose="020F0502020204030204" pitchFamily="34" charset="0"/>
              </a:rPr>
              <a:t>bility</a:t>
            </a:r>
            <a:r>
              <a:rPr kumimoji="0" lang="it-IT"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Calibri" panose="020F0502020204030204" pitchFamily="34" charset="0"/>
              </a:rPr>
              <a:t> by </a:t>
            </a:r>
            <a:r>
              <a:rPr kumimoji="0" lang="it-IT" sz="18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Calibri" panose="020F0502020204030204" pitchFamily="34" charset="0"/>
              </a:rPr>
              <a:t>Design</a:t>
            </a:r>
            <a:r>
              <a:rPr kumimoji="0" lang="it-IT" sz="1800" b="0" i="0" u="none" strike="noStrike" kern="1200" cap="none" spc="0" normalizeH="0" baseline="30000" noProof="0" dirty="0" err="1">
                <a:ln>
                  <a:noFill/>
                </a:ln>
                <a:solidFill>
                  <a:srgbClr val="000000"/>
                </a:solidFill>
                <a:effectLst/>
                <a:uLnTx/>
                <a:uFillTx/>
                <a:latin typeface="Century Gothic" panose="020B0502020202020204" pitchFamily="34" charset="0"/>
                <a:ea typeface="+mn-ea"/>
                <a:cs typeface="Calibri" panose="020F0502020204030204" pitchFamily="34" charset="0"/>
              </a:rPr>
              <a:t>TM</a:t>
            </a:r>
            <a:r>
              <a:rPr kumimoji="0" lang="it-IT"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Calibri" panose="020F0502020204030204" pitchFamily="34" charset="0"/>
              </a:rPr>
              <a:t> </a:t>
            </a:r>
          </a:p>
        </p:txBody>
      </p:sp>
      <p:pic>
        <p:nvPicPr>
          <p:cNvPr id="12" name="Immagine 11" descr="Immagine che contiene cerchio, logo, Elementi grafici, emblema&#10;&#10;Descrizione generata automaticamente">
            <a:extLst>
              <a:ext uri="{FF2B5EF4-FFF2-40B4-BE49-F238E27FC236}">
                <a16:creationId xmlns:a16="http://schemas.microsoft.com/office/drawing/2014/main" id="{BFE5E551-1A4E-E2D5-4F49-B16D4FB18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5797" y="3061630"/>
            <a:ext cx="2526449" cy="2526449"/>
          </a:xfrm>
          <a:prstGeom prst="rect">
            <a:avLst/>
          </a:prstGeom>
        </p:spPr>
      </p:pic>
      <p:sp>
        <p:nvSpPr>
          <p:cNvPr id="4" name="Titolo 1">
            <a:extLst>
              <a:ext uri="{FF2B5EF4-FFF2-40B4-BE49-F238E27FC236}">
                <a16:creationId xmlns:a16="http://schemas.microsoft.com/office/drawing/2014/main" id="{6CDA521D-2661-1806-4FB9-11C374D26344}"/>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Autovalutazione: un percorso di consapevolezza</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43645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a:extLst>
              <a:ext uri="{FF2B5EF4-FFF2-40B4-BE49-F238E27FC236}">
                <a16:creationId xmlns:a16="http://schemas.microsoft.com/office/drawing/2014/main" id="{8A9DEC26-CF15-6502-7AFF-764B9D480202}"/>
              </a:ext>
            </a:extLst>
          </p:cNvPr>
          <p:cNvSpPr/>
          <p:nvPr/>
        </p:nvSpPr>
        <p:spPr>
          <a:xfrm>
            <a:off x="205735" y="3783692"/>
            <a:ext cx="11959914" cy="3088326"/>
          </a:xfrm>
          <a:prstGeom prst="rect">
            <a:avLst/>
          </a:prstGeom>
          <a:gradFill>
            <a:gsLst>
              <a:gs pos="0">
                <a:srgbClr val="92D050"/>
              </a:gs>
              <a:gs pos="74000">
                <a:schemeClr val="accent1">
                  <a:lumMod val="45000"/>
                  <a:lumOff val="55000"/>
                </a:schemeClr>
              </a:gs>
              <a:gs pos="83000">
                <a:schemeClr val="accent1">
                  <a:lumMod val="45000"/>
                  <a:lumOff val="55000"/>
                </a:schemeClr>
              </a:gs>
              <a:gs pos="91000">
                <a:schemeClr val="accent1">
                  <a:lumMod val="30000"/>
                  <a:lumOff val="70000"/>
                  <a:alpha val="16418"/>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pSp>
        <p:nvGrpSpPr>
          <p:cNvPr id="3" name="Group 47">
            <a:extLst>
              <a:ext uri="{FF2B5EF4-FFF2-40B4-BE49-F238E27FC236}">
                <a16:creationId xmlns:a16="http://schemas.microsoft.com/office/drawing/2014/main" id="{3E0A468C-4AF8-9D14-E8C1-9838ED022775}"/>
              </a:ext>
            </a:extLst>
          </p:cNvPr>
          <p:cNvGrpSpPr/>
          <p:nvPr/>
        </p:nvGrpSpPr>
        <p:grpSpPr>
          <a:xfrm rot="10800000">
            <a:off x="4179098" y="1423078"/>
            <a:ext cx="3498872" cy="5139406"/>
            <a:chOff x="10645775" y="4281488"/>
            <a:chExt cx="3092450" cy="5153025"/>
          </a:xfrm>
        </p:grpSpPr>
        <p:sp>
          <p:nvSpPr>
            <p:cNvPr id="5" name="AutoShape 3">
              <a:extLst>
                <a:ext uri="{FF2B5EF4-FFF2-40B4-BE49-F238E27FC236}">
                  <a16:creationId xmlns:a16="http://schemas.microsoft.com/office/drawing/2014/main" id="{70162CA1-324E-4CE8-A158-16657400D2E7}"/>
                </a:ext>
              </a:extLst>
            </p:cNvPr>
            <p:cNvSpPr>
              <a:spLocks noChangeAspect="1" noChangeArrowheads="1" noTextEdit="1"/>
            </p:cNvSpPr>
            <p:nvPr/>
          </p:nvSpPr>
          <p:spPr bwMode="auto">
            <a:xfrm>
              <a:off x="10645775" y="4281488"/>
              <a:ext cx="30924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Lato" panose="020F0502020204030203" pitchFamily="34" charset="0"/>
                <a:ea typeface="+mn-ea"/>
                <a:cs typeface="Arial"/>
                <a:sym typeface="Arial"/>
              </a:endParaRPr>
            </a:p>
          </p:txBody>
        </p:sp>
        <p:sp>
          <p:nvSpPr>
            <p:cNvPr id="6" name="Freeform 5">
              <a:extLst>
                <a:ext uri="{FF2B5EF4-FFF2-40B4-BE49-F238E27FC236}">
                  <a16:creationId xmlns:a16="http://schemas.microsoft.com/office/drawing/2014/main" id="{4CC59E15-3D9E-1BAF-BAC6-68CF432200F3}"/>
                </a:ext>
              </a:extLst>
            </p:cNvPr>
            <p:cNvSpPr>
              <a:spLocks/>
            </p:cNvSpPr>
            <p:nvPr/>
          </p:nvSpPr>
          <p:spPr bwMode="auto">
            <a:xfrm>
              <a:off x="10648950" y="4935538"/>
              <a:ext cx="2765425" cy="4498975"/>
            </a:xfrm>
            <a:custGeom>
              <a:avLst/>
              <a:gdLst>
                <a:gd name="T0" fmla="*/ 242 w 1742"/>
                <a:gd name="T1" fmla="*/ 912 h 2834"/>
                <a:gd name="T2" fmla="*/ 436 w 1742"/>
                <a:gd name="T3" fmla="*/ 623 h 2834"/>
                <a:gd name="T4" fmla="*/ 657 w 1742"/>
                <a:gd name="T5" fmla="*/ 646 h 2834"/>
                <a:gd name="T6" fmla="*/ 666 w 1742"/>
                <a:gd name="T7" fmla="*/ 474 h 2834"/>
                <a:gd name="T8" fmla="*/ 801 w 1742"/>
                <a:gd name="T9" fmla="*/ 452 h 2834"/>
                <a:gd name="T10" fmla="*/ 996 w 1742"/>
                <a:gd name="T11" fmla="*/ 0 h 2834"/>
                <a:gd name="T12" fmla="*/ 1249 w 1742"/>
                <a:gd name="T13" fmla="*/ 490 h 2834"/>
                <a:gd name="T14" fmla="*/ 1342 w 1742"/>
                <a:gd name="T15" fmla="*/ 485 h 2834"/>
                <a:gd name="T16" fmla="*/ 1451 w 1742"/>
                <a:gd name="T17" fmla="*/ 623 h 2834"/>
                <a:gd name="T18" fmla="*/ 1517 w 1742"/>
                <a:gd name="T19" fmla="*/ 817 h 2834"/>
                <a:gd name="T20" fmla="*/ 1692 w 1742"/>
                <a:gd name="T21" fmla="*/ 1058 h 2834"/>
                <a:gd name="T22" fmla="*/ 1742 w 1742"/>
                <a:gd name="T23" fmla="*/ 1487 h 2834"/>
                <a:gd name="T24" fmla="*/ 1671 w 1742"/>
                <a:gd name="T25" fmla="*/ 1409 h 2834"/>
                <a:gd name="T26" fmla="*/ 1643 w 1742"/>
                <a:gd name="T27" fmla="*/ 1662 h 2834"/>
                <a:gd name="T28" fmla="*/ 1474 w 1742"/>
                <a:gd name="T29" fmla="*/ 1904 h 2834"/>
                <a:gd name="T30" fmla="*/ 1242 w 1742"/>
                <a:gd name="T31" fmla="*/ 2072 h 2834"/>
                <a:gd name="T32" fmla="*/ 1207 w 1742"/>
                <a:gd name="T33" fmla="*/ 2429 h 2834"/>
                <a:gd name="T34" fmla="*/ 901 w 1742"/>
                <a:gd name="T35" fmla="*/ 2694 h 2834"/>
                <a:gd name="T36" fmla="*/ 863 w 1742"/>
                <a:gd name="T37" fmla="*/ 2569 h 2834"/>
                <a:gd name="T38" fmla="*/ 804 w 1742"/>
                <a:gd name="T39" fmla="*/ 2834 h 2834"/>
                <a:gd name="T40" fmla="*/ 581 w 1742"/>
                <a:gd name="T41" fmla="*/ 2422 h 2834"/>
                <a:gd name="T42" fmla="*/ 576 w 1742"/>
                <a:gd name="T43" fmla="*/ 2275 h 2834"/>
                <a:gd name="T44" fmla="*/ 550 w 1742"/>
                <a:gd name="T45" fmla="*/ 2346 h 2834"/>
                <a:gd name="T46" fmla="*/ 342 w 1742"/>
                <a:gd name="T47" fmla="*/ 1892 h 2834"/>
                <a:gd name="T48" fmla="*/ 128 w 1742"/>
                <a:gd name="T49" fmla="*/ 1487 h 2834"/>
                <a:gd name="T50" fmla="*/ 67 w 1742"/>
                <a:gd name="T51" fmla="*/ 1558 h 2834"/>
                <a:gd name="T52" fmla="*/ 0 w 1742"/>
                <a:gd name="T53" fmla="*/ 1508 h 2834"/>
                <a:gd name="T54" fmla="*/ 62 w 1742"/>
                <a:gd name="T55" fmla="*/ 1397 h 2834"/>
                <a:gd name="T56" fmla="*/ 41 w 1742"/>
                <a:gd name="T57" fmla="*/ 1087 h 2834"/>
                <a:gd name="T58" fmla="*/ 242 w 1742"/>
                <a:gd name="T59" fmla="*/ 912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2" h="2834">
                  <a:moveTo>
                    <a:pt x="242" y="912"/>
                  </a:moveTo>
                  <a:lnTo>
                    <a:pt x="436" y="623"/>
                  </a:lnTo>
                  <a:lnTo>
                    <a:pt x="657" y="646"/>
                  </a:lnTo>
                  <a:lnTo>
                    <a:pt x="666" y="474"/>
                  </a:lnTo>
                  <a:lnTo>
                    <a:pt x="801" y="452"/>
                  </a:lnTo>
                  <a:lnTo>
                    <a:pt x="996" y="0"/>
                  </a:lnTo>
                  <a:lnTo>
                    <a:pt x="1249" y="490"/>
                  </a:lnTo>
                  <a:lnTo>
                    <a:pt x="1342" y="485"/>
                  </a:lnTo>
                  <a:lnTo>
                    <a:pt x="1451" y="623"/>
                  </a:lnTo>
                  <a:lnTo>
                    <a:pt x="1517" y="817"/>
                  </a:lnTo>
                  <a:lnTo>
                    <a:pt x="1692" y="1058"/>
                  </a:lnTo>
                  <a:lnTo>
                    <a:pt x="1742" y="1487"/>
                  </a:lnTo>
                  <a:lnTo>
                    <a:pt x="1671" y="1409"/>
                  </a:lnTo>
                  <a:lnTo>
                    <a:pt x="1643" y="1662"/>
                  </a:lnTo>
                  <a:lnTo>
                    <a:pt x="1474" y="1904"/>
                  </a:lnTo>
                  <a:lnTo>
                    <a:pt x="1242" y="2072"/>
                  </a:lnTo>
                  <a:lnTo>
                    <a:pt x="1207" y="2429"/>
                  </a:lnTo>
                  <a:lnTo>
                    <a:pt x="901" y="2694"/>
                  </a:lnTo>
                  <a:lnTo>
                    <a:pt x="863" y="2569"/>
                  </a:lnTo>
                  <a:lnTo>
                    <a:pt x="804" y="2834"/>
                  </a:lnTo>
                  <a:lnTo>
                    <a:pt x="581" y="2422"/>
                  </a:lnTo>
                  <a:lnTo>
                    <a:pt x="576" y="2275"/>
                  </a:lnTo>
                  <a:lnTo>
                    <a:pt x="550" y="2346"/>
                  </a:lnTo>
                  <a:lnTo>
                    <a:pt x="342" y="1892"/>
                  </a:lnTo>
                  <a:lnTo>
                    <a:pt x="128" y="1487"/>
                  </a:lnTo>
                  <a:lnTo>
                    <a:pt x="67" y="1558"/>
                  </a:lnTo>
                  <a:lnTo>
                    <a:pt x="0" y="1508"/>
                  </a:lnTo>
                  <a:lnTo>
                    <a:pt x="62" y="1397"/>
                  </a:lnTo>
                  <a:lnTo>
                    <a:pt x="41" y="1087"/>
                  </a:lnTo>
                  <a:lnTo>
                    <a:pt x="242" y="912"/>
                  </a:lnTo>
                  <a:close/>
                </a:path>
              </a:pathLst>
            </a:custGeom>
            <a:solidFill>
              <a:srgbClr val="34A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8" name="Freeform 6">
              <a:extLst>
                <a:ext uri="{FF2B5EF4-FFF2-40B4-BE49-F238E27FC236}">
                  <a16:creationId xmlns:a16="http://schemas.microsoft.com/office/drawing/2014/main" id="{90368C27-03E7-6BE1-0334-B4A0381FC6B1}"/>
                </a:ext>
              </a:extLst>
            </p:cNvPr>
            <p:cNvSpPr>
              <a:spLocks/>
            </p:cNvSpPr>
            <p:nvPr/>
          </p:nvSpPr>
          <p:spPr bwMode="auto">
            <a:xfrm>
              <a:off x="12230100" y="4935538"/>
              <a:ext cx="401638" cy="868363"/>
            </a:xfrm>
            <a:custGeom>
              <a:avLst/>
              <a:gdLst>
                <a:gd name="T0" fmla="*/ 0 w 253"/>
                <a:gd name="T1" fmla="*/ 0 h 547"/>
                <a:gd name="T2" fmla="*/ 9 w 253"/>
                <a:gd name="T3" fmla="*/ 547 h 547"/>
                <a:gd name="T4" fmla="*/ 253 w 253"/>
                <a:gd name="T5" fmla="*/ 490 h 547"/>
                <a:gd name="T6" fmla="*/ 0 w 253"/>
                <a:gd name="T7" fmla="*/ 0 h 547"/>
              </a:gdLst>
              <a:ahLst/>
              <a:cxnLst>
                <a:cxn ang="0">
                  <a:pos x="T0" y="T1"/>
                </a:cxn>
                <a:cxn ang="0">
                  <a:pos x="T2" y="T3"/>
                </a:cxn>
                <a:cxn ang="0">
                  <a:pos x="T4" y="T5"/>
                </a:cxn>
                <a:cxn ang="0">
                  <a:pos x="T6" y="T7"/>
                </a:cxn>
              </a:cxnLst>
              <a:rect l="0" t="0" r="r" b="b"/>
              <a:pathLst>
                <a:path w="253" h="547">
                  <a:moveTo>
                    <a:pt x="0" y="0"/>
                  </a:moveTo>
                  <a:lnTo>
                    <a:pt x="9" y="547"/>
                  </a:lnTo>
                  <a:lnTo>
                    <a:pt x="253" y="490"/>
                  </a:lnTo>
                  <a:lnTo>
                    <a:pt x="0" y="0"/>
                  </a:lnTo>
                  <a:close/>
                </a:path>
              </a:pathLst>
            </a:custGeom>
            <a:solidFill>
              <a:srgbClr val="C2D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9" name="Freeform 7">
              <a:extLst>
                <a:ext uri="{FF2B5EF4-FFF2-40B4-BE49-F238E27FC236}">
                  <a16:creationId xmlns:a16="http://schemas.microsoft.com/office/drawing/2014/main" id="{94DE2BF7-929A-3263-4863-87A211400FD4}"/>
                </a:ext>
              </a:extLst>
            </p:cNvPr>
            <p:cNvSpPr>
              <a:spLocks/>
            </p:cNvSpPr>
            <p:nvPr/>
          </p:nvSpPr>
          <p:spPr bwMode="auto">
            <a:xfrm>
              <a:off x="12244388" y="5705476"/>
              <a:ext cx="708025" cy="219075"/>
            </a:xfrm>
            <a:custGeom>
              <a:avLst/>
              <a:gdLst>
                <a:gd name="T0" fmla="*/ 0 w 446"/>
                <a:gd name="T1" fmla="*/ 62 h 138"/>
                <a:gd name="T2" fmla="*/ 446 w 446"/>
                <a:gd name="T3" fmla="*/ 138 h 138"/>
                <a:gd name="T4" fmla="*/ 337 w 446"/>
                <a:gd name="T5" fmla="*/ 0 h 138"/>
                <a:gd name="T6" fmla="*/ 244 w 446"/>
                <a:gd name="T7" fmla="*/ 5 h 138"/>
                <a:gd name="T8" fmla="*/ 0 w 446"/>
                <a:gd name="T9" fmla="*/ 62 h 138"/>
              </a:gdLst>
              <a:ahLst/>
              <a:cxnLst>
                <a:cxn ang="0">
                  <a:pos x="T0" y="T1"/>
                </a:cxn>
                <a:cxn ang="0">
                  <a:pos x="T2" y="T3"/>
                </a:cxn>
                <a:cxn ang="0">
                  <a:pos x="T4" y="T5"/>
                </a:cxn>
                <a:cxn ang="0">
                  <a:pos x="T6" y="T7"/>
                </a:cxn>
                <a:cxn ang="0">
                  <a:pos x="T8" y="T9"/>
                </a:cxn>
              </a:cxnLst>
              <a:rect l="0" t="0" r="r" b="b"/>
              <a:pathLst>
                <a:path w="446" h="138">
                  <a:moveTo>
                    <a:pt x="0" y="62"/>
                  </a:moveTo>
                  <a:lnTo>
                    <a:pt x="446" y="138"/>
                  </a:lnTo>
                  <a:lnTo>
                    <a:pt x="337" y="0"/>
                  </a:lnTo>
                  <a:lnTo>
                    <a:pt x="244" y="5"/>
                  </a:lnTo>
                  <a:lnTo>
                    <a:pt x="0" y="62"/>
                  </a:lnTo>
                  <a:close/>
                </a:path>
              </a:pathLst>
            </a:custGeom>
            <a:solidFill>
              <a:srgbClr val="99C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0" name="Freeform 8">
              <a:extLst>
                <a:ext uri="{FF2B5EF4-FFF2-40B4-BE49-F238E27FC236}">
                  <a16:creationId xmlns:a16="http://schemas.microsoft.com/office/drawing/2014/main" id="{4B9AAC0B-FEF6-6FA6-E59F-E4034476FEBC}"/>
                </a:ext>
              </a:extLst>
            </p:cNvPr>
            <p:cNvSpPr>
              <a:spLocks/>
            </p:cNvSpPr>
            <p:nvPr/>
          </p:nvSpPr>
          <p:spPr bwMode="auto">
            <a:xfrm>
              <a:off x="11920538" y="4935538"/>
              <a:ext cx="323850" cy="868363"/>
            </a:xfrm>
            <a:custGeom>
              <a:avLst/>
              <a:gdLst>
                <a:gd name="T0" fmla="*/ 0 w 204"/>
                <a:gd name="T1" fmla="*/ 452 h 547"/>
                <a:gd name="T2" fmla="*/ 204 w 204"/>
                <a:gd name="T3" fmla="*/ 547 h 547"/>
                <a:gd name="T4" fmla="*/ 195 w 204"/>
                <a:gd name="T5" fmla="*/ 0 h 547"/>
                <a:gd name="T6" fmla="*/ 0 w 204"/>
                <a:gd name="T7" fmla="*/ 452 h 547"/>
              </a:gdLst>
              <a:ahLst/>
              <a:cxnLst>
                <a:cxn ang="0">
                  <a:pos x="T0" y="T1"/>
                </a:cxn>
                <a:cxn ang="0">
                  <a:pos x="T2" y="T3"/>
                </a:cxn>
                <a:cxn ang="0">
                  <a:pos x="T4" y="T5"/>
                </a:cxn>
                <a:cxn ang="0">
                  <a:pos x="T6" y="T7"/>
                </a:cxn>
              </a:cxnLst>
              <a:rect l="0" t="0" r="r" b="b"/>
              <a:pathLst>
                <a:path w="204" h="547">
                  <a:moveTo>
                    <a:pt x="0" y="452"/>
                  </a:moveTo>
                  <a:lnTo>
                    <a:pt x="204" y="547"/>
                  </a:lnTo>
                  <a:lnTo>
                    <a:pt x="195" y="0"/>
                  </a:lnTo>
                  <a:lnTo>
                    <a:pt x="0" y="452"/>
                  </a:lnTo>
                  <a:close/>
                </a:path>
              </a:pathLst>
            </a:custGeom>
            <a:solidFill>
              <a:srgbClr val="34A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2" name="Freeform 9">
              <a:extLst>
                <a:ext uri="{FF2B5EF4-FFF2-40B4-BE49-F238E27FC236}">
                  <a16:creationId xmlns:a16="http://schemas.microsoft.com/office/drawing/2014/main" id="{5979544D-6C19-9E73-366E-9FB25AAA3DF8}"/>
                </a:ext>
              </a:extLst>
            </p:cNvPr>
            <p:cNvSpPr>
              <a:spLocks/>
            </p:cNvSpPr>
            <p:nvPr/>
          </p:nvSpPr>
          <p:spPr bwMode="auto">
            <a:xfrm>
              <a:off x="11691938" y="5653088"/>
              <a:ext cx="552450" cy="307975"/>
            </a:xfrm>
            <a:custGeom>
              <a:avLst/>
              <a:gdLst>
                <a:gd name="T0" fmla="*/ 0 w 348"/>
                <a:gd name="T1" fmla="*/ 194 h 194"/>
                <a:gd name="T2" fmla="*/ 348 w 348"/>
                <a:gd name="T3" fmla="*/ 95 h 194"/>
                <a:gd name="T4" fmla="*/ 144 w 348"/>
                <a:gd name="T5" fmla="*/ 0 h 194"/>
                <a:gd name="T6" fmla="*/ 9 w 348"/>
                <a:gd name="T7" fmla="*/ 22 h 194"/>
                <a:gd name="T8" fmla="*/ 0 w 348"/>
                <a:gd name="T9" fmla="*/ 194 h 194"/>
              </a:gdLst>
              <a:ahLst/>
              <a:cxnLst>
                <a:cxn ang="0">
                  <a:pos x="T0" y="T1"/>
                </a:cxn>
                <a:cxn ang="0">
                  <a:pos x="T2" y="T3"/>
                </a:cxn>
                <a:cxn ang="0">
                  <a:pos x="T4" y="T5"/>
                </a:cxn>
                <a:cxn ang="0">
                  <a:pos x="T6" y="T7"/>
                </a:cxn>
                <a:cxn ang="0">
                  <a:pos x="T8" y="T9"/>
                </a:cxn>
              </a:cxnLst>
              <a:rect l="0" t="0" r="r" b="b"/>
              <a:pathLst>
                <a:path w="348" h="194">
                  <a:moveTo>
                    <a:pt x="0" y="194"/>
                  </a:moveTo>
                  <a:lnTo>
                    <a:pt x="348" y="95"/>
                  </a:lnTo>
                  <a:lnTo>
                    <a:pt x="144" y="0"/>
                  </a:lnTo>
                  <a:lnTo>
                    <a:pt x="9" y="22"/>
                  </a:lnTo>
                  <a:lnTo>
                    <a:pt x="0" y="194"/>
                  </a:lnTo>
                  <a:close/>
                </a:path>
              </a:pathLst>
            </a:custGeom>
            <a:solidFill>
              <a:srgbClr val="238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3" name="Freeform 10">
              <a:extLst>
                <a:ext uri="{FF2B5EF4-FFF2-40B4-BE49-F238E27FC236}">
                  <a16:creationId xmlns:a16="http://schemas.microsoft.com/office/drawing/2014/main" id="{006395E8-382D-0D10-A852-A54AC9128C5D}"/>
                </a:ext>
              </a:extLst>
            </p:cNvPr>
            <p:cNvSpPr>
              <a:spLocks/>
            </p:cNvSpPr>
            <p:nvPr/>
          </p:nvSpPr>
          <p:spPr bwMode="auto">
            <a:xfrm>
              <a:off x="11691938" y="5803901"/>
              <a:ext cx="1365250" cy="650875"/>
            </a:xfrm>
            <a:custGeom>
              <a:avLst/>
              <a:gdLst>
                <a:gd name="T0" fmla="*/ 244 w 860"/>
                <a:gd name="T1" fmla="*/ 410 h 410"/>
                <a:gd name="T2" fmla="*/ 0 w 860"/>
                <a:gd name="T3" fmla="*/ 99 h 410"/>
                <a:gd name="T4" fmla="*/ 348 w 860"/>
                <a:gd name="T5" fmla="*/ 0 h 410"/>
                <a:gd name="T6" fmla="*/ 794 w 860"/>
                <a:gd name="T7" fmla="*/ 76 h 410"/>
                <a:gd name="T8" fmla="*/ 860 w 860"/>
                <a:gd name="T9" fmla="*/ 270 h 410"/>
                <a:gd name="T10" fmla="*/ 467 w 860"/>
                <a:gd name="T11" fmla="*/ 225 h 410"/>
                <a:gd name="T12" fmla="*/ 244 w 860"/>
                <a:gd name="T13" fmla="*/ 410 h 410"/>
              </a:gdLst>
              <a:ahLst/>
              <a:cxnLst>
                <a:cxn ang="0">
                  <a:pos x="T0" y="T1"/>
                </a:cxn>
                <a:cxn ang="0">
                  <a:pos x="T2" y="T3"/>
                </a:cxn>
                <a:cxn ang="0">
                  <a:pos x="T4" y="T5"/>
                </a:cxn>
                <a:cxn ang="0">
                  <a:pos x="T6" y="T7"/>
                </a:cxn>
                <a:cxn ang="0">
                  <a:pos x="T8" y="T9"/>
                </a:cxn>
                <a:cxn ang="0">
                  <a:pos x="T10" y="T11"/>
                </a:cxn>
                <a:cxn ang="0">
                  <a:pos x="T12" y="T13"/>
                </a:cxn>
              </a:cxnLst>
              <a:rect l="0" t="0" r="r" b="b"/>
              <a:pathLst>
                <a:path w="860" h="410">
                  <a:moveTo>
                    <a:pt x="244" y="410"/>
                  </a:moveTo>
                  <a:lnTo>
                    <a:pt x="0" y="99"/>
                  </a:lnTo>
                  <a:lnTo>
                    <a:pt x="348" y="0"/>
                  </a:lnTo>
                  <a:lnTo>
                    <a:pt x="794" y="76"/>
                  </a:lnTo>
                  <a:lnTo>
                    <a:pt x="860" y="270"/>
                  </a:lnTo>
                  <a:lnTo>
                    <a:pt x="467" y="225"/>
                  </a:lnTo>
                  <a:lnTo>
                    <a:pt x="244" y="410"/>
                  </a:lnTo>
                  <a:close/>
                </a:path>
              </a:pathLst>
            </a:custGeom>
            <a:solidFill>
              <a:srgbClr val="44B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4" name="Freeform 11">
              <a:extLst>
                <a:ext uri="{FF2B5EF4-FFF2-40B4-BE49-F238E27FC236}">
                  <a16:creationId xmlns:a16="http://schemas.microsoft.com/office/drawing/2014/main" id="{D82615A0-6B53-3166-CB02-1F4F5DBBD960}"/>
                </a:ext>
              </a:extLst>
            </p:cNvPr>
            <p:cNvSpPr>
              <a:spLocks/>
            </p:cNvSpPr>
            <p:nvPr/>
          </p:nvSpPr>
          <p:spPr bwMode="auto">
            <a:xfrm>
              <a:off x="11341100" y="5924551"/>
              <a:ext cx="738188" cy="1528763"/>
            </a:xfrm>
            <a:custGeom>
              <a:avLst/>
              <a:gdLst>
                <a:gd name="T0" fmla="*/ 0 w 465"/>
                <a:gd name="T1" fmla="*/ 0 h 963"/>
                <a:gd name="T2" fmla="*/ 221 w 465"/>
                <a:gd name="T3" fmla="*/ 23 h 963"/>
                <a:gd name="T4" fmla="*/ 465 w 465"/>
                <a:gd name="T5" fmla="*/ 334 h 963"/>
                <a:gd name="T6" fmla="*/ 197 w 465"/>
                <a:gd name="T7" fmla="*/ 963 h 963"/>
                <a:gd name="T8" fmla="*/ 0 w 465"/>
                <a:gd name="T9" fmla="*/ 0 h 963"/>
              </a:gdLst>
              <a:ahLst/>
              <a:cxnLst>
                <a:cxn ang="0">
                  <a:pos x="T0" y="T1"/>
                </a:cxn>
                <a:cxn ang="0">
                  <a:pos x="T2" y="T3"/>
                </a:cxn>
                <a:cxn ang="0">
                  <a:pos x="T4" y="T5"/>
                </a:cxn>
                <a:cxn ang="0">
                  <a:pos x="T6" y="T7"/>
                </a:cxn>
                <a:cxn ang="0">
                  <a:pos x="T8" y="T9"/>
                </a:cxn>
              </a:cxnLst>
              <a:rect l="0" t="0" r="r" b="b"/>
              <a:pathLst>
                <a:path w="465" h="963">
                  <a:moveTo>
                    <a:pt x="0" y="0"/>
                  </a:moveTo>
                  <a:lnTo>
                    <a:pt x="221" y="23"/>
                  </a:lnTo>
                  <a:lnTo>
                    <a:pt x="465" y="334"/>
                  </a:lnTo>
                  <a:lnTo>
                    <a:pt x="197" y="963"/>
                  </a:lnTo>
                  <a:lnTo>
                    <a:pt x="0" y="0"/>
                  </a:lnTo>
                  <a:close/>
                </a:path>
              </a:pathLst>
            </a:custGeom>
            <a:solidFill>
              <a:srgbClr val="99C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5" name="Freeform 12">
              <a:extLst>
                <a:ext uri="{FF2B5EF4-FFF2-40B4-BE49-F238E27FC236}">
                  <a16:creationId xmlns:a16="http://schemas.microsoft.com/office/drawing/2014/main" id="{994E04A0-3B90-AF23-D457-B1804C5DC1F9}"/>
                </a:ext>
              </a:extLst>
            </p:cNvPr>
            <p:cNvSpPr>
              <a:spLocks/>
            </p:cNvSpPr>
            <p:nvPr/>
          </p:nvSpPr>
          <p:spPr bwMode="auto">
            <a:xfrm>
              <a:off x="11033125" y="5924551"/>
              <a:ext cx="620713" cy="1528763"/>
            </a:xfrm>
            <a:custGeom>
              <a:avLst/>
              <a:gdLst>
                <a:gd name="T0" fmla="*/ 0 w 391"/>
                <a:gd name="T1" fmla="*/ 289 h 963"/>
                <a:gd name="T2" fmla="*/ 391 w 391"/>
                <a:gd name="T3" fmla="*/ 963 h 963"/>
                <a:gd name="T4" fmla="*/ 194 w 391"/>
                <a:gd name="T5" fmla="*/ 0 h 963"/>
                <a:gd name="T6" fmla="*/ 0 w 391"/>
                <a:gd name="T7" fmla="*/ 289 h 963"/>
              </a:gdLst>
              <a:ahLst/>
              <a:cxnLst>
                <a:cxn ang="0">
                  <a:pos x="T0" y="T1"/>
                </a:cxn>
                <a:cxn ang="0">
                  <a:pos x="T2" y="T3"/>
                </a:cxn>
                <a:cxn ang="0">
                  <a:pos x="T4" y="T5"/>
                </a:cxn>
                <a:cxn ang="0">
                  <a:pos x="T6" y="T7"/>
                </a:cxn>
              </a:cxnLst>
              <a:rect l="0" t="0" r="r" b="b"/>
              <a:pathLst>
                <a:path w="391" h="963">
                  <a:moveTo>
                    <a:pt x="0" y="289"/>
                  </a:moveTo>
                  <a:lnTo>
                    <a:pt x="391" y="963"/>
                  </a:lnTo>
                  <a:lnTo>
                    <a:pt x="194" y="0"/>
                  </a:lnTo>
                  <a:lnTo>
                    <a:pt x="0" y="289"/>
                  </a:lnTo>
                  <a:close/>
                </a:path>
              </a:pathLst>
            </a:custGeom>
            <a:solidFill>
              <a:srgbClr val="249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6" name="Freeform 13">
              <a:extLst>
                <a:ext uri="{FF2B5EF4-FFF2-40B4-BE49-F238E27FC236}">
                  <a16:creationId xmlns:a16="http://schemas.microsoft.com/office/drawing/2014/main" id="{DC401CD8-DBDC-B4F6-3230-273163A642D8}"/>
                </a:ext>
              </a:extLst>
            </p:cNvPr>
            <p:cNvSpPr>
              <a:spLocks/>
            </p:cNvSpPr>
            <p:nvPr/>
          </p:nvSpPr>
          <p:spPr bwMode="auto">
            <a:xfrm>
              <a:off x="12079288" y="6161088"/>
              <a:ext cx="654050" cy="887413"/>
            </a:xfrm>
            <a:custGeom>
              <a:avLst/>
              <a:gdLst>
                <a:gd name="T0" fmla="*/ 0 w 412"/>
                <a:gd name="T1" fmla="*/ 185 h 559"/>
                <a:gd name="T2" fmla="*/ 412 w 412"/>
                <a:gd name="T3" fmla="*/ 559 h 559"/>
                <a:gd name="T4" fmla="*/ 223 w 412"/>
                <a:gd name="T5" fmla="*/ 0 h 559"/>
                <a:gd name="T6" fmla="*/ 0 w 412"/>
                <a:gd name="T7" fmla="*/ 185 h 559"/>
              </a:gdLst>
              <a:ahLst/>
              <a:cxnLst>
                <a:cxn ang="0">
                  <a:pos x="T0" y="T1"/>
                </a:cxn>
                <a:cxn ang="0">
                  <a:pos x="T2" y="T3"/>
                </a:cxn>
                <a:cxn ang="0">
                  <a:pos x="T4" y="T5"/>
                </a:cxn>
                <a:cxn ang="0">
                  <a:pos x="T6" y="T7"/>
                </a:cxn>
              </a:cxnLst>
              <a:rect l="0" t="0" r="r" b="b"/>
              <a:pathLst>
                <a:path w="412" h="559">
                  <a:moveTo>
                    <a:pt x="0" y="185"/>
                  </a:moveTo>
                  <a:lnTo>
                    <a:pt x="412" y="559"/>
                  </a:lnTo>
                  <a:lnTo>
                    <a:pt x="223" y="0"/>
                  </a:lnTo>
                  <a:lnTo>
                    <a:pt x="0" y="185"/>
                  </a:lnTo>
                  <a:close/>
                </a:path>
              </a:pathLst>
            </a:custGeom>
            <a:solidFill>
              <a:srgbClr val="34A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7" name="Freeform 14">
              <a:extLst>
                <a:ext uri="{FF2B5EF4-FFF2-40B4-BE49-F238E27FC236}">
                  <a16:creationId xmlns:a16="http://schemas.microsoft.com/office/drawing/2014/main" id="{6BC8E18D-7E68-3F57-19D2-6DC218039DA8}"/>
                </a:ext>
              </a:extLst>
            </p:cNvPr>
            <p:cNvSpPr>
              <a:spLocks/>
            </p:cNvSpPr>
            <p:nvPr/>
          </p:nvSpPr>
          <p:spPr bwMode="auto">
            <a:xfrm>
              <a:off x="12433300" y="6161088"/>
              <a:ext cx="981075" cy="1135063"/>
            </a:xfrm>
            <a:custGeom>
              <a:avLst/>
              <a:gdLst>
                <a:gd name="T0" fmla="*/ 393 w 618"/>
                <a:gd name="T1" fmla="*/ 45 h 715"/>
                <a:gd name="T2" fmla="*/ 568 w 618"/>
                <a:gd name="T3" fmla="*/ 286 h 715"/>
                <a:gd name="T4" fmla="*/ 618 w 618"/>
                <a:gd name="T5" fmla="*/ 715 h 715"/>
                <a:gd name="T6" fmla="*/ 547 w 618"/>
                <a:gd name="T7" fmla="*/ 637 h 715"/>
                <a:gd name="T8" fmla="*/ 0 w 618"/>
                <a:gd name="T9" fmla="*/ 0 h 715"/>
                <a:gd name="T10" fmla="*/ 393 w 618"/>
                <a:gd name="T11" fmla="*/ 45 h 715"/>
              </a:gdLst>
              <a:ahLst/>
              <a:cxnLst>
                <a:cxn ang="0">
                  <a:pos x="T0" y="T1"/>
                </a:cxn>
                <a:cxn ang="0">
                  <a:pos x="T2" y="T3"/>
                </a:cxn>
                <a:cxn ang="0">
                  <a:pos x="T4" y="T5"/>
                </a:cxn>
                <a:cxn ang="0">
                  <a:pos x="T6" y="T7"/>
                </a:cxn>
                <a:cxn ang="0">
                  <a:pos x="T8" y="T9"/>
                </a:cxn>
                <a:cxn ang="0">
                  <a:pos x="T10" y="T11"/>
                </a:cxn>
              </a:cxnLst>
              <a:rect l="0" t="0" r="r" b="b"/>
              <a:pathLst>
                <a:path w="618" h="715">
                  <a:moveTo>
                    <a:pt x="393" y="45"/>
                  </a:moveTo>
                  <a:lnTo>
                    <a:pt x="568" y="286"/>
                  </a:lnTo>
                  <a:lnTo>
                    <a:pt x="618" y="715"/>
                  </a:lnTo>
                  <a:lnTo>
                    <a:pt x="547" y="637"/>
                  </a:lnTo>
                  <a:lnTo>
                    <a:pt x="0" y="0"/>
                  </a:lnTo>
                  <a:lnTo>
                    <a:pt x="393" y="45"/>
                  </a:lnTo>
                  <a:close/>
                </a:path>
              </a:pathLst>
            </a:custGeom>
            <a:solidFill>
              <a:srgbClr val="238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8" name="Freeform 15">
              <a:extLst>
                <a:ext uri="{FF2B5EF4-FFF2-40B4-BE49-F238E27FC236}">
                  <a16:creationId xmlns:a16="http://schemas.microsoft.com/office/drawing/2014/main" id="{2A3BE9DF-F194-8821-B43F-0594C9A60B6D}"/>
                </a:ext>
              </a:extLst>
            </p:cNvPr>
            <p:cNvSpPr>
              <a:spLocks/>
            </p:cNvSpPr>
            <p:nvPr/>
          </p:nvSpPr>
          <p:spPr bwMode="auto">
            <a:xfrm>
              <a:off x="12433300" y="6161088"/>
              <a:ext cx="868363" cy="1412875"/>
            </a:xfrm>
            <a:custGeom>
              <a:avLst/>
              <a:gdLst>
                <a:gd name="T0" fmla="*/ 519 w 547"/>
                <a:gd name="T1" fmla="*/ 890 h 890"/>
                <a:gd name="T2" fmla="*/ 189 w 547"/>
                <a:gd name="T3" fmla="*/ 559 h 890"/>
                <a:gd name="T4" fmla="*/ 0 w 547"/>
                <a:gd name="T5" fmla="*/ 0 h 890"/>
                <a:gd name="T6" fmla="*/ 547 w 547"/>
                <a:gd name="T7" fmla="*/ 637 h 890"/>
                <a:gd name="T8" fmla="*/ 519 w 547"/>
                <a:gd name="T9" fmla="*/ 890 h 890"/>
              </a:gdLst>
              <a:ahLst/>
              <a:cxnLst>
                <a:cxn ang="0">
                  <a:pos x="T0" y="T1"/>
                </a:cxn>
                <a:cxn ang="0">
                  <a:pos x="T2" y="T3"/>
                </a:cxn>
                <a:cxn ang="0">
                  <a:pos x="T4" y="T5"/>
                </a:cxn>
                <a:cxn ang="0">
                  <a:pos x="T6" y="T7"/>
                </a:cxn>
                <a:cxn ang="0">
                  <a:pos x="T8" y="T9"/>
                </a:cxn>
              </a:cxnLst>
              <a:rect l="0" t="0" r="r" b="b"/>
              <a:pathLst>
                <a:path w="547" h="890">
                  <a:moveTo>
                    <a:pt x="519" y="890"/>
                  </a:moveTo>
                  <a:lnTo>
                    <a:pt x="189" y="559"/>
                  </a:lnTo>
                  <a:lnTo>
                    <a:pt x="0" y="0"/>
                  </a:lnTo>
                  <a:lnTo>
                    <a:pt x="547" y="637"/>
                  </a:lnTo>
                  <a:lnTo>
                    <a:pt x="519" y="890"/>
                  </a:lnTo>
                  <a:close/>
                </a:path>
              </a:pathLst>
            </a:custGeom>
            <a:solidFill>
              <a:srgbClr val="0E8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19" name="Freeform 16">
              <a:extLst>
                <a:ext uri="{FF2B5EF4-FFF2-40B4-BE49-F238E27FC236}">
                  <a16:creationId xmlns:a16="http://schemas.microsoft.com/office/drawing/2014/main" id="{5D3D8AB7-D856-B8B4-35E6-5BEC84F4A2E0}"/>
                </a:ext>
              </a:extLst>
            </p:cNvPr>
            <p:cNvSpPr>
              <a:spLocks/>
            </p:cNvSpPr>
            <p:nvPr/>
          </p:nvSpPr>
          <p:spPr bwMode="auto">
            <a:xfrm>
              <a:off x="12620625" y="7048501"/>
              <a:ext cx="636588" cy="1176338"/>
            </a:xfrm>
            <a:custGeom>
              <a:avLst/>
              <a:gdLst>
                <a:gd name="T0" fmla="*/ 0 w 401"/>
                <a:gd name="T1" fmla="*/ 741 h 741"/>
                <a:gd name="T2" fmla="*/ 71 w 401"/>
                <a:gd name="T3" fmla="*/ 0 h 741"/>
                <a:gd name="T4" fmla="*/ 401 w 401"/>
                <a:gd name="T5" fmla="*/ 331 h 741"/>
                <a:gd name="T6" fmla="*/ 232 w 401"/>
                <a:gd name="T7" fmla="*/ 584 h 741"/>
                <a:gd name="T8" fmla="*/ 0 w 401"/>
                <a:gd name="T9" fmla="*/ 741 h 741"/>
              </a:gdLst>
              <a:ahLst/>
              <a:cxnLst>
                <a:cxn ang="0">
                  <a:pos x="T0" y="T1"/>
                </a:cxn>
                <a:cxn ang="0">
                  <a:pos x="T2" y="T3"/>
                </a:cxn>
                <a:cxn ang="0">
                  <a:pos x="T4" y="T5"/>
                </a:cxn>
                <a:cxn ang="0">
                  <a:pos x="T6" y="T7"/>
                </a:cxn>
                <a:cxn ang="0">
                  <a:pos x="T8" y="T9"/>
                </a:cxn>
              </a:cxnLst>
              <a:rect l="0" t="0" r="r" b="b"/>
              <a:pathLst>
                <a:path w="401" h="741">
                  <a:moveTo>
                    <a:pt x="0" y="741"/>
                  </a:moveTo>
                  <a:lnTo>
                    <a:pt x="71" y="0"/>
                  </a:lnTo>
                  <a:lnTo>
                    <a:pt x="401" y="331"/>
                  </a:lnTo>
                  <a:lnTo>
                    <a:pt x="232" y="584"/>
                  </a:lnTo>
                  <a:lnTo>
                    <a:pt x="0" y="741"/>
                  </a:lnTo>
                  <a:close/>
                </a:path>
              </a:pathLst>
            </a:custGeom>
            <a:solidFill>
              <a:srgbClr val="34A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0" name="Freeform 17">
              <a:extLst>
                <a:ext uri="{FF2B5EF4-FFF2-40B4-BE49-F238E27FC236}">
                  <a16:creationId xmlns:a16="http://schemas.microsoft.com/office/drawing/2014/main" id="{20F6D18A-8875-4837-3B04-9A3E5F943C14}"/>
                </a:ext>
              </a:extLst>
            </p:cNvPr>
            <p:cNvSpPr>
              <a:spLocks/>
            </p:cNvSpPr>
            <p:nvPr/>
          </p:nvSpPr>
          <p:spPr bwMode="auto">
            <a:xfrm>
              <a:off x="11653838" y="6454776"/>
              <a:ext cx="1079500" cy="1303338"/>
            </a:xfrm>
            <a:custGeom>
              <a:avLst/>
              <a:gdLst>
                <a:gd name="T0" fmla="*/ 268 w 680"/>
                <a:gd name="T1" fmla="*/ 0 h 821"/>
                <a:gd name="T2" fmla="*/ 680 w 680"/>
                <a:gd name="T3" fmla="*/ 374 h 821"/>
                <a:gd name="T4" fmla="*/ 649 w 680"/>
                <a:gd name="T5" fmla="*/ 684 h 821"/>
                <a:gd name="T6" fmla="*/ 251 w 680"/>
                <a:gd name="T7" fmla="*/ 821 h 821"/>
                <a:gd name="T8" fmla="*/ 0 w 680"/>
                <a:gd name="T9" fmla="*/ 629 h 821"/>
                <a:gd name="T10" fmla="*/ 268 w 680"/>
                <a:gd name="T11" fmla="*/ 0 h 821"/>
              </a:gdLst>
              <a:ahLst/>
              <a:cxnLst>
                <a:cxn ang="0">
                  <a:pos x="T0" y="T1"/>
                </a:cxn>
                <a:cxn ang="0">
                  <a:pos x="T2" y="T3"/>
                </a:cxn>
                <a:cxn ang="0">
                  <a:pos x="T4" y="T5"/>
                </a:cxn>
                <a:cxn ang="0">
                  <a:pos x="T6" y="T7"/>
                </a:cxn>
                <a:cxn ang="0">
                  <a:pos x="T8" y="T9"/>
                </a:cxn>
                <a:cxn ang="0">
                  <a:pos x="T10" y="T11"/>
                </a:cxn>
              </a:cxnLst>
              <a:rect l="0" t="0" r="r" b="b"/>
              <a:pathLst>
                <a:path w="680" h="821">
                  <a:moveTo>
                    <a:pt x="268" y="0"/>
                  </a:moveTo>
                  <a:lnTo>
                    <a:pt x="680" y="374"/>
                  </a:lnTo>
                  <a:lnTo>
                    <a:pt x="649" y="684"/>
                  </a:lnTo>
                  <a:lnTo>
                    <a:pt x="251" y="821"/>
                  </a:lnTo>
                  <a:lnTo>
                    <a:pt x="0" y="629"/>
                  </a:lnTo>
                  <a:lnTo>
                    <a:pt x="268" y="0"/>
                  </a:lnTo>
                  <a:close/>
                </a:path>
              </a:pathLst>
            </a:custGeom>
            <a:solidFill>
              <a:srgbClr val="66C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1" name="Freeform 18">
              <a:extLst>
                <a:ext uri="{FF2B5EF4-FFF2-40B4-BE49-F238E27FC236}">
                  <a16:creationId xmlns:a16="http://schemas.microsoft.com/office/drawing/2014/main" id="{2A7F7979-9553-7A14-286B-391F5551538E}"/>
                </a:ext>
              </a:extLst>
            </p:cNvPr>
            <p:cNvSpPr>
              <a:spLocks/>
            </p:cNvSpPr>
            <p:nvPr/>
          </p:nvSpPr>
          <p:spPr bwMode="auto">
            <a:xfrm>
              <a:off x="12052300" y="6994526"/>
              <a:ext cx="681038" cy="763588"/>
            </a:xfrm>
            <a:custGeom>
              <a:avLst/>
              <a:gdLst>
                <a:gd name="T0" fmla="*/ 0 w 429"/>
                <a:gd name="T1" fmla="*/ 481 h 481"/>
                <a:gd name="T2" fmla="*/ 105 w 429"/>
                <a:gd name="T3" fmla="*/ 0 h 481"/>
                <a:gd name="T4" fmla="*/ 429 w 429"/>
                <a:gd name="T5" fmla="*/ 34 h 481"/>
                <a:gd name="T6" fmla="*/ 398 w 429"/>
                <a:gd name="T7" fmla="*/ 344 h 481"/>
                <a:gd name="T8" fmla="*/ 0 w 429"/>
                <a:gd name="T9" fmla="*/ 481 h 481"/>
              </a:gdLst>
              <a:ahLst/>
              <a:cxnLst>
                <a:cxn ang="0">
                  <a:pos x="T0" y="T1"/>
                </a:cxn>
                <a:cxn ang="0">
                  <a:pos x="T2" y="T3"/>
                </a:cxn>
                <a:cxn ang="0">
                  <a:pos x="T4" y="T5"/>
                </a:cxn>
                <a:cxn ang="0">
                  <a:pos x="T6" y="T7"/>
                </a:cxn>
                <a:cxn ang="0">
                  <a:pos x="T8" y="T9"/>
                </a:cxn>
              </a:cxnLst>
              <a:rect l="0" t="0" r="r" b="b"/>
              <a:pathLst>
                <a:path w="429" h="481">
                  <a:moveTo>
                    <a:pt x="0" y="481"/>
                  </a:moveTo>
                  <a:lnTo>
                    <a:pt x="105" y="0"/>
                  </a:lnTo>
                  <a:lnTo>
                    <a:pt x="429" y="34"/>
                  </a:lnTo>
                  <a:lnTo>
                    <a:pt x="398" y="344"/>
                  </a:lnTo>
                  <a:lnTo>
                    <a:pt x="0" y="481"/>
                  </a:lnTo>
                  <a:close/>
                </a:path>
              </a:pathLst>
            </a:custGeom>
            <a:solidFill>
              <a:srgbClr val="42B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2" name="Freeform 19">
              <a:extLst>
                <a:ext uri="{FF2B5EF4-FFF2-40B4-BE49-F238E27FC236}">
                  <a16:creationId xmlns:a16="http://schemas.microsoft.com/office/drawing/2014/main" id="{C2B9DB1D-934F-5580-26F5-230B424D0A7A}"/>
                </a:ext>
              </a:extLst>
            </p:cNvPr>
            <p:cNvSpPr>
              <a:spLocks/>
            </p:cNvSpPr>
            <p:nvPr/>
          </p:nvSpPr>
          <p:spPr bwMode="auto">
            <a:xfrm>
              <a:off x="12684125" y="6977063"/>
              <a:ext cx="573088" cy="998538"/>
            </a:xfrm>
            <a:custGeom>
              <a:avLst/>
              <a:gdLst>
                <a:gd name="T0" fmla="*/ 361 w 361"/>
                <a:gd name="T1" fmla="*/ 376 h 629"/>
                <a:gd name="T2" fmla="*/ 202 w 361"/>
                <a:gd name="T3" fmla="*/ 0 h 629"/>
                <a:gd name="T4" fmla="*/ 31 w 361"/>
                <a:gd name="T5" fmla="*/ 45 h 629"/>
                <a:gd name="T6" fmla="*/ 0 w 361"/>
                <a:gd name="T7" fmla="*/ 355 h 629"/>
                <a:gd name="T8" fmla="*/ 192 w 361"/>
                <a:gd name="T9" fmla="*/ 629 h 629"/>
                <a:gd name="T10" fmla="*/ 361 w 361"/>
                <a:gd name="T11" fmla="*/ 376 h 629"/>
              </a:gdLst>
              <a:ahLst/>
              <a:cxnLst>
                <a:cxn ang="0">
                  <a:pos x="T0" y="T1"/>
                </a:cxn>
                <a:cxn ang="0">
                  <a:pos x="T2" y="T3"/>
                </a:cxn>
                <a:cxn ang="0">
                  <a:pos x="T4" y="T5"/>
                </a:cxn>
                <a:cxn ang="0">
                  <a:pos x="T6" y="T7"/>
                </a:cxn>
                <a:cxn ang="0">
                  <a:pos x="T8" y="T9"/>
                </a:cxn>
                <a:cxn ang="0">
                  <a:pos x="T10" y="T11"/>
                </a:cxn>
              </a:cxnLst>
              <a:rect l="0" t="0" r="r" b="b"/>
              <a:pathLst>
                <a:path w="361" h="629">
                  <a:moveTo>
                    <a:pt x="361" y="376"/>
                  </a:moveTo>
                  <a:lnTo>
                    <a:pt x="202" y="0"/>
                  </a:lnTo>
                  <a:lnTo>
                    <a:pt x="31" y="45"/>
                  </a:lnTo>
                  <a:lnTo>
                    <a:pt x="0" y="355"/>
                  </a:lnTo>
                  <a:lnTo>
                    <a:pt x="192" y="629"/>
                  </a:lnTo>
                  <a:lnTo>
                    <a:pt x="361" y="376"/>
                  </a:lnTo>
                  <a:close/>
                </a:path>
              </a:pathLst>
            </a:custGeom>
            <a:solidFill>
              <a:srgbClr val="1E9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3" name="Freeform 20">
              <a:extLst>
                <a:ext uri="{FF2B5EF4-FFF2-40B4-BE49-F238E27FC236}">
                  <a16:creationId xmlns:a16="http://schemas.microsoft.com/office/drawing/2014/main" id="{19D1118E-EA7A-B458-5690-B400C0C9E2F0}"/>
                </a:ext>
              </a:extLst>
            </p:cNvPr>
            <p:cNvSpPr>
              <a:spLocks/>
            </p:cNvSpPr>
            <p:nvPr/>
          </p:nvSpPr>
          <p:spPr bwMode="auto">
            <a:xfrm>
              <a:off x="10714038" y="6383338"/>
              <a:ext cx="319088" cy="803275"/>
            </a:xfrm>
            <a:custGeom>
              <a:avLst/>
              <a:gdLst>
                <a:gd name="T0" fmla="*/ 0 w 201"/>
                <a:gd name="T1" fmla="*/ 175 h 506"/>
                <a:gd name="T2" fmla="*/ 201 w 201"/>
                <a:gd name="T3" fmla="*/ 0 h 506"/>
                <a:gd name="T4" fmla="*/ 142 w 201"/>
                <a:gd name="T5" fmla="*/ 506 h 506"/>
                <a:gd name="T6" fmla="*/ 0 w 201"/>
                <a:gd name="T7" fmla="*/ 175 h 506"/>
              </a:gdLst>
              <a:ahLst/>
              <a:cxnLst>
                <a:cxn ang="0">
                  <a:pos x="T0" y="T1"/>
                </a:cxn>
                <a:cxn ang="0">
                  <a:pos x="T2" y="T3"/>
                </a:cxn>
                <a:cxn ang="0">
                  <a:pos x="T4" y="T5"/>
                </a:cxn>
                <a:cxn ang="0">
                  <a:pos x="T6" y="T7"/>
                </a:cxn>
              </a:cxnLst>
              <a:rect l="0" t="0" r="r" b="b"/>
              <a:pathLst>
                <a:path w="201" h="506">
                  <a:moveTo>
                    <a:pt x="0" y="175"/>
                  </a:moveTo>
                  <a:lnTo>
                    <a:pt x="201" y="0"/>
                  </a:lnTo>
                  <a:lnTo>
                    <a:pt x="142" y="506"/>
                  </a:lnTo>
                  <a:lnTo>
                    <a:pt x="0" y="175"/>
                  </a:lnTo>
                  <a:close/>
                </a:path>
              </a:pathLst>
            </a:custGeom>
            <a:solidFill>
              <a:srgbClr val="99C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4" name="Freeform 21">
              <a:extLst>
                <a:ext uri="{FF2B5EF4-FFF2-40B4-BE49-F238E27FC236}">
                  <a16:creationId xmlns:a16="http://schemas.microsoft.com/office/drawing/2014/main" id="{72901D37-FE1E-3EC0-B54C-600C2F6720AC}"/>
                </a:ext>
              </a:extLst>
            </p:cNvPr>
            <p:cNvSpPr>
              <a:spLocks/>
            </p:cNvSpPr>
            <p:nvPr/>
          </p:nvSpPr>
          <p:spPr bwMode="auto">
            <a:xfrm>
              <a:off x="10939463" y="6383338"/>
              <a:ext cx="714375" cy="1069975"/>
            </a:xfrm>
            <a:custGeom>
              <a:avLst/>
              <a:gdLst>
                <a:gd name="T0" fmla="*/ 450 w 450"/>
                <a:gd name="T1" fmla="*/ 674 h 674"/>
                <a:gd name="T2" fmla="*/ 0 w 450"/>
                <a:gd name="T3" fmla="*/ 506 h 674"/>
                <a:gd name="T4" fmla="*/ 59 w 450"/>
                <a:gd name="T5" fmla="*/ 0 h 674"/>
                <a:gd name="T6" fmla="*/ 450 w 450"/>
                <a:gd name="T7" fmla="*/ 674 h 674"/>
              </a:gdLst>
              <a:ahLst/>
              <a:cxnLst>
                <a:cxn ang="0">
                  <a:pos x="T0" y="T1"/>
                </a:cxn>
                <a:cxn ang="0">
                  <a:pos x="T2" y="T3"/>
                </a:cxn>
                <a:cxn ang="0">
                  <a:pos x="T4" y="T5"/>
                </a:cxn>
                <a:cxn ang="0">
                  <a:pos x="T6" y="T7"/>
                </a:cxn>
              </a:cxnLst>
              <a:rect l="0" t="0" r="r" b="b"/>
              <a:pathLst>
                <a:path w="450" h="674">
                  <a:moveTo>
                    <a:pt x="450" y="674"/>
                  </a:moveTo>
                  <a:lnTo>
                    <a:pt x="0" y="506"/>
                  </a:lnTo>
                  <a:lnTo>
                    <a:pt x="59" y="0"/>
                  </a:lnTo>
                  <a:lnTo>
                    <a:pt x="450" y="674"/>
                  </a:lnTo>
                  <a:close/>
                </a:path>
              </a:pathLst>
            </a:custGeom>
            <a:solidFill>
              <a:srgbClr val="1E98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5" name="Freeform 22">
              <a:extLst>
                <a:ext uri="{FF2B5EF4-FFF2-40B4-BE49-F238E27FC236}">
                  <a16:creationId xmlns:a16="http://schemas.microsoft.com/office/drawing/2014/main" id="{F2D6C446-8E61-DB53-8B29-18C0C30B21A2}"/>
                </a:ext>
              </a:extLst>
            </p:cNvPr>
            <p:cNvSpPr>
              <a:spLocks/>
            </p:cNvSpPr>
            <p:nvPr/>
          </p:nvSpPr>
          <p:spPr bwMode="auto">
            <a:xfrm>
              <a:off x="10648950" y="6661151"/>
              <a:ext cx="290513" cy="668338"/>
            </a:xfrm>
            <a:custGeom>
              <a:avLst/>
              <a:gdLst>
                <a:gd name="T0" fmla="*/ 0 w 183"/>
                <a:gd name="T1" fmla="*/ 421 h 421"/>
                <a:gd name="T2" fmla="*/ 183 w 183"/>
                <a:gd name="T3" fmla="*/ 331 h 421"/>
                <a:gd name="T4" fmla="*/ 41 w 183"/>
                <a:gd name="T5" fmla="*/ 0 h 421"/>
                <a:gd name="T6" fmla="*/ 57 w 183"/>
                <a:gd name="T7" fmla="*/ 319 h 421"/>
                <a:gd name="T8" fmla="*/ 0 w 183"/>
                <a:gd name="T9" fmla="*/ 421 h 421"/>
              </a:gdLst>
              <a:ahLst/>
              <a:cxnLst>
                <a:cxn ang="0">
                  <a:pos x="T0" y="T1"/>
                </a:cxn>
                <a:cxn ang="0">
                  <a:pos x="T2" y="T3"/>
                </a:cxn>
                <a:cxn ang="0">
                  <a:pos x="T4" y="T5"/>
                </a:cxn>
                <a:cxn ang="0">
                  <a:pos x="T6" y="T7"/>
                </a:cxn>
                <a:cxn ang="0">
                  <a:pos x="T8" y="T9"/>
                </a:cxn>
              </a:cxnLst>
              <a:rect l="0" t="0" r="r" b="b"/>
              <a:pathLst>
                <a:path w="183" h="421">
                  <a:moveTo>
                    <a:pt x="0" y="421"/>
                  </a:moveTo>
                  <a:lnTo>
                    <a:pt x="183" y="331"/>
                  </a:lnTo>
                  <a:lnTo>
                    <a:pt x="41" y="0"/>
                  </a:lnTo>
                  <a:lnTo>
                    <a:pt x="57" y="319"/>
                  </a:lnTo>
                  <a:lnTo>
                    <a:pt x="0" y="421"/>
                  </a:lnTo>
                  <a:close/>
                </a:path>
              </a:pathLst>
            </a:custGeom>
            <a:solidFill>
              <a:srgbClr val="ADD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6" name="Freeform 23">
              <a:extLst>
                <a:ext uri="{FF2B5EF4-FFF2-40B4-BE49-F238E27FC236}">
                  <a16:creationId xmlns:a16="http://schemas.microsoft.com/office/drawing/2014/main" id="{78DC38D2-888C-C0EF-7FA0-A327C1626F0C}"/>
                </a:ext>
              </a:extLst>
            </p:cNvPr>
            <p:cNvSpPr>
              <a:spLocks/>
            </p:cNvSpPr>
            <p:nvPr/>
          </p:nvSpPr>
          <p:spPr bwMode="auto">
            <a:xfrm>
              <a:off x="10648950" y="7186613"/>
              <a:ext cx="290513" cy="222250"/>
            </a:xfrm>
            <a:custGeom>
              <a:avLst/>
              <a:gdLst>
                <a:gd name="T0" fmla="*/ 67 w 183"/>
                <a:gd name="T1" fmla="*/ 140 h 140"/>
                <a:gd name="T2" fmla="*/ 0 w 183"/>
                <a:gd name="T3" fmla="*/ 90 h 140"/>
                <a:gd name="T4" fmla="*/ 183 w 183"/>
                <a:gd name="T5" fmla="*/ 0 h 140"/>
                <a:gd name="T6" fmla="*/ 128 w 183"/>
                <a:gd name="T7" fmla="*/ 69 h 140"/>
                <a:gd name="T8" fmla="*/ 67 w 183"/>
                <a:gd name="T9" fmla="*/ 140 h 140"/>
              </a:gdLst>
              <a:ahLst/>
              <a:cxnLst>
                <a:cxn ang="0">
                  <a:pos x="T0" y="T1"/>
                </a:cxn>
                <a:cxn ang="0">
                  <a:pos x="T2" y="T3"/>
                </a:cxn>
                <a:cxn ang="0">
                  <a:pos x="T4" y="T5"/>
                </a:cxn>
                <a:cxn ang="0">
                  <a:pos x="T6" y="T7"/>
                </a:cxn>
                <a:cxn ang="0">
                  <a:pos x="T8" y="T9"/>
                </a:cxn>
              </a:cxnLst>
              <a:rect l="0" t="0" r="r" b="b"/>
              <a:pathLst>
                <a:path w="183" h="140">
                  <a:moveTo>
                    <a:pt x="67" y="140"/>
                  </a:moveTo>
                  <a:lnTo>
                    <a:pt x="0" y="90"/>
                  </a:lnTo>
                  <a:lnTo>
                    <a:pt x="183" y="0"/>
                  </a:lnTo>
                  <a:lnTo>
                    <a:pt x="128" y="69"/>
                  </a:lnTo>
                  <a:lnTo>
                    <a:pt x="67" y="140"/>
                  </a:lnTo>
                  <a:close/>
                </a:path>
              </a:pathLst>
            </a:custGeom>
            <a:solidFill>
              <a:srgbClr val="34A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7" name="Freeform 24">
              <a:extLst>
                <a:ext uri="{FF2B5EF4-FFF2-40B4-BE49-F238E27FC236}">
                  <a16:creationId xmlns:a16="http://schemas.microsoft.com/office/drawing/2014/main" id="{CD119E73-6834-4E0D-FA3E-D2370E3C4D1B}"/>
                </a:ext>
              </a:extLst>
            </p:cNvPr>
            <p:cNvSpPr>
              <a:spLocks/>
            </p:cNvSpPr>
            <p:nvPr/>
          </p:nvSpPr>
          <p:spPr bwMode="auto">
            <a:xfrm>
              <a:off x="10882313" y="7186613"/>
              <a:ext cx="771525" cy="431800"/>
            </a:xfrm>
            <a:custGeom>
              <a:avLst/>
              <a:gdLst>
                <a:gd name="T0" fmla="*/ 486 w 486"/>
                <a:gd name="T1" fmla="*/ 168 h 272"/>
                <a:gd name="T2" fmla="*/ 176 w 486"/>
                <a:gd name="T3" fmla="*/ 272 h 272"/>
                <a:gd name="T4" fmla="*/ 0 w 486"/>
                <a:gd name="T5" fmla="*/ 45 h 272"/>
                <a:gd name="T6" fmla="*/ 36 w 486"/>
                <a:gd name="T7" fmla="*/ 0 h 272"/>
                <a:gd name="T8" fmla="*/ 486 w 486"/>
                <a:gd name="T9" fmla="*/ 168 h 272"/>
              </a:gdLst>
              <a:ahLst/>
              <a:cxnLst>
                <a:cxn ang="0">
                  <a:pos x="T0" y="T1"/>
                </a:cxn>
                <a:cxn ang="0">
                  <a:pos x="T2" y="T3"/>
                </a:cxn>
                <a:cxn ang="0">
                  <a:pos x="T4" y="T5"/>
                </a:cxn>
                <a:cxn ang="0">
                  <a:pos x="T6" y="T7"/>
                </a:cxn>
                <a:cxn ang="0">
                  <a:pos x="T8" y="T9"/>
                </a:cxn>
              </a:cxnLst>
              <a:rect l="0" t="0" r="r" b="b"/>
              <a:pathLst>
                <a:path w="486" h="272">
                  <a:moveTo>
                    <a:pt x="486" y="168"/>
                  </a:moveTo>
                  <a:lnTo>
                    <a:pt x="176" y="272"/>
                  </a:lnTo>
                  <a:lnTo>
                    <a:pt x="0" y="45"/>
                  </a:lnTo>
                  <a:lnTo>
                    <a:pt x="36" y="0"/>
                  </a:lnTo>
                  <a:lnTo>
                    <a:pt x="486" y="168"/>
                  </a:lnTo>
                  <a:close/>
                </a:path>
              </a:pathLst>
            </a:custGeom>
            <a:solidFill>
              <a:srgbClr val="99C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8" name="Freeform 25">
              <a:extLst>
                <a:ext uri="{FF2B5EF4-FFF2-40B4-BE49-F238E27FC236}">
                  <a16:creationId xmlns:a16="http://schemas.microsoft.com/office/drawing/2014/main" id="{57B2F405-2FBE-B545-1AE6-F1440CE1D3B4}"/>
                </a:ext>
              </a:extLst>
            </p:cNvPr>
            <p:cNvSpPr>
              <a:spLocks/>
            </p:cNvSpPr>
            <p:nvPr/>
          </p:nvSpPr>
          <p:spPr bwMode="auto">
            <a:xfrm>
              <a:off x="10852150" y="7258051"/>
              <a:ext cx="447675" cy="700088"/>
            </a:xfrm>
            <a:custGeom>
              <a:avLst/>
              <a:gdLst>
                <a:gd name="T0" fmla="*/ 0 w 282"/>
                <a:gd name="T1" fmla="*/ 24 h 441"/>
                <a:gd name="T2" fmla="*/ 19 w 282"/>
                <a:gd name="T3" fmla="*/ 0 h 441"/>
                <a:gd name="T4" fmla="*/ 195 w 282"/>
                <a:gd name="T5" fmla="*/ 227 h 441"/>
                <a:gd name="T6" fmla="*/ 282 w 282"/>
                <a:gd name="T7" fmla="*/ 441 h 441"/>
                <a:gd name="T8" fmla="*/ 138 w 282"/>
                <a:gd name="T9" fmla="*/ 284 h 441"/>
                <a:gd name="T10" fmla="*/ 0 w 282"/>
                <a:gd name="T11" fmla="*/ 24 h 441"/>
              </a:gdLst>
              <a:ahLst/>
              <a:cxnLst>
                <a:cxn ang="0">
                  <a:pos x="T0" y="T1"/>
                </a:cxn>
                <a:cxn ang="0">
                  <a:pos x="T2" y="T3"/>
                </a:cxn>
                <a:cxn ang="0">
                  <a:pos x="T4" y="T5"/>
                </a:cxn>
                <a:cxn ang="0">
                  <a:pos x="T6" y="T7"/>
                </a:cxn>
                <a:cxn ang="0">
                  <a:pos x="T8" y="T9"/>
                </a:cxn>
                <a:cxn ang="0">
                  <a:pos x="T10" y="T11"/>
                </a:cxn>
              </a:cxnLst>
              <a:rect l="0" t="0" r="r" b="b"/>
              <a:pathLst>
                <a:path w="282" h="441">
                  <a:moveTo>
                    <a:pt x="0" y="24"/>
                  </a:moveTo>
                  <a:lnTo>
                    <a:pt x="19" y="0"/>
                  </a:lnTo>
                  <a:lnTo>
                    <a:pt x="195" y="227"/>
                  </a:lnTo>
                  <a:lnTo>
                    <a:pt x="282" y="441"/>
                  </a:lnTo>
                  <a:lnTo>
                    <a:pt x="138" y="284"/>
                  </a:lnTo>
                  <a:lnTo>
                    <a:pt x="0" y="24"/>
                  </a:lnTo>
                  <a:close/>
                </a:path>
              </a:pathLst>
            </a:custGeom>
            <a:solidFill>
              <a:srgbClr val="2396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29" name="Freeform 26">
              <a:extLst>
                <a:ext uri="{FF2B5EF4-FFF2-40B4-BE49-F238E27FC236}">
                  <a16:creationId xmlns:a16="http://schemas.microsoft.com/office/drawing/2014/main" id="{771BADFE-70E8-3A6B-8762-59FFCE784E5A}"/>
                </a:ext>
              </a:extLst>
            </p:cNvPr>
            <p:cNvSpPr>
              <a:spLocks/>
            </p:cNvSpPr>
            <p:nvPr/>
          </p:nvSpPr>
          <p:spPr bwMode="auto">
            <a:xfrm>
              <a:off x="11161713" y="7453313"/>
              <a:ext cx="890588" cy="304800"/>
            </a:xfrm>
            <a:custGeom>
              <a:avLst/>
              <a:gdLst>
                <a:gd name="T0" fmla="*/ 310 w 561"/>
                <a:gd name="T1" fmla="*/ 0 h 192"/>
                <a:gd name="T2" fmla="*/ 0 w 561"/>
                <a:gd name="T3" fmla="*/ 104 h 192"/>
                <a:gd name="T4" fmla="*/ 561 w 561"/>
                <a:gd name="T5" fmla="*/ 192 h 192"/>
                <a:gd name="T6" fmla="*/ 310 w 561"/>
                <a:gd name="T7" fmla="*/ 0 h 192"/>
              </a:gdLst>
              <a:ahLst/>
              <a:cxnLst>
                <a:cxn ang="0">
                  <a:pos x="T0" y="T1"/>
                </a:cxn>
                <a:cxn ang="0">
                  <a:pos x="T2" y="T3"/>
                </a:cxn>
                <a:cxn ang="0">
                  <a:pos x="T4" y="T5"/>
                </a:cxn>
                <a:cxn ang="0">
                  <a:pos x="T6" y="T7"/>
                </a:cxn>
              </a:cxnLst>
              <a:rect l="0" t="0" r="r" b="b"/>
              <a:pathLst>
                <a:path w="561" h="192">
                  <a:moveTo>
                    <a:pt x="310" y="0"/>
                  </a:moveTo>
                  <a:lnTo>
                    <a:pt x="0" y="104"/>
                  </a:lnTo>
                  <a:lnTo>
                    <a:pt x="561" y="192"/>
                  </a:lnTo>
                  <a:lnTo>
                    <a:pt x="310" y="0"/>
                  </a:lnTo>
                  <a:close/>
                </a:path>
              </a:pathLst>
            </a:custGeom>
            <a:solidFill>
              <a:srgbClr val="34A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0" name="Freeform 27">
              <a:extLst>
                <a:ext uri="{FF2B5EF4-FFF2-40B4-BE49-F238E27FC236}">
                  <a16:creationId xmlns:a16="http://schemas.microsoft.com/office/drawing/2014/main" id="{0AA7E647-642F-D01F-1949-BB211477326C}"/>
                </a:ext>
              </a:extLst>
            </p:cNvPr>
            <p:cNvSpPr>
              <a:spLocks/>
            </p:cNvSpPr>
            <p:nvPr/>
          </p:nvSpPr>
          <p:spPr bwMode="auto">
            <a:xfrm>
              <a:off x="11161713" y="7618413"/>
              <a:ext cx="1189038" cy="527050"/>
            </a:xfrm>
            <a:custGeom>
              <a:avLst/>
              <a:gdLst>
                <a:gd name="T0" fmla="*/ 87 w 749"/>
                <a:gd name="T1" fmla="*/ 214 h 332"/>
                <a:gd name="T2" fmla="*/ 422 w 749"/>
                <a:gd name="T3" fmla="*/ 214 h 332"/>
                <a:gd name="T4" fmla="*/ 749 w 749"/>
                <a:gd name="T5" fmla="*/ 332 h 332"/>
                <a:gd name="T6" fmla="*/ 561 w 749"/>
                <a:gd name="T7" fmla="*/ 88 h 332"/>
                <a:gd name="T8" fmla="*/ 0 w 749"/>
                <a:gd name="T9" fmla="*/ 0 h 332"/>
                <a:gd name="T10" fmla="*/ 87 w 749"/>
                <a:gd name="T11" fmla="*/ 214 h 332"/>
              </a:gdLst>
              <a:ahLst/>
              <a:cxnLst>
                <a:cxn ang="0">
                  <a:pos x="T0" y="T1"/>
                </a:cxn>
                <a:cxn ang="0">
                  <a:pos x="T2" y="T3"/>
                </a:cxn>
                <a:cxn ang="0">
                  <a:pos x="T4" y="T5"/>
                </a:cxn>
                <a:cxn ang="0">
                  <a:pos x="T6" y="T7"/>
                </a:cxn>
                <a:cxn ang="0">
                  <a:pos x="T8" y="T9"/>
                </a:cxn>
                <a:cxn ang="0">
                  <a:pos x="T10" y="T11"/>
                </a:cxn>
              </a:cxnLst>
              <a:rect l="0" t="0" r="r" b="b"/>
              <a:pathLst>
                <a:path w="749" h="332">
                  <a:moveTo>
                    <a:pt x="87" y="214"/>
                  </a:moveTo>
                  <a:lnTo>
                    <a:pt x="422" y="214"/>
                  </a:lnTo>
                  <a:lnTo>
                    <a:pt x="749" y="332"/>
                  </a:lnTo>
                  <a:lnTo>
                    <a:pt x="561" y="88"/>
                  </a:lnTo>
                  <a:lnTo>
                    <a:pt x="0" y="0"/>
                  </a:lnTo>
                  <a:lnTo>
                    <a:pt x="87" y="214"/>
                  </a:lnTo>
                  <a:close/>
                </a:path>
              </a:pathLst>
            </a:custGeom>
            <a:solidFill>
              <a:srgbClr val="238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1" name="Freeform 28">
              <a:extLst>
                <a:ext uri="{FF2B5EF4-FFF2-40B4-BE49-F238E27FC236}">
                  <a16:creationId xmlns:a16="http://schemas.microsoft.com/office/drawing/2014/main" id="{C849B56D-8145-658B-0F64-60B943D00F7B}"/>
                </a:ext>
              </a:extLst>
            </p:cNvPr>
            <p:cNvSpPr>
              <a:spLocks/>
            </p:cNvSpPr>
            <p:nvPr/>
          </p:nvSpPr>
          <p:spPr bwMode="auto">
            <a:xfrm>
              <a:off x="11831638" y="7958138"/>
              <a:ext cx="788988" cy="652463"/>
            </a:xfrm>
            <a:custGeom>
              <a:avLst/>
              <a:gdLst>
                <a:gd name="T0" fmla="*/ 497 w 497"/>
                <a:gd name="T1" fmla="*/ 168 h 411"/>
                <a:gd name="T2" fmla="*/ 438 w 497"/>
                <a:gd name="T3" fmla="*/ 7 h 411"/>
                <a:gd name="T4" fmla="*/ 327 w 497"/>
                <a:gd name="T5" fmla="*/ 118 h 411"/>
                <a:gd name="T6" fmla="*/ 0 w 497"/>
                <a:gd name="T7" fmla="*/ 0 h 411"/>
                <a:gd name="T8" fmla="*/ 473 w 497"/>
                <a:gd name="T9" fmla="*/ 411 h 411"/>
                <a:gd name="T10" fmla="*/ 497 w 497"/>
                <a:gd name="T11" fmla="*/ 168 h 411"/>
              </a:gdLst>
              <a:ahLst/>
              <a:cxnLst>
                <a:cxn ang="0">
                  <a:pos x="T0" y="T1"/>
                </a:cxn>
                <a:cxn ang="0">
                  <a:pos x="T2" y="T3"/>
                </a:cxn>
                <a:cxn ang="0">
                  <a:pos x="T4" y="T5"/>
                </a:cxn>
                <a:cxn ang="0">
                  <a:pos x="T6" y="T7"/>
                </a:cxn>
                <a:cxn ang="0">
                  <a:pos x="T8" y="T9"/>
                </a:cxn>
                <a:cxn ang="0">
                  <a:pos x="T10" y="T11"/>
                </a:cxn>
              </a:cxnLst>
              <a:rect l="0" t="0" r="r" b="b"/>
              <a:pathLst>
                <a:path w="497" h="411">
                  <a:moveTo>
                    <a:pt x="497" y="168"/>
                  </a:moveTo>
                  <a:lnTo>
                    <a:pt x="438" y="7"/>
                  </a:lnTo>
                  <a:lnTo>
                    <a:pt x="327" y="118"/>
                  </a:lnTo>
                  <a:lnTo>
                    <a:pt x="0" y="0"/>
                  </a:lnTo>
                  <a:lnTo>
                    <a:pt x="473" y="411"/>
                  </a:lnTo>
                  <a:lnTo>
                    <a:pt x="497" y="168"/>
                  </a:lnTo>
                  <a:close/>
                </a:path>
              </a:pathLst>
            </a:custGeom>
            <a:solidFill>
              <a:srgbClr val="1B8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2" name="Freeform 29">
              <a:extLst>
                <a:ext uri="{FF2B5EF4-FFF2-40B4-BE49-F238E27FC236}">
                  <a16:creationId xmlns:a16="http://schemas.microsoft.com/office/drawing/2014/main" id="{90A3E0C3-0A72-9495-D6BB-9DDB0AF42F51}"/>
                </a:ext>
              </a:extLst>
            </p:cNvPr>
            <p:cNvSpPr>
              <a:spLocks/>
            </p:cNvSpPr>
            <p:nvPr/>
          </p:nvSpPr>
          <p:spPr bwMode="auto">
            <a:xfrm>
              <a:off x="11299825" y="7958138"/>
              <a:ext cx="549275" cy="588963"/>
            </a:xfrm>
            <a:custGeom>
              <a:avLst/>
              <a:gdLst>
                <a:gd name="T0" fmla="*/ 0 w 346"/>
                <a:gd name="T1" fmla="*/ 0 h 371"/>
                <a:gd name="T2" fmla="*/ 166 w 346"/>
                <a:gd name="T3" fmla="*/ 371 h 371"/>
                <a:gd name="T4" fmla="*/ 261 w 346"/>
                <a:gd name="T5" fmla="*/ 118 h 371"/>
                <a:gd name="T6" fmla="*/ 346 w 346"/>
                <a:gd name="T7" fmla="*/ 258 h 371"/>
                <a:gd name="T8" fmla="*/ 335 w 346"/>
                <a:gd name="T9" fmla="*/ 0 h 371"/>
                <a:gd name="T10" fmla="*/ 0 w 346"/>
                <a:gd name="T11" fmla="*/ 0 h 371"/>
              </a:gdLst>
              <a:ahLst/>
              <a:cxnLst>
                <a:cxn ang="0">
                  <a:pos x="T0" y="T1"/>
                </a:cxn>
                <a:cxn ang="0">
                  <a:pos x="T2" y="T3"/>
                </a:cxn>
                <a:cxn ang="0">
                  <a:pos x="T4" y="T5"/>
                </a:cxn>
                <a:cxn ang="0">
                  <a:pos x="T6" y="T7"/>
                </a:cxn>
                <a:cxn ang="0">
                  <a:pos x="T8" y="T9"/>
                </a:cxn>
                <a:cxn ang="0">
                  <a:pos x="T10" y="T11"/>
                </a:cxn>
              </a:cxnLst>
              <a:rect l="0" t="0" r="r" b="b"/>
              <a:pathLst>
                <a:path w="346" h="371">
                  <a:moveTo>
                    <a:pt x="0" y="0"/>
                  </a:moveTo>
                  <a:lnTo>
                    <a:pt x="166" y="371"/>
                  </a:lnTo>
                  <a:lnTo>
                    <a:pt x="261" y="118"/>
                  </a:lnTo>
                  <a:lnTo>
                    <a:pt x="346" y="258"/>
                  </a:lnTo>
                  <a:lnTo>
                    <a:pt x="335" y="0"/>
                  </a:lnTo>
                  <a:lnTo>
                    <a:pt x="0" y="0"/>
                  </a:lnTo>
                  <a:close/>
                </a:path>
              </a:pathLst>
            </a:custGeom>
            <a:solidFill>
              <a:srgbClr val="1E9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3" name="Freeform 30">
              <a:extLst>
                <a:ext uri="{FF2B5EF4-FFF2-40B4-BE49-F238E27FC236}">
                  <a16:creationId xmlns:a16="http://schemas.microsoft.com/office/drawing/2014/main" id="{F840E531-623A-68DF-7AF5-406E1E0187CC}"/>
                </a:ext>
              </a:extLst>
            </p:cNvPr>
            <p:cNvSpPr>
              <a:spLocks/>
            </p:cNvSpPr>
            <p:nvPr/>
          </p:nvSpPr>
          <p:spPr bwMode="auto">
            <a:xfrm>
              <a:off x="11082338" y="7731126"/>
              <a:ext cx="439738" cy="928688"/>
            </a:xfrm>
            <a:custGeom>
              <a:avLst/>
              <a:gdLst>
                <a:gd name="T0" fmla="*/ 277 w 277"/>
                <a:gd name="T1" fmla="*/ 585 h 585"/>
                <a:gd name="T2" fmla="*/ 137 w 277"/>
                <a:gd name="T3" fmla="*/ 143 h 585"/>
                <a:gd name="T4" fmla="*/ 0 w 277"/>
                <a:gd name="T5" fmla="*/ 0 h 585"/>
                <a:gd name="T6" fmla="*/ 277 w 277"/>
                <a:gd name="T7" fmla="*/ 585 h 585"/>
              </a:gdLst>
              <a:ahLst/>
              <a:cxnLst>
                <a:cxn ang="0">
                  <a:pos x="T0" y="T1"/>
                </a:cxn>
                <a:cxn ang="0">
                  <a:pos x="T2" y="T3"/>
                </a:cxn>
                <a:cxn ang="0">
                  <a:pos x="T4" y="T5"/>
                </a:cxn>
                <a:cxn ang="0">
                  <a:pos x="T6" y="T7"/>
                </a:cxn>
              </a:cxnLst>
              <a:rect l="0" t="0" r="r" b="b"/>
              <a:pathLst>
                <a:path w="277" h="585">
                  <a:moveTo>
                    <a:pt x="277" y="585"/>
                  </a:moveTo>
                  <a:lnTo>
                    <a:pt x="137" y="143"/>
                  </a:lnTo>
                  <a:lnTo>
                    <a:pt x="0" y="0"/>
                  </a:lnTo>
                  <a:lnTo>
                    <a:pt x="277" y="585"/>
                  </a:lnTo>
                  <a:close/>
                </a:path>
              </a:pathLst>
            </a:custGeom>
            <a:solidFill>
              <a:srgbClr val="99C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4" name="Freeform 31">
              <a:extLst>
                <a:ext uri="{FF2B5EF4-FFF2-40B4-BE49-F238E27FC236}">
                  <a16:creationId xmlns:a16="http://schemas.microsoft.com/office/drawing/2014/main" id="{B4B46137-8E2D-FB31-D664-3BF54F4CF4A9}"/>
                </a:ext>
              </a:extLst>
            </p:cNvPr>
            <p:cNvSpPr>
              <a:spLocks/>
            </p:cNvSpPr>
            <p:nvPr/>
          </p:nvSpPr>
          <p:spPr bwMode="auto">
            <a:xfrm>
              <a:off x="11831638" y="7958138"/>
              <a:ext cx="187325" cy="1476375"/>
            </a:xfrm>
            <a:custGeom>
              <a:avLst/>
              <a:gdLst>
                <a:gd name="T0" fmla="*/ 11 w 118"/>
                <a:gd name="T1" fmla="*/ 258 h 930"/>
                <a:gd name="T2" fmla="*/ 59 w 118"/>
                <a:gd name="T3" fmla="*/ 930 h 930"/>
                <a:gd name="T4" fmla="*/ 118 w 118"/>
                <a:gd name="T5" fmla="*/ 665 h 930"/>
                <a:gd name="T6" fmla="*/ 0 w 118"/>
                <a:gd name="T7" fmla="*/ 0 h 930"/>
                <a:gd name="T8" fmla="*/ 11 w 118"/>
                <a:gd name="T9" fmla="*/ 258 h 930"/>
              </a:gdLst>
              <a:ahLst/>
              <a:cxnLst>
                <a:cxn ang="0">
                  <a:pos x="T0" y="T1"/>
                </a:cxn>
                <a:cxn ang="0">
                  <a:pos x="T2" y="T3"/>
                </a:cxn>
                <a:cxn ang="0">
                  <a:pos x="T4" y="T5"/>
                </a:cxn>
                <a:cxn ang="0">
                  <a:pos x="T6" y="T7"/>
                </a:cxn>
                <a:cxn ang="0">
                  <a:pos x="T8" y="T9"/>
                </a:cxn>
              </a:cxnLst>
              <a:rect l="0" t="0" r="r" b="b"/>
              <a:pathLst>
                <a:path w="118" h="930">
                  <a:moveTo>
                    <a:pt x="11" y="258"/>
                  </a:moveTo>
                  <a:lnTo>
                    <a:pt x="59" y="930"/>
                  </a:lnTo>
                  <a:lnTo>
                    <a:pt x="118" y="665"/>
                  </a:lnTo>
                  <a:lnTo>
                    <a:pt x="0" y="0"/>
                  </a:lnTo>
                  <a:lnTo>
                    <a:pt x="11" y="258"/>
                  </a:lnTo>
                  <a:close/>
                </a:path>
              </a:pathLst>
            </a:custGeom>
            <a:solidFill>
              <a:srgbClr val="66C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5" name="Freeform 32">
              <a:extLst>
                <a:ext uri="{FF2B5EF4-FFF2-40B4-BE49-F238E27FC236}">
                  <a16:creationId xmlns:a16="http://schemas.microsoft.com/office/drawing/2014/main" id="{8638804E-4D6F-6F5B-C1B2-A26010478D91}"/>
                </a:ext>
              </a:extLst>
            </p:cNvPr>
            <p:cNvSpPr>
              <a:spLocks/>
            </p:cNvSpPr>
            <p:nvPr/>
          </p:nvSpPr>
          <p:spPr bwMode="auto">
            <a:xfrm>
              <a:off x="12049125" y="8483601"/>
              <a:ext cx="515938" cy="728663"/>
            </a:xfrm>
            <a:custGeom>
              <a:avLst/>
              <a:gdLst>
                <a:gd name="T0" fmla="*/ 325 w 325"/>
                <a:gd name="T1" fmla="*/ 194 h 459"/>
                <a:gd name="T2" fmla="*/ 0 w 325"/>
                <a:gd name="T3" fmla="*/ 0 h 459"/>
                <a:gd name="T4" fmla="*/ 19 w 325"/>
                <a:gd name="T5" fmla="*/ 459 h 459"/>
                <a:gd name="T6" fmla="*/ 325 w 325"/>
                <a:gd name="T7" fmla="*/ 194 h 459"/>
              </a:gdLst>
              <a:ahLst/>
              <a:cxnLst>
                <a:cxn ang="0">
                  <a:pos x="T0" y="T1"/>
                </a:cxn>
                <a:cxn ang="0">
                  <a:pos x="T2" y="T3"/>
                </a:cxn>
                <a:cxn ang="0">
                  <a:pos x="T4" y="T5"/>
                </a:cxn>
                <a:cxn ang="0">
                  <a:pos x="T6" y="T7"/>
                </a:cxn>
              </a:cxnLst>
              <a:rect l="0" t="0" r="r" b="b"/>
              <a:pathLst>
                <a:path w="325" h="459">
                  <a:moveTo>
                    <a:pt x="325" y="194"/>
                  </a:moveTo>
                  <a:lnTo>
                    <a:pt x="0" y="0"/>
                  </a:lnTo>
                  <a:lnTo>
                    <a:pt x="19" y="459"/>
                  </a:lnTo>
                  <a:lnTo>
                    <a:pt x="325" y="194"/>
                  </a:lnTo>
                  <a:close/>
                </a:path>
              </a:pathLst>
            </a:custGeom>
            <a:solidFill>
              <a:srgbClr val="66C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6" name="Freeform 33">
              <a:extLst>
                <a:ext uri="{FF2B5EF4-FFF2-40B4-BE49-F238E27FC236}">
                  <a16:creationId xmlns:a16="http://schemas.microsoft.com/office/drawing/2014/main" id="{77BFAFFA-EFBE-10F1-D6DF-56C71D91D204}"/>
                </a:ext>
              </a:extLst>
            </p:cNvPr>
            <p:cNvSpPr>
              <a:spLocks/>
            </p:cNvSpPr>
            <p:nvPr/>
          </p:nvSpPr>
          <p:spPr bwMode="auto">
            <a:xfrm>
              <a:off x="12452350" y="4284663"/>
              <a:ext cx="503238" cy="1492250"/>
            </a:xfrm>
            <a:custGeom>
              <a:avLst/>
              <a:gdLst>
                <a:gd name="T0" fmla="*/ 317 w 317"/>
                <a:gd name="T1" fmla="*/ 831 h 940"/>
                <a:gd name="T2" fmla="*/ 0 w 317"/>
                <a:gd name="T3" fmla="*/ 0 h 940"/>
                <a:gd name="T4" fmla="*/ 0 w 317"/>
                <a:gd name="T5" fmla="*/ 940 h 940"/>
                <a:gd name="T6" fmla="*/ 317 w 317"/>
                <a:gd name="T7" fmla="*/ 831 h 940"/>
              </a:gdLst>
              <a:ahLst/>
              <a:cxnLst>
                <a:cxn ang="0">
                  <a:pos x="T0" y="T1"/>
                </a:cxn>
                <a:cxn ang="0">
                  <a:pos x="T2" y="T3"/>
                </a:cxn>
                <a:cxn ang="0">
                  <a:pos x="T4" y="T5"/>
                </a:cxn>
                <a:cxn ang="0">
                  <a:pos x="T6" y="T7"/>
                </a:cxn>
              </a:cxnLst>
              <a:rect l="0" t="0" r="r" b="b"/>
              <a:pathLst>
                <a:path w="317" h="940">
                  <a:moveTo>
                    <a:pt x="317" y="831"/>
                  </a:moveTo>
                  <a:lnTo>
                    <a:pt x="0" y="0"/>
                  </a:lnTo>
                  <a:lnTo>
                    <a:pt x="0" y="940"/>
                  </a:lnTo>
                  <a:lnTo>
                    <a:pt x="317" y="831"/>
                  </a:lnTo>
                  <a:close/>
                </a:path>
              </a:pathLst>
            </a:custGeom>
            <a:solidFill>
              <a:srgbClr val="F0F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7" name="Freeform 34">
              <a:extLst>
                <a:ext uri="{FF2B5EF4-FFF2-40B4-BE49-F238E27FC236}">
                  <a16:creationId xmlns:a16="http://schemas.microsoft.com/office/drawing/2014/main" id="{06063B3D-C18A-7A40-2881-208DC7A3E5CD}"/>
                </a:ext>
              </a:extLst>
            </p:cNvPr>
            <p:cNvSpPr>
              <a:spLocks/>
            </p:cNvSpPr>
            <p:nvPr/>
          </p:nvSpPr>
          <p:spPr bwMode="auto">
            <a:xfrm>
              <a:off x="12452350" y="5586413"/>
              <a:ext cx="917575" cy="404813"/>
            </a:xfrm>
            <a:custGeom>
              <a:avLst/>
              <a:gdLst>
                <a:gd name="T0" fmla="*/ 578 w 578"/>
                <a:gd name="T1" fmla="*/ 255 h 255"/>
                <a:gd name="T2" fmla="*/ 436 w 578"/>
                <a:gd name="T3" fmla="*/ 0 h 255"/>
                <a:gd name="T4" fmla="*/ 317 w 578"/>
                <a:gd name="T5" fmla="*/ 11 h 255"/>
                <a:gd name="T6" fmla="*/ 0 w 578"/>
                <a:gd name="T7" fmla="*/ 120 h 255"/>
                <a:gd name="T8" fmla="*/ 578 w 578"/>
                <a:gd name="T9" fmla="*/ 255 h 255"/>
              </a:gdLst>
              <a:ahLst/>
              <a:cxnLst>
                <a:cxn ang="0">
                  <a:pos x="T0" y="T1"/>
                </a:cxn>
                <a:cxn ang="0">
                  <a:pos x="T2" y="T3"/>
                </a:cxn>
                <a:cxn ang="0">
                  <a:pos x="T4" y="T5"/>
                </a:cxn>
                <a:cxn ang="0">
                  <a:pos x="T6" y="T7"/>
                </a:cxn>
                <a:cxn ang="0">
                  <a:pos x="T8" y="T9"/>
                </a:cxn>
              </a:cxnLst>
              <a:rect l="0" t="0" r="r" b="b"/>
              <a:pathLst>
                <a:path w="578" h="255">
                  <a:moveTo>
                    <a:pt x="578" y="255"/>
                  </a:moveTo>
                  <a:lnTo>
                    <a:pt x="436" y="0"/>
                  </a:lnTo>
                  <a:lnTo>
                    <a:pt x="317" y="11"/>
                  </a:lnTo>
                  <a:lnTo>
                    <a:pt x="0" y="120"/>
                  </a:lnTo>
                  <a:lnTo>
                    <a:pt x="578" y="255"/>
                  </a:lnTo>
                  <a:close/>
                </a:path>
              </a:pathLst>
            </a:custGeom>
            <a:solidFill>
              <a:srgbClr val="CAE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8" name="Freeform 35">
              <a:extLst>
                <a:ext uri="{FF2B5EF4-FFF2-40B4-BE49-F238E27FC236}">
                  <a16:creationId xmlns:a16="http://schemas.microsoft.com/office/drawing/2014/main" id="{B012DB20-F218-9E22-E990-87485E189E0D}"/>
                </a:ext>
              </a:extLst>
            </p:cNvPr>
            <p:cNvSpPr>
              <a:spLocks/>
            </p:cNvSpPr>
            <p:nvPr/>
          </p:nvSpPr>
          <p:spPr bwMode="auto">
            <a:xfrm>
              <a:off x="12033250" y="4284663"/>
              <a:ext cx="419100" cy="1492250"/>
            </a:xfrm>
            <a:custGeom>
              <a:avLst/>
              <a:gdLst>
                <a:gd name="T0" fmla="*/ 264 w 264"/>
                <a:gd name="T1" fmla="*/ 0 h 940"/>
                <a:gd name="T2" fmla="*/ 0 w 264"/>
                <a:gd name="T3" fmla="*/ 765 h 940"/>
                <a:gd name="T4" fmla="*/ 264 w 264"/>
                <a:gd name="T5" fmla="*/ 940 h 940"/>
                <a:gd name="T6" fmla="*/ 264 w 264"/>
                <a:gd name="T7" fmla="*/ 0 h 940"/>
              </a:gdLst>
              <a:ahLst/>
              <a:cxnLst>
                <a:cxn ang="0">
                  <a:pos x="T0" y="T1"/>
                </a:cxn>
                <a:cxn ang="0">
                  <a:pos x="T2" y="T3"/>
                </a:cxn>
                <a:cxn ang="0">
                  <a:pos x="T4" y="T5"/>
                </a:cxn>
                <a:cxn ang="0">
                  <a:pos x="T6" y="T7"/>
                </a:cxn>
              </a:cxnLst>
              <a:rect l="0" t="0" r="r" b="b"/>
              <a:pathLst>
                <a:path w="264" h="940">
                  <a:moveTo>
                    <a:pt x="264" y="0"/>
                  </a:moveTo>
                  <a:lnTo>
                    <a:pt x="0" y="765"/>
                  </a:lnTo>
                  <a:lnTo>
                    <a:pt x="264" y="940"/>
                  </a:lnTo>
                  <a:lnTo>
                    <a:pt x="264" y="0"/>
                  </a:lnTo>
                  <a:close/>
                </a:path>
              </a:pathLst>
            </a:custGeom>
            <a:solidFill>
              <a:srgbClr val="5CC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39" name="Freeform 36">
              <a:extLst>
                <a:ext uri="{FF2B5EF4-FFF2-40B4-BE49-F238E27FC236}">
                  <a16:creationId xmlns:a16="http://schemas.microsoft.com/office/drawing/2014/main" id="{E0FA6573-F3F8-0EFC-1B74-FBF3ECE89D82}"/>
                </a:ext>
              </a:extLst>
            </p:cNvPr>
            <p:cNvSpPr>
              <a:spLocks/>
            </p:cNvSpPr>
            <p:nvPr/>
          </p:nvSpPr>
          <p:spPr bwMode="auto">
            <a:xfrm>
              <a:off x="11733213" y="5499101"/>
              <a:ext cx="719138" cy="574675"/>
            </a:xfrm>
            <a:custGeom>
              <a:avLst/>
              <a:gdLst>
                <a:gd name="T0" fmla="*/ 189 w 453"/>
                <a:gd name="T1" fmla="*/ 0 h 362"/>
                <a:gd name="T2" fmla="*/ 12 w 453"/>
                <a:gd name="T3" fmla="*/ 40 h 362"/>
                <a:gd name="T4" fmla="*/ 0 w 453"/>
                <a:gd name="T5" fmla="*/ 362 h 362"/>
                <a:gd name="T6" fmla="*/ 453 w 453"/>
                <a:gd name="T7" fmla="*/ 175 h 362"/>
                <a:gd name="T8" fmla="*/ 189 w 453"/>
                <a:gd name="T9" fmla="*/ 0 h 362"/>
              </a:gdLst>
              <a:ahLst/>
              <a:cxnLst>
                <a:cxn ang="0">
                  <a:pos x="T0" y="T1"/>
                </a:cxn>
                <a:cxn ang="0">
                  <a:pos x="T2" y="T3"/>
                </a:cxn>
                <a:cxn ang="0">
                  <a:pos x="T4" y="T5"/>
                </a:cxn>
                <a:cxn ang="0">
                  <a:pos x="T6" y="T7"/>
                </a:cxn>
                <a:cxn ang="0">
                  <a:pos x="T8" y="T9"/>
                </a:cxn>
              </a:cxnLst>
              <a:rect l="0" t="0" r="r" b="b"/>
              <a:pathLst>
                <a:path w="453" h="362">
                  <a:moveTo>
                    <a:pt x="189" y="0"/>
                  </a:moveTo>
                  <a:lnTo>
                    <a:pt x="12" y="40"/>
                  </a:lnTo>
                  <a:lnTo>
                    <a:pt x="0" y="362"/>
                  </a:lnTo>
                  <a:lnTo>
                    <a:pt x="453" y="175"/>
                  </a:lnTo>
                  <a:lnTo>
                    <a:pt x="189" y="0"/>
                  </a:lnTo>
                  <a:close/>
                </a:path>
              </a:pathLst>
            </a:custGeom>
            <a:solidFill>
              <a:srgbClr val="BED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0" name="Freeform 37">
              <a:extLst>
                <a:ext uri="{FF2B5EF4-FFF2-40B4-BE49-F238E27FC236}">
                  <a16:creationId xmlns:a16="http://schemas.microsoft.com/office/drawing/2014/main" id="{FFCEDAF9-A0AC-B7EF-BD79-0F0979B57F14}"/>
                </a:ext>
              </a:extLst>
            </p:cNvPr>
            <p:cNvSpPr>
              <a:spLocks/>
            </p:cNvSpPr>
            <p:nvPr/>
          </p:nvSpPr>
          <p:spPr bwMode="auto">
            <a:xfrm>
              <a:off x="11733213" y="5776913"/>
              <a:ext cx="1771650" cy="1211263"/>
            </a:xfrm>
            <a:custGeom>
              <a:avLst/>
              <a:gdLst>
                <a:gd name="T0" fmla="*/ 604 w 1116"/>
                <a:gd name="T1" fmla="*/ 415 h 763"/>
                <a:gd name="T2" fmla="*/ 1116 w 1116"/>
                <a:gd name="T3" fmla="*/ 495 h 763"/>
                <a:gd name="T4" fmla="*/ 1031 w 1116"/>
                <a:gd name="T5" fmla="*/ 135 h 763"/>
                <a:gd name="T6" fmla="*/ 453 w 1116"/>
                <a:gd name="T7" fmla="*/ 0 h 763"/>
                <a:gd name="T8" fmla="*/ 0 w 1116"/>
                <a:gd name="T9" fmla="*/ 187 h 763"/>
                <a:gd name="T10" fmla="*/ 315 w 1116"/>
                <a:gd name="T11" fmla="*/ 763 h 763"/>
                <a:gd name="T12" fmla="*/ 604 w 1116"/>
                <a:gd name="T13" fmla="*/ 415 h 763"/>
              </a:gdLst>
              <a:ahLst/>
              <a:cxnLst>
                <a:cxn ang="0">
                  <a:pos x="T0" y="T1"/>
                </a:cxn>
                <a:cxn ang="0">
                  <a:pos x="T2" y="T3"/>
                </a:cxn>
                <a:cxn ang="0">
                  <a:pos x="T4" y="T5"/>
                </a:cxn>
                <a:cxn ang="0">
                  <a:pos x="T6" y="T7"/>
                </a:cxn>
                <a:cxn ang="0">
                  <a:pos x="T8" y="T9"/>
                </a:cxn>
                <a:cxn ang="0">
                  <a:pos x="T10" y="T11"/>
                </a:cxn>
                <a:cxn ang="0">
                  <a:pos x="T12" y="T13"/>
                </a:cxn>
              </a:cxnLst>
              <a:rect l="0" t="0" r="r" b="b"/>
              <a:pathLst>
                <a:path w="1116" h="763">
                  <a:moveTo>
                    <a:pt x="604" y="415"/>
                  </a:moveTo>
                  <a:lnTo>
                    <a:pt x="1116" y="495"/>
                  </a:lnTo>
                  <a:lnTo>
                    <a:pt x="1031" y="135"/>
                  </a:lnTo>
                  <a:lnTo>
                    <a:pt x="453" y="0"/>
                  </a:lnTo>
                  <a:lnTo>
                    <a:pt x="0" y="187"/>
                  </a:lnTo>
                  <a:lnTo>
                    <a:pt x="315" y="763"/>
                  </a:lnTo>
                  <a:lnTo>
                    <a:pt x="604" y="415"/>
                  </a:lnTo>
                  <a:close/>
                </a:path>
              </a:pathLst>
            </a:custGeom>
            <a:solidFill>
              <a:srgbClr val="D0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1" name="Freeform 38">
              <a:extLst>
                <a:ext uri="{FF2B5EF4-FFF2-40B4-BE49-F238E27FC236}">
                  <a16:creationId xmlns:a16="http://schemas.microsoft.com/office/drawing/2014/main" id="{D50ED13D-16B8-7F27-58FA-3A1D4DD50086}"/>
                </a:ext>
              </a:extLst>
            </p:cNvPr>
            <p:cNvSpPr>
              <a:spLocks/>
            </p:cNvSpPr>
            <p:nvPr/>
          </p:nvSpPr>
          <p:spPr bwMode="auto">
            <a:xfrm>
              <a:off x="11274425" y="6015038"/>
              <a:ext cx="958850" cy="1003300"/>
            </a:xfrm>
            <a:custGeom>
              <a:avLst/>
              <a:gdLst>
                <a:gd name="T0" fmla="*/ 597 w 604"/>
                <a:gd name="T1" fmla="*/ 632 h 632"/>
                <a:gd name="T2" fmla="*/ 604 w 604"/>
                <a:gd name="T3" fmla="*/ 613 h 632"/>
                <a:gd name="T4" fmla="*/ 289 w 604"/>
                <a:gd name="T5" fmla="*/ 37 h 632"/>
                <a:gd name="T6" fmla="*/ 0 w 604"/>
                <a:gd name="T7" fmla="*/ 0 h 632"/>
                <a:gd name="T8" fmla="*/ 90 w 604"/>
                <a:gd name="T9" fmla="*/ 632 h 632"/>
                <a:gd name="T10" fmla="*/ 597 w 604"/>
                <a:gd name="T11" fmla="*/ 632 h 632"/>
              </a:gdLst>
              <a:ahLst/>
              <a:cxnLst>
                <a:cxn ang="0">
                  <a:pos x="T0" y="T1"/>
                </a:cxn>
                <a:cxn ang="0">
                  <a:pos x="T2" y="T3"/>
                </a:cxn>
                <a:cxn ang="0">
                  <a:pos x="T4" y="T5"/>
                </a:cxn>
                <a:cxn ang="0">
                  <a:pos x="T6" y="T7"/>
                </a:cxn>
                <a:cxn ang="0">
                  <a:pos x="T8" y="T9"/>
                </a:cxn>
                <a:cxn ang="0">
                  <a:pos x="T10" y="T11"/>
                </a:cxn>
              </a:cxnLst>
              <a:rect l="0" t="0" r="r" b="b"/>
              <a:pathLst>
                <a:path w="604" h="632">
                  <a:moveTo>
                    <a:pt x="597" y="632"/>
                  </a:moveTo>
                  <a:lnTo>
                    <a:pt x="604" y="613"/>
                  </a:lnTo>
                  <a:lnTo>
                    <a:pt x="289" y="37"/>
                  </a:lnTo>
                  <a:lnTo>
                    <a:pt x="0" y="0"/>
                  </a:lnTo>
                  <a:lnTo>
                    <a:pt x="90" y="632"/>
                  </a:lnTo>
                  <a:lnTo>
                    <a:pt x="597" y="632"/>
                  </a:lnTo>
                  <a:close/>
                </a:path>
              </a:pathLst>
            </a:custGeom>
            <a:solidFill>
              <a:srgbClr val="F2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2" name="Freeform 39">
              <a:extLst>
                <a:ext uri="{FF2B5EF4-FFF2-40B4-BE49-F238E27FC236}">
                  <a16:creationId xmlns:a16="http://schemas.microsoft.com/office/drawing/2014/main" id="{DE3C21A6-C3EC-F521-6AF6-39B8BAA00F72}"/>
                </a:ext>
              </a:extLst>
            </p:cNvPr>
            <p:cNvSpPr>
              <a:spLocks/>
            </p:cNvSpPr>
            <p:nvPr/>
          </p:nvSpPr>
          <p:spPr bwMode="auto">
            <a:xfrm>
              <a:off x="10871200" y="6015038"/>
              <a:ext cx="546100" cy="1003300"/>
            </a:xfrm>
            <a:custGeom>
              <a:avLst/>
              <a:gdLst>
                <a:gd name="T0" fmla="*/ 344 w 344"/>
                <a:gd name="T1" fmla="*/ 632 h 632"/>
                <a:gd name="T2" fmla="*/ 254 w 344"/>
                <a:gd name="T3" fmla="*/ 0 h 632"/>
                <a:gd name="T4" fmla="*/ 0 w 344"/>
                <a:gd name="T5" fmla="*/ 535 h 632"/>
                <a:gd name="T6" fmla="*/ 41 w 344"/>
                <a:gd name="T7" fmla="*/ 632 h 632"/>
                <a:gd name="T8" fmla="*/ 344 w 344"/>
                <a:gd name="T9" fmla="*/ 632 h 632"/>
              </a:gdLst>
              <a:ahLst/>
              <a:cxnLst>
                <a:cxn ang="0">
                  <a:pos x="T0" y="T1"/>
                </a:cxn>
                <a:cxn ang="0">
                  <a:pos x="T2" y="T3"/>
                </a:cxn>
                <a:cxn ang="0">
                  <a:pos x="T4" y="T5"/>
                </a:cxn>
                <a:cxn ang="0">
                  <a:pos x="T6" y="T7"/>
                </a:cxn>
                <a:cxn ang="0">
                  <a:pos x="T8" y="T9"/>
                </a:cxn>
              </a:cxnLst>
              <a:rect l="0" t="0" r="r" b="b"/>
              <a:pathLst>
                <a:path w="344" h="632">
                  <a:moveTo>
                    <a:pt x="344" y="632"/>
                  </a:moveTo>
                  <a:lnTo>
                    <a:pt x="254" y="0"/>
                  </a:lnTo>
                  <a:lnTo>
                    <a:pt x="0" y="535"/>
                  </a:lnTo>
                  <a:lnTo>
                    <a:pt x="41" y="632"/>
                  </a:lnTo>
                  <a:lnTo>
                    <a:pt x="344" y="632"/>
                  </a:lnTo>
                  <a:close/>
                </a:path>
              </a:pathLst>
            </a:custGeom>
            <a:solidFill>
              <a:srgbClr val="D0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3" name="Freeform 40">
              <a:extLst>
                <a:ext uri="{FF2B5EF4-FFF2-40B4-BE49-F238E27FC236}">
                  <a16:creationId xmlns:a16="http://schemas.microsoft.com/office/drawing/2014/main" id="{A0CF6C98-1A51-6C75-8E83-4DDD4D6E46F6}"/>
                </a:ext>
              </a:extLst>
            </p:cNvPr>
            <p:cNvSpPr>
              <a:spLocks/>
            </p:cNvSpPr>
            <p:nvPr/>
          </p:nvSpPr>
          <p:spPr bwMode="auto">
            <a:xfrm>
              <a:off x="12233275" y="6435726"/>
              <a:ext cx="595313" cy="582613"/>
            </a:xfrm>
            <a:custGeom>
              <a:avLst/>
              <a:gdLst>
                <a:gd name="T0" fmla="*/ 375 w 375"/>
                <a:gd name="T1" fmla="*/ 367 h 367"/>
                <a:gd name="T2" fmla="*/ 289 w 375"/>
                <a:gd name="T3" fmla="*/ 0 h 367"/>
                <a:gd name="T4" fmla="*/ 0 w 375"/>
                <a:gd name="T5" fmla="*/ 348 h 367"/>
                <a:gd name="T6" fmla="*/ 14 w 375"/>
                <a:gd name="T7" fmla="*/ 367 h 367"/>
                <a:gd name="T8" fmla="*/ 375 w 375"/>
                <a:gd name="T9" fmla="*/ 367 h 367"/>
              </a:gdLst>
              <a:ahLst/>
              <a:cxnLst>
                <a:cxn ang="0">
                  <a:pos x="T0" y="T1"/>
                </a:cxn>
                <a:cxn ang="0">
                  <a:pos x="T2" y="T3"/>
                </a:cxn>
                <a:cxn ang="0">
                  <a:pos x="T4" y="T5"/>
                </a:cxn>
                <a:cxn ang="0">
                  <a:pos x="T6" y="T7"/>
                </a:cxn>
                <a:cxn ang="0">
                  <a:pos x="T8" y="T9"/>
                </a:cxn>
              </a:cxnLst>
              <a:rect l="0" t="0" r="r" b="b"/>
              <a:pathLst>
                <a:path w="375" h="367">
                  <a:moveTo>
                    <a:pt x="375" y="367"/>
                  </a:moveTo>
                  <a:lnTo>
                    <a:pt x="289" y="0"/>
                  </a:lnTo>
                  <a:lnTo>
                    <a:pt x="0" y="348"/>
                  </a:lnTo>
                  <a:lnTo>
                    <a:pt x="14" y="367"/>
                  </a:lnTo>
                  <a:lnTo>
                    <a:pt x="375" y="367"/>
                  </a:lnTo>
                  <a:close/>
                </a:path>
              </a:pathLst>
            </a:custGeom>
            <a:solidFill>
              <a:srgbClr val="5CC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4" name="Freeform 41">
              <a:extLst>
                <a:ext uri="{FF2B5EF4-FFF2-40B4-BE49-F238E27FC236}">
                  <a16:creationId xmlns:a16="http://schemas.microsoft.com/office/drawing/2014/main" id="{430AD9AB-5636-CEB3-C3B5-E3ADAC889DC2}"/>
                </a:ext>
              </a:extLst>
            </p:cNvPr>
            <p:cNvSpPr>
              <a:spLocks/>
            </p:cNvSpPr>
            <p:nvPr/>
          </p:nvSpPr>
          <p:spPr bwMode="auto">
            <a:xfrm>
              <a:off x="12692063" y="6435726"/>
              <a:ext cx="1042988" cy="582613"/>
            </a:xfrm>
            <a:custGeom>
              <a:avLst/>
              <a:gdLst>
                <a:gd name="T0" fmla="*/ 221 w 657"/>
                <a:gd name="T1" fmla="*/ 367 h 367"/>
                <a:gd name="T2" fmla="*/ 657 w 657"/>
                <a:gd name="T3" fmla="*/ 367 h 367"/>
                <a:gd name="T4" fmla="*/ 512 w 657"/>
                <a:gd name="T5" fmla="*/ 80 h 367"/>
                <a:gd name="T6" fmla="*/ 0 w 657"/>
                <a:gd name="T7" fmla="*/ 0 h 367"/>
                <a:gd name="T8" fmla="*/ 221 w 657"/>
                <a:gd name="T9" fmla="*/ 367 h 367"/>
              </a:gdLst>
              <a:ahLst/>
              <a:cxnLst>
                <a:cxn ang="0">
                  <a:pos x="T0" y="T1"/>
                </a:cxn>
                <a:cxn ang="0">
                  <a:pos x="T2" y="T3"/>
                </a:cxn>
                <a:cxn ang="0">
                  <a:pos x="T4" y="T5"/>
                </a:cxn>
                <a:cxn ang="0">
                  <a:pos x="T6" y="T7"/>
                </a:cxn>
                <a:cxn ang="0">
                  <a:pos x="T8" y="T9"/>
                </a:cxn>
              </a:cxnLst>
              <a:rect l="0" t="0" r="r" b="b"/>
              <a:pathLst>
                <a:path w="657" h="367">
                  <a:moveTo>
                    <a:pt x="221" y="367"/>
                  </a:moveTo>
                  <a:lnTo>
                    <a:pt x="657" y="367"/>
                  </a:lnTo>
                  <a:lnTo>
                    <a:pt x="512" y="80"/>
                  </a:lnTo>
                  <a:lnTo>
                    <a:pt x="0" y="0"/>
                  </a:lnTo>
                  <a:lnTo>
                    <a:pt x="221" y="367"/>
                  </a:lnTo>
                  <a:close/>
                </a:path>
              </a:pathLst>
            </a:custGeom>
            <a:solidFill>
              <a:srgbClr val="BED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5" name="Freeform 42">
              <a:extLst>
                <a:ext uri="{FF2B5EF4-FFF2-40B4-BE49-F238E27FC236}">
                  <a16:creationId xmlns:a16="http://schemas.microsoft.com/office/drawing/2014/main" id="{746C2C43-A1AB-776A-BC0D-2047EEAEA0F9}"/>
                </a:ext>
              </a:extLst>
            </p:cNvPr>
            <p:cNvSpPr>
              <a:spLocks/>
            </p:cNvSpPr>
            <p:nvPr/>
          </p:nvSpPr>
          <p:spPr bwMode="auto">
            <a:xfrm>
              <a:off x="12692063" y="6435726"/>
              <a:ext cx="350838" cy="582613"/>
            </a:xfrm>
            <a:custGeom>
              <a:avLst/>
              <a:gdLst>
                <a:gd name="T0" fmla="*/ 221 w 221"/>
                <a:gd name="T1" fmla="*/ 367 h 367"/>
                <a:gd name="T2" fmla="*/ 0 w 221"/>
                <a:gd name="T3" fmla="*/ 0 h 367"/>
                <a:gd name="T4" fmla="*/ 86 w 221"/>
                <a:gd name="T5" fmla="*/ 367 h 367"/>
                <a:gd name="T6" fmla="*/ 221 w 221"/>
                <a:gd name="T7" fmla="*/ 367 h 367"/>
              </a:gdLst>
              <a:ahLst/>
              <a:cxnLst>
                <a:cxn ang="0">
                  <a:pos x="T0" y="T1"/>
                </a:cxn>
                <a:cxn ang="0">
                  <a:pos x="T2" y="T3"/>
                </a:cxn>
                <a:cxn ang="0">
                  <a:pos x="T4" y="T5"/>
                </a:cxn>
                <a:cxn ang="0">
                  <a:pos x="T6" y="T7"/>
                </a:cxn>
              </a:cxnLst>
              <a:rect l="0" t="0" r="r" b="b"/>
              <a:pathLst>
                <a:path w="221" h="367">
                  <a:moveTo>
                    <a:pt x="221" y="367"/>
                  </a:moveTo>
                  <a:lnTo>
                    <a:pt x="0" y="0"/>
                  </a:lnTo>
                  <a:lnTo>
                    <a:pt x="86" y="367"/>
                  </a:lnTo>
                  <a:lnTo>
                    <a:pt x="221" y="367"/>
                  </a:lnTo>
                  <a:close/>
                </a:path>
              </a:pathLst>
            </a:custGeom>
            <a:solidFill>
              <a:srgbClr val="108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6" name="Freeform 43">
              <a:extLst>
                <a:ext uri="{FF2B5EF4-FFF2-40B4-BE49-F238E27FC236}">
                  <a16:creationId xmlns:a16="http://schemas.microsoft.com/office/drawing/2014/main" id="{8C772137-C28A-A1F3-FEF0-C9CCE116EA1A}"/>
                </a:ext>
              </a:extLst>
            </p:cNvPr>
            <p:cNvSpPr>
              <a:spLocks/>
            </p:cNvSpPr>
            <p:nvPr/>
          </p:nvSpPr>
          <p:spPr bwMode="auto">
            <a:xfrm>
              <a:off x="12222163" y="6988176"/>
              <a:ext cx="33338" cy="30163"/>
            </a:xfrm>
            <a:custGeom>
              <a:avLst/>
              <a:gdLst>
                <a:gd name="T0" fmla="*/ 7 w 21"/>
                <a:gd name="T1" fmla="*/ 0 h 19"/>
                <a:gd name="T2" fmla="*/ 0 w 21"/>
                <a:gd name="T3" fmla="*/ 19 h 19"/>
                <a:gd name="T4" fmla="*/ 21 w 21"/>
                <a:gd name="T5" fmla="*/ 19 h 19"/>
                <a:gd name="T6" fmla="*/ 7 w 21"/>
                <a:gd name="T7" fmla="*/ 0 h 19"/>
              </a:gdLst>
              <a:ahLst/>
              <a:cxnLst>
                <a:cxn ang="0">
                  <a:pos x="T0" y="T1"/>
                </a:cxn>
                <a:cxn ang="0">
                  <a:pos x="T2" y="T3"/>
                </a:cxn>
                <a:cxn ang="0">
                  <a:pos x="T4" y="T5"/>
                </a:cxn>
                <a:cxn ang="0">
                  <a:pos x="T6" y="T7"/>
                </a:cxn>
              </a:cxnLst>
              <a:rect l="0" t="0" r="r" b="b"/>
              <a:pathLst>
                <a:path w="21" h="19">
                  <a:moveTo>
                    <a:pt x="7" y="0"/>
                  </a:moveTo>
                  <a:lnTo>
                    <a:pt x="0" y="19"/>
                  </a:lnTo>
                  <a:lnTo>
                    <a:pt x="21" y="19"/>
                  </a:lnTo>
                  <a:lnTo>
                    <a:pt x="7" y="0"/>
                  </a:lnTo>
                  <a:close/>
                </a:path>
              </a:pathLst>
            </a:custGeom>
            <a:solidFill>
              <a:srgbClr val="64C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7" name="Freeform 44">
              <a:extLst>
                <a:ext uri="{FF2B5EF4-FFF2-40B4-BE49-F238E27FC236}">
                  <a16:creationId xmlns:a16="http://schemas.microsoft.com/office/drawing/2014/main" id="{2D7159E9-11AC-0A30-86FB-AAC679E1D9D3}"/>
                </a:ext>
              </a:extLst>
            </p:cNvPr>
            <p:cNvSpPr>
              <a:spLocks/>
            </p:cNvSpPr>
            <p:nvPr/>
          </p:nvSpPr>
          <p:spPr bwMode="auto">
            <a:xfrm>
              <a:off x="10750550" y="6864351"/>
              <a:ext cx="120650" cy="153988"/>
            </a:xfrm>
            <a:custGeom>
              <a:avLst/>
              <a:gdLst>
                <a:gd name="T0" fmla="*/ 76 w 76"/>
                <a:gd name="T1" fmla="*/ 0 h 97"/>
                <a:gd name="T2" fmla="*/ 0 w 76"/>
                <a:gd name="T3" fmla="*/ 97 h 97"/>
                <a:gd name="T4" fmla="*/ 69 w 76"/>
                <a:gd name="T5" fmla="*/ 97 h 97"/>
                <a:gd name="T6" fmla="*/ 76 w 76"/>
                <a:gd name="T7" fmla="*/ 0 h 97"/>
              </a:gdLst>
              <a:ahLst/>
              <a:cxnLst>
                <a:cxn ang="0">
                  <a:pos x="T0" y="T1"/>
                </a:cxn>
                <a:cxn ang="0">
                  <a:pos x="T2" y="T3"/>
                </a:cxn>
                <a:cxn ang="0">
                  <a:pos x="T4" y="T5"/>
                </a:cxn>
                <a:cxn ang="0">
                  <a:pos x="T6" y="T7"/>
                </a:cxn>
              </a:cxnLst>
              <a:rect l="0" t="0" r="r" b="b"/>
              <a:pathLst>
                <a:path w="76" h="97">
                  <a:moveTo>
                    <a:pt x="76" y="0"/>
                  </a:moveTo>
                  <a:lnTo>
                    <a:pt x="0" y="97"/>
                  </a:lnTo>
                  <a:lnTo>
                    <a:pt x="69" y="97"/>
                  </a:lnTo>
                  <a:lnTo>
                    <a:pt x="76" y="0"/>
                  </a:lnTo>
                  <a:close/>
                </a:path>
              </a:pathLst>
            </a:custGeom>
            <a:solidFill>
              <a:srgbClr val="9ACE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48" name="Freeform 45">
              <a:extLst>
                <a:ext uri="{FF2B5EF4-FFF2-40B4-BE49-F238E27FC236}">
                  <a16:creationId xmlns:a16="http://schemas.microsoft.com/office/drawing/2014/main" id="{CE7427B3-0884-144C-9FC1-3607081688E0}"/>
                </a:ext>
              </a:extLst>
            </p:cNvPr>
            <p:cNvSpPr>
              <a:spLocks/>
            </p:cNvSpPr>
            <p:nvPr/>
          </p:nvSpPr>
          <p:spPr bwMode="auto">
            <a:xfrm>
              <a:off x="10860088" y="6864351"/>
              <a:ext cx="76200" cy="153988"/>
            </a:xfrm>
            <a:custGeom>
              <a:avLst/>
              <a:gdLst>
                <a:gd name="T0" fmla="*/ 48 w 48"/>
                <a:gd name="T1" fmla="*/ 97 h 97"/>
                <a:gd name="T2" fmla="*/ 7 w 48"/>
                <a:gd name="T3" fmla="*/ 0 h 97"/>
                <a:gd name="T4" fmla="*/ 0 w 48"/>
                <a:gd name="T5" fmla="*/ 97 h 97"/>
                <a:gd name="T6" fmla="*/ 48 w 48"/>
                <a:gd name="T7" fmla="*/ 97 h 97"/>
              </a:gdLst>
              <a:ahLst/>
              <a:cxnLst>
                <a:cxn ang="0">
                  <a:pos x="T0" y="T1"/>
                </a:cxn>
                <a:cxn ang="0">
                  <a:pos x="T2" y="T3"/>
                </a:cxn>
                <a:cxn ang="0">
                  <a:pos x="T4" y="T5"/>
                </a:cxn>
                <a:cxn ang="0">
                  <a:pos x="T6" y="T7"/>
                </a:cxn>
              </a:cxnLst>
              <a:rect l="0" t="0" r="r" b="b"/>
              <a:pathLst>
                <a:path w="48" h="97">
                  <a:moveTo>
                    <a:pt x="48" y="97"/>
                  </a:moveTo>
                  <a:lnTo>
                    <a:pt x="7" y="0"/>
                  </a:lnTo>
                  <a:lnTo>
                    <a:pt x="0" y="97"/>
                  </a:lnTo>
                  <a:lnTo>
                    <a:pt x="48" y="97"/>
                  </a:lnTo>
                  <a:close/>
                </a:path>
              </a:pathLst>
            </a:custGeom>
            <a:solidFill>
              <a:srgbClr val="22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grpSp>
      <p:sp>
        <p:nvSpPr>
          <p:cNvPr id="71" name="Rettangolo 70">
            <a:extLst>
              <a:ext uri="{FF2B5EF4-FFF2-40B4-BE49-F238E27FC236}">
                <a16:creationId xmlns:a16="http://schemas.microsoft.com/office/drawing/2014/main" id="{93E88B77-B35F-3315-1298-26025F6F4562}"/>
              </a:ext>
            </a:extLst>
          </p:cNvPr>
          <p:cNvSpPr/>
          <p:nvPr/>
        </p:nvSpPr>
        <p:spPr>
          <a:xfrm>
            <a:off x="2816572" y="2049414"/>
            <a:ext cx="2396811"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Requisiti normativi</a:t>
            </a:r>
          </a:p>
        </p:txBody>
      </p:sp>
      <p:sp>
        <p:nvSpPr>
          <p:cNvPr id="78" name="Rettangolo 77">
            <a:extLst>
              <a:ext uri="{FF2B5EF4-FFF2-40B4-BE49-F238E27FC236}">
                <a16:creationId xmlns:a16="http://schemas.microsoft.com/office/drawing/2014/main" id="{0E507083-F4A3-FD35-2AC8-D2EA8CF739D0}"/>
              </a:ext>
            </a:extLst>
          </p:cNvPr>
          <p:cNvSpPr/>
          <p:nvPr/>
        </p:nvSpPr>
        <p:spPr>
          <a:xfrm>
            <a:off x="705625" y="2351717"/>
            <a:ext cx="1784464"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Certificazioni</a:t>
            </a:r>
          </a:p>
        </p:txBody>
      </p:sp>
      <p:sp>
        <p:nvSpPr>
          <p:cNvPr id="83" name="Rettangolo 82">
            <a:extLst>
              <a:ext uri="{FF2B5EF4-FFF2-40B4-BE49-F238E27FC236}">
                <a16:creationId xmlns:a16="http://schemas.microsoft.com/office/drawing/2014/main" id="{E87E32A3-6613-5BC8-E845-C7C6D4E69F78}"/>
              </a:ext>
            </a:extLst>
          </p:cNvPr>
          <p:cNvSpPr/>
          <p:nvPr/>
        </p:nvSpPr>
        <p:spPr>
          <a:xfrm>
            <a:off x="2771285" y="2966831"/>
            <a:ext cx="1181734"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Sanzioni</a:t>
            </a:r>
          </a:p>
        </p:txBody>
      </p:sp>
      <p:sp>
        <p:nvSpPr>
          <p:cNvPr id="84" name="Rettangolo 83">
            <a:extLst>
              <a:ext uri="{FF2B5EF4-FFF2-40B4-BE49-F238E27FC236}">
                <a16:creationId xmlns:a16="http://schemas.microsoft.com/office/drawing/2014/main" id="{6DBF1244-64B4-55AA-7117-7A64A9A4CD93}"/>
              </a:ext>
            </a:extLst>
          </p:cNvPr>
          <p:cNvSpPr/>
          <p:nvPr/>
        </p:nvSpPr>
        <p:spPr>
          <a:xfrm>
            <a:off x="8049771" y="1504883"/>
            <a:ext cx="248337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Data Governance</a:t>
            </a:r>
          </a:p>
        </p:txBody>
      </p:sp>
      <p:sp>
        <p:nvSpPr>
          <p:cNvPr id="85" name="Rettangolo 84">
            <a:extLst>
              <a:ext uri="{FF2B5EF4-FFF2-40B4-BE49-F238E27FC236}">
                <a16:creationId xmlns:a16="http://schemas.microsoft.com/office/drawing/2014/main" id="{EAAD4E52-A4B1-68ED-2D9A-78415E8D14BB}"/>
              </a:ext>
            </a:extLst>
          </p:cNvPr>
          <p:cNvSpPr/>
          <p:nvPr/>
        </p:nvSpPr>
        <p:spPr>
          <a:xfrm>
            <a:off x="7776884" y="2405123"/>
            <a:ext cx="215636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Efficientamento</a:t>
            </a:r>
          </a:p>
        </p:txBody>
      </p:sp>
      <p:sp>
        <p:nvSpPr>
          <p:cNvPr id="98" name="Rettangolo 97">
            <a:extLst>
              <a:ext uri="{FF2B5EF4-FFF2-40B4-BE49-F238E27FC236}">
                <a16:creationId xmlns:a16="http://schemas.microsoft.com/office/drawing/2014/main" id="{FD6D1A9A-1318-E88F-A978-1851435C3007}"/>
              </a:ext>
            </a:extLst>
          </p:cNvPr>
          <p:cNvSpPr/>
          <p:nvPr/>
        </p:nvSpPr>
        <p:spPr>
          <a:xfrm>
            <a:off x="9086085" y="2886569"/>
            <a:ext cx="206018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Digitalizzazione</a:t>
            </a:r>
          </a:p>
        </p:txBody>
      </p:sp>
      <p:sp>
        <p:nvSpPr>
          <p:cNvPr id="99" name="Rettangolo 98">
            <a:extLst>
              <a:ext uri="{FF2B5EF4-FFF2-40B4-BE49-F238E27FC236}">
                <a16:creationId xmlns:a16="http://schemas.microsoft.com/office/drawing/2014/main" id="{22193B9B-4684-B5CC-7289-6AF81E112195}"/>
              </a:ext>
            </a:extLst>
          </p:cNvPr>
          <p:cNvSpPr/>
          <p:nvPr/>
        </p:nvSpPr>
        <p:spPr>
          <a:xfrm>
            <a:off x="1869344" y="4147339"/>
            <a:ext cx="1970411"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Responsabilità</a:t>
            </a:r>
          </a:p>
        </p:txBody>
      </p:sp>
      <p:sp>
        <p:nvSpPr>
          <p:cNvPr id="100" name="Rettangolo 99">
            <a:extLst>
              <a:ext uri="{FF2B5EF4-FFF2-40B4-BE49-F238E27FC236}">
                <a16:creationId xmlns:a16="http://schemas.microsoft.com/office/drawing/2014/main" id="{3C884E26-E29A-97B5-B811-079CE04D01A1}"/>
              </a:ext>
            </a:extLst>
          </p:cNvPr>
          <p:cNvSpPr/>
          <p:nvPr/>
        </p:nvSpPr>
        <p:spPr>
          <a:xfrm>
            <a:off x="914669" y="4759162"/>
            <a:ext cx="3039615"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Trasformazione digitale</a:t>
            </a:r>
          </a:p>
        </p:txBody>
      </p:sp>
      <p:sp>
        <p:nvSpPr>
          <p:cNvPr id="101" name="Rettangolo 100">
            <a:extLst>
              <a:ext uri="{FF2B5EF4-FFF2-40B4-BE49-F238E27FC236}">
                <a16:creationId xmlns:a16="http://schemas.microsoft.com/office/drawing/2014/main" id="{8B7293B8-729B-0EDF-9D83-1E05FEC6E677}"/>
              </a:ext>
            </a:extLst>
          </p:cNvPr>
          <p:cNvSpPr/>
          <p:nvPr/>
        </p:nvSpPr>
        <p:spPr>
          <a:xfrm>
            <a:off x="3635617" y="5871889"/>
            <a:ext cx="130356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Strategia</a:t>
            </a:r>
          </a:p>
        </p:txBody>
      </p:sp>
      <p:sp>
        <p:nvSpPr>
          <p:cNvPr id="102" name="Rettangolo 101">
            <a:extLst>
              <a:ext uri="{FF2B5EF4-FFF2-40B4-BE49-F238E27FC236}">
                <a16:creationId xmlns:a16="http://schemas.microsoft.com/office/drawing/2014/main" id="{9202FB50-1B4E-A70D-8FC9-09F007B5564F}"/>
              </a:ext>
            </a:extLst>
          </p:cNvPr>
          <p:cNvSpPr/>
          <p:nvPr/>
        </p:nvSpPr>
        <p:spPr>
          <a:xfrm>
            <a:off x="8915310" y="4218506"/>
            <a:ext cx="1786066"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Governance</a:t>
            </a:r>
          </a:p>
        </p:txBody>
      </p:sp>
      <p:sp>
        <p:nvSpPr>
          <p:cNvPr id="103" name="Rettangolo 102">
            <a:extLst>
              <a:ext uri="{FF2B5EF4-FFF2-40B4-BE49-F238E27FC236}">
                <a16:creationId xmlns:a16="http://schemas.microsoft.com/office/drawing/2014/main" id="{89EAFB1E-3525-9CEB-41A0-41375E1DB19A}"/>
              </a:ext>
            </a:extLst>
          </p:cNvPr>
          <p:cNvSpPr/>
          <p:nvPr/>
        </p:nvSpPr>
        <p:spPr>
          <a:xfrm>
            <a:off x="8141508" y="4915574"/>
            <a:ext cx="3841116"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Partecipazione della persona</a:t>
            </a:r>
          </a:p>
        </p:txBody>
      </p:sp>
      <p:sp>
        <p:nvSpPr>
          <p:cNvPr id="104" name="Rettangolo 103">
            <a:extLst>
              <a:ext uri="{FF2B5EF4-FFF2-40B4-BE49-F238E27FC236}">
                <a16:creationId xmlns:a16="http://schemas.microsoft.com/office/drawing/2014/main" id="{7AD618CC-3EE0-2413-0542-D2D9AE65F9BE}"/>
              </a:ext>
            </a:extLst>
          </p:cNvPr>
          <p:cNvSpPr/>
          <p:nvPr/>
        </p:nvSpPr>
        <p:spPr>
          <a:xfrm>
            <a:off x="6797032" y="5482233"/>
            <a:ext cx="1648208"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Sostenibilità</a:t>
            </a:r>
          </a:p>
        </p:txBody>
      </p:sp>
      <p:sp>
        <p:nvSpPr>
          <p:cNvPr id="105" name="Rettangolo 104">
            <a:extLst>
              <a:ext uri="{FF2B5EF4-FFF2-40B4-BE49-F238E27FC236}">
                <a16:creationId xmlns:a16="http://schemas.microsoft.com/office/drawing/2014/main" id="{65AE211F-8C1E-49EB-7551-B22997F1D193}"/>
              </a:ext>
            </a:extLst>
          </p:cNvPr>
          <p:cNvSpPr/>
          <p:nvPr/>
        </p:nvSpPr>
        <p:spPr>
          <a:xfrm>
            <a:off x="8332954" y="5964401"/>
            <a:ext cx="2630848"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Non-discriminazioni</a:t>
            </a:r>
          </a:p>
        </p:txBody>
      </p:sp>
      <p:sp>
        <p:nvSpPr>
          <p:cNvPr id="51" name="Titolo 1">
            <a:extLst>
              <a:ext uri="{FF2B5EF4-FFF2-40B4-BE49-F238E27FC236}">
                <a16:creationId xmlns:a16="http://schemas.microsoft.com/office/drawing/2014/main" id="{52EDBF8E-D808-6DF2-C19D-88189C188FE3}"/>
              </a:ext>
            </a:extLst>
          </p:cNvPr>
          <p:cNvSpPr txBox="1">
            <a:spLocks/>
          </p:cNvSpPr>
          <p:nvPr/>
        </p:nvSpPr>
        <p:spPr>
          <a:xfrm>
            <a:off x="347154" y="-64267"/>
            <a:ext cx="11844846"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rPr>
              <a:t>L’approccio </a:t>
            </a:r>
            <a:r>
              <a:rPr kumimoji="0" lang="it-IT" sz="3733" b="1" i="0" u="none" strike="noStrike" kern="0" cap="none" spc="0" normalizeH="0" baseline="0" noProof="0" dirty="0" err="1">
                <a:ln>
                  <a:noFill/>
                </a:ln>
                <a:solidFill>
                  <a:srgbClr val="41AB34"/>
                </a:solidFill>
                <a:effectLst/>
                <a:uLnTx/>
                <a:uFillTx/>
                <a:latin typeface="Century Gothic" panose="020B0502020202020204" pitchFamily="34" charset="0"/>
                <a:ea typeface="Calibri"/>
                <a:cs typeface="Calibri"/>
                <a:sym typeface="Calibri"/>
              </a:rPr>
              <a:t>Respons</a:t>
            </a:r>
            <a:r>
              <a:rPr kumimoji="0" lang="it-IT" sz="3733" b="1" i="0" u="none" strike="noStrike" kern="0" cap="none" spc="0" normalizeH="0" baseline="0" noProof="0" dirty="0" err="1">
                <a:ln>
                  <a:noFill/>
                </a:ln>
                <a:solidFill>
                  <a:srgbClr val="000000"/>
                </a:solidFill>
                <a:effectLst/>
                <a:uLnTx/>
                <a:uFillTx/>
                <a:latin typeface="Century Gothic" panose="020B0502020202020204" pitchFamily="34" charset="0"/>
                <a:ea typeface="Calibri"/>
                <a:cs typeface="Calibri"/>
                <a:sym typeface="Calibri"/>
              </a:rPr>
              <a:t>A</a:t>
            </a:r>
            <a:r>
              <a:rPr kumimoji="0" lang="it-IT" sz="3733" b="1" i="0" u="none" strike="noStrike" kern="0" cap="none" spc="0" normalizeH="0" baseline="0" noProof="0" dirty="0" err="1">
                <a:ln>
                  <a:noFill/>
                </a:ln>
                <a:solidFill>
                  <a:srgbClr val="41AB34"/>
                </a:solidFill>
                <a:effectLst/>
                <a:uLnTx/>
                <a:uFillTx/>
                <a:latin typeface="Century Gothic" panose="020B0502020202020204" pitchFamily="34" charset="0"/>
                <a:ea typeface="Calibri"/>
                <a:cs typeface="Calibri"/>
                <a:sym typeface="Calibri"/>
              </a:rPr>
              <a:t>bility</a:t>
            </a:r>
            <a:r>
              <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rPr>
              <a:t> by Design</a:t>
            </a:r>
            <a:r>
              <a:rPr kumimoji="0" lang="it-IT" sz="3733" b="1" i="0" u="none" strike="noStrike" kern="1200" cap="none" spc="0" normalizeH="0" baseline="0" noProof="0" dirty="0">
                <a:ln>
                  <a:noFill/>
                </a:ln>
                <a:solidFill>
                  <a:srgbClr val="41AB34"/>
                </a:solidFill>
                <a:effectLst/>
                <a:uLnTx/>
                <a:uFillTx/>
                <a:latin typeface="Century Gothic" panose="020B0502020202020204" pitchFamily="34" charset="0"/>
                <a:ea typeface="Calibri"/>
                <a:cs typeface="Calibri"/>
                <a:sym typeface="Calibri"/>
              </a:rPr>
              <a:t>™</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
        <p:nvSpPr>
          <p:cNvPr id="4" name="Rettangolo 3">
            <a:extLst>
              <a:ext uri="{FF2B5EF4-FFF2-40B4-BE49-F238E27FC236}">
                <a16:creationId xmlns:a16="http://schemas.microsoft.com/office/drawing/2014/main" id="{1DFA34E7-968E-327D-5652-7949617CCFE8}"/>
              </a:ext>
            </a:extLst>
          </p:cNvPr>
          <p:cNvSpPr/>
          <p:nvPr/>
        </p:nvSpPr>
        <p:spPr>
          <a:xfrm>
            <a:off x="1053231" y="1273547"/>
            <a:ext cx="3198312"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Centralità della persona</a:t>
            </a:r>
          </a:p>
        </p:txBody>
      </p:sp>
      <p:sp>
        <p:nvSpPr>
          <p:cNvPr id="7" name="Rettangolo 6">
            <a:extLst>
              <a:ext uri="{FF2B5EF4-FFF2-40B4-BE49-F238E27FC236}">
                <a16:creationId xmlns:a16="http://schemas.microsoft.com/office/drawing/2014/main" id="{6C91387D-5A92-76FB-7964-A4AEEE54DF58}"/>
              </a:ext>
            </a:extLst>
          </p:cNvPr>
          <p:cNvSpPr/>
          <p:nvPr/>
        </p:nvSpPr>
        <p:spPr>
          <a:xfrm>
            <a:off x="1451328" y="5315525"/>
            <a:ext cx="2255746"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panose="020B0502020202020204" pitchFamily="34" charset="0"/>
                <a:ea typeface="+mn-ea"/>
                <a:cs typeface="+mn-cs"/>
              </a:rPr>
              <a:t>Consapevolezza</a:t>
            </a:r>
          </a:p>
        </p:txBody>
      </p:sp>
      <p:pic>
        <p:nvPicPr>
          <p:cNvPr id="49" name="Immagine 48" descr="Immagine che contiene testo, cerchio, logo, simbolo&#10;&#10;Descrizione generata automaticamente">
            <a:extLst>
              <a:ext uri="{FF2B5EF4-FFF2-40B4-BE49-F238E27FC236}">
                <a16:creationId xmlns:a16="http://schemas.microsoft.com/office/drawing/2014/main" id="{476C2323-547F-C75E-3B9D-8FFF5F20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93" y="2126971"/>
            <a:ext cx="3150780" cy="3150780"/>
          </a:xfrm>
          <a:prstGeom prst="rect">
            <a:avLst/>
          </a:prstGeom>
        </p:spPr>
      </p:pic>
      <p:sp>
        <p:nvSpPr>
          <p:cNvPr id="50" name="Rettangolo 49">
            <a:extLst>
              <a:ext uri="{FF2B5EF4-FFF2-40B4-BE49-F238E27FC236}">
                <a16:creationId xmlns:a16="http://schemas.microsoft.com/office/drawing/2014/main" id="{2C89C281-70D2-4C8F-4009-586FDF6207CA}"/>
              </a:ext>
            </a:extLst>
          </p:cNvPr>
          <p:cNvSpPr/>
          <p:nvPr/>
        </p:nvSpPr>
        <p:spPr>
          <a:xfrm>
            <a:off x="5787297" y="4212838"/>
            <a:ext cx="534350" cy="360792"/>
          </a:xfrm>
          <a:prstGeom prst="rect">
            <a:avLst/>
          </a:prstGeom>
          <a:solidFill>
            <a:srgbClr val="D1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0421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48A94BFB-9341-F5FE-23B6-316E08DC2AD2}"/>
              </a:ext>
            </a:extLst>
          </p:cNvPr>
          <p:cNvGrpSpPr/>
          <p:nvPr/>
        </p:nvGrpSpPr>
        <p:grpSpPr>
          <a:xfrm>
            <a:off x="472649" y="353902"/>
            <a:ext cx="5041613" cy="830997"/>
            <a:chOff x="160414" y="199377"/>
            <a:chExt cx="5041613" cy="830997"/>
          </a:xfrm>
        </p:grpSpPr>
        <p:pic>
          <p:nvPicPr>
            <p:cNvPr id="4" name="Immagine 3">
              <a:extLst>
                <a:ext uri="{FF2B5EF4-FFF2-40B4-BE49-F238E27FC236}">
                  <a16:creationId xmlns:a16="http://schemas.microsoft.com/office/drawing/2014/main" id="{52F6BA94-4671-7BE2-084B-AD040AB7573F}"/>
                </a:ext>
              </a:extLst>
            </p:cNvPr>
            <p:cNvPicPr>
              <a:picLocks noChangeAspect="1"/>
            </p:cNvPicPr>
            <p:nvPr/>
          </p:nvPicPr>
          <p:blipFill>
            <a:blip r:embed="rId2"/>
            <a:srcRect/>
            <a:stretch/>
          </p:blipFill>
          <p:spPr>
            <a:xfrm>
              <a:off x="160414" y="274375"/>
              <a:ext cx="3592824" cy="727547"/>
            </a:xfrm>
            <a:prstGeom prst="rect">
              <a:avLst/>
            </a:prstGeom>
          </p:spPr>
        </p:pic>
        <p:sp>
          <p:nvSpPr>
            <p:cNvPr id="9" name="CasellaDiTesto 8">
              <a:extLst>
                <a:ext uri="{FF2B5EF4-FFF2-40B4-BE49-F238E27FC236}">
                  <a16:creationId xmlns:a16="http://schemas.microsoft.com/office/drawing/2014/main" id="{B9577379-8A58-DB3C-B77A-5FDEBA6FE2B5}"/>
                </a:ext>
              </a:extLst>
            </p:cNvPr>
            <p:cNvSpPr txBox="1"/>
            <p:nvPr/>
          </p:nvSpPr>
          <p:spPr>
            <a:xfrm>
              <a:off x="3942608" y="199377"/>
              <a:ext cx="1259419" cy="830997"/>
            </a:xfrm>
            <a:prstGeom prst="rect">
              <a:avLst/>
            </a:prstGeom>
            <a:noFill/>
          </p:spPr>
          <p:txBody>
            <a:bodyPr wrap="square">
              <a:spAutoFit/>
            </a:bodyPr>
            <a:lstStyle/>
            <a:p>
              <a:pPr marL="95250" indent="0">
                <a:spcBef>
                  <a:spcPts val="0"/>
                </a:spcBef>
                <a:buNone/>
              </a:pPr>
              <a:r>
                <a:rPr lang="it-IT" sz="1200" b="1" dirty="0">
                  <a:latin typeface="Calibri" panose="020F0502020204030204" pitchFamily="34" charset="0"/>
                  <a:ea typeface="Roboto" panose="02000000000000000000" pitchFamily="2" charset="0"/>
                  <a:cs typeface="Calibri" panose="020F0502020204030204" pitchFamily="34" charset="0"/>
                </a:rPr>
                <a:t>Spin-off dell’Università degli Studi Milano Bicocca</a:t>
              </a:r>
            </a:p>
          </p:txBody>
        </p:sp>
      </p:grpSp>
      <p:sp>
        <p:nvSpPr>
          <p:cNvPr id="18" name="CasellaDiTesto 17">
            <a:extLst>
              <a:ext uri="{FF2B5EF4-FFF2-40B4-BE49-F238E27FC236}">
                <a16:creationId xmlns:a16="http://schemas.microsoft.com/office/drawing/2014/main" id="{01E66696-4A7A-1ED3-C1B9-E8DDFAECE9DA}"/>
              </a:ext>
            </a:extLst>
          </p:cNvPr>
          <p:cNvSpPr txBox="1"/>
          <p:nvPr/>
        </p:nvSpPr>
        <p:spPr>
          <a:xfrm>
            <a:off x="1743388" y="3243451"/>
            <a:ext cx="9444503" cy="1107996"/>
          </a:xfrm>
          <a:prstGeom prst="rect">
            <a:avLst/>
          </a:prstGeom>
          <a:noFill/>
        </p:spPr>
        <p:txBody>
          <a:bodyPr wrap="square">
            <a:spAutoFit/>
          </a:bodyPr>
          <a:lstStyle/>
          <a:p>
            <a:r>
              <a:rPr lang="it-IT" sz="6600" b="1" dirty="0">
                <a:solidFill>
                  <a:srgbClr val="41AB34"/>
                </a:solidFill>
                <a:latin typeface="Century Gothic" panose="020B0502020202020204" pitchFamily="34" charset="0"/>
                <a:cs typeface="Calibri" panose="020F0502020204030204" pitchFamily="34" charset="0"/>
              </a:rPr>
              <a:t>Grazie dell’attenzione!</a:t>
            </a:r>
          </a:p>
        </p:txBody>
      </p:sp>
      <p:sp>
        <p:nvSpPr>
          <p:cNvPr id="19" name="CasellaDiTesto 18">
            <a:extLst>
              <a:ext uri="{FF2B5EF4-FFF2-40B4-BE49-F238E27FC236}">
                <a16:creationId xmlns:a16="http://schemas.microsoft.com/office/drawing/2014/main" id="{B230719B-990E-DEC6-F888-DF18A6586C75}"/>
              </a:ext>
            </a:extLst>
          </p:cNvPr>
          <p:cNvSpPr txBox="1"/>
          <p:nvPr/>
        </p:nvSpPr>
        <p:spPr>
          <a:xfrm>
            <a:off x="2396493" y="4540384"/>
            <a:ext cx="7671461" cy="1015663"/>
          </a:xfrm>
          <a:prstGeom prst="rect">
            <a:avLst/>
          </a:prstGeom>
          <a:noFill/>
        </p:spPr>
        <p:txBody>
          <a:bodyPr wrap="square">
            <a:spAutoFit/>
          </a:bodyPr>
          <a:lstStyle/>
          <a:p>
            <a:pPr algn="ctr"/>
            <a:r>
              <a:rPr lang="it-IT" sz="2000" dirty="0">
                <a:solidFill>
                  <a:schemeClr val="bg1">
                    <a:lumMod val="50000"/>
                  </a:schemeClr>
                </a:solidFill>
                <a:latin typeface="Century Gothic" panose="020B0502020202020204" pitchFamily="34" charset="0"/>
                <a:cs typeface="Calibri" panose="020F0502020204030204" pitchFamily="34" charset="0"/>
              </a:rPr>
              <a:t>chiara.vescovi@redopen.it</a:t>
            </a:r>
          </a:p>
          <a:p>
            <a:pPr algn="ctr"/>
            <a:r>
              <a:rPr lang="it-IT" sz="2000" dirty="0">
                <a:solidFill>
                  <a:schemeClr val="bg1">
                    <a:lumMod val="50000"/>
                  </a:schemeClr>
                </a:solidFill>
                <a:latin typeface="Century Gothic" panose="020B0502020202020204" pitchFamily="34" charset="0"/>
                <a:cs typeface="Calibri" panose="020F0502020204030204" pitchFamily="34" charset="0"/>
              </a:rPr>
              <a:t>chiara.vescovi@unimib.it</a:t>
            </a:r>
          </a:p>
          <a:p>
            <a:pPr algn="ctr"/>
            <a:endParaRPr lang="it-IT" sz="2000" b="1" i="1" dirty="0">
              <a:solidFill>
                <a:schemeClr val="bg1">
                  <a:lumMod val="50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93549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30D1541-A473-A200-4297-D18B0760ACCA}"/>
              </a:ext>
            </a:extLst>
          </p:cNvPr>
          <p:cNvSpPr txBox="1"/>
          <p:nvPr/>
        </p:nvSpPr>
        <p:spPr>
          <a:xfrm>
            <a:off x="347154" y="977851"/>
            <a:ext cx="11676233" cy="2554545"/>
          </a:xfrm>
          <a:prstGeom prst="rect">
            <a:avLst/>
          </a:prstGeom>
          <a:noFill/>
        </p:spPr>
        <p:txBody>
          <a:bodyPr wrap="square">
            <a:spAutoFit/>
          </a:bodyPr>
          <a:lstStyle/>
          <a:p>
            <a:r>
              <a:rPr lang="it-IT" sz="2000" b="0" i="0" u="none" strike="noStrike" dirty="0">
                <a:solidFill>
                  <a:srgbClr val="000000"/>
                </a:solidFill>
                <a:effectLst/>
                <a:latin typeface="Century Gothic" panose="020B0502020202020204" pitchFamily="34" charset="0"/>
                <a:cs typeface="Calibri" panose="020F0502020204030204" pitchFamily="34" charset="0"/>
              </a:rPr>
              <a:t>ReD OPEN è uno </a:t>
            </a:r>
            <a:r>
              <a:rPr lang="it-IT" sz="2000" b="1" i="0" u="none" strike="noStrike" dirty="0">
                <a:solidFill>
                  <a:srgbClr val="000000"/>
                </a:solidFill>
                <a:effectLst/>
                <a:latin typeface="Century Gothic" panose="020B0502020202020204" pitchFamily="34" charset="0"/>
                <a:cs typeface="Calibri" panose="020F0502020204030204" pitchFamily="34" charset="0"/>
              </a:rPr>
              <a:t>spin-off dell’Università degli Studi Milano Bicocca </a:t>
            </a:r>
            <a:r>
              <a:rPr lang="it-IT" sz="2000" dirty="0">
                <a:solidFill>
                  <a:srgbClr val="000000"/>
                </a:solidFill>
                <a:latin typeface="Century Gothic" panose="020B0502020202020204" pitchFamily="34" charset="0"/>
                <a:cs typeface="Calibri" panose="020F0502020204030204" pitchFamily="34" charset="0"/>
              </a:rPr>
              <a:t>che ha sviluppato gli strumenti </a:t>
            </a:r>
            <a:r>
              <a:rPr lang="it-IT" sz="2000" u="none" strike="noStrike" dirty="0">
                <a:solidFill>
                  <a:srgbClr val="41AB34"/>
                </a:solidFill>
                <a:effectLst/>
                <a:latin typeface="Century Gothic" panose="020B0502020202020204" pitchFamily="34" charset="0"/>
                <a:cs typeface="Calibri" panose="020F0502020204030204" pitchFamily="34" charset="0"/>
              </a:rPr>
              <a:t>AI Check &amp; Go™</a:t>
            </a:r>
            <a:r>
              <a:rPr lang="it-IT" sz="2000" u="none" strike="noStrike" dirty="0">
                <a:solidFill>
                  <a:srgbClr val="000000"/>
                </a:solidFill>
                <a:effectLst/>
                <a:latin typeface="Century Gothic" panose="020B0502020202020204" pitchFamily="34" charset="0"/>
                <a:cs typeface="Calibri" panose="020F0502020204030204" pitchFamily="34" charset="0"/>
              </a:rPr>
              <a:t> e </a:t>
            </a:r>
            <a:r>
              <a:rPr lang="it-IT" sz="2000" u="none" strike="noStrike" dirty="0">
                <a:solidFill>
                  <a:srgbClr val="41AB34"/>
                </a:solidFill>
                <a:effectLst/>
                <a:latin typeface="Century Gothic" panose="020B0502020202020204" pitchFamily="34" charset="0"/>
                <a:cs typeface="Calibri" panose="020F0502020204030204" pitchFamily="34" charset="0"/>
              </a:rPr>
              <a:t>AI Check &amp; Audit™.</a:t>
            </a:r>
            <a:br>
              <a:rPr lang="it-IT" sz="2000" u="none" strike="noStrike" dirty="0">
                <a:solidFill>
                  <a:srgbClr val="41AB34"/>
                </a:solidFill>
                <a:effectLst/>
                <a:latin typeface="Century Gothic" panose="020B0502020202020204" pitchFamily="34" charset="0"/>
                <a:cs typeface="Calibri" panose="020F0502020204030204" pitchFamily="34" charset="0"/>
              </a:rPr>
            </a:br>
            <a:endParaRPr lang="it-IT" sz="2000" u="none" strike="noStrike" dirty="0">
              <a:solidFill>
                <a:srgbClr val="41AB34"/>
              </a:solidFill>
              <a:effectLst/>
              <a:latin typeface="Century Gothic" panose="020B0502020202020204" pitchFamily="34" charset="0"/>
              <a:cs typeface="Calibri" panose="020F0502020204030204" pitchFamily="34" charset="0"/>
            </a:endParaRPr>
          </a:p>
          <a:p>
            <a:r>
              <a:rPr lang="it-IT" sz="2000" dirty="0">
                <a:solidFill>
                  <a:srgbClr val="000000"/>
                </a:solidFill>
                <a:latin typeface="Century Gothic" panose="020B0502020202020204" pitchFamily="34" charset="0"/>
                <a:cs typeface="Calibri" panose="020F0502020204030204" pitchFamily="34" charset="0"/>
              </a:rPr>
              <a:t>Dal </a:t>
            </a:r>
            <a:r>
              <a:rPr lang="it-IT" sz="2000" b="0" i="0" u="none" strike="noStrike" dirty="0">
                <a:solidFill>
                  <a:srgbClr val="000000"/>
                </a:solidFill>
                <a:effectLst/>
                <a:latin typeface="Century Gothic" panose="020B0502020202020204" pitchFamily="34" charset="0"/>
                <a:cs typeface="Calibri" panose="020F0502020204030204" pitchFamily="34" charset="0"/>
              </a:rPr>
              <a:t>2019 </a:t>
            </a:r>
            <a:r>
              <a:rPr lang="it-IT" sz="2000" b="0" i="0" u="none" strike="noStrike" dirty="0" err="1">
                <a:solidFill>
                  <a:srgbClr val="000000"/>
                </a:solidFill>
                <a:effectLst/>
                <a:latin typeface="Century Gothic" panose="020B0502020202020204" pitchFamily="34" charset="0"/>
                <a:cs typeface="Calibri" panose="020F0502020204030204" pitchFamily="34" charset="0"/>
              </a:rPr>
              <a:t>ReD</a:t>
            </a:r>
            <a:r>
              <a:rPr lang="it-IT" sz="2000" b="0" i="0" u="none" strike="noStrike" dirty="0">
                <a:solidFill>
                  <a:srgbClr val="000000"/>
                </a:solidFill>
                <a:effectLst/>
                <a:latin typeface="Century Gothic" panose="020B0502020202020204" pitchFamily="34" charset="0"/>
                <a:cs typeface="Calibri" panose="020F0502020204030204" pitchFamily="34" charset="0"/>
              </a:rPr>
              <a:t> OPEN sostiene la diffusione di un approccio consapevole e responsabile alla trasformazione digitale, nella progettazione e nell’utilizzo di strumenti di Intelligenza Artificiale. </a:t>
            </a:r>
            <a:r>
              <a:rPr lang="it-IT" sz="2000" b="0" i="0" u="none" strike="noStrike" dirty="0" err="1">
                <a:solidFill>
                  <a:srgbClr val="000000"/>
                </a:solidFill>
                <a:effectLst/>
                <a:latin typeface="Century Gothic" panose="020B0502020202020204" pitchFamily="34" charset="0"/>
                <a:cs typeface="Calibri" panose="020F0502020204030204" pitchFamily="34" charset="0"/>
              </a:rPr>
              <a:t>ReD</a:t>
            </a:r>
            <a:r>
              <a:rPr lang="it-IT" sz="2000" b="0" i="0" u="none" strike="noStrike" dirty="0">
                <a:solidFill>
                  <a:srgbClr val="000000"/>
                </a:solidFill>
                <a:effectLst/>
                <a:latin typeface="Century Gothic" panose="020B0502020202020204" pitchFamily="34" charset="0"/>
                <a:cs typeface="Calibri" panose="020F0502020204030204" pitchFamily="34" charset="0"/>
              </a:rPr>
              <a:t> OPEN ha anche un suo centro di competenza che ha la missione di potenziare le aziende, comunità e associazioni che affrontano il digitale secondo principi etici e di responsabilità sociale.</a:t>
            </a:r>
            <a:endParaRPr lang="it-IT" sz="2000" dirty="0">
              <a:latin typeface="Century Gothic" panose="020B0502020202020204" pitchFamily="34" charset="0"/>
              <a:cs typeface="Calibri" panose="020F0502020204030204" pitchFamily="34" charset="0"/>
            </a:endParaRPr>
          </a:p>
        </p:txBody>
      </p:sp>
      <p:sp>
        <p:nvSpPr>
          <p:cNvPr id="12" name="Titolo 1">
            <a:extLst>
              <a:ext uri="{FF2B5EF4-FFF2-40B4-BE49-F238E27FC236}">
                <a16:creationId xmlns:a16="http://schemas.microsoft.com/office/drawing/2014/main" id="{B00ED3D2-8BB6-9BA4-C276-85BAF5CEE726}"/>
              </a:ext>
            </a:extLst>
          </p:cNvPr>
          <p:cNvSpPr txBox="1">
            <a:spLocks/>
          </p:cNvSpPr>
          <p:nvPr/>
        </p:nvSpPr>
        <p:spPr>
          <a:xfrm>
            <a:off x="347154" y="-64267"/>
            <a:ext cx="10515600"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defTabSz="1219170"/>
            <a:r>
              <a:rPr lang="it-IT" sz="3733" b="1" kern="0" dirty="0">
                <a:solidFill>
                  <a:srgbClr val="41AB34"/>
                </a:solidFill>
              </a:rPr>
              <a:t>ReD OPEN: Chi siamo</a:t>
            </a:r>
          </a:p>
        </p:txBody>
      </p:sp>
      <p:sp>
        <p:nvSpPr>
          <p:cNvPr id="8" name="CasellaDiTesto 7">
            <a:extLst>
              <a:ext uri="{FF2B5EF4-FFF2-40B4-BE49-F238E27FC236}">
                <a16:creationId xmlns:a16="http://schemas.microsoft.com/office/drawing/2014/main" id="{0124CEA1-C5F4-2841-FF00-5803274366D4}"/>
              </a:ext>
            </a:extLst>
          </p:cNvPr>
          <p:cNvSpPr txBox="1"/>
          <p:nvPr/>
        </p:nvSpPr>
        <p:spPr>
          <a:xfrm>
            <a:off x="317912" y="4397488"/>
            <a:ext cx="3605474" cy="369332"/>
          </a:xfrm>
          <a:prstGeom prst="rect">
            <a:avLst/>
          </a:prstGeom>
          <a:noFill/>
        </p:spPr>
        <p:txBody>
          <a:bodyPr wrap="none" rtlCol="0">
            <a:spAutoFit/>
          </a:bodyPr>
          <a:lstStyle>
            <a:defPPr>
              <a:defRPr lang="it-IT"/>
            </a:defPPr>
            <a:lvl1pPr>
              <a:defRPr sz="2000" b="1">
                <a:solidFill>
                  <a:srgbClr val="41AB34"/>
                </a:solidFill>
                <a:latin typeface="Calibri" panose="020F0502020204030204" pitchFamily="34" charset="0"/>
                <a:cs typeface="Calibri" panose="020F0502020204030204" pitchFamily="34" charset="0"/>
              </a:defRPr>
            </a:lvl1pPr>
          </a:lstStyle>
          <a:p>
            <a:r>
              <a:rPr lang="it-IT" sz="1800" dirty="0">
                <a:latin typeface="Century Gothic" panose="020B0502020202020204" pitchFamily="34" charset="0"/>
              </a:rPr>
              <a:t>Il team e il comitato scientifico</a:t>
            </a:r>
          </a:p>
        </p:txBody>
      </p:sp>
      <p:sp>
        <p:nvSpPr>
          <p:cNvPr id="9" name="CasellaDiTesto 8">
            <a:extLst>
              <a:ext uri="{FF2B5EF4-FFF2-40B4-BE49-F238E27FC236}">
                <a16:creationId xmlns:a16="http://schemas.microsoft.com/office/drawing/2014/main" id="{43E4B3E2-9E0E-6B40-ED1E-08A8CB3707FA}"/>
              </a:ext>
            </a:extLst>
          </p:cNvPr>
          <p:cNvSpPr txBox="1"/>
          <p:nvPr/>
        </p:nvSpPr>
        <p:spPr>
          <a:xfrm>
            <a:off x="8927199" y="5510817"/>
            <a:ext cx="1846980" cy="369332"/>
          </a:xfrm>
          <a:prstGeom prst="rect">
            <a:avLst/>
          </a:prstGeom>
          <a:noFill/>
        </p:spPr>
        <p:txBody>
          <a:bodyPr wrap="none" rtlCol="0">
            <a:spAutoFit/>
          </a:bodyPr>
          <a:lstStyle>
            <a:defPPr>
              <a:defRPr lang="it-IT"/>
            </a:defPPr>
            <a:lvl1pPr>
              <a:defRPr sz="2000" b="1">
                <a:solidFill>
                  <a:srgbClr val="41AB34"/>
                </a:solidFill>
                <a:latin typeface="Calibri" panose="020F0502020204030204" pitchFamily="34" charset="0"/>
                <a:cs typeface="Calibri" panose="020F0502020204030204" pitchFamily="34" charset="0"/>
              </a:defRPr>
            </a:lvl1pPr>
          </a:lstStyle>
          <a:p>
            <a:r>
              <a:rPr lang="it-IT" sz="1800" dirty="0">
                <a:latin typeface="Century Gothic" panose="020B0502020202020204" pitchFamily="34" charset="0"/>
              </a:rPr>
              <a:t>La nostra storia</a:t>
            </a:r>
          </a:p>
        </p:txBody>
      </p:sp>
      <p:sp>
        <p:nvSpPr>
          <p:cNvPr id="14" name="CasellaDiTesto 13">
            <a:extLst>
              <a:ext uri="{FF2B5EF4-FFF2-40B4-BE49-F238E27FC236}">
                <a16:creationId xmlns:a16="http://schemas.microsoft.com/office/drawing/2014/main" id="{E71A7B3F-306E-DAC6-8911-DDD34EF97233}"/>
              </a:ext>
            </a:extLst>
          </p:cNvPr>
          <p:cNvSpPr txBox="1"/>
          <p:nvPr/>
        </p:nvSpPr>
        <p:spPr>
          <a:xfrm>
            <a:off x="8927199" y="5892038"/>
            <a:ext cx="4707724" cy="369332"/>
          </a:xfrm>
          <a:prstGeom prst="rect">
            <a:avLst/>
          </a:prstGeom>
          <a:noFill/>
        </p:spPr>
        <p:txBody>
          <a:bodyPr wrap="square">
            <a:spAutoFit/>
          </a:bodyPr>
          <a:lstStyle>
            <a:defPPr>
              <a:defRPr lang="it-IT"/>
            </a:defPPr>
            <a:lvl1pPr>
              <a:defRPr sz="2000">
                <a:latin typeface="Calibri" panose="020F0502020204030204" pitchFamily="34" charset="0"/>
                <a:cs typeface="Calibri" panose="020F0502020204030204" pitchFamily="34" charset="0"/>
              </a:defRPr>
            </a:lvl1pPr>
          </a:lstStyle>
          <a:p>
            <a:r>
              <a:rPr lang="it-IT" sz="1800" dirty="0">
                <a:latin typeface="Century Gothic" panose="020B0502020202020204" pitchFamily="34" charset="0"/>
              </a:rPr>
              <a:t>www.redopen.it/timeline/</a:t>
            </a:r>
          </a:p>
        </p:txBody>
      </p:sp>
      <p:sp>
        <p:nvSpPr>
          <p:cNvPr id="16" name="CasellaDiTesto 15">
            <a:extLst>
              <a:ext uri="{FF2B5EF4-FFF2-40B4-BE49-F238E27FC236}">
                <a16:creationId xmlns:a16="http://schemas.microsoft.com/office/drawing/2014/main" id="{894210A9-B5CA-EF39-C5E9-4C370627DE28}"/>
              </a:ext>
            </a:extLst>
          </p:cNvPr>
          <p:cNvSpPr txBox="1"/>
          <p:nvPr/>
        </p:nvSpPr>
        <p:spPr>
          <a:xfrm>
            <a:off x="333677" y="4678213"/>
            <a:ext cx="3083403" cy="369332"/>
          </a:xfrm>
          <a:prstGeom prst="rect">
            <a:avLst/>
          </a:prstGeom>
          <a:noFill/>
        </p:spPr>
        <p:txBody>
          <a:bodyPr wrap="square">
            <a:spAutoFit/>
          </a:bodyPr>
          <a:lstStyle/>
          <a:p>
            <a:r>
              <a:rPr lang="it-IT" dirty="0">
                <a:latin typeface="Century Gothic" panose="020B0502020202020204" pitchFamily="34" charset="0"/>
                <a:cs typeface="Calibri" panose="020F0502020204030204" pitchFamily="34" charset="0"/>
              </a:rPr>
              <a:t>www.redopen.it/team/</a:t>
            </a:r>
          </a:p>
        </p:txBody>
      </p:sp>
      <p:pic>
        <p:nvPicPr>
          <p:cNvPr id="2" name="Immagine 1">
            <a:extLst>
              <a:ext uri="{FF2B5EF4-FFF2-40B4-BE49-F238E27FC236}">
                <a16:creationId xmlns:a16="http://schemas.microsoft.com/office/drawing/2014/main" id="{AA46ABE7-98DF-2725-FB7B-5234517963E8}"/>
              </a:ext>
            </a:extLst>
          </p:cNvPr>
          <p:cNvPicPr>
            <a:picLocks noChangeAspect="1"/>
          </p:cNvPicPr>
          <p:nvPr/>
        </p:nvPicPr>
        <p:blipFill>
          <a:blip r:embed="rId2"/>
          <a:stretch>
            <a:fillRect/>
          </a:stretch>
        </p:blipFill>
        <p:spPr>
          <a:xfrm rot="20227033">
            <a:off x="4849586" y="3880333"/>
            <a:ext cx="2539230" cy="2539230"/>
          </a:xfrm>
          <a:prstGeom prst="rect">
            <a:avLst/>
          </a:prstGeom>
        </p:spPr>
      </p:pic>
      <p:pic>
        <p:nvPicPr>
          <p:cNvPr id="4" name="Immagine 3">
            <a:extLst>
              <a:ext uri="{FF2B5EF4-FFF2-40B4-BE49-F238E27FC236}">
                <a16:creationId xmlns:a16="http://schemas.microsoft.com/office/drawing/2014/main" id="{E76066FF-07F0-A265-AE40-7F113411BA49}"/>
              </a:ext>
            </a:extLst>
          </p:cNvPr>
          <p:cNvPicPr>
            <a:picLocks noChangeAspect="1"/>
          </p:cNvPicPr>
          <p:nvPr/>
        </p:nvPicPr>
        <p:blipFill>
          <a:blip r:embed="rId3"/>
          <a:stretch>
            <a:fillRect/>
          </a:stretch>
        </p:blipFill>
        <p:spPr>
          <a:xfrm>
            <a:off x="3865670" y="4560831"/>
            <a:ext cx="615186" cy="621463"/>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20222F4C-328E-56F5-E4DE-B1ABF648F81C}"/>
              </a:ext>
            </a:extLst>
          </p:cNvPr>
          <p:cNvPicPr>
            <a:picLocks noChangeAspect="1"/>
          </p:cNvPicPr>
          <p:nvPr/>
        </p:nvPicPr>
        <p:blipFill>
          <a:blip r:embed="rId4"/>
          <a:stretch>
            <a:fillRect/>
          </a:stretch>
        </p:blipFill>
        <p:spPr>
          <a:xfrm>
            <a:off x="7636422" y="4994151"/>
            <a:ext cx="826872" cy="835309"/>
          </a:xfrm>
          <a:prstGeom prst="rect">
            <a:avLst/>
          </a:prstGeom>
          <a:ln>
            <a:noFill/>
          </a:ln>
          <a:effectLst>
            <a:outerShdw blurRad="292100" dist="139700" dir="2700000" algn="tl" rotWithShape="0">
              <a:srgbClr val="333333">
                <a:alpha val="65000"/>
              </a:srgbClr>
            </a:outerShdw>
          </a:effectLst>
        </p:spPr>
      </p:pic>
      <p:sp>
        <p:nvSpPr>
          <p:cNvPr id="13" name="Rettangolo con angoli arrotondati 12">
            <a:extLst>
              <a:ext uri="{FF2B5EF4-FFF2-40B4-BE49-F238E27FC236}">
                <a16:creationId xmlns:a16="http://schemas.microsoft.com/office/drawing/2014/main" id="{C8894064-32A4-8DCF-1D73-4996DAEC9EF9}"/>
              </a:ext>
            </a:extLst>
          </p:cNvPr>
          <p:cNvSpPr/>
          <p:nvPr/>
        </p:nvSpPr>
        <p:spPr>
          <a:xfrm>
            <a:off x="7284175" y="3792290"/>
            <a:ext cx="1962513" cy="737402"/>
          </a:xfrm>
          <a:prstGeom prst="roundRect">
            <a:avLst/>
          </a:prstGeom>
          <a:solidFill>
            <a:srgbClr val="73C581"/>
          </a:solidFill>
          <a:ln w="762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pic>
        <p:nvPicPr>
          <p:cNvPr id="15" name="Immagine 14">
            <a:extLst>
              <a:ext uri="{FF2B5EF4-FFF2-40B4-BE49-F238E27FC236}">
                <a16:creationId xmlns:a16="http://schemas.microsoft.com/office/drawing/2014/main" id="{C8140539-4F48-2CA9-593F-0BFE61274DC7}"/>
              </a:ext>
            </a:extLst>
          </p:cNvPr>
          <p:cNvPicPr>
            <a:picLocks noChangeAspect="1"/>
          </p:cNvPicPr>
          <p:nvPr/>
        </p:nvPicPr>
        <p:blipFill rotWithShape="1">
          <a:blip r:embed="rId2"/>
          <a:srcRect l="23112" t="-2412" r="28149" b="67617"/>
          <a:stretch/>
        </p:blipFill>
        <p:spPr>
          <a:xfrm rot="8253224">
            <a:off x="6321304" y="3989712"/>
            <a:ext cx="1023051" cy="730370"/>
          </a:xfrm>
          <a:prstGeom prst="rect">
            <a:avLst/>
          </a:prstGeom>
        </p:spPr>
      </p:pic>
      <p:pic>
        <p:nvPicPr>
          <p:cNvPr id="17" name="Immagine 16">
            <a:extLst>
              <a:ext uri="{FF2B5EF4-FFF2-40B4-BE49-F238E27FC236}">
                <a16:creationId xmlns:a16="http://schemas.microsoft.com/office/drawing/2014/main" id="{EC8578E8-6A96-B07E-6D2E-18B1CEF0F8E4}"/>
              </a:ext>
            </a:extLst>
          </p:cNvPr>
          <p:cNvPicPr>
            <a:picLocks noChangeAspect="1"/>
          </p:cNvPicPr>
          <p:nvPr/>
        </p:nvPicPr>
        <p:blipFill rotWithShape="1">
          <a:blip r:embed="rId5"/>
          <a:srcRect l="22901" t="7807" r="24729" b="55526"/>
          <a:stretch/>
        </p:blipFill>
        <p:spPr>
          <a:xfrm rot="17736564">
            <a:off x="5427793" y="3920209"/>
            <a:ext cx="1169544" cy="818856"/>
          </a:xfrm>
          <a:prstGeom prst="rect">
            <a:avLst/>
          </a:prstGeom>
        </p:spPr>
      </p:pic>
      <p:sp>
        <p:nvSpPr>
          <p:cNvPr id="18" name="Rettangolo con angoli arrotondati 17">
            <a:extLst>
              <a:ext uri="{FF2B5EF4-FFF2-40B4-BE49-F238E27FC236}">
                <a16:creationId xmlns:a16="http://schemas.microsoft.com/office/drawing/2014/main" id="{74DAA7BA-0D79-F397-2F8C-C071E51154C8}"/>
              </a:ext>
            </a:extLst>
          </p:cNvPr>
          <p:cNvSpPr/>
          <p:nvPr/>
        </p:nvSpPr>
        <p:spPr>
          <a:xfrm>
            <a:off x="7419232" y="3867837"/>
            <a:ext cx="1724769" cy="577078"/>
          </a:xfrm>
          <a:prstGeom prst="roundRect">
            <a:avLst/>
          </a:prstGeom>
          <a:solidFill>
            <a:schemeClr val="bg1"/>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2CBEEF3D-3F34-22F6-C38A-6C41119195A2}"/>
              </a:ext>
            </a:extLst>
          </p:cNvPr>
          <p:cNvPicPr>
            <a:picLocks noChangeAspect="1"/>
          </p:cNvPicPr>
          <p:nvPr/>
        </p:nvPicPr>
        <p:blipFill>
          <a:blip r:embed="rId6"/>
          <a:srcRect/>
          <a:stretch/>
        </p:blipFill>
        <p:spPr>
          <a:xfrm>
            <a:off x="7437160" y="3974837"/>
            <a:ext cx="1642459" cy="335992"/>
          </a:xfrm>
          <a:prstGeom prst="rect">
            <a:avLst/>
          </a:prstGeom>
        </p:spPr>
      </p:pic>
      <p:sp>
        <p:nvSpPr>
          <p:cNvPr id="20" name="CasellaDiTesto 19">
            <a:extLst>
              <a:ext uri="{FF2B5EF4-FFF2-40B4-BE49-F238E27FC236}">
                <a16:creationId xmlns:a16="http://schemas.microsoft.com/office/drawing/2014/main" id="{5F7A9192-AFCB-0BD6-DD41-180B36C2A011}"/>
              </a:ext>
            </a:extLst>
          </p:cNvPr>
          <p:cNvSpPr txBox="1"/>
          <p:nvPr/>
        </p:nvSpPr>
        <p:spPr>
          <a:xfrm>
            <a:off x="3484321" y="5045021"/>
            <a:ext cx="1268858" cy="307777"/>
          </a:xfrm>
          <a:prstGeom prst="rect">
            <a:avLst/>
          </a:prstGeom>
          <a:noFill/>
        </p:spPr>
        <p:txBody>
          <a:bodyPr wrap="square">
            <a:spAutoFit/>
          </a:bodyPr>
          <a:lstStyle/>
          <a:p>
            <a:pPr algn="ctr"/>
            <a:r>
              <a:rPr lang="en-GB" sz="1400" b="1" dirty="0">
                <a:latin typeface="Century Gothic" panose="020B0502020202020204" pitchFamily="34" charset="0"/>
              </a:rPr>
              <a:t>Accademia</a:t>
            </a:r>
          </a:p>
        </p:txBody>
      </p:sp>
      <p:sp>
        <p:nvSpPr>
          <p:cNvPr id="21" name="CasellaDiTesto 20">
            <a:extLst>
              <a:ext uri="{FF2B5EF4-FFF2-40B4-BE49-F238E27FC236}">
                <a16:creationId xmlns:a16="http://schemas.microsoft.com/office/drawing/2014/main" id="{A331A108-5EC2-6E94-6FFF-889359665C0B}"/>
              </a:ext>
            </a:extLst>
          </p:cNvPr>
          <p:cNvSpPr txBox="1"/>
          <p:nvPr/>
        </p:nvSpPr>
        <p:spPr>
          <a:xfrm>
            <a:off x="7559168" y="5858464"/>
            <a:ext cx="981380" cy="307777"/>
          </a:xfrm>
          <a:prstGeom prst="rect">
            <a:avLst/>
          </a:prstGeom>
          <a:noFill/>
        </p:spPr>
        <p:txBody>
          <a:bodyPr wrap="square">
            <a:spAutoFit/>
          </a:bodyPr>
          <a:lstStyle/>
          <a:p>
            <a:pPr algn="ctr"/>
            <a:r>
              <a:rPr lang="en-GB" sz="1400" b="1" dirty="0">
                <a:latin typeface="Century Gothic" panose="020B0502020202020204" pitchFamily="34" charset="0"/>
              </a:rPr>
              <a:t>Impresa</a:t>
            </a:r>
          </a:p>
        </p:txBody>
      </p:sp>
    </p:spTree>
    <p:extLst>
      <p:ext uri="{BB962C8B-B14F-4D97-AF65-F5344CB8AC3E}">
        <p14:creationId xmlns:p14="http://schemas.microsoft.com/office/powerpoint/2010/main" val="400979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magine 30">
            <a:extLst>
              <a:ext uri="{FF2B5EF4-FFF2-40B4-BE49-F238E27FC236}">
                <a16:creationId xmlns:a16="http://schemas.microsoft.com/office/drawing/2014/main" id="{9AE4FFA9-EEF9-E597-A3CB-7B8C75FF0BEB}"/>
              </a:ext>
            </a:extLst>
          </p:cNvPr>
          <p:cNvPicPr>
            <a:picLocks noChangeAspect="1"/>
          </p:cNvPicPr>
          <p:nvPr/>
        </p:nvPicPr>
        <p:blipFill>
          <a:blip r:embed="rId3"/>
          <a:stretch>
            <a:fillRect/>
          </a:stretch>
        </p:blipFill>
        <p:spPr>
          <a:xfrm>
            <a:off x="-1066944" y="4082830"/>
            <a:ext cx="638845" cy="638845"/>
          </a:xfrm>
          <a:prstGeom prst="rect">
            <a:avLst/>
          </a:prstGeom>
        </p:spPr>
      </p:pic>
      <p:sp>
        <p:nvSpPr>
          <p:cNvPr id="22" name="Titolo 1">
            <a:extLst>
              <a:ext uri="{FF2B5EF4-FFF2-40B4-BE49-F238E27FC236}">
                <a16:creationId xmlns:a16="http://schemas.microsoft.com/office/drawing/2014/main" id="{1E01F3C7-55D9-6068-B25C-56F07953FD8C}"/>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Principio di precauzione in Europa</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grpSp>
        <p:nvGrpSpPr>
          <p:cNvPr id="14" name="Gruppo 13">
            <a:extLst>
              <a:ext uri="{FF2B5EF4-FFF2-40B4-BE49-F238E27FC236}">
                <a16:creationId xmlns:a16="http://schemas.microsoft.com/office/drawing/2014/main" id="{21845C75-9006-5152-C305-8356E42E86DA}"/>
              </a:ext>
            </a:extLst>
          </p:cNvPr>
          <p:cNvGrpSpPr/>
          <p:nvPr/>
        </p:nvGrpSpPr>
        <p:grpSpPr>
          <a:xfrm>
            <a:off x="429449" y="1993390"/>
            <a:ext cx="4148631" cy="3248558"/>
            <a:chOff x="545592" y="2011678"/>
            <a:chExt cx="4148631" cy="3248558"/>
          </a:xfrm>
        </p:grpSpPr>
        <p:pic>
          <p:nvPicPr>
            <p:cNvPr id="6" name="Immagine 5">
              <a:extLst>
                <a:ext uri="{FF2B5EF4-FFF2-40B4-BE49-F238E27FC236}">
                  <a16:creationId xmlns:a16="http://schemas.microsoft.com/office/drawing/2014/main" id="{3CDB89C4-B56F-F3E2-A53E-A2DCC5E456CD}"/>
                </a:ext>
              </a:extLst>
            </p:cNvPr>
            <p:cNvPicPr>
              <a:picLocks noChangeAspect="1"/>
            </p:cNvPicPr>
            <p:nvPr/>
          </p:nvPicPr>
          <p:blipFill>
            <a:blip r:embed="rId4">
              <a:alphaModFix amt="50000"/>
            </a:blip>
            <a:stretch>
              <a:fillRect/>
            </a:stretch>
          </p:blipFill>
          <p:spPr>
            <a:xfrm>
              <a:off x="1445665" y="2011678"/>
              <a:ext cx="3248558" cy="3248558"/>
            </a:xfrm>
            <a:prstGeom prst="rect">
              <a:avLst/>
            </a:prstGeom>
          </p:spPr>
        </p:pic>
        <p:pic>
          <p:nvPicPr>
            <p:cNvPr id="3" name="Immagine 2">
              <a:extLst>
                <a:ext uri="{FF2B5EF4-FFF2-40B4-BE49-F238E27FC236}">
                  <a16:creationId xmlns:a16="http://schemas.microsoft.com/office/drawing/2014/main" id="{F9A4388F-6FF9-F872-BA0F-5DCDAD3CB9BB}"/>
                </a:ext>
              </a:extLst>
            </p:cNvPr>
            <p:cNvPicPr>
              <a:picLocks noChangeAspect="1"/>
            </p:cNvPicPr>
            <p:nvPr/>
          </p:nvPicPr>
          <p:blipFill>
            <a:blip r:embed="rId5"/>
            <a:stretch>
              <a:fillRect/>
            </a:stretch>
          </p:blipFill>
          <p:spPr>
            <a:xfrm>
              <a:off x="545592" y="2143353"/>
              <a:ext cx="2999841" cy="2999841"/>
            </a:xfrm>
            <a:prstGeom prst="rect">
              <a:avLst/>
            </a:prstGeom>
          </p:spPr>
        </p:pic>
      </p:grpSp>
      <p:sp>
        <p:nvSpPr>
          <p:cNvPr id="9" name="CasellaDiTesto 8">
            <a:extLst>
              <a:ext uri="{FF2B5EF4-FFF2-40B4-BE49-F238E27FC236}">
                <a16:creationId xmlns:a16="http://schemas.microsoft.com/office/drawing/2014/main" id="{493FDF76-D848-A543-B058-3248B807C637}"/>
              </a:ext>
            </a:extLst>
          </p:cNvPr>
          <p:cNvSpPr txBox="1"/>
          <p:nvPr/>
        </p:nvSpPr>
        <p:spPr>
          <a:xfrm>
            <a:off x="5132222" y="1384704"/>
            <a:ext cx="651418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0" i="0" dirty="0">
                <a:solidFill>
                  <a:srgbClr val="333333"/>
                </a:solidFill>
                <a:effectLst/>
                <a:latin typeface="Century Gothic" panose="020B0502020202020204" pitchFamily="34" charset="0"/>
              </a:rPr>
              <a:t>«Il principio di precauzione è un approccio alla gestione del rischio per cui, qualora sia possibile che una determinata politica o azione possa arrecare danno ai cittadini o all’ambiente e qualora non vi sia ancora un consenso scientifico sulla questione, la politica o l’azione in questione non dovrebbe essere perseguita</a:t>
            </a:r>
            <a:r>
              <a:rPr lang="it-IT" b="0" i="0" dirty="0">
                <a:solidFill>
                  <a:srgbClr val="333333"/>
                </a:solidFill>
                <a:effectLst/>
                <a:latin typeface="Arial" panose="020B0604020202020204" pitchFamily="34" charset="0"/>
              </a:rPr>
              <a:t>.»</a:t>
            </a:r>
            <a:endParaRPr lang="it-IT" dirty="0"/>
          </a:p>
        </p:txBody>
      </p:sp>
      <p:sp>
        <p:nvSpPr>
          <p:cNvPr id="10" name="Triangolo isoscele 9">
            <a:extLst>
              <a:ext uri="{FF2B5EF4-FFF2-40B4-BE49-F238E27FC236}">
                <a16:creationId xmlns:a16="http://schemas.microsoft.com/office/drawing/2014/main" id="{9357CE68-8228-B312-BF43-8711127AE02E}"/>
              </a:ext>
            </a:extLst>
          </p:cNvPr>
          <p:cNvSpPr/>
          <p:nvPr/>
        </p:nvSpPr>
        <p:spPr>
          <a:xfrm rot="10800000">
            <a:off x="6835904" y="3294994"/>
            <a:ext cx="3087316" cy="4261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26F021F-29C4-9BEB-8C6E-BE946244C948}"/>
              </a:ext>
            </a:extLst>
          </p:cNvPr>
          <p:cNvSpPr txBox="1"/>
          <p:nvPr/>
        </p:nvSpPr>
        <p:spPr>
          <a:xfrm>
            <a:off x="5011522" y="3844512"/>
            <a:ext cx="663488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b="0" i="0" dirty="0">
                <a:solidFill>
                  <a:srgbClr val="000000"/>
                </a:solidFill>
                <a:effectLst/>
                <a:latin typeface="Times New Roman" panose="02020603050405020304" pitchFamily="18" charset="0"/>
              </a:rPr>
              <a:t>  </a:t>
            </a:r>
            <a:r>
              <a:rPr lang="it-IT" b="1" dirty="0">
                <a:solidFill>
                  <a:srgbClr val="333333"/>
                </a:solidFill>
                <a:latin typeface="Century Gothic" panose="020B0502020202020204" pitchFamily="34" charset="0"/>
              </a:rPr>
              <a:t>Art. 191(2), TFUE</a:t>
            </a:r>
          </a:p>
          <a:p>
            <a:pPr algn="ctr"/>
            <a:r>
              <a:rPr lang="it-IT" dirty="0">
                <a:solidFill>
                  <a:srgbClr val="333333"/>
                </a:solidFill>
                <a:latin typeface="Century Gothic" panose="020B0502020202020204" pitchFamily="34" charset="0"/>
              </a:rPr>
              <a:t>La politica dell'Unione in materia ambientale mira a un elevato livello di tutela, tenendo conto della diversità delle situazioni nelle varie regioni dell'Unione. Essa è fondata </a:t>
            </a:r>
            <a:r>
              <a:rPr lang="it-IT" b="1" dirty="0">
                <a:solidFill>
                  <a:srgbClr val="333333"/>
                </a:solidFill>
                <a:latin typeface="Century Gothic" panose="020B0502020202020204" pitchFamily="34" charset="0"/>
              </a:rPr>
              <a:t>sui principi della precauzione </a:t>
            </a:r>
            <a:r>
              <a:rPr lang="it-IT" dirty="0">
                <a:solidFill>
                  <a:srgbClr val="333333"/>
                </a:solidFill>
                <a:latin typeface="Century Gothic" panose="020B0502020202020204" pitchFamily="34" charset="0"/>
              </a:rPr>
              <a:t>e dell'azione preventiva, sul principio della correzione, in via prioritaria alla fonte, dei danni causati all'ambiente, nonché sul principio "chi inquina paga".</a:t>
            </a:r>
          </a:p>
        </p:txBody>
      </p:sp>
      <p:sp>
        <p:nvSpPr>
          <p:cNvPr id="15" name="CasellaDiTesto 14">
            <a:extLst>
              <a:ext uri="{FF2B5EF4-FFF2-40B4-BE49-F238E27FC236}">
                <a16:creationId xmlns:a16="http://schemas.microsoft.com/office/drawing/2014/main" id="{C093C97C-CD8A-84F0-387E-BA3BB3A763AA}"/>
              </a:ext>
            </a:extLst>
          </p:cNvPr>
          <p:cNvSpPr txBox="1"/>
          <p:nvPr/>
        </p:nvSpPr>
        <p:spPr>
          <a:xfrm>
            <a:off x="429449" y="5503612"/>
            <a:ext cx="3557335" cy="784830"/>
          </a:xfrm>
          <a:prstGeom prst="rect">
            <a:avLst/>
          </a:prstGeom>
          <a:noFill/>
        </p:spPr>
        <p:txBody>
          <a:bodyPr wrap="square" rtlCol="0">
            <a:spAutoFit/>
          </a:bodyPr>
          <a:lstStyle/>
          <a:p>
            <a:r>
              <a:rPr lang="it-IT" sz="1050" dirty="0">
                <a:latin typeface="Century Gothic" panose="020B0502020202020204" pitchFamily="34" charset="0"/>
              </a:rPr>
              <a:t>Fonte: EUR-</a:t>
            </a:r>
            <a:r>
              <a:rPr lang="it-IT" sz="1050" dirty="0" err="1">
                <a:latin typeface="Century Gothic" panose="020B0502020202020204" pitchFamily="34" charset="0"/>
              </a:rPr>
              <a:t>Lex</a:t>
            </a:r>
            <a:r>
              <a:rPr lang="it-IT" sz="1050" dirty="0">
                <a:latin typeface="Century Gothic" panose="020B0502020202020204" pitchFamily="34" charset="0"/>
              </a:rPr>
              <a:t>, Principio di precauzione, disponibile al seguente link: </a:t>
            </a:r>
            <a:r>
              <a:rPr lang="it-IT" sz="800" dirty="0">
                <a:latin typeface="Century Gothic" panose="020B0502020202020204" pitchFamily="34" charset="0"/>
              </a:rPr>
              <a:t>https://eur-lex.europa.eu/legal-content/IT/TXT/?uri=LEGISSUM:precautionary_principle#:~:text=Il%20principio%20di%20precauzione%20%C3%A8,in%20questione%20non%20dovrebbe%20essere</a:t>
            </a:r>
            <a:endParaRPr lang="it-IT" sz="1050" dirty="0">
              <a:latin typeface="Century Gothic" panose="020B0502020202020204" pitchFamily="34" charset="0"/>
            </a:endParaRPr>
          </a:p>
        </p:txBody>
      </p:sp>
    </p:spTree>
    <p:extLst>
      <p:ext uri="{BB962C8B-B14F-4D97-AF65-F5344CB8AC3E}">
        <p14:creationId xmlns:p14="http://schemas.microsoft.com/office/powerpoint/2010/main" val="82895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magine 30">
            <a:extLst>
              <a:ext uri="{FF2B5EF4-FFF2-40B4-BE49-F238E27FC236}">
                <a16:creationId xmlns:a16="http://schemas.microsoft.com/office/drawing/2014/main" id="{9AE4FFA9-EEF9-E597-A3CB-7B8C75FF0BEB}"/>
              </a:ext>
            </a:extLst>
          </p:cNvPr>
          <p:cNvPicPr>
            <a:picLocks noChangeAspect="1"/>
          </p:cNvPicPr>
          <p:nvPr/>
        </p:nvPicPr>
        <p:blipFill>
          <a:blip r:embed="rId3"/>
          <a:stretch>
            <a:fillRect/>
          </a:stretch>
        </p:blipFill>
        <p:spPr>
          <a:xfrm>
            <a:off x="-1066944" y="4082830"/>
            <a:ext cx="638845" cy="638845"/>
          </a:xfrm>
          <a:prstGeom prst="rect">
            <a:avLst/>
          </a:prstGeom>
        </p:spPr>
      </p:pic>
      <p:sp>
        <p:nvSpPr>
          <p:cNvPr id="4" name="CasellaDiTesto 3">
            <a:extLst>
              <a:ext uri="{FF2B5EF4-FFF2-40B4-BE49-F238E27FC236}">
                <a16:creationId xmlns:a16="http://schemas.microsoft.com/office/drawing/2014/main" id="{CC4BD687-776F-3C53-E3B9-CBFE243EE8D9}"/>
              </a:ext>
            </a:extLst>
          </p:cNvPr>
          <p:cNvSpPr txBox="1"/>
          <p:nvPr/>
        </p:nvSpPr>
        <p:spPr>
          <a:xfrm>
            <a:off x="5468867" y="1155370"/>
            <a:ext cx="6166713" cy="1200329"/>
          </a:xfrm>
          <a:prstGeom prst="rect">
            <a:avLst/>
          </a:prstGeom>
          <a:noFill/>
        </p:spPr>
        <p:txBody>
          <a:bodyPr wrap="square" rtlCol="0">
            <a:spAutoFit/>
          </a:bodyPr>
          <a:lstStyle/>
          <a:p>
            <a:r>
              <a:rPr lang="it-IT" dirty="0">
                <a:latin typeface="Century Gothic" panose="020B0502020202020204" pitchFamily="34" charset="0"/>
              </a:rPr>
              <a:t>Strategia di gestione del rischio</a:t>
            </a:r>
          </a:p>
          <a:p>
            <a:pPr marL="342900" indent="-342900">
              <a:buFont typeface="+mj-lt"/>
              <a:buAutoNum type="alphaLcParenR"/>
            </a:pPr>
            <a:r>
              <a:rPr lang="it-IT" dirty="0">
                <a:latin typeface="Century Gothic" panose="020B0502020202020204" pitchFamily="34" charset="0"/>
              </a:rPr>
              <a:t>Valutazione</a:t>
            </a:r>
          </a:p>
          <a:p>
            <a:pPr marL="342900" indent="-342900">
              <a:buFont typeface="+mj-lt"/>
              <a:buAutoNum type="alphaLcParenR"/>
            </a:pPr>
            <a:r>
              <a:rPr lang="it-IT" dirty="0">
                <a:latin typeface="Century Gothic" panose="020B0502020202020204" pitchFamily="34" charset="0"/>
              </a:rPr>
              <a:t>Gestione</a:t>
            </a:r>
          </a:p>
          <a:p>
            <a:pPr marL="342900" indent="-342900">
              <a:buFont typeface="+mj-lt"/>
              <a:buAutoNum type="alphaLcParenR"/>
            </a:pPr>
            <a:r>
              <a:rPr lang="it-IT" dirty="0">
                <a:latin typeface="Century Gothic" panose="020B0502020202020204" pitchFamily="34" charset="0"/>
              </a:rPr>
              <a:t>Comunicazione del rischio. </a:t>
            </a:r>
          </a:p>
        </p:txBody>
      </p:sp>
      <p:sp>
        <p:nvSpPr>
          <p:cNvPr id="6" name="CasellaDiTesto 5">
            <a:extLst>
              <a:ext uri="{FF2B5EF4-FFF2-40B4-BE49-F238E27FC236}">
                <a16:creationId xmlns:a16="http://schemas.microsoft.com/office/drawing/2014/main" id="{CA0E12F5-49C7-3CC6-13BD-7177B22A4334}"/>
              </a:ext>
            </a:extLst>
          </p:cNvPr>
          <p:cNvSpPr txBox="1"/>
          <p:nvPr/>
        </p:nvSpPr>
        <p:spPr>
          <a:xfrm>
            <a:off x="502601" y="5543958"/>
            <a:ext cx="4188272" cy="338554"/>
          </a:xfrm>
          <a:prstGeom prst="rect">
            <a:avLst/>
          </a:prstGeom>
          <a:noFill/>
        </p:spPr>
        <p:txBody>
          <a:bodyPr wrap="square" rtlCol="0">
            <a:spAutoFit/>
          </a:bodyPr>
          <a:lstStyle/>
          <a:p>
            <a:r>
              <a:rPr lang="it-IT" sz="800" dirty="0">
                <a:latin typeface="Century Gothic" panose="020B0502020202020204" pitchFamily="34" charset="0"/>
              </a:rPr>
              <a:t>Fonte: Commissione delle Comunità Europee, Comunicazione della Commissione sul principio di precazione, COM(2000) I </a:t>
            </a:r>
            <a:r>
              <a:rPr lang="it-IT" sz="800" dirty="0" err="1">
                <a:latin typeface="Century Gothic" panose="020B0502020202020204" pitchFamily="34" charset="0"/>
              </a:rPr>
              <a:t>final</a:t>
            </a:r>
            <a:r>
              <a:rPr lang="it-IT" sz="800" dirty="0">
                <a:latin typeface="Century Gothic" panose="020B0502020202020204" pitchFamily="34" charset="0"/>
              </a:rPr>
              <a:t>, 2.2.2000, Bruxelles</a:t>
            </a:r>
          </a:p>
        </p:txBody>
      </p:sp>
      <p:sp>
        <p:nvSpPr>
          <p:cNvPr id="8" name="CasellaDiTesto 7">
            <a:extLst>
              <a:ext uri="{FF2B5EF4-FFF2-40B4-BE49-F238E27FC236}">
                <a16:creationId xmlns:a16="http://schemas.microsoft.com/office/drawing/2014/main" id="{5B2E8B68-94F7-0EBE-2893-F1D77667637A}"/>
              </a:ext>
            </a:extLst>
          </p:cNvPr>
          <p:cNvSpPr txBox="1"/>
          <p:nvPr/>
        </p:nvSpPr>
        <p:spPr>
          <a:xfrm>
            <a:off x="5864663" y="2864405"/>
            <a:ext cx="4997815" cy="374904"/>
          </a:xfrm>
          <a:prstGeom prst="rect">
            <a:avLst/>
          </a:prstGeom>
          <a:noFill/>
        </p:spPr>
        <p:txBody>
          <a:bodyPr wrap="square" rtlCol="0">
            <a:spAutoFit/>
          </a:bodyPr>
          <a:lstStyle/>
          <a:p>
            <a:r>
              <a:rPr lang="it-IT" dirty="0">
                <a:latin typeface="Century Gothic" panose="020B0502020202020204" pitchFamily="34" charset="0"/>
              </a:rPr>
              <a:t>Prudenza di fronte all’incertezza scientifica</a:t>
            </a:r>
          </a:p>
        </p:txBody>
      </p:sp>
      <p:grpSp>
        <p:nvGrpSpPr>
          <p:cNvPr id="10" name="Gruppo 9">
            <a:extLst>
              <a:ext uri="{FF2B5EF4-FFF2-40B4-BE49-F238E27FC236}">
                <a16:creationId xmlns:a16="http://schemas.microsoft.com/office/drawing/2014/main" id="{AC600EA0-9678-F461-4456-EC92F5E1CA21}"/>
              </a:ext>
            </a:extLst>
          </p:cNvPr>
          <p:cNvGrpSpPr/>
          <p:nvPr/>
        </p:nvGrpSpPr>
        <p:grpSpPr>
          <a:xfrm>
            <a:off x="429449" y="1993390"/>
            <a:ext cx="4148631" cy="3248558"/>
            <a:chOff x="545592" y="2011678"/>
            <a:chExt cx="4148631" cy="3248558"/>
          </a:xfrm>
        </p:grpSpPr>
        <p:pic>
          <p:nvPicPr>
            <p:cNvPr id="11" name="Immagine 10">
              <a:extLst>
                <a:ext uri="{FF2B5EF4-FFF2-40B4-BE49-F238E27FC236}">
                  <a16:creationId xmlns:a16="http://schemas.microsoft.com/office/drawing/2014/main" id="{57FC3A1C-9518-D588-580F-90F0B918DB00}"/>
                </a:ext>
              </a:extLst>
            </p:cNvPr>
            <p:cNvPicPr>
              <a:picLocks noChangeAspect="1"/>
            </p:cNvPicPr>
            <p:nvPr/>
          </p:nvPicPr>
          <p:blipFill>
            <a:blip r:embed="rId4">
              <a:alphaModFix amt="50000"/>
            </a:blip>
            <a:stretch>
              <a:fillRect/>
            </a:stretch>
          </p:blipFill>
          <p:spPr>
            <a:xfrm>
              <a:off x="1445665" y="2011678"/>
              <a:ext cx="3248558" cy="3248558"/>
            </a:xfrm>
            <a:prstGeom prst="rect">
              <a:avLst/>
            </a:prstGeom>
          </p:spPr>
        </p:pic>
        <p:pic>
          <p:nvPicPr>
            <p:cNvPr id="12" name="Immagine 11">
              <a:extLst>
                <a:ext uri="{FF2B5EF4-FFF2-40B4-BE49-F238E27FC236}">
                  <a16:creationId xmlns:a16="http://schemas.microsoft.com/office/drawing/2014/main" id="{1FBC85A2-46DA-E1A0-DF22-CCBD3F1BEF29}"/>
                </a:ext>
              </a:extLst>
            </p:cNvPr>
            <p:cNvPicPr>
              <a:picLocks noChangeAspect="1"/>
            </p:cNvPicPr>
            <p:nvPr/>
          </p:nvPicPr>
          <p:blipFill>
            <a:blip r:embed="rId5"/>
            <a:stretch>
              <a:fillRect/>
            </a:stretch>
          </p:blipFill>
          <p:spPr>
            <a:xfrm>
              <a:off x="545592" y="2143353"/>
              <a:ext cx="2999841" cy="2999841"/>
            </a:xfrm>
            <a:prstGeom prst="rect">
              <a:avLst/>
            </a:prstGeom>
          </p:spPr>
        </p:pic>
      </p:grpSp>
      <p:grpSp>
        <p:nvGrpSpPr>
          <p:cNvPr id="29" name="Gruppo 28">
            <a:extLst>
              <a:ext uri="{FF2B5EF4-FFF2-40B4-BE49-F238E27FC236}">
                <a16:creationId xmlns:a16="http://schemas.microsoft.com/office/drawing/2014/main" id="{A5D864BE-B7FB-F95C-BC11-9C8B7AA6C7C9}"/>
              </a:ext>
            </a:extLst>
          </p:cNvPr>
          <p:cNvGrpSpPr/>
          <p:nvPr/>
        </p:nvGrpSpPr>
        <p:grpSpPr>
          <a:xfrm>
            <a:off x="1031533" y="1534451"/>
            <a:ext cx="4795514" cy="3964168"/>
            <a:chOff x="1191987" y="1601731"/>
            <a:chExt cx="4795514" cy="3964168"/>
          </a:xfrm>
        </p:grpSpPr>
        <p:sp>
          <p:nvSpPr>
            <p:cNvPr id="15" name="Arc 17">
              <a:extLst>
                <a:ext uri="{FF2B5EF4-FFF2-40B4-BE49-F238E27FC236}">
                  <a16:creationId xmlns:a16="http://schemas.microsoft.com/office/drawing/2014/main" id="{0630AF0B-D762-F70F-515F-F62029E19A16}"/>
                </a:ext>
              </a:extLst>
            </p:cNvPr>
            <p:cNvSpPr/>
            <p:nvPr/>
          </p:nvSpPr>
          <p:spPr>
            <a:xfrm rot="11878857">
              <a:off x="1191987" y="1601731"/>
              <a:ext cx="3967867" cy="3964168"/>
            </a:xfrm>
            <a:prstGeom prst="arc">
              <a:avLst>
                <a:gd name="adj1" fmla="val 5913654"/>
                <a:gd name="adj2" fmla="val 13555776"/>
              </a:avLst>
            </a:prstGeom>
            <a:noFill/>
            <a:ln w="38100" cap="flat" cmpd="sng" algn="ctr">
              <a:solidFill>
                <a:srgbClr val="0070C0"/>
              </a:solidFill>
              <a:prstDash val="solid"/>
            </a:ln>
            <a:effectLst/>
          </p:spPr>
          <p:txBody>
            <a:bodyPr rtlCol="0" anchor="ctr"/>
            <a:lstStyle/>
            <a:p>
              <a:pPr algn="ctr" defTabSz="1219170">
                <a:defRPr/>
              </a:pPr>
              <a:endParaRPr lang="en-US" sz="2400" kern="0" dirty="0">
                <a:solidFill>
                  <a:srgbClr val="000000"/>
                </a:solidFill>
                <a:latin typeface="Lato" panose="020F0502020204030203" pitchFamily="34" charset="0"/>
              </a:endParaRPr>
            </a:p>
          </p:txBody>
        </p:sp>
        <p:grpSp>
          <p:nvGrpSpPr>
            <p:cNvPr id="16" name="Group 13">
              <a:extLst>
                <a:ext uri="{FF2B5EF4-FFF2-40B4-BE49-F238E27FC236}">
                  <a16:creationId xmlns:a16="http://schemas.microsoft.com/office/drawing/2014/main" id="{A8BEDFBB-A107-F6FD-6279-25C5BF019A20}"/>
                </a:ext>
              </a:extLst>
            </p:cNvPr>
            <p:cNvGrpSpPr/>
            <p:nvPr/>
          </p:nvGrpSpPr>
          <p:grpSpPr>
            <a:xfrm rot="21567943">
              <a:off x="4849147" y="1832457"/>
              <a:ext cx="622513" cy="657001"/>
              <a:chOff x="14690107" y="3271234"/>
              <a:chExt cx="803646" cy="850444"/>
            </a:xfrm>
          </p:grpSpPr>
          <p:cxnSp>
            <p:nvCxnSpPr>
              <p:cNvPr id="17" name="Straight Connector 19">
                <a:extLst>
                  <a:ext uri="{FF2B5EF4-FFF2-40B4-BE49-F238E27FC236}">
                    <a16:creationId xmlns:a16="http://schemas.microsoft.com/office/drawing/2014/main" id="{67743EB8-A9E7-4766-A623-C411B8BAE75B}"/>
                  </a:ext>
                </a:extLst>
              </p:cNvPr>
              <p:cNvCxnSpPr/>
              <p:nvPr/>
            </p:nvCxnSpPr>
            <p:spPr>
              <a:xfrm rot="11005153" flipV="1">
                <a:off x="14690107" y="3804566"/>
                <a:ext cx="269694" cy="317112"/>
              </a:xfrm>
              <a:prstGeom prst="line">
                <a:avLst/>
              </a:prstGeom>
              <a:noFill/>
              <a:ln w="38100" cap="flat" cmpd="sng" algn="ctr">
                <a:solidFill>
                  <a:srgbClr val="0070C0"/>
                </a:solidFill>
                <a:prstDash val="solid"/>
              </a:ln>
              <a:effectLst/>
            </p:spPr>
          </p:cxnSp>
          <p:sp>
            <p:nvSpPr>
              <p:cNvPr id="18" name="Oval 81">
                <a:extLst>
                  <a:ext uri="{FF2B5EF4-FFF2-40B4-BE49-F238E27FC236}">
                    <a16:creationId xmlns:a16="http://schemas.microsoft.com/office/drawing/2014/main" id="{CADB1BE8-06AD-70C2-1C0A-CA24403A1926}"/>
                  </a:ext>
                </a:extLst>
              </p:cNvPr>
              <p:cNvSpPr/>
              <p:nvPr/>
            </p:nvSpPr>
            <p:spPr>
              <a:xfrm rot="20150930">
                <a:off x="14784476" y="3271234"/>
                <a:ext cx="709277" cy="709277"/>
              </a:xfrm>
              <a:prstGeom prst="ellipse">
                <a:avLst/>
              </a:prstGeom>
              <a:solidFill>
                <a:srgbClr val="4472C4"/>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grpSp>
        <p:grpSp>
          <p:nvGrpSpPr>
            <p:cNvPr id="20" name="Group 15">
              <a:extLst>
                <a:ext uri="{FF2B5EF4-FFF2-40B4-BE49-F238E27FC236}">
                  <a16:creationId xmlns:a16="http://schemas.microsoft.com/office/drawing/2014/main" id="{89D65226-336F-C7ED-159E-1DDA11C08D42}"/>
                </a:ext>
              </a:extLst>
            </p:cNvPr>
            <p:cNvGrpSpPr/>
            <p:nvPr/>
          </p:nvGrpSpPr>
          <p:grpSpPr>
            <a:xfrm rot="21567943">
              <a:off x="5166757" y="3138598"/>
              <a:ext cx="820744" cy="580804"/>
              <a:chOff x="15914315" y="5247959"/>
              <a:chExt cx="1012491" cy="709277"/>
            </a:xfrm>
          </p:grpSpPr>
          <p:cxnSp>
            <p:nvCxnSpPr>
              <p:cNvPr id="21" name="Straight Connector 21">
                <a:extLst>
                  <a:ext uri="{FF2B5EF4-FFF2-40B4-BE49-F238E27FC236}">
                    <a16:creationId xmlns:a16="http://schemas.microsoft.com/office/drawing/2014/main" id="{24FF7D42-3A2C-C836-D04F-D1E08BFA6C48}"/>
                  </a:ext>
                </a:extLst>
              </p:cNvPr>
              <p:cNvCxnSpPr/>
              <p:nvPr/>
            </p:nvCxnSpPr>
            <p:spPr>
              <a:xfrm rot="11005153" flipV="1">
                <a:off x="15914315" y="5589711"/>
                <a:ext cx="563691" cy="245898"/>
              </a:xfrm>
              <a:prstGeom prst="line">
                <a:avLst/>
              </a:prstGeom>
              <a:noFill/>
              <a:ln w="38100" cap="flat" cmpd="sng" algn="ctr">
                <a:solidFill>
                  <a:srgbClr val="0070C0"/>
                </a:solidFill>
                <a:prstDash val="solid"/>
              </a:ln>
              <a:effectLst/>
            </p:spPr>
          </p:cxnSp>
          <p:sp>
            <p:nvSpPr>
              <p:cNvPr id="23" name="Oval 84">
                <a:extLst>
                  <a:ext uri="{FF2B5EF4-FFF2-40B4-BE49-F238E27FC236}">
                    <a16:creationId xmlns:a16="http://schemas.microsoft.com/office/drawing/2014/main" id="{8F885090-73EA-18FD-D087-8646B74DDE1D}"/>
                  </a:ext>
                </a:extLst>
              </p:cNvPr>
              <p:cNvSpPr/>
              <p:nvPr/>
            </p:nvSpPr>
            <p:spPr>
              <a:xfrm rot="20150930">
                <a:off x="16217529" y="5247959"/>
                <a:ext cx="709277" cy="709277"/>
              </a:xfrm>
              <a:prstGeom prst="ellipse">
                <a:avLst/>
              </a:prstGeom>
              <a:solidFill>
                <a:schemeClr val="accent5"/>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grpSp>
        <p:grpSp>
          <p:nvGrpSpPr>
            <p:cNvPr id="25" name="Group 23">
              <a:extLst>
                <a:ext uri="{FF2B5EF4-FFF2-40B4-BE49-F238E27FC236}">
                  <a16:creationId xmlns:a16="http://schemas.microsoft.com/office/drawing/2014/main" id="{B4ACF6EB-6791-6E5C-ABBA-6F5CF1B608A3}"/>
                </a:ext>
              </a:extLst>
            </p:cNvPr>
            <p:cNvGrpSpPr/>
            <p:nvPr/>
          </p:nvGrpSpPr>
          <p:grpSpPr>
            <a:xfrm rot="21567943">
              <a:off x="4754807" y="4548533"/>
              <a:ext cx="1022235" cy="583274"/>
              <a:chOff x="15951069" y="7534835"/>
              <a:chExt cx="1246383" cy="709277"/>
            </a:xfrm>
          </p:grpSpPr>
          <p:sp>
            <p:nvSpPr>
              <p:cNvPr id="26" name="Oval 90">
                <a:extLst>
                  <a:ext uri="{FF2B5EF4-FFF2-40B4-BE49-F238E27FC236}">
                    <a16:creationId xmlns:a16="http://schemas.microsoft.com/office/drawing/2014/main" id="{20A26276-E7D2-5CF1-989F-763AF609F924}"/>
                  </a:ext>
                </a:extLst>
              </p:cNvPr>
              <p:cNvSpPr/>
              <p:nvPr/>
            </p:nvSpPr>
            <p:spPr>
              <a:xfrm rot="20150930">
                <a:off x="16488175" y="7534835"/>
                <a:ext cx="709277" cy="709277"/>
              </a:xfrm>
              <a:prstGeom prst="ellipse">
                <a:avLst/>
              </a:prstGeom>
              <a:solidFill>
                <a:srgbClr val="385723"/>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cxnSp>
            <p:nvCxnSpPr>
              <p:cNvPr id="27" name="Straight Connector 18">
                <a:extLst>
                  <a:ext uri="{FF2B5EF4-FFF2-40B4-BE49-F238E27FC236}">
                    <a16:creationId xmlns:a16="http://schemas.microsoft.com/office/drawing/2014/main" id="{F4A3F906-B3C2-2350-FDAD-7E954C9B1885}"/>
                  </a:ext>
                </a:extLst>
              </p:cNvPr>
              <p:cNvCxnSpPr/>
              <p:nvPr/>
            </p:nvCxnSpPr>
            <p:spPr>
              <a:xfrm rot="11005153">
                <a:off x="15951069" y="7817991"/>
                <a:ext cx="539386" cy="29361"/>
              </a:xfrm>
              <a:prstGeom prst="line">
                <a:avLst/>
              </a:prstGeom>
              <a:noFill/>
              <a:ln w="38100" cap="flat" cmpd="sng" algn="ctr">
                <a:solidFill>
                  <a:srgbClr val="0070C0"/>
                </a:solidFill>
                <a:prstDash val="solid"/>
              </a:ln>
              <a:effectLst/>
            </p:spPr>
          </p:cxnSp>
        </p:grpSp>
      </p:grpSp>
      <p:sp>
        <p:nvSpPr>
          <p:cNvPr id="30" name="CasellaDiTesto 29">
            <a:extLst>
              <a:ext uri="{FF2B5EF4-FFF2-40B4-BE49-F238E27FC236}">
                <a16:creationId xmlns:a16="http://schemas.microsoft.com/office/drawing/2014/main" id="{EDCEDE3D-D666-AB77-AD0B-A30CD2776608}"/>
              </a:ext>
            </a:extLst>
          </p:cNvPr>
          <p:cNvSpPr txBox="1"/>
          <p:nvPr/>
        </p:nvSpPr>
        <p:spPr>
          <a:xfrm>
            <a:off x="7284109" y="3235694"/>
            <a:ext cx="4603091" cy="369332"/>
          </a:xfrm>
          <a:prstGeom prst="rect">
            <a:avLst/>
          </a:prstGeom>
          <a:noFill/>
        </p:spPr>
        <p:txBody>
          <a:bodyPr wrap="square" rtlCol="0">
            <a:spAutoFit/>
          </a:bodyPr>
          <a:lstStyle/>
          <a:p>
            <a:r>
              <a:rPr lang="it-IT" dirty="0">
                <a:latin typeface="Century Gothic" panose="020B0502020202020204" pitchFamily="34" charset="0"/>
              </a:rPr>
              <a:t>Responsabilità eminentemente </a:t>
            </a:r>
            <a:r>
              <a:rPr lang="it-IT" b="1" dirty="0">
                <a:latin typeface="Century Gothic" panose="020B0502020202020204" pitchFamily="34" charset="0"/>
              </a:rPr>
              <a:t>politica</a:t>
            </a:r>
            <a:r>
              <a:rPr lang="it-IT" dirty="0">
                <a:latin typeface="Century Gothic" panose="020B0502020202020204" pitchFamily="34" charset="0"/>
              </a:rPr>
              <a:t> </a:t>
            </a:r>
          </a:p>
        </p:txBody>
      </p:sp>
      <p:sp>
        <p:nvSpPr>
          <p:cNvPr id="32" name="CasellaDiTesto 31">
            <a:extLst>
              <a:ext uri="{FF2B5EF4-FFF2-40B4-BE49-F238E27FC236}">
                <a16:creationId xmlns:a16="http://schemas.microsoft.com/office/drawing/2014/main" id="{59B4497C-3DF6-1197-DE7E-7A8FFAEBBE27}"/>
              </a:ext>
            </a:extLst>
          </p:cNvPr>
          <p:cNvSpPr txBox="1"/>
          <p:nvPr/>
        </p:nvSpPr>
        <p:spPr>
          <a:xfrm>
            <a:off x="6705121" y="3134512"/>
            <a:ext cx="403844" cy="523220"/>
          </a:xfrm>
          <a:prstGeom prst="rect">
            <a:avLst/>
          </a:prstGeom>
          <a:noFill/>
        </p:spPr>
        <p:txBody>
          <a:bodyPr wrap="square" rtlCol="0">
            <a:spAutoFit/>
          </a:bodyPr>
          <a:lstStyle/>
          <a:p>
            <a:r>
              <a:rPr lang="it-IT" sz="2800" b="1" dirty="0">
                <a:latin typeface="Century Gothic" panose="020B0502020202020204" pitchFamily="34" charset="0"/>
              </a:rPr>
              <a:t>&amp;</a:t>
            </a:r>
          </a:p>
        </p:txBody>
      </p:sp>
      <p:sp>
        <p:nvSpPr>
          <p:cNvPr id="33" name="CasellaDiTesto 32">
            <a:extLst>
              <a:ext uri="{FF2B5EF4-FFF2-40B4-BE49-F238E27FC236}">
                <a16:creationId xmlns:a16="http://schemas.microsoft.com/office/drawing/2014/main" id="{FB268D4A-B2A0-BA45-3AAC-BD3F7383ED88}"/>
              </a:ext>
            </a:extLst>
          </p:cNvPr>
          <p:cNvSpPr txBox="1"/>
          <p:nvPr/>
        </p:nvSpPr>
        <p:spPr>
          <a:xfrm>
            <a:off x="5711796" y="4050654"/>
            <a:ext cx="626994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latin typeface="Century Gothic" panose="020B0502020202020204" pitchFamily="34" charset="0"/>
              </a:rPr>
              <a:t>« un obiettivo è evitare un ingiustificato ricorso al principio di precauzione, che in alcuni casi potrebbe fungere da giustificazione per </a:t>
            </a:r>
            <a:r>
              <a:rPr lang="it-IT" b="1" dirty="0">
                <a:latin typeface="Century Gothic" panose="020B0502020202020204" pitchFamily="34" charset="0"/>
              </a:rPr>
              <a:t>un protezionismo mascherato</a:t>
            </a:r>
            <a:r>
              <a:rPr lang="it-IT" dirty="0">
                <a:latin typeface="Century Gothic" panose="020B0502020202020204" pitchFamily="34" charset="0"/>
              </a:rPr>
              <a:t>. […] È necessario inoltre dissipare una confusione esistente tra l’utilizzazione del principio di precauzione e la </a:t>
            </a:r>
            <a:r>
              <a:rPr lang="it-IT" b="1" dirty="0">
                <a:latin typeface="Century Gothic" panose="020B0502020202020204" pitchFamily="34" charset="0"/>
              </a:rPr>
              <a:t>ricerca di un livello zero di rischio che, nella realtà, esiste solo raramente</a:t>
            </a:r>
            <a:r>
              <a:rPr lang="it-IT" dirty="0">
                <a:latin typeface="Century Gothic" panose="020B0502020202020204" pitchFamily="34" charset="0"/>
              </a:rPr>
              <a:t>»</a:t>
            </a:r>
          </a:p>
        </p:txBody>
      </p:sp>
      <p:sp>
        <p:nvSpPr>
          <p:cNvPr id="7" name="Titolo 1">
            <a:extLst>
              <a:ext uri="{FF2B5EF4-FFF2-40B4-BE49-F238E27FC236}">
                <a16:creationId xmlns:a16="http://schemas.microsoft.com/office/drawing/2014/main" id="{8878A22D-9E6B-6AE3-A922-3BD426EDEC5A}"/>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Principio di precauzione in Europa</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6080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0" grpId="0"/>
      <p:bldP spid="32"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magine 30">
            <a:extLst>
              <a:ext uri="{FF2B5EF4-FFF2-40B4-BE49-F238E27FC236}">
                <a16:creationId xmlns:a16="http://schemas.microsoft.com/office/drawing/2014/main" id="{9AE4FFA9-EEF9-E597-A3CB-7B8C75FF0BEB}"/>
              </a:ext>
            </a:extLst>
          </p:cNvPr>
          <p:cNvPicPr>
            <a:picLocks noChangeAspect="1"/>
          </p:cNvPicPr>
          <p:nvPr/>
        </p:nvPicPr>
        <p:blipFill>
          <a:blip r:embed="rId3"/>
          <a:stretch>
            <a:fillRect/>
          </a:stretch>
        </p:blipFill>
        <p:spPr>
          <a:xfrm>
            <a:off x="-1066944" y="4082830"/>
            <a:ext cx="638845" cy="638845"/>
          </a:xfrm>
          <a:prstGeom prst="rect">
            <a:avLst/>
          </a:prstGeom>
        </p:spPr>
      </p:pic>
      <p:sp>
        <p:nvSpPr>
          <p:cNvPr id="2" name="CasellaDiTesto 1">
            <a:extLst>
              <a:ext uri="{FF2B5EF4-FFF2-40B4-BE49-F238E27FC236}">
                <a16:creationId xmlns:a16="http://schemas.microsoft.com/office/drawing/2014/main" id="{3F8DB577-94B1-61F0-23DB-803D880D71EF}"/>
              </a:ext>
            </a:extLst>
          </p:cNvPr>
          <p:cNvSpPr txBox="1"/>
          <p:nvPr/>
        </p:nvSpPr>
        <p:spPr>
          <a:xfrm>
            <a:off x="2103120" y="1135594"/>
            <a:ext cx="974019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entury Gothic" panose="020B0502020202020204" pitchFamily="34" charset="0"/>
              </a:rPr>
              <a:t>“Is the precautionary principle an obstacle to progress and innovation? How can the PP and the innovation principle reinforce each other? For some, the PP is a source of legal uncertainty and may also undermine progress and innovation by not factoring in the opportunity costs of forgone progress. […] Sunstein has referred to the potential </a:t>
            </a:r>
            <a:r>
              <a:rPr lang="en-US" b="1" dirty="0">
                <a:latin typeface="Century Gothic" panose="020B0502020202020204" pitchFamily="34" charset="0"/>
              </a:rPr>
              <a:t>“</a:t>
            </a:r>
            <a:r>
              <a:rPr lang="en-US" b="1" dirty="0" err="1">
                <a:latin typeface="Century Gothic" panose="020B0502020202020204" pitchFamily="34" charset="0"/>
              </a:rPr>
              <a:t>paralysing</a:t>
            </a:r>
            <a:r>
              <a:rPr lang="en-US" b="1" dirty="0">
                <a:latin typeface="Century Gothic" panose="020B0502020202020204" pitchFamily="34" charset="0"/>
              </a:rPr>
              <a:t> effect</a:t>
            </a:r>
            <a:r>
              <a:rPr lang="en-US" dirty="0">
                <a:latin typeface="Century Gothic" panose="020B0502020202020204" pitchFamily="34" charset="0"/>
              </a:rPr>
              <a:t>” of measures underpinned by the precautionary principle”</a:t>
            </a:r>
            <a:endParaRPr lang="it-IT" dirty="0">
              <a:latin typeface="Century Gothic" panose="020B0502020202020204" pitchFamily="34" charset="0"/>
            </a:endParaRPr>
          </a:p>
        </p:txBody>
      </p:sp>
      <p:sp>
        <p:nvSpPr>
          <p:cNvPr id="4" name="CasellaDiTesto 3">
            <a:extLst>
              <a:ext uri="{FF2B5EF4-FFF2-40B4-BE49-F238E27FC236}">
                <a16:creationId xmlns:a16="http://schemas.microsoft.com/office/drawing/2014/main" id="{301AF2A4-3414-1DBF-75DF-BCBBD2D6332B}"/>
              </a:ext>
            </a:extLst>
          </p:cNvPr>
          <p:cNvSpPr txBox="1"/>
          <p:nvPr/>
        </p:nvSpPr>
        <p:spPr>
          <a:xfrm>
            <a:off x="4559199" y="2717631"/>
            <a:ext cx="7757769" cy="538609"/>
          </a:xfrm>
          <a:prstGeom prst="rect">
            <a:avLst/>
          </a:prstGeom>
          <a:noFill/>
        </p:spPr>
        <p:txBody>
          <a:bodyPr wrap="square" rtlCol="0">
            <a:spAutoFit/>
          </a:bodyPr>
          <a:lstStyle/>
          <a:p>
            <a:r>
              <a:rPr lang="it-IT" sz="1100" dirty="0">
                <a:latin typeface="Century Gothic" panose="020B0502020202020204" pitchFamily="34" charset="0"/>
              </a:rPr>
              <a:t>Fonte: OECD, </a:t>
            </a:r>
            <a:r>
              <a:rPr lang="en-US" sz="1100" dirty="0">
                <a:latin typeface="Century Gothic" panose="020B0502020202020204" pitchFamily="34" charset="0"/>
              </a:rPr>
              <a:t>Understanding and Applying the Precautionary Principle in the Energy Transition, June 2023</a:t>
            </a:r>
          </a:p>
          <a:p>
            <a:endParaRPr lang="it-IT" dirty="0"/>
          </a:p>
        </p:txBody>
      </p:sp>
      <p:pic>
        <p:nvPicPr>
          <p:cNvPr id="6" name="Immagine 5">
            <a:extLst>
              <a:ext uri="{FF2B5EF4-FFF2-40B4-BE49-F238E27FC236}">
                <a16:creationId xmlns:a16="http://schemas.microsoft.com/office/drawing/2014/main" id="{4F75751A-0EC6-4E06-81E7-9A793421A6B3}"/>
              </a:ext>
            </a:extLst>
          </p:cNvPr>
          <p:cNvPicPr>
            <a:picLocks noChangeAspect="1"/>
          </p:cNvPicPr>
          <p:nvPr/>
        </p:nvPicPr>
        <p:blipFill>
          <a:blip r:embed="rId4"/>
          <a:stretch>
            <a:fillRect/>
          </a:stretch>
        </p:blipFill>
        <p:spPr>
          <a:xfrm>
            <a:off x="348690" y="1483702"/>
            <a:ext cx="1694080" cy="618990"/>
          </a:xfrm>
          <a:prstGeom prst="rect">
            <a:avLst/>
          </a:prstGeom>
        </p:spPr>
      </p:pic>
      <p:sp>
        <p:nvSpPr>
          <p:cNvPr id="7" name="CasellaDiTesto 6">
            <a:extLst>
              <a:ext uri="{FF2B5EF4-FFF2-40B4-BE49-F238E27FC236}">
                <a16:creationId xmlns:a16="http://schemas.microsoft.com/office/drawing/2014/main" id="{4C6349C5-09BB-965D-1F9A-89AAB48383DF}"/>
              </a:ext>
            </a:extLst>
          </p:cNvPr>
          <p:cNvSpPr txBox="1"/>
          <p:nvPr/>
        </p:nvSpPr>
        <p:spPr>
          <a:xfrm>
            <a:off x="1130563" y="4104279"/>
            <a:ext cx="3832189" cy="461665"/>
          </a:xfrm>
          <a:prstGeom prst="rect">
            <a:avLst/>
          </a:prstGeom>
          <a:noFill/>
        </p:spPr>
        <p:txBody>
          <a:bodyPr wrap="square" rtlCol="0">
            <a:spAutoFit/>
          </a:bodyPr>
          <a:lstStyle/>
          <a:p>
            <a:r>
              <a:rPr lang="it-IT" sz="2400" dirty="0">
                <a:latin typeface="Century Gothic" panose="020B0502020202020204" pitchFamily="34" charset="0"/>
              </a:rPr>
              <a:t>Principio di precauzione</a:t>
            </a:r>
          </a:p>
        </p:txBody>
      </p:sp>
      <p:sp>
        <p:nvSpPr>
          <p:cNvPr id="8" name="CasellaDiTesto 7">
            <a:extLst>
              <a:ext uri="{FF2B5EF4-FFF2-40B4-BE49-F238E27FC236}">
                <a16:creationId xmlns:a16="http://schemas.microsoft.com/office/drawing/2014/main" id="{01ECF410-21BA-71D9-1A10-7FBE79CDCA1A}"/>
              </a:ext>
            </a:extLst>
          </p:cNvPr>
          <p:cNvSpPr txBox="1"/>
          <p:nvPr/>
        </p:nvSpPr>
        <p:spPr>
          <a:xfrm>
            <a:off x="7534657" y="4076938"/>
            <a:ext cx="4410456" cy="461665"/>
          </a:xfrm>
          <a:prstGeom prst="rect">
            <a:avLst/>
          </a:prstGeom>
          <a:noFill/>
        </p:spPr>
        <p:txBody>
          <a:bodyPr wrap="square" rtlCol="0">
            <a:spAutoFit/>
          </a:bodyPr>
          <a:lstStyle/>
          <a:p>
            <a:r>
              <a:rPr lang="it-IT" sz="2400" dirty="0">
                <a:latin typeface="Century Gothic" panose="020B0502020202020204" pitchFamily="34" charset="0"/>
              </a:rPr>
              <a:t>«Principio» di innovazione</a:t>
            </a:r>
          </a:p>
        </p:txBody>
      </p:sp>
      <p:pic>
        <p:nvPicPr>
          <p:cNvPr id="10" name="Immagine 9">
            <a:extLst>
              <a:ext uri="{FF2B5EF4-FFF2-40B4-BE49-F238E27FC236}">
                <a16:creationId xmlns:a16="http://schemas.microsoft.com/office/drawing/2014/main" id="{9F449448-C609-B4EE-A9B9-632F6F188EE9}"/>
              </a:ext>
            </a:extLst>
          </p:cNvPr>
          <p:cNvPicPr>
            <a:picLocks noChangeAspect="1"/>
          </p:cNvPicPr>
          <p:nvPr/>
        </p:nvPicPr>
        <p:blipFill>
          <a:blip r:embed="rId5"/>
          <a:stretch>
            <a:fillRect/>
          </a:stretch>
        </p:blipFill>
        <p:spPr>
          <a:xfrm rot="5400000">
            <a:off x="5027919" y="3407426"/>
            <a:ext cx="1916243" cy="1916243"/>
          </a:xfrm>
          <a:prstGeom prst="rect">
            <a:avLst/>
          </a:prstGeom>
        </p:spPr>
      </p:pic>
      <p:sp>
        <p:nvSpPr>
          <p:cNvPr id="11" name="CasellaDiTesto 10">
            <a:extLst>
              <a:ext uri="{FF2B5EF4-FFF2-40B4-BE49-F238E27FC236}">
                <a16:creationId xmlns:a16="http://schemas.microsoft.com/office/drawing/2014/main" id="{C355EB79-AEF0-3715-CC4D-89E13B2C351F}"/>
              </a:ext>
            </a:extLst>
          </p:cNvPr>
          <p:cNvSpPr txBox="1"/>
          <p:nvPr/>
        </p:nvSpPr>
        <p:spPr>
          <a:xfrm>
            <a:off x="2042770" y="5298630"/>
            <a:ext cx="853683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latin typeface="Century Gothic" panose="020B0502020202020204" pitchFamily="34" charset="0"/>
              </a:rPr>
              <a:t>“Precaution is about steering innovation, not blocking it”</a:t>
            </a:r>
          </a:p>
        </p:txBody>
      </p:sp>
      <p:cxnSp>
        <p:nvCxnSpPr>
          <p:cNvPr id="14" name="Connettore diritto 13">
            <a:extLst>
              <a:ext uri="{FF2B5EF4-FFF2-40B4-BE49-F238E27FC236}">
                <a16:creationId xmlns:a16="http://schemas.microsoft.com/office/drawing/2014/main" id="{9C53B7E6-1A10-1043-6CB2-BD2FFF1D3CAB}"/>
              </a:ext>
            </a:extLst>
          </p:cNvPr>
          <p:cNvCxnSpPr>
            <a:cxnSpLocks/>
          </p:cNvCxnSpPr>
          <p:nvPr/>
        </p:nvCxnSpPr>
        <p:spPr>
          <a:xfrm>
            <a:off x="1472184" y="3336437"/>
            <a:ext cx="9367126" cy="16986"/>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7" name="CasellaDiTesto 16">
            <a:extLst>
              <a:ext uri="{FF2B5EF4-FFF2-40B4-BE49-F238E27FC236}">
                <a16:creationId xmlns:a16="http://schemas.microsoft.com/office/drawing/2014/main" id="{EF67BCFB-ABD8-DF65-849D-9E4446A5952F}"/>
              </a:ext>
            </a:extLst>
          </p:cNvPr>
          <p:cNvSpPr txBox="1"/>
          <p:nvPr/>
        </p:nvSpPr>
        <p:spPr>
          <a:xfrm>
            <a:off x="2944368" y="5784605"/>
            <a:ext cx="7507224" cy="271750"/>
          </a:xfrm>
          <a:prstGeom prst="rect">
            <a:avLst/>
          </a:prstGeom>
          <a:noFill/>
        </p:spPr>
        <p:txBody>
          <a:bodyPr wrap="square">
            <a:spAutoFit/>
          </a:bodyPr>
          <a:lstStyle/>
          <a:p>
            <a:r>
              <a:rPr lang="en-US" sz="1100" dirty="0">
                <a:latin typeface="Century Gothic" panose="020B0502020202020204" pitchFamily="34" charset="0"/>
              </a:rPr>
              <a:t>Fonte: Stirling, A. (2016), Precaution in the Governance of Technology. SPRU Working Paper Series</a:t>
            </a:r>
          </a:p>
        </p:txBody>
      </p:sp>
      <p:sp>
        <p:nvSpPr>
          <p:cNvPr id="3" name="Titolo 1">
            <a:extLst>
              <a:ext uri="{FF2B5EF4-FFF2-40B4-BE49-F238E27FC236}">
                <a16:creationId xmlns:a16="http://schemas.microsoft.com/office/drawing/2014/main" id="{D8F7E497-739E-BE97-D31E-43F652E6BC88}"/>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Precauzione e Innovazione, eterne rivali?</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68337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59C8AFE-060B-8475-6773-61A9E6C60AF6}"/>
              </a:ext>
            </a:extLst>
          </p:cNvPr>
          <p:cNvSpPr txBox="1"/>
          <p:nvPr/>
        </p:nvSpPr>
        <p:spPr>
          <a:xfrm>
            <a:off x="753466" y="1771915"/>
            <a:ext cx="366308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latin typeface="Century Gothic" panose="020B0502020202020204" pitchFamily="34" charset="0"/>
              </a:rPr>
              <a:t>“The precautionary principle is not, and has never been claimed to be, a </a:t>
            </a:r>
            <a:r>
              <a:rPr lang="en-US" sz="1600" b="1" dirty="0">
                <a:latin typeface="Century Gothic" panose="020B0502020202020204" pitchFamily="34" charset="0"/>
              </a:rPr>
              <a:t>definitive decision-making tool</a:t>
            </a:r>
            <a:r>
              <a:rPr lang="en-US" sz="1600" dirty="0">
                <a:latin typeface="Century Gothic" panose="020B0502020202020204" pitchFamily="34" charset="0"/>
              </a:rPr>
              <a:t>, nor a detailed protocol that can be used to determine risks and uncertainties” </a:t>
            </a:r>
          </a:p>
        </p:txBody>
      </p:sp>
      <p:pic>
        <p:nvPicPr>
          <p:cNvPr id="6" name="Immagine 5">
            <a:extLst>
              <a:ext uri="{FF2B5EF4-FFF2-40B4-BE49-F238E27FC236}">
                <a16:creationId xmlns:a16="http://schemas.microsoft.com/office/drawing/2014/main" id="{648ECF7C-F21C-3BF9-7BCF-1DA6695376FB}"/>
              </a:ext>
            </a:extLst>
          </p:cNvPr>
          <p:cNvPicPr>
            <a:picLocks noChangeAspect="1"/>
          </p:cNvPicPr>
          <p:nvPr/>
        </p:nvPicPr>
        <p:blipFill>
          <a:blip r:embed="rId3"/>
          <a:stretch>
            <a:fillRect/>
          </a:stretch>
        </p:blipFill>
        <p:spPr>
          <a:xfrm>
            <a:off x="4997499" y="2407574"/>
            <a:ext cx="2443675" cy="2443675"/>
          </a:xfrm>
          <a:prstGeom prst="rect">
            <a:avLst/>
          </a:prstGeom>
        </p:spPr>
      </p:pic>
      <p:sp>
        <p:nvSpPr>
          <p:cNvPr id="7" name="CasellaDiTesto 6">
            <a:extLst>
              <a:ext uri="{FF2B5EF4-FFF2-40B4-BE49-F238E27FC236}">
                <a16:creationId xmlns:a16="http://schemas.microsoft.com/office/drawing/2014/main" id="{07E89895-6A45-C974-0DE7-681FC7673907}"/>
              </a:ext>
            </a:extLst>
          </p:cNvPr>
          <p:cNvSpPr txBox="1"/>
          <p:nvPr/>
        </p:nvSpPr>
        <p:spPr>
          <a:xfrm>
            <a:off x="417151" y="1120190"/>
            <a:ext cx="11744369" cy="461665"/>
          </a:xfrm>
          <a:prstGeom prst="rect">
            <a:avLst/>
          </a:prstGeom>
          <a:noFill/>
        </p:spPr>
        <p:txBody>
          <a:bodyPr wrap="square" rtlCol="0">
            <a:spAutoFit/>
          </a:bodyPr>
          <a:lstStyle/>
          <a:p>
            <a:r>
              <a:rPr lang="it-IT" sz="2400" dirty="0">
                <a:latin typeface="Century Gothic" panose="020B0502020202020204" pitchFamily="34" charset="0"/>
              </a:rPr>
              <a:t>Situazione di incertezza scientifica &amp; Responsabilità </a:t>
            </a:r>
            <a:r>
              <a:rPr lang="it-IT" sz="2400" b="1" dirty="0">
                <a:latin typeface="Century Gothic" panose="020B0502020202020204" pitchFamily="34" charset="0"/>
              </a:rPr>
              <a:t>di prendere una decisione</a:t>
            </a:r>
            <a:endParaRPr lang="it-IT" sz="2400" dirty="0">
              <a:latin typeface="Century Gothic" panose="020B0502020202020204" pitchFamily="34" charset="0"/>
            </a:endParaRPr>
          </a:p>
        </p:txBody>
      </p:sp>
      <p:sp>
        <p:nvSpPr>
          <p:cNvPr id="9" name="CasellaDiTesto 8">
            <a:extLst>
              <a:ext uri="{FF2B5EF4-FFF2-40B4-BE49-F238E27FC236}">
                <a16:creationId xmlns:a16="http://schemas.microsoft.com/office/drawing/2014/main" id="{B518FCB5-1545-75CF-727A-A92B7E5B6A99}"/>
              </a:ext>
            </a:extLst>
          </p:cNvPr>
          <p:cNvSpPr txBox="1"/>
          <p:nvPr/>
        </p:nvSpPr>
        <p:spPr>
          <a:xfrm>
            <a:off x="760379" y="3918756"/>
            <a:ext cx="364925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latin typeface="Century Gothic" panose="020B0502020202020204" pitchFamily="34" charset="0"/>
              </a:rPr>
              <a:t>“it does provide a general, yet dynamic, normative guide towards effective policymaking in times of uncertainty where the benefit of any doubt should be tilted towards the protection of human health”</a:t>
            </a:r>
            <a:endParaRPr lang="it-IT" sz="1600" dirty="0">
              <a:latin typeface="Century Gothic" panose="020B0502020202020204" pitchFamily="34" charset="0"/>
            </a:endParaRPr>
          </a:p>
        </p:txBody>
      </p:sp>
      <p:sp>
        <p:nvSpPr>
          <p:cNvPr id="10" name="CasellaDiTesto 9">
            <a:extLst>
              <a:ext uri="{FF2B5EF4-FFF2-40B4-BE49-F238E27FC236}">
                <a16:creationId xmlns:a16="http://schemas.microsoft.com/office/drawing/2014/main" id="{B5402282-EBEA-0313-4B1C-9A684D400857}"/>
              </a:ext>
            </a:extLst>
          </p:cNvPr>
          <p:cNvSpPr txBox="1"/>
          <p:nvPr/>
        </p:nvSpPr>
        <p:spPr>
          <a:xfrm>
            <a:off x="651052" y="5660189"/>
            <a:ext cx="4255007" cy="600164"/>
          </a:xfrm>
          <a:prstGeom prst="rect">
            <a:avLst/>
          </a:prstGeom>
          <a:noFill/>
        </p:spPr>
        <p:txBody>
          <a:bodyPr wrap="square" rtlCol="0">
            <a:spAutoFit/>
          </a:bodyPr>
          <a:lstStyle/>
          <a:p>
            <a:r>
              <a:rPr lang="it-IT" sz="1100" dirty="0">
                <a:latin typeface="Century Gothic" panose="020B0502020202020204" pitchFamily="34" charset="0"/>
              </a:rPr>
              <a:t>Fonte: </a:t>
            </a:r>
            <a:r>
              <a:rPr lang="en-US" sz="1100" dirty="0">
                <a:latin typeface="Century Gothic" panose="020B0502020202020204" pitchFamily="34" charset="0"/>
              </a:rPr>
              <a:t>Botes M. Regulating scientific and technological uncertainty: The precautionary principle in the context of human genomics and AI. S </a:t>
            </a:r>
            <a:r>
              <a:rPr lang="en-US" sz="1100" dirty="0" err="1">
                <a:latin typeface="Century Gothic" panose="020B0502020202020204" pitchFamily="34" charset="0"/>
              </a:rPr>
              <a:t>Afr</a:t>
            </a:r>
            <a:r>
              <a:rPr lang="en-US" sz="1100" dirty="0">
                <a:latin typeface="Century Gothic" panose="020B0502020202020204" pitchFamily="34" charset="0"/>
              </a:rPr>
              <a:t> J Sci. 2023;119(5/6)</a:t>
            </a:r>
            <a:endParaRPr lang="it-IT" sz="1100" dirty="0">
              <a:latin typeface="Century Gothic" panose="020B0502020202020204" pitchFamily="34" charset="0"/>
            </a:endParaRPr>
          </a:p>
        </p:txBody>
      </p:sp>
      <p:pic>
        <p:nvPicPr>
          <p:cNvPr id="12" name="Immagine 11">
            <a:extLst>
              <a:ext uri="{FF2B5EF4-FFF2-40B4-BE49-F238E27FC236}">
                <a16:creationId xmlns:a16="http://schemas.microsoft.com/office/drawing/2014/main" id="{9271EC68-EEF3-38AE-B824-5FE9C979F66D}"/>
              </a:ext>
            </a:extLst>
          </p:cNvPr>
          <p:cNvPicPr>
            <a:picLocks noChangeAspect="1"/>
          </p:cNvPicPr>
          <p:nvPr/>
        </p:nvPicPr>
        <p:blipFill>
          <a:blip r:embed="rId4"/>
          <a:stretch>
            <a:fillRect/>
          </a:stretch>
        </p:blipFill>
        <p:spPr>
          <a:xfrm>
            <a:off x="7861074" y="1671489"/>
            <a:ext cx="3577459" cy="3577459"/>
          </a:xfrm>
          <a:prstGeom prst="rect">
            <a:avLst/>
          </a:prstGeom>
        </p:spPr>
      </p:pic>
      <p:sp>
        <p:nvSpPr>
          <p:cNvPr id="13" name="Triangolo isoscele 12">
            <a:extLst>
              <a:ext uri="{FF2B5EF4-FFF2-40B4-BE49-F238E27FC236}">
                <a16:creationId xmlns:a16="http://schemas.microsoft.com/office/drawing/2014/main" id="{7677A41D-F40A-5062-8123-D42CE2F0E5E4}"/>
              </a:ext>
            </a:extLst>
          </p:cNvPr>
          <p:cNvSpPr/>
          <p:nvPr/>
        </p:nvSpPr>
        <p:spPr>
          <a:xfrm rot="10800000">
            <a:off x="1784908" y="3505219"/>
            <a:ext cx="1600200" cy="31089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4" name="Connettore diritto 13">
            <a:extLst>
              <a:ext uri="{FF2B5EF4-FFF2-40B4-BE49-F238E27FC236}">
                <a16:creationId xmlns:a16="http://schemas.microsoft.com/office/drawing/2014/main" id="{DC3A1031-360C-9D33-43AB-4764967EEC2F}"/>
              </a:ext>
            </a:extLst>
          </p:cNvPr>
          <p:cNvCxnSpPr>
            <a:cxnSpLocks/>
          </p:cNvCxnSpPr>
          <p:nvPr/>
        </p:nvCxnSpPr>
        <p:spPr>
          <a:xfrm>
            <a:off x="4758550" y="2637752"/>
            <a:ext cx="0" cy="235672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5" name="Titolo 1">
            <a:extLst>
              <a:ext uri="{FF2B5EF4-FFF2-40B4-BE49-F238E27FC236}">
                <a16:creationId xmlns:a16="http://schemas.microsoft.com/office/drawing/2014/main" id="{A0780A94-0C03-34EE-4A76-3667CBF4500C}"/>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Prendere decisioni: imprescindibile e difficile</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21874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1660E5B-E9FC-3CEE-F120-6463FB170497}"/>
              </a:ext>
            </a:extLst>
          </p:cNvPr>
          <p:cNvPicPr>
            <a:picLocks noChangeAspect="1"/>
          </p:cNvPicPr>
          <p:nvPr/>
        </p:nvPicPr>
        <p:blipFill>
          <a:blip r:embed="rId3"/>
          <a:stretch>
            <a:fillRect/>
          </a:stretch>
        </p:blipFill>
        <p:spPr>
          <a:xfrm>
            <a:off x="169916" y="2011680"/>
            <a:ext cx="5712279" cy="2666247"/>
          </a:xfrm>
          <a:prstGeom prst="rect">
            <a:avLst/>
          </a:prstGeom>
        </p:spPr>
      </p:pic>
      <p:pic>
        <p:nvPicPr>
          <p:cNvPr id="6" name="Immagine 5">
            <a:extLst>
              <a:ext uri="{FF2B5EF4-FFF2-40B4-BE49-F238E27FC236}">
                <a16:creationId xmlns:a16="http://schemas.microsoft.com/office/drawing/2014/main" id="{443A7B6C-B887-82F5-F406-C12FE8A186E1}"/>
              </a:ext>
            </a:extLst>
          </p:cNvPr>
          <p:cNvPicPr>
            <a:picLocks noChangeAspect="1"/>
          </p:cNvPicPr>
          <p:nvPr/>
        </p:nvPicPr>
        <p:blipFill>
          <a:blip r:embed="rId4"/>
          <a:stretch>
            <a:fillRect/>
          </a:stretch>
        </p:blipFill>
        <p:spPr>
          <a:xfrm>
            <a:off x="6420642" y="2011680"/>
            <a:ext cx="5670880" cy="2739399"/>
          </a:xfrm>
          <a:prstGeom prst="rect">
            <a:avLst/>
          </a:prstGeom>
        </p:spPr>
      </p:pic>
      <p:cxnSp>
        <p:nvCxnSpPr>
          <p:cNvPr id="9" name="Connettore diritto 8">
            <a:extLst>
              <a:ext uri="{FF2B5EF4-FFF2-40B4-BE49-F238E27FC236}">
                <a16:creationId xmlns:a16="http://schemas.microsoft.com/office/drawing/2014/main" id="{8BB4BFEA-633F-C77E-9E32-6CECC68F0B62}"/>
              </a:ext>
            </a:extLst>
          </p:cNvPr>
          <p:cNvCxnSpPr/>
          <p:nvPr/>
        </p:nvCxnSpPr>
        <p:spPr>
          <a:xfrm>
            <a:off x="6212022" y="1651406"/>
            <a:ext cx="0" cy="4294023"/>
          </a:xfrm>
          <a:prstGeom prst="line">
            <a:avLst/>
          </a:prstGeom>
          <a:ln w="38100">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40C2D28-8211-3F75-7B41-1620C65F9522}"/>
              </a:ext>
            </a:extLst>
          </p:cNvPr>
          <p:cNvSpPr txBox="1"/>
          <p:nvPr/>
        </p:nvSpPr>
        <p:spPr>
          <a:xfrm>
            <a:off x="1756870" y="5106577"/>
            <a:ext cx="2538373" cy="369332"/>
          </a:xfrm>
          <a:prstGeom prst="rect">
            <a:avLst/>
          </a:prstGeom>
          <a:noFill/>
        </p:spPr>
        <p:txBody>
          <a:bodyPr wrap="square" rtlCol="0">
            <a:spAutoFit/>
          </a:bodyPr>
          <a:lstStyle/>
          <a:p>
            <a:r>
              <a:rPr lang="it-IT" dirty="0">
                <a:latin typeface="Century Gothic" panose="020B0502020202020204" pitchFamily="34" charset="0"/>
              </a:rPr>
              <a:t>Versione aprile 2021</a:t>
            </a:r>
          </a:p>
        </p:txBody>
      </p:sp>
      <p:sp>
        <p:nvSpPr>
          <p:cNvPr id="12" name="CasellaDiTesto 11">
            <a:extLst>
              <a:ext uri="{FF2B5EF4-FFF2-40B4-BE49-F238E27FC236}">
                <a16:creationId xmlns:a16="http://schemas.microsoft.com/office/drawing/2014/main" id="{F3BF2DB0-92AF-9260-F313-232DB638A4ED}"/>
              </a:ext>
            </a:extLst>
          </p:cNvPr>
          <p:cNvSpPr txBox="1"/>
          <p:nvPr/>
        </p:nvSpPr>
        <p:spPr>
          <a:xfrm>
            <a:off x="7687057" y="5103444"/>
            <a:ext cx="2748072" cy="372465"/>
          </a:xfrm>
          <a:prstGeom prst="rect">
            <a:avLst/>
          </a:prstGeom>
          <a:noFill/>
        </p:spPr>
        <p:txBody>
          <a:bodyPr wrap="square" rtlCol="0">
            <a:spAutoFit/>
          </a:bodyPr>
          <a:lstStyle/>
          <a:p>
            <a:r>
              <a:rPr lang="it-IT" dirty="0">
                <a:latin typeface="Century Gothic" panose="020B0502020202020204" pitchFamily="34" charset="0"/>
              </a:rPr>
              <a:t>Versione maggio 2023</a:t>
            </a:r>
          </a:p>
        </p:txBody>
      </p:sp>
      <p:sp>
        <p:nvSpPr>
          <p:cNvPr id="5" name="Titolo 1">
            <a:extLst>
              <a:ext uri="{FF2B5EF4-FFF2-40B4-BE49-F238E27FC236}">
                <a16:creationId xmlns:a16="http://schemas.microsoft.com/office/drawing/2014/main" id="{41F2D9D0-A6BD-B34F-BF49-761235512A91}"/>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L’AI Act e il «risk-</a:t>
            </a:r>
            <a:r>
              <a:rPr lang="it-IT" sz="3733" b="1" kern="0" dirty="0" err="1">
                <a:solidFill>
                  <a:srgbClr val="41AB34"/>
                </a:solidFill>
              </a:rPr>
              <a:t>based</a:t>
            </a:r>
            <a:r>
              <a:rPr lang="it-IT" sz="3733" b="1" kern="0" dirty="0">
                <a:solidFill>
                  <a:srgbClr val="41AB34"/>
                </a:solidFill>
              </a:rPr>
              <a:t> </a:t>
            </a:r>
            <a:r>
              <a:rPr lang="it-IT" sz="3733" b="1" kern="0" dirty="0" err="1">
                <a:solidFill>
                  <a:srgbClr val="41AB34"/>
                </a:solidFill>
              </a:rPr>
              <a:t>approach</a:t>
            </a:r>
            <a:r>
              <a:rPr lang="it-IT" sz="3733" b="1" kern="0" dirty="0">
                <a:solidFill>
                  <a:srgbClr val="41AB34"/>
                </a:solidFill>
              </a:rPr>
              <a:t>»</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74104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po 67">
            <a:extLst>
              <a:ext uri="{FF2B5EF4-FFF2-40B4-BE49-F238E27FC236}">
                <a16:creationId xmlns:a16="http://schemas.microsoft.com/office/drawing/2014/main" id="{8D28D05F-C5C3-1FBF-882C-465705066881}"/>
              </a:ext>
            </a:extLst>
          </p:cNvPr>
          <p:cNvGrpSpPr/>
          <p:nvPr/>
        </p:nvGrpSpPr>
        <p:grpSpPr>
          <a:xfrm rot="5400000">
            <a:off x="3459200" y="2378292"/>
            <a:ext cx="399497" cy="6225551"/>
            <a:chOff x="-1202993" y="823873"/>
            <a:chExt cx="434642" cy="3975532"/>
          </a:xfrm>
          <a:solidFill>
            <a:schemeClr val="bg1">
              <a:alpha val="50000"/>
            </a:schemeClr>
          </a:solidFill>
        </p:grpSpPr>
        <p:sp>
          <p:nvSpPr>
            <p:cNvPr id="69" name="Rettangolo 68">
              <a:extLst>
                <a:ext uri="{FF2B5EF4-FFF2-40B4-BE49-F238E27FC236}">
                  <a16:creationId xmlns:a16="http://schemas.microsoft.com/office/drawing/2014/main" id="{DFBF6CEB-376A-3030-C618-AA893DF081BC}"/>
                </a:ext>
              </a:extLst>
            </p:cNvPr>
            <p:cNvSpPr/>
            <p:nvPr/>
          </p:nvSpPr>
          <p:spPr>
            <a:xfrm>
              <a:off x="-1202993" y="823873"/>
              <a:ext cx="434642" cy="3975532"/>
            </a:xfrm>
            <a:prstGeom prst="rect">
              <a:avLst/>
            </a:prstGeom>
            <a:grp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it-IT" sz="1867" kern="0" dirty="0">
                <a:solidFill>
                  <a:srgbClr val="000000"/>
                </a:solidFill>
                <a:latin typeface="Century Gothic" panose="020B0502020202020204" pitchFamily="34" charset="0"/>
                <a:sym typeface="Arial"/>
              </a:endParaRPr>
            </a:p>
          </p:txBody>
        </p:sp>
        <p:sp>
          <p:nvSpPr>
            <p:cNvPr id="70" name="CasellaDiTesto 69">
              <a:extLst>
                <a:ext uri="{FF2B5EF4-FFF2-40B4-BE49-F238E27FC236}">
                  <a16:creationId xmlns:a16="http://schemas.microsoft.com/office/drawing/2014/main" id="{67AEE8EC-C4D4-B879-9120-A0C17A8CBB75}"/>
                </a:ext>
              </a:extLst>
            </p:cNvPr>
            <p:cNvSpPr txBox="1"/>
            <p:nvPr/>
          </p:nvSpPr>
          <p:spPr>
            <a:xfrm rot="16200000">
              <a:off x="-2889814" y="2684881"/>
              <a:ext cx="3778252" cy="253517"/>
            </a:xfrm>
            <a:prstGeom prst="rect">
              <a:avLst/>
            </a:prstGeom>
            <a:grpFill/>
          </p:spPr>
          <p:txBody>
            <a:bodyPr wrap="square" rtlCol="0">
              <a:spAutoFit/>
            </a:bodyPr>
            <a:lstStyle/>
            <a:p>
              <a:pPr algn="ctr" defTabSz="1219170">
                <a:buClr>
                  <a:srgbClr val="000000"/>
                </a:buClr>
              </a:pPr>
              <a:r>
                <a:rPr lang="it-IT" sz="1400" kern="0" dirty="0" err="1">
                  <a:solidFill>
                    <a:srgbClr val="000000"/>
                  </a:solidFill>
                  <a:latin typeface="Century Gothic" panose="020B0502020202020204" pitchFamily="34" charset="0"/>
                  <a:cs typeface="Arial"/>
                  <a:sym typeface="Arial"/>
                </a:rPr>
                <a:t>Transparency</a:t>
              </a:r>
              <a:r>
                <a:rPr lang="it-IT" sz="1400" kern="0" dirty="0">
                  <a:solidFill>
                    <a:srgbClr val="000000"/>
                  </a:solidFill>
                  <a:latin typeface="Century Gothic" panose="020B0502020202020204" pitchFamily="34" charset="0"/>
                  <a:cs typeface="Arial"/>
                  <a:sym typeface="Arial"/>
                </a:rPr>
                <a:t>, Responsabilità, Codici di condotta e/o standard</a:t>
              </a:r>
            </a:p>
          </p:txBody>
        </p:sp>
      </p:grpSp>
      <p:sp>
        <p:nvSpPr>
          <p:cNvPr id="58" name="Freccia a sinistra 57">
            <a:extLst>
              <a:ext uri="{FF2B5EF4-FFF2-40B4-BE49-F238E27FC236}">
                <a16:creationId xmlns:a16="http://schemas.microsoft.com/office/drawing/2014/main" id="{1164523D-E535-6909-9FDE-CA28D17BB829}"/>
              </a:ext>
            </a:extLst>
          </p:cNvPr>
          <p:cNvSpPr/>
          <p:nvPr/>
        </p:nvSpPr>
        <p:spPr>
          <a:xfrm>
            <a:off x="2113034" y="1178698"/>
            <a:ext cx="542357" cy="343791"/>
          </a:xfrm>
          <a:prstGeom prst="lef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63" name="CasellaDiTesto 62">
            <a:extLst>
              <a:ext uri="{FF2B5EF4-FFF2-40B4-BE49-F238E27FC236}">
                <a16:creationId xmlns:a16="http://schemas.microsoft.com/office/drawing/2014/main" id="{7614BF4D-C71E-90AC-EF9A-C83F58FDA567}"/>
              </a:ext>
            </a:extLst>
          </p:cNvPr>
          <p:cNvSpPr txBox="1"/>
          <p:nvPr/>
        </p:nvSpPr>
        <p:spPr>
          <a:xfrm>
            <a:off x="274440" y="1031894"/>
            <a:ext cx="1829020" cy="646331"/>
          </a:xfrm>
          <a:prstGeom prst="rect">
            <a:avLst/>
          </a:prstGeom>
          <a:noFill/>
        </p:spPr>
        <p:txBody>
          <a:bodyPr wrap="square" rtlCol="0">
            <a:spAutoFit/>
          </a:bodyPr>
          <a:lstStyle/>
          <a:p>
            <a:pPr algn="ctr" defTabSz="1219170">
              <a:buClr>
                <a:srgbClr val="000000"/>
              </a:buClr>
            </a:pPr>
            <a:r>
              <a:rPr lang="it-IT" sz="1200" kern="0" dirty="0">
                <a:solidFill>
                  <a:srgbClr val="000000"/>
                </a:solidFill>
                <a:latin typeface="Century Gothic" panose="020B0502020202020204" pitchFamily="34" charset="0"/>
                <a:cs typeface="Arial"/>
                <a:sym typeface="Arial"/>
              </a:rPr>
              <a:t>Rischio inaccettabile</a:t>
            </a:r>
          </a:p>
          <a:p>
            <a:pPr marL="171450" indent="-171450" algn="ctr" defTabSz="1219170">
              <a:buClr>
                <a:srgbClr val="000000"/>
              </a:buClr>
              <a:buFont typeface="Wingdings" panose="05000000000000000000" pitchFamily="2" charset="2"/>
              <a:buChar char="à"/>
            </a:pPr>
            <a:r>
              <a:rPr lang="it-IT" sz="1200" kern="0" dirty="0">
                <a:solidFill>
                  <a:srgbClr val="000000"/>
                </a:solidFill>
                <a:latin typeface="Century Gothic" panose="020B0502020202020204" pitchFamily="34" charset="0"/>
                <a:cs typeface="Arial"/>
                <a:sym typeface="Wingdings" panose="05000000000000000000" pitchFamily="2" charset="2"/>
              </a:rPr>
              <a:t>Divieto </a:t>
            </a:r>
          </a:p>
          <a:p>
            <a:pPr algn="ctr" defTabSz="1219170">
              <a:buClr>
                <a:srgbClr val="000000"/>
              </a:buClr>
            </a:pPr>
            <a:r>
              <a:rPr lang="it-IT" sz="1200" kern="0" dirty="0">
                <a:solidFill>
                  <a:srgbClr val="000000"/>
                </a:solidFill>
                <a:latin typeface="Century Gothic" panose="020B0502020202020204" pitchFamily="34" charset="0"/>
                <a:cs typeface="Arial"/>
                <a:sym typeface="Wingdings" panose="05000000000000000000" pitchFamily="2" charset="2"/>
              </a:rPr>
              <a:t>(con eccezioni)</a:t>
            </a:r>
            <a:endParaRPr lang="it-IT" sz="1200" kern="0" dirty="0">
              <a:solidFill>
                <a:srgbClr val="000000"/>
              </a:solidFill>
              <a:latin typeface="Century Gothic" panose="020B0502020202020204" pitchFamily="34" charset="0"/>
              <a:cs typeface="Arial"/>
              <a:sym typeface="Arial"/>
            </a:endParaRPr>
          </a:p>
        </p:txBody>
      </p:sp>
      <p:sp>
        <p:nvSpPr>
          <p:cNvPr id="64" name="CasellaDiTesto 63">
            <a:extLst>
              <a:ext uri="{FF2B5EF4-FFF2-40B4-BE49-F238E27FC236}">
                <a16:creationId xmlns:a16="http://schemas.microsoft.com/office/drawing/2014/main" id="{AC22594E-11CE-EDFC-BAFA-302EE282B091}"/>
              </a:ext>
            </a:extLst>
          </p:cNvPr>
          <p:cNvSpPr txBox="1"/>
          <p:nvPr/>
        </p:nvSpPr>
        <p:spPr>
          <a:xfrm>
            <a:off x="112092" y="2201365"/>
            <a:ext cx="1559864" cy="830997"/>
          </a:xfrm>
          <a:prstGeom prst="rect">
            <a:avLst/>
          </a:prstGeom>
          <a:noFill/>
        </p:spPr>
        <p:txBody>
          <a:bodyPr wrap="square" rtlCol="0">
            <a:spAutoFit/>
          </a:bodyPr>
          <a:lstStyle/>
          <a:p>
            <a:pPr algn="ctr" defTabSz="1219170">
              <a:buClr>
                <a:srgbClr val="000000"/>
              </a:buClr>
            </a:pPr>
            <a:r>
              <a:rPr lang="it-IT" sz="1200" kern="0" dirty="0">
                <a:solidFill>
                  <a:srgbClr val="000000"/>
                </a:solidFill>
                <a:latin typeface="Century Gothic" panose="020B0502020202020204" pitchFamily="34" charset="0"/>
                <a:cs typeface="Arial"/>
                <a:sym typeface="Arial"/>
              </a:rPr>
              <a:t>Rischio alto</a:t>
            </a:r>
          </a:p>
          <a:p>
            <a:pPr algn="ctr" defTabSz="1219170">
              <a:buClr>
                <a:srgbClr val="000000"/>
              </a:buClr>
            </a:pPr>
            <a:r>
              <a:rPr lang="it-IT" sz="1200" kern="0" dirty="0">
                <a:solidFill>
                  <a:srgbClr val="000000"/>
                </a:solidFill>
                <a:latin typeface="Century Gothic" panose="020B0502020202020204" pitchFamily="34" charset="0"/>
                <a:cs typeface="Arial"/>
                <a:sym typeface="Wingdings" panose="05000000000000000000" pitchFamily="2" charset="2"/>
              </a:rPr>
              <a:t> </a:t>
            </a:r>
            <a:r>
              <a:rPr lang="it-IT" sz="1200" kern="0" dirty="0" err="1">
                <a:solidFill>
                  <a:srgbClr val="000000"/>
                </a:solidFill>
                <a:latin typeface="Century Gothic" panose="020B0502020202020204" pitchFamily="34" charset="0"/>
                <a:cs typeface="Arial"/>
                <a:sym typeface="Wingdings" panose="05000000000000000000" pitchFamily="2" charset="2"/>
              </a:rPr>
              <a:t>Fundamental</a:t>
            </a:r>
            <a:r>
              <a:rPr lang="it-IT" sz="1200" kern="0" dirty="0">
                <a:solidFill>
                  <a:srgbClr val="000000"/>
                </a:solidFill>
                <a:latin typeface="Century Gothic" panose="020B0502020202020204" pitchFamily="34" charset="0"/>
                <a:cs typeface="Arial"/>
                <a:sym typeface="Wingdings" panose="05000000000000000000" pitchFamily="2" charset="2"/>
              </a:rPr>
              <a:t> </a:t>
            </a:r>
            <a:r>
              <a:rPr lang="it-IT" sz="1200" kern="0" dirty="0" err="1">
                <a:solidFill>
                  <a:srgbClr val="000000"/>
                </a:solidFill>
                <a:latin typeface="Century Gothic" panose="020B0502020202020204" pitchFamily="34" charset="0"/>
                <a:cs typeface="Arial"/>
                <a:sym typeface="Wingdings" panose="05000000000000000000" pitchFamily="2" charset="2"/>
              </a:rPr>
              <a:t>Rights</a:t>
            </a:r>
            <a:r>
              <a:rPr lang="it-IT" sz="1200" kern="0" dirty="0">
                <a:solidFill>
                  <a:srgbClr val="000000"/>
                </a:solidFill>
                <a:latin typeface="Century Gothic" panose="020B0502020202020204" pitchFamily="34" charset="0"/>
                <a:cs typeface="Arial"/>
                <a:sym typeface="Wingdings" panose="05000000000000000000" pitchFamily="2" charset="2"/>
              </a:rPr>
              <a:t> Impact </a:t>
            </a:r>
            <a:r>
              <a:rPr lang="it-IT" sz="1200" kern="0" dirty="0" err="1">
                <a:solidFill>
                  <a:srgbClr val="000000"/>
                </a:solidFill>
                <a:latin typeface="Century Gothic" panose="020B0502020202020204" pitchFamily="34" charset="0"/>
                <a:cs typeface="Arial"/>
                <a:sym typeface="Wingdings" panose="05000000000000000000" pitchFamily="2" charset="2"/>
              </a:rPr>
              <a:t>Assessment</a:t>
            </a:r>
            <a:endParaRPr lang="it-IT" sz="1200" kern="0" dirty="0">
              <a:solidFill>
                <a:srgbClr val="000000"/>
              </a:solidFill>
              <a:latin typeface="Century Gothic" panose="020B0502020202020204" pitchFamily="34" charset="0"/>
              <a:cs typeface="Arial"/>
              <a:sym typeface="Wingdings" panose="05000000000000000000" pitchFamily="2" charset="2"/>
            </a:endParaRPr>
          </a:p>
        </p:txBody>
      </p:sp>
      <p:sp>
        <p:nvSpPr>
          <p:cNvPr id="65" name="CasellaDiTesto 64">
            <a:extLst>
              <a:ext uri="{FF2B5EF4-FFF2-40B4-BE49-F238E27FC236}">
                <a16:creationId xmlns:a16="http://schemas.microsoft.com/office/drawing/2014/main" id="{72E479D5-622B-5DF9-1571-0DC28C9C1880}"/>
              </a:ext>
            </a:extLst>
          </p:cNvPr>
          <p:cNvSpPr txBox="1"/>
          <p:nvPr/>
        </p:nvSpPr>
        <p:spPr>
          <a:xfrm>
            <a:off x="71378" y="4210585"/>
            <a:ext cx="1029348" cy="461665"/>
          </a:xfrm>
          <a:prstGeom prst="rect">
            <a:avLst/>
          </a:prstGeom>
          <a:noFill/>
        </p:spPr>
        <p:txBody>
          <a:bodyPr wrap="square" rtlCol="0">
            <a:spAutoFit/>
          </a:bodyPr>
          <a:lstStyle/>
          <a:p>
            <a:pPr algn="ctr" defTabSz="1219170">
              <a:buClr>
                <a:srgbClr val="000000"/>
              </a:buClr>
            </a:pPr>
            <a:r>
              <a:rPr lang="it-IT" sz="1200" kern="0" dirty="0">
                <a:solidFill>
                  <a:srgbClr val="000000"/>
                </a:solidFill>
                <a:latin typeface="Century Gothic" panose="020B0502020202020204" pitchFamily="34" charset="0"/>
                <a:cs typeface="Arial"/>
                <a:sym typeface="Arial"/>
              </a:rPr>
              <a:t>Rischio </a:t>
            </a:r>
          </a:p>
          <a:p>
            <a:pPr algn="ctr" defTabSz="1219170">
              <a:buClr>
                <a:srgbClr val="000000"/>
              </a:buClr>
            </a:pPr>
            <a:r>
              <a:rPr lang="it-IT" sz="1200" kern="0" dirty="0">
                <a:solidFill>
                  <a:srgbClr val="000000"/>
                </a:solidFill>
                <a:latin typeface="Century Gothic" panose="020B0502020202020204" pitchFamily="34" charset="0"/>
                <a:cs typeface="Arial"/>
                <a:sym typeface="Arial"/>
              </a:rPr>
              <a:t>limitato</a:t>
            </a:r>
          </a:p>
        </p:txBody>
      </p:sp>
      <p:sp>
        <p:nvSpPr>
          <p:cNvPr id="66" name="CasellaDiTesto 65">
            <a:extLst>
              <a:ext uri="{FF2B5EF4-FFF2-40B4-BE49-F238E27FC236}">
                <a16:creationId xmlns:a16="http://schemas.microsoft.com/office/drawing/2014/main" id="{83DE73E7-0987-5CCD-BCF6-ED177AA79E56}"/>
              </a:ext>
            </a:extLst>
          </p:cNvPr>
          <p:cNvSpPr txBox="1"/>
          <p:nvPr/>
        </p:nvSpPr>
        <p:spPr>
          <a:xfrm>
            <a:off x="4395406" y="963245"/>
            <a:ext cx="2101703" cy="830997"/>
          </a:xfrm>
          <a:prstGeom prst="rect">
            <a:avLst/>
          </a:prstGeom>
          <a:noFill/>
        </p:spPr>
        <p:txBody>
          <a:bodyPr wrap="square" rtlCol="0">
            <a:spAutoFit/>
          </a:bodyPr>
          <a:lstStyle/>
          <a:p>
            <a:pPr algn="ctr" defTabSz="1219170">
              <a:buClr>
                <a:srgbClr val="000000"/>
              </a:buClr>
            </a:pPr>
            <a:r>
              <a:rPr lang="it-IT" sz="1200" kern="0" dirty="0">
                <a:solidFill>
                  <a:srgbClr val="000000"/>
                </a:solidFill>
                <a:latin typeface="Century Gothic" panose="020B0502020202020204" pitchFamily="34" charset="0"/>
                <a:cs typeface="Arial"/>
                <a:sym typeface="Arial"/>
              </a:rPr>
              <a:t>Social scoring, riconoscimento facciale,  dark-pattern, manipolazione</a:t>
            </a:r>
          </a:p>
        </p:txBody>
      </p:sp>
      <p:sp>
        <p:nvSpPr>
          <p:cNvPr id="67" name="CasellaDiTesto 66">
            <a:extLst>
              <a:ext uri="{FF2B5EF4-FFF2-40B4-BE49-F238E27FC236}">
                <a16:creationId xmlns:a16="http://schemas.microsoft.com/office/drawing/2014/main" id="{2DEFBF84-ABB9-D293-84B9-624474F083BD}"/>
              </a:ext>
            </a:extLst>
          </p:cNvPr>
          <p:cNvSpPr txBox="1"/>
          <p:nvPr/>
        </p:nvSpPr>
        <p:spPr>
          <a:xfrm>
            <a:off x="5751273" y="4327568"/>
            <a:ext cx="1877664" cy="646331"/>
          </a:xfrm>
          <a:prstGeom prst="rect">
            <a:avLst/>
          </a:prstGeom>
          <a:noFill/>
        </p:spPr>
        <p:txBody>
          <a:bodyPr wrap="square" rtlCol="0">
            <a:spAutoFit/>
          </a:bodyPr>
          <a:lstStyle/>
          <a:p>
            <a:pPr algn="ctr" defTabSz="1219170">
              <a:buClr>
                <a:srgbClr val="000000"/>
              </a:buClr>
            </a:pPr>
            <a:r>
              <a:rPr lang="it-IT" sz="1200" kern="0" dirty="0">
                <a:solidFill>
                  <a:srgbClr val="000000"/>
                </a:solidFill>
                <a:latin typeface="Century Gothic" panose="020B0502020202020204" pitchFamily="34" charset="0"/>
                <a:cs typeface="Arial"/>
                <a:sym typeface="Arial"/>
              </a:rPr>
              <a:t>Chat bots, deep fake, filtri spam, video games</a:t>
            </a:r>
          </a:p>
        </p:txBody>
      </p:sp>
      <p:sp>
        <p:nvSpPr>
          <p:cNvPr id="75" name="CasellaDiTesto 74">
            <a:extLst>
              <a:ext uri="{FF2B5EF4-FFF2-40B4-BE49-F238E27FC236}">
                <a16:creationId xmlns:a16="http://schemas.microsoft.com/office/drawing/2014/main" id="{91C50AF4-56DC-A33C-223A-B5CAA931C414}"/>
              </a:ext>
            </a:extLst>
          </p:cNvPr>
          <p:cNvSpPr txBox="1"/>
          <p:nvPr/>
        </p:nvSpPr>
        <p:spPr>
          <a:xfrm>
            <a:off x="4501104" y="1978727"/>
            <a:ext cx="1950941" cy="646331"/>
          </a:xfrm>
          <a:prstGeom prst="rect">
            <a:avLst/>
          </a:prstGeom>
          <a:noFill/>
        </p:spPr>
        <p:txBody>
          <a:bodyPr wrap="square" rtlCol="0">
            <a:spAutoFit/>
          </a:bodyPr>
          <a:lstStyle/>
          <a:p>
            <a:pPr algn="ctr" defTabSz="1219170">
              <a:buClr>
                <a:srgbClr val="000000"/>
              </a:buClr>
            </a:pPr>
            <a:r>
              <a:rPr lang="it-IT" sz="1200" b="0" i="0" dirty="0">
                <a:solidFill>
                  <a:srgbClr val="505154"/>
                </a:solidFill>
                <a:effectLst/>
                <a:latin typeface="Century Gothic" panose="020B0502020202020204" pitchFamily="34" charset="0"/>
              </a:rPr>
              <a:t>Es. giocattoli, aviazione, automobili, dispositivi medici e ascensori.</a:t>
            </a:r>
            <a:endParaRPr lang="it-IT" sz="1200" kern="0" dirty="0">
              <a:solidFill>
                <a:srgbClr val="000000"/>
              </a:solidFill>
              <a:latin typeface="Century Gothic" panose="020B0502020202020204" pitchFamily="34" charset="0"/>
              <a:cs typeface="Arial"/>
              <a:sym typeface="Arial"/>
            </a:endParaRPr>
          </a:p>
        </p:txBody>
      </p:sp>
      <p:grpSp>
        <p:nvGrpSpPr>
          <p:cNvPr id="80" name="Gruppo 79">
            <a:extLst>
              <a:ext uri="{FF2B5EF4-FFF2-40B4-BE49-F238E27FC236}">
                <a16:creationId xmlns:a16="http://schemas.microsoft.com/office/drawing/2014/main" id="{C9832608-8647-15EA-33B1-2FFAC38B7C44}"/>
              </a:ext>
            </a:extLst>
          </p:cNvPr>
          <p:cNvGrpSpPr/>
          <p:nvPr/>
        </p:nvGrpSpPr>
        <p:grpSpPr>
          <a:xfrm>
            <a:off x="1264197" y="802684"/>
            <a:ext cx="3865181" cy="4205449"/>
            <a:chOff x="1981305" y="999145"/>
            <a:chExt cx="3865181" cy="4205449"/>
          </a:xfrm>
        </p:grpSpPr>
        <p:sp>
          <p:nvSpPr>
            <p:cNvPr id="55" name="Triangolo isoscele 54">
              <a:extLst>
                <a:ext uri="{FF2B5EF4-FFF2-40B4-BE49-F238E27FC236}">
                  <a16:creationId xmlns:a16="http://schemas.microsoft.com/office/drawing/2014/main" id="{F988044A-A4E3-C6F6-646D-925FEE4E681B}"/>
                </a:ext>
              </a:extLst>
            </p:cNvPr>
            <p:cNvSpPr/>
            <p:nvPr/>
          </p:nvSpPr>
          <p:spPr>
            <a:xfrm>
              <a:off x="3498879" y="999145"/>
              <a:ext cx="783105" cy="909416"/>
            </a:xfrm>
            <a:prstGeom prst="triangle">
              <a:avLst>
                <a:gd name="adj" fmla="val 4794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FFFFFF"/>
                </a:solidFill>
                <a:latin typeface="Century Gothic" panose="020B0502020202020204" pitchFamily="34" charset="0"/>
                <a:sym typeface="Arial"/>
              </a:endParaRPr>
            </a:p>
          </p:txBody>
        </p:sp>
        <p:sp>
          <p:nvSpPr>
            <p:cNvPr id="56" name="Trapezio 55">
              <a:extLst>
                <a:ext uri="{FF2B5EF4-FFF2-40B4-BE49-F238E27FC236}">
                  <a16:creationId xmlns:a16="http://schemas.microsoft.com/office/drawing/2014/main" id="{1E079EFF-9F0A-E312-3761-85D419EA3188}"/>
                </a:ext>
              </a:extLst>
            </p:cNvPr>
            <p:cNvSpPr/>
            <p:nvPr/>
          </p:nvSpPr>
          <p:spPr>
            <a:xfrm>
              <a:off x="1981305" y="4135864"/>
              <a:ext cx="3865181" cy="1068730"/>
            </a:xfrm>
            <a:prstGeom prst="trapezoid">
              <a:avLst>
                <a:gd name="adj" fmla="val 4796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57" name="Trapezio 56">
              <a:extLst>
                <a:ext uri="{FF2B5EF4-FFF2-40B4-BE49-F238E27FC236}">
                  <a16:creationId xmlns:a16="http://schemas.microsoft.com/office/drawing/2014/main" id="{79C9179C-4A3D-EA7B-BD18-205212E00E5F}"/>
                </a:ext>
              </a:extLst>
            </p:cNvPr>
            <p:cNvSpPr/>
            <p:nvPr/>
          </p:nvSpPr>
          <p:spPr>
            <a:xfrm>
              <a:off x="2500690" y="2008028"/>
              <a:ext cx="2779480" cy="2049248"/>
            </a:xfrm>
            <a:prstGeom prst="trapezoid">
              <a:avLst>
                <a:gd name="adj" fmla="val 47969"/>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73" name="Trapezio 72">
              <a:extLst>
                <a:ext uri="{FF2B5EF4-FFF2-40B4-BE49-F238E27FC236}">
                  <a16:creationId xmlns:a16="http://schemas.microsoft.com/office/drawing/2014/main" id="{AE1A5CD6-DDE0-FC4F-7473-19BB11FD62C0}"/>
                </a:ext>
              </a:extLst>
            </p:cNvPr>
            <p:cNvSpPr/>
            <p:nvPr/>
          </p:nvSpPr>
          <p:spPr>
            <a:xfrm>
              <a:off x="2500689" y="2957424"/>
              <a:ext cx="2779480" cy="1105836"/>
            </a:xfrm>
            <a:prstGeom prst="trapezoid">
              <a:avLst>
                <a:gd name="adj" fmla="val 47969"/>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74" name="CasellaDiTesto 73">
              <a:extLst>
                <a:ext uri="{FF2B5EF4-FFF2-40B4-BE49-F238E27FC236}">
                  <a16:creationId xmlns:a16="http://schemas.microsoft.com/office/drawing/2014/main" id="{5A874AEA-DD36-711E-91E5-4FB2E4137032}"/>
                </a:ext>
              </a:extLst>
            </p:cNvPr>
            <p:cNvSpPr txBox="1"/>
            <p:nvPr/>
          </p:nvSpPr>
          <p:spPr>
            <a:xfrm>
              <a:off x="3281625" y="2150071"/>
              <a:ext cx="1242476" cy="707886"/>
            </a:xfrm>
            <a:prstGeom prst="rect">
              <a:avLst/>
            </a:prstGeom>
            <a:noFill/>
          </p:spPr>
          <p:txBody>
            <a:bodyPr wrap="square" rtlCol="0">
              <a:spAutoFit/>
            </a:bodyPr>
            <a:lstStyle/>
            <a:p>
              <a:pPr algn="ctr"/>
              <a:r>
                <a:rPr lang="it-IT" sz="1000" dirty="0">
                  <a:latin typeface="Century Gothic" panose="020B0502020202020204" pitchFamily="34" charset="0"/>
                </a:rPr>
                <a:t>Direttiva sulla sicurezza generale dei prodotti</a:t>
              </a:r>
            </a:p>
          </p:txBody>
        </p:sp>
        <p:sp>
          <p:nvSpPr>
            <p:cNvPr id="77" name="CasellaDiTesto 76">
              <a:extLst>
                <a:ext uri="{FF2B5EF4-FFF2-40B4-BE49-F238E27FC236}">
                  <a16:creationId xmlns:a16="http://schemas.microsoft.com/office/drawing/2014/main" id="{67240A0F-0680-018F-D5CE-D06CD3F7D24D}"/>
                </a:ext>
              </a:extLst>
            </p:cNvPr>
            <p:cNvSpPr txBox="1"/>
            <p:nvPr/>
          </p:nvSpPr>
          <p:spPr>
            <a:xfrm>
              <a:off x="3160765" y="3170511"/>
              <a:ext cx="1528877" cy="523220"/>
            </a:xfrm>
            <a:prstGeom prst="rect">
              <a:avLst/>
            </a:prstGeom>
            <a:noFill/>
          </p:spPr>
          <p:txBody>
            <a:bodyPr wrap="square">
              <a:spAutoFit/>
            </a:bodyPr>
            <a:lstStyle/>
            <a:p>
              <a:pPr algn="ctr"/>
              <a:r>
                <a:rPr lang="it-IT" sz="1400" dirty="0">
                  <a:latin typeface="Century Gothic" panose="020B0502020202020204" pitchFamily="34" charset="0"/>
                </a:rPr>
                <a:t>A</a:t>
              </a:r>
              <a:r>
                <a:rPr lang="it-IT" sz="1400" dirty="0">
                  <a:latin typeface="Century Gothic" panose="020B0502020202020204" pitchFamily="34" charset="0"/>
                  <a:sym typeface="Wingdings" panose="05000000000000000000" pitchFamily="2" charset="2"/>
                </a:rPr>
                <a:t>ree da registrare</a:t>
              </a:r>
              <a:endParaRPr lang="it-IT" sz="1400" dirty="0">
                <a:latin typeface="Century Gothic" panose="020B0502020202020204" pitchFamily="34" charset="0"/>
              </a:endParaRPr>
            </a:p>
          </p:txBody>
        </p:sp>
      </p:grpSp>
      <p:sp>
        <p:nvSpPr>
          <p:cNvPr id="78" name="CasellaDiTesto 77">
            <a:extLst>
              <a:ext uri="{FF2B5EF4-FFF2-40B4-BE49-F238E27FC236}">
                <a16:creationId xmlns:a16="http://schemas.microsoft.com/office/drawing/2014/main" id="{9A55C23D-AB19-A057-44ED-91497825B8FE}"/>
              </a:ext>
            </a:extLst>
          </p:cNvPr>
          <p:cNvSpPr txBox="1"/>
          <p:nvPr/>
        </p:nvSpPr>
        <p:spPr>
          <a:xfrm>
            <a:off x="5052437" y="2760963"/>
            <a:ext cx="2576502" cy="1200329"/>
          </a:xfrm>
          <a:prstGeom prst="rect">
            <a:avLst/>
          </a:prstGeom>
          <a:noFill/>
        </p:spPr>
        <p:txBody>
          <a:bodyPr wrap="square">
            <a:spAutoFit/>
          </a:bodyPr>
          <a:lstStyle/>
          <a:p>
            <a:pPr algn="l" fontAlgn="ctr"/>
            <a:r>
              <a:rPr lang="it-IT" sz="1200" dirty="0">
                <a:solidFill>
                  <a:srgbClr val="505154"/>
                </a:solidFill>
                <a:latin typeface="Century Gothic" panose="020B0502020202020204" pitchFamily="34" charset="0"/>
              </a:rPr>
              <a:t>i</a:t>
            </a:r>
            <a:r>
              <a:rPr lang="it-IT" sz="1200" b="0" i="0" dirty="0">
                <a:solidFill>
                  <a:srgbClr val="505154"/>
                </a:solidFill>
                <a:effectLst/>
                <a:latin typeface="Century Gothic" panose="020B0502020202020204" pitchFamily="34" charset="0"/>
              </a:rPr>
              <a:t>dentificazione biometrica, infrastrutture critiche</a:t>
            </a:r>
            <a:r>
              <a:rPr lang="it-IT" sz="1200" dirty="0">
                <a:solidFill>
                  <a:srgbClr val="505154"/>
                </a:solidFill>
                <a:latin typeface="Century Gothic" panose="020B0502020202020204" pitchFamily="34" charset="0"/>
              </a:rPr>
              <a:t>, </a:t>
            </a:r>
            <a:r>
              <a:rPr lang="it-IT" sz="1200" b="0" i="0" dirty="0">
                <a:solidFill>
                  <a:srgbClr val="505154"/>
                </a:solidFill>
                <a:effectLst/>
                <a:latin typeface="Century Gothic" panose="020B0502020202020204" pitchFamily="34" charset="0"/>
              </a:rPr>
              <a:t>istruzione, occupazione, servizi essenziali e servizi pubblici, forze dell'ordine, migrazioni, interpretazione e applicazione della legge.</a:t>
            </a:r>
          </a:p>
        </p:txBody>
      </p:sp>
      <p:sp>
        <p:nvSpPr>
          <p:cNvPr id="81" name="Freccia a sinistra 80">
            <a:extLst>
              <a:ext uri="{FF2B5EF4-FFF2-40B4-BE49-F238E27FC236}">
                <a16:creationId xmlns:a16="http://schemas.microsoft.com/office/drawing/2014/main" id="{F9CD1441-B59D-5862-9CB3-DE565089A510}"/>
              </a:ext>
            </a:extLst>
          </p:cNvPr>
          <p:cNvSpPr/>
          <p:nvPr/>
        </p:nvSpPr>
        <p:spPr>
          <a:xfrm>
            <a:off x="1599823" y="2492400"/>
            <a:ext cx="542357" cy="343791"/>
          </a:xfrm>
          <a:prstGeom prst="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82" name="Freccia a sinistra 81">
            <a:extLst>
              <a:ext uri="{FF2B5EF4-FFF2-40B4-BE49-F238E27FC236}">
                <a16:creationId xmlns:a16="http://schemas.microsoft.com/office/drawing/2014/main" id="{A49555F7-029B-D3AA-4658-26495820D7C6}"/>
              </a:ext>
            </a:extLst>
          </p:cNvPr>
          <p:cNvSpPr/>
          <p:nvPr/>
        </p:nvSpPr>
        <p:spPr>
          <a:xfrm>
            <a:off x="855090" y="4269521"/>
            <a:ext cx="542357" cy="343791"/>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83" name="Freccia a sinistra 82">
            <a:extLst>
              <a:ext uri="{FF2B5EF4-FFF2-40B4-BE49-F238E27FC236}">
                <a16:creationId xmlns:a16="http://schemas.microsoft.com/office/drawing/2014/main" id="{5F724867-D01D-0751-1F7A-E7C8BB045AEB}"/>
              </a:ext>
            </a:extLst>
          </p:cNvPr>
          <p:cNvSpPr/>
          <p:nvPr/>
        </p:nvSpPr>
        <p:spPr>
          <a:xfrm flipH="1">
            <a:off x="3691256" y="1144102"/>
            <a:ext cx="542357" cy="343791"/>
          </a:xfrm>
          <a:prstGeom prst="lef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84" name="Freccia a sinistra 83">
            <a:extLst>
              <a:ext uri="{FF2B5EF4-FFF2-40B4-BE49-F238E27FC236}">
                <a16:creationId xmlns:a16="http://schemas.microsoft.com/office/drawing/2014/main" id="{E5339288-4C92-ED29-BDBB-A1377371FC8F}"/>
              </a:ext>
            </a:extLst>
          </p:cNvPr>
          <p:cNvSpPr/>
          <p:nvPr/>
        </p:nvSpPr>
        <p:spPr>
          <a:xfrm flipH="1">
            <a:off x="3958747" y="2134486"/>
            <a:ext cx="542357" cy="343791"/>
          </a:xfrm>
          <a:prstGeom prst="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85" name="Freccia a sinistra 84">
            <a:extLst>
              <a:ext uri="{FF2B5EF4-FFF2-40B4-BE49-F238E27FC236}">
                <a16:creationId xmlns:a16="http://schemas.microsoft.com/office/drawing/2014/main" id="{D105D59E-0240-4EA6-5C48-156AAF90AAC3}"/>
              </a:ext>
            </a:extLst>
          </p:cNvPr>
          <p:cNvSpPr/>
          <p:nvPr/>
        </p:nvSpPr>
        <p:spPr>
          <a:xfrm flipH="1">
            <a:off x="4466015" y="3072232"/>
            <a:ext cx="542357" cy="343791"/>
          </a:xfrm>
          <a:prstGeom prst="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86" name="Freccia a sinistra 85">
            <a:extLst>
              <a:ext uri="{FF2B5EF4-FFF2-40B4-BE49-F238E27FC236}">
                <a16:creationId xmlns:a16="http://schemas.microsoft.com/office/drawing/2014/main" id="{C6908745-B9B3-0667-F20D-AAC06CBA712A}"/>
              </a:ext>
            </a:extLst>
          </p:cNvPr>
          <p:cNvSpPr/>
          <p:nvPr/>
        </p:nvSpPr>
        <p:spPr>
          <a:xfrm flipH="1">
            <a:off x="5108068" y="4312776"/>
            <a:ext cx="542357" cy="343791"/>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Century Gothic" panose="020B0502020202020204" pitchFamily="34" charset="0"/>
              <a:sym typeface="Arial"/>
            </a:endParaRPr>
          </a:p>
        </p:txBody>
      </p:sp>
      <p:sp>
        <p:nvSpPr>
          <p:cNvPr id="91" name="Rettangolo 90">
            <a:extLst>
              <a:ext uri="{FF2B5EF4-FFF2-40B4-BE49-F238E27FC236}">
                <a16:creationId xmlns:a16="http://schemas.microsoft.com/office/drawing/2014/main" id="{FB28B0F5-BCD6-D83C-79B4-3FC3A05276A8}"/>
              </a:ext>
            </a:extLst>
          </p:cNvPr>
          <p:cNvSpPr/>
          <p:nvPr/>
        </p:nvSpPr>
        <p:spPr>
          <a:xfrm>
            <a:off x="8508159" y="1002023"/>
            <a:ext cx="3141297" cy="4184699"/>
          </a:xfrm>
          <a:prstGeom prst="rect">
            <a:avLst/>
          </a:prstGeom>
          <a:solidFill>
            <a:schemeClr val="bg1">
              <a:lumMod val="85000"/>
            </a:schemeClr>
          </a:solidFill>
          <a:ln w="7620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88" name="Immagine 87">
            <a:extLst>
              <a:ext uri="{FF2B5EF4-FFF2-40B4-BE49-F238E27FC236}">
                <a16:creationId xmlns:a16="http://schemas.microsoft.com/office/drawing/2014/main" id="{54F6A8DE-901C-A687-0ED9-0427070EE5D9}"/>
              </a:ext>
            </a:extLst>
          </p:cNvPr>
          <p:cNvPicPr>
            <a:picLocks noChangeAspect="1"/>
          </p:cNvPicPr>
          <p:nvPr/>
        </p:nvPicPr>
        <p:blipFill>
          <a:blip r:embed="rId3"/>
          <a:stretch>
            <a:fillRect/>
          </a:stretch>
        </p:blipFill>
        <p:spPr>
          <a:xfrm>
            <a:off x="9090356" y="1315997"/>
            <a:ext cx="2098503" cy="2098503"/>
          </a:xfrm>
          <a:prstGeom prst="rect">
            <a:avLst/>
          </a:prstGeom>
        </p:spPr>
      </p:pic>
      <p:sp>
        <p:nvSpPr>
          <p:cNvPr id="90" name="CasellaDiTesto 89">
            <a:extLst>
              <a:ext uri="{FF2B5EF4-FFF2-40B4-BE49-F238E27FC236}">
                <a16:creationId xmlns:a16="http://schemas.microsoft.com/office/drawing/2014/main" id="{2F4CE6EE-3786-0F6B-AA7F-7955C6548675}"/>
              </a:ext>
            </a:extLst>
          </p:cNvPr>
          <p:cNvSpPr txBox="1"/>
          <p:nvPr/>
        </p:nvSpPr>
        <p:spPr>
          <a:xfrm>
            <a:off x="8736587" y="3709318"/>
            <a:ext cx="2806040" cy="923330"/>
          </a:xfrm>
          <a:prstGeom prst="rect">
            <a:avLst/>
          </a:prstGeom>
          <a:noFill/>
        </p:spPr>
        <p:txBody>
          <a:bodyPr wrap="square" rtlCol="0">
            <a:spAutoFit/>
          </a:bodyPr>
          <a:lstStyle/>
          <a:p>
            <a:pPr marL="285750" indent="-285750">
              <a:buFont typeface="Arial" panose="020B0604020202020204" pitchFamily="34" charset="0"/>
              <a:buChar char="•"/>
            </a:pPr>
            <a:r>
              <a:rPr lang="it-IT" dirty="0">
                <a:latin typeface="Century Gothic" panose="020B0502020202020204" pitchFamily="34" charset="0"/>
              </a:rPr>
              <a:t>General- </a:t>
            </a:r>
            <a:r>
              <a:rPr lang="it-IT" dirty="0" err="1">
                <a:latin typeface="Century Gothic" panose="020B0502020202020204" pitchFamily="34" charset="0"/>
              </a:rPr>
              <a:t>Purpose</a:t>
            </a:r>
            <a:r>
              <a:rPr lang="it-IT" dirty="0">
                <a:latin typeface="Century Gothic" panose="020B0502020202020204" pitchFamily="34" charset="0"/>
              </a:rPr>
              <a:t> AI</a:t>
            </a:r>
          </a:p>
          <a:p>
            <a:pPr marL="285750" indent="-285750">
              <a:buFont typeface="Arial" panose="020B0604020202020204" pitchFamily="34" charset="0"/>
              <a:buChar char="•"/>
            </a:pPr>
            <a:r>
              <a:rPr lang="it-IT" dirty="0">
                <a:latin typeface="Century Gothic" panose="020B0502020202020204" pitchFamily="34" charset="0"/>
              </a:rPr>
              <a:t>AI generativa</a:t>
            </a:r>
          </a:p>
          <a:p>
            <a:pPr marL="285750" indent="-285750">
              <a:buFont typeface="Arial" panose="020B0604020202020204" pitchFamily="34" charset="0"/>
              <a:buChar char="•"/>
            </a:pPr>
            <a:r>
              <a:rPr lang="it-IT" dirty="0">
                <a:latin typeface="Century Gothic" panose="020B0502020202020204" pitchFamily="34" charset="0"/>
              </a:rPr>
              <a:t>Foundation models</a:t>
            </a:r>
          </a:p>
        </p:txBody>
      </p:sp>
      <p:grpSp>
        <p:nvGrpSpPr>
          <p:cNvPr id="92" name="Gruppo 91">
            <a:extLst>
              <a:ext uri="{FF2B5EF4-FFF2-40B4-BE49-F238E27FC236}">
                <a16:creationId xmlns:a16="http://schemas.microsoft.com/office/drawing/2014/main" id="{CFFE7FA7-11AA-4FB3-F9BF-823107EE4170}"/>
              </a:ext>
            </a:extLst>
          </p:cNvPr>
          <p:cNvGrpSpPr/>
          <p:nvPr/>
        </p:nvGrpSpPr>
        <p:grpSpPr>
          <a:xfrm rot="5400000">
            <a:off x="9854286" y="3895646"/>
            <a:ext cx="362508" cy="3227832"/>
            <a:chOff x="-1202993" y="823873"/>
            <a:chExt cx="434642" cy="3975532"/>
          </a:xfrm>
          <a:solidFill>
            <a:schemeClr val="bg1">
              <a:alpha val="50000"/>
            </a:schemeClr>
          </a:solidFill>
        </p:grpSpPr>
        <p:sp>
          <p:nvSpPr>
            <p:cNvPr id="93" name="Rettangolo 92">
              <a:extLst>
                <a:ext uri="{FF2B5EF4-FFF2-40B4-BE49-F238E27FC236}">
                  <a16:creationId xmlns:a16="http://schemas.microsoft.com/office/drawing/2014/main" id="{C52E6DEA-1FED-A5D5-73CF-44D0DF92FDAF}"/>
                </a:ext>
              </a:extLst>
            </p:cNvPr>
            <p:cNvSpPr/>
            <p:nvPr/>
          </p:nvSpPr>
          <p:spPr>
            <a:xfrm>
              <a:off x="-1202993" y="823873"/>
              <a:ext cx="434642" cy="3975532"/>
            </a:xfrm>
            <a:prstGeom prst="rect">
              <a:avLst/>
            </a:prstGeom>
            <a:grp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it-IT" sz="1867" kern="0" dirty="0">
                <a:solidFill>
                  <a:srgbClr val="000000"/>
                </a:solidFill>
                <a:latin typeface="Century Gothic" panose="020B0502020202020204" pitchFamily="34" charset="0"/>
                <a:sym typeface="Arial"/>
              </a:endParaRPr>
            </a:p>
          </p:txBody>
        </p:sp>
        <p:sp>
          <p:nvSpPr>
            <p:cNvPr id="94" name="CasellaDiTesto 93">
              <a:extLst>
                <a:ext uri="{FF2B5EF4-FFF2-40B4-BE49-F238E27FC236}">
                  <a16:creationId xmlns:a16="http://schemas.microsoft.com/office/drawing/2014/main" id="{4574AAB8-9300-AFAA-897E-0B50F799B7AC}"/>
                </a:ext>
              </a:extLst>
            </p:cNvPr>
            <p:cNvSpPr txBox="1"/>
            <p:nvPr/>
          </p:nvSpPr>
          <p:spPr>
            <a:xfrm rot="16200000">
              <a:off x="-2889815" y="2684881"/>
              <a:ext cx="3778252" cy="253516"/>
            </a:xfrm>
            <a:prstGeom prst="rect">
              <a:avLst/>
            </a:prstGeom>
            <a:grpFill/>
          </p:spPr>
          <p:txBody>
            <a:bodyPr wrap="square" rtlCol="0">
              <a:spAutoFit/>
            </a:bodyPr>
            <a:lstStyle/>
            <a:p>
              <a:pPr algn="ctr" defTabSz="1219170">
                <a:buClr>
                  <a:srgbClr val="000000"/>
                </a:buClr>
              </a:pPr>
              <a:r>
                <a:rPr lang="it-IT" sz="1400" kern="0" dirty="0">
                  <a:solidFill>
                    <a:srgbClr val="000000"/>
                  </a:solidFill>
                  <a:latin typeface="Century Gothic" panose="020B0502020202020204" pitchFamily="34" charset="0"/>
                  <a:cs typeface="Arial"/>
                  <a:sym typeface="Arial"/>
                </a:rPr>
                <a:t>«</a:t>
              </a:r>
              <a:r>
                <a:rPr lang="it-IT" sz="1400" kern="0" dirty="0" err="1">
                  <a:solidFill>
                    <a:srgbClr val="000000"/>
                  </a:solidFill>
                  <a:latin typeface="Century Gothic" panose="020B0502020202020204" pitchFamily="34" charset="0"/>
                  <a:cs typeface="Arial"/>
                  <a:sym typeface="Arial"/>
                </a:rPr>
                <a:t>Layered</a:t>
              </a:r>
              <a:r>
                <a:rPr lang="it-IT" sz="1400" kern="0" dirty="0">
                  <a:solidFill>
                    <a:srgbClr val="000000"/>
                  </a:solidFill>
                  <a:latin typeface="Century Gothic" panose="020B0502020202020204" pitchFamily="34" charset="0"/>
                  <a:cs typeface="Arial"/>
                  <a:sym typeface="Arial"/>
                </a:rPr>
                <a:t> </a:t>
              </a:r>
              <a:r>
                <a:rPr lang="it-IT" sz="1400" kern="0" dirty="0" err="1">
                  <a:solidFill>
                    <a:srgbClr val="000000"/>
                  </a:solidFill>
                  <a:latin typeface="Century Gothic" panose="020B0502020202020204" pitchFamily="34" charset="0"/>
                  <a:cs typeface="Arial"/>
                  <a:sym typeface="Arial"/>
                </a:rPr>
                <a:t>Regulation</a:t>
              </a:r>
              <a:r>
                <a:rPr lang="it-IT" sz="1400" kern="0" dirty="0">
                  <a:solidFill>
                    <a:srgbClr val="000000"/>
                  </a:solidFill>
                  <a:latin typeface="Century Gothic" panose="020B0502020202020204" pitchFamily="34" charset="0"/>
                  <a:cs typeface="Arial"/>
                  <a:sym typeface="Arial"/>
                </a:rPr>
                <a:t>»</a:t>
              </a:r>
            </a:p>
          </p:txBody>
        </p:sp>
      </p:grpSp>
      <p:sp>
        <p:nvSpPr>
          <p:cNvPr id="96" name="CasellaDiTesto 95">
            <a:extLst>
              <a:ext uri="{FF2B5EF4-FFF2-40B4-BE49-F238E27FC236}">
                <a16:creationId xmlns:a16="http://schemas.microsoft.com/office/drawing/2014/main" id="{75B532C0-6D5A-C4E4-1B0D-8AD33423ED8A}"/>
              </a:ext>
            </a:extLst>
          </p:cNvPr>
          <p:cNvSpPr txBox="1"/>
          <p:nvPr/>
        </p:nvSpPr>
        <p:spPr>
          <a:xfrm>
            <a:off x="355025" y="5729611"/>
            <a:ext cx="11150634" cy="600164"/>
          </a:xfrm>
          <a:prstGeom prst="rect">
            <a:avLst/>
          </a:prstGeom>
          <a:noFill/>
        </p:spPr>
        <p:txBody>
          <a:bodyPr wrap="square" rtlCol="0">
            <a:spAutoFit/>
          </a:bodyPr>
          <a:lstStyle/>
          <a:p>
            <a:r>
              <a:rPr lang="it-IT" sz="1100" dirty="0">
                <a:latin typeface="Century Gothic" panose="020B0502020202020204" pitchFamily="34" charset="0"/>
              </a:rPr>
              <a:t>Fonte: EPRS, </a:t>
            </a:r>
            <a:r>
              <a:rPr lang="it-IT" sz="1100" dirty="0" err="1">
                <a:latin typeface="Century Gothic" panose="020B0502020202020204" pitchFamily="34" charset="0"/>
              </a:rPr>
              <a:t>Artificial</a:t>
            </a:r>
            <a:r>
              <a:rPr lang="it-IT" sz="1100" dirty="0">
                <a:latin typeface="Century Gothic" panose="020B0502020202020204" pitchFamily="34" charset="0"/>
              </a:rPr>
              <a:t> Intelligence Act, June 2023</a:t>
            </a:r>
            <a:br>
              <a:rPr lang="it-IT" sz="1100" dirty="0">
                <a:latin typeface="Century Gothic" panose="020B0502020202020204" pitchFamily="34" charset="0"/>
              </a:rPr>
            </a:br>
            <a:r>
              <a:rPr lang="it-IT" sz="1100" dirty="0">
                <a:latin typeface="Century Gothic" panose="020B0502020202020204" pitchFamily="34" charset="0"/>
              </a:rPr>
              <a:t>Parlamento Europeo, «</a:t>
            </a:r>
            <a:r>
              <a:rPr lang="it-IT" sz="1100" b="0" i="0" u="none" strike="noStrike" dirty="0">
                <a:solidFill>
                  <a:srgbClr val="1E1E1F"/>
                </a:solidFill>
                <a:effectLst/>
                <a:latin typeface="Century Gothic" panose="020B0502020202020204" pitchFamily="34" charset="0"/>
              </a:rPr>
              <a:t>Normativa sull'IA: la prima regolamentazione sull'intelligenza artificiale», link: https://www.europarl.europa.eu/news/it/headlines/society/20230601STO93804/normativa-sull-ia-la-prima-regolamentazione-sull-intelligenza-artificiale</a:t>
            </a:r>
          </a:p>
        </p:txBody>
      </p:sp>
      <p:cxnSp>
        <p:nvCxnSpPr>
          <p:cNvPr id="97" name="Connettore diritto 96">
            <a:extLst>
              <a:ext uri="{FF2B5EF4-FFF2-40B4-BE49-F238E27FC236}">
                <a16:creationId xmlns:a16="http://schemas.microsoft.com/office/drawing/2014/main" id="{C190F887-A9CB-1FF2-C274-8D35895747E2}"/>
              </a:ext>
            </a:extLst>
          </p:cNvPr>
          <p:cNvCxnSpPr/>
          <p:nvPr/>
        </p:nvCxnSpPr>
        <p:spPr>
          <a:xfrm>
            <a:off x="7958526" y="871107"/>
            <a:ext cx="0" cy="4294023"/>
          </a:xfrm>
          <a:prstGeom prst="line">
            <a:avLst/>
          </a:prstGeom>
          <a:ln w="38100">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98E4AF6-FF6C-1F73-3C78-E5E40A1038F5}"/>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L’AI Act e il «risk-</a:t>
            </a:r>
            <a:r>
              <a:rPr lang="it-IT" sz="3733" b="1" kern="0" dirty="0" err="1">
                <a:solidFill>
                  <a:srgbClr val="41AB34"/>
                </a:solidFill>
              </a:rPr>
              <a:t>based</a:t>
            </a:r>
            <a:r>
              <a:rPr lang="it-IT" sz="3733" b="1" kern="0" dirty="0">
                <a:solidFill>
                  <a:srgbClr val="41AB34"/>
                </a:solidFill>
              </a:rPr>
              <a:t> </a:t>
            </a:r>
            <a:r>
              <a:rPr lang="it-IT" sz="3733" b="1" kern="0" dirty="0" err="1">
                <a:solidFill>
                  <a:srgbClr val="41AB34"/>
                </a:solidFill>
              </a:rPr>
              <a:t>approach</a:t>
            </a:r>
            <a:r>
              <a:rPr lang="it-IT" sz="3733" b="1" kern="0" dirty="0">
                <a:solidFill>
                  <a:srgbClr val="41AB34"/>
                </a:solidFill>
              </a:rPr>
              <a:t>»</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81650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7F29962-059A-CFBE-DA31-08F508E5A29D}"/>
              </a:ext>
            </a:extLst>
          </p:cNvPr>
          <p:cNvPicPr>
            <a:picLocks noChangeAspect="1"/>
          </p:cNvPicPr>
          <p:nvPr/>
        </p:nvPicPr>
        <p:blipFill>
          <a:blip r:embed="rId3"/>
          <a:stretch>
            <a:fillRect/>
          </a:stretch>
        </p:blipFill>
        <p:spPr>
          <a:xfrm>
            <a:off x="1018544" y="1232719"/>
            <a:ext cx="7100828" cy="1857954"/>
          </a:xfrm>
          <a:prstGeom prst="rect">
            <a:avLst/>
          </a:prstGeom>
          <a:ln>
            <a:noFill/>
          </a:ln>
          <a:effectLst>
            <a:outerShdw blurRad="292100" dist="139700" dir="2700000" algn="tl" rotWithShape="0">
              <a:srgbClr val="333333">
                <a:alpha val="65000"/>
              </a:srgbClr>
            </a:outerShdw>
          </a:effectLst>
        </p:spPr>
      </p:pic>
      <p:pic>
        <p:nvPicPr>
          <p:cNvPr id="3" name="Immagine 2">
            <a:extLst>
              <a:ext uri="{FF2B5EF4-FFF2-40B4-BE49-F238E27FC236}">
                <a16:creationId xmlns:a16="http://schemas.microsoft.com/office/drawing/2014/main" id="{0B41E848-1A5E-2867-30FE-FDD99C64C4B3}"/>
              </a:ext>
            </a:extLst>
          </p:cNvPr>
          <p:cNvPicPr>
            <a:picLocks noChangeAspect="1"/>
          </p:cNvPicPr>
          <p:nvPr/>
        </p:nvPicPr>
        <p:blipFill>
          <a:blip r:embed="rId4"/>
          <a:srcRect/>
          <a:stretch/>
        </p:blipFill>
        <p:spPr>
          <a:xfrm>
            <a:off x="10688518" y="6492875"/>
            <a:ext cx="1330564" cy="269439"/>
          </a:xfrm>
          <a:prstGeom prst="rect">
            <a:avLst/>
          </a:prstGeom>
        </p:spPr>
      </p:pic>
      <p:sp>
        <p:nvSpPr>
          <p:cNvPr id="4" name="CasellaDiTesto 3">
            <a:extLst>
              <a:ext uri="{FF2B5EF4-FFF2-40B4-BE49-F238E27FC236}">
                <a16:creationId xmlns:a16="http://schemas.microsoft.com/office/drawing/2014/main" id="{30B18B32-18BF-AA6E-D952-158D512E4A26}"/>
              </a:ext>
            </a:extLst>
          </p:cNvPr>
          <p:cNvSpPr txBox="1"/>
          <p:nvPr/>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
        <p:nvSpPr>
          <p:cNvPr id="8" name="Titolo 1">
            <a:extLst>
              <a:ext uri="{FF2B5EF4-FFF2-40B4-BE49-F238E27FC236}">
                <a16:creationId xmlns:a16="http://schemas.microsoft.com/office/drawing/2014/main" id="{68A304D2-A023-C075-084B-01C81F4C8CD4}"/>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rPr>
              <a:t>Una soluzione percorribile</a:t>
            </a:r>
            <a:r>
              <a:rPr lang="it-IT" sz="3733" b="1" kern="0" dirty="0">
                <a:solidFill>
                  <a:srgbClr val="41AB34"/>
                </a:solidFill>
              </a:rPr>
              <a:t>?</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pic>
        <p:nvPicPr>
          <p:cNvPr id="10" name="Immagine 9">
            <a:extLst>
              <a:ext uri="{FF2B5EF4-FFF2-40B4-BE49-F238E27FC236}">
                <a16:creationId xmlns:a16="http://schemas.microsoft.com/office/drawing/2014/main" id="{8F1E86CD-54FE-01AC-0A49-F6DE8AAB2FFD}"/>
              </a:ext>
            </a:extLst>
          </p:cNvPr>
          <p:cNvPicPr>
            <a:picLocks noChangeAspect="1"/>
          </p:cNvPicPr>
          <p:nvPr/>
        </p:nvPicPr>
        <p:blipFill>
          <a:blip r:embed="rId5"/>
          <a:stretch>
            <a:fillRect/>
          </a:stretch>
        </p:blipFill>
        <p:spPr>
          <a:xfrm>
            <a:off x="4279392" y="3405211"/>
            <a:ext cx="6928744" cy="2165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98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4">
            <a:extLst>
              <a:ext uri="{FF2B5EF4-FFF2-40B4-BE49-F238E27FC236}">
                <a16:creationId xmlns:a16="http://schemas.microsoft.com/office/drawing/2014/main" id="{FF581469-F040-BCC5-8FF4-7C193A4D1B79}"/>
              </a:ext>
            </a:extLst>
          </p:cNvPr>
          <p:cNvGrpSpPr/>
          <p:nvPr/>
        </p:nvGrpSpPr>
        <p:grpSpPr>
          <a:xfrm>
            <a:off x="862243" y="1573161"/>
            <a:ext cx="3920124" cy="4275006"/>
            <a:chOff x="9084507" y="4069328"/>
            <a:chExt cx="6494069" cy="6862948"/>
          </a:xfrm>
        </p:grpSpPr>
        <p:sp>
          <p:nvSpPr>
            <p:cNvPr id="215" name="Block Arc 27">
              <a:extLst>
                <a:ext uri="{FF2B5EF4-FFF2-40B4-BE49-F238E27FC236}">
                  <a16:creationId xmlns:a16="http://schemas.microsoft.com/office/drawing/2014/main" id="{3CA21848-EB48-B98F-C8CA-5AF6C840BDE9}"/>
                </a:ext>
              </a:extLst>
            </p:cNvPr>
            <p:cNvSpPr/>
            <p:nvPr/>
          </p:nvSpPr>
          <p:spPr>
            <a:xfrm>
              <a:off x="9241247" y="4358727"/>
              <a:ext cx="6106830" cy="6106830"/>
            </a:xfrm>
            <a:prstGeom prst="blockArc">
              <a:avLst>
                <a:gd name="adj1" fmla="val 10685782"/>
                <a:gd name="adj2" fmla="val 10675626"/>
                <a:gd name="adj3" fmla="val 9502"/>
              </a:avLst>
            </a:prstGeom>
            <a:solidFill>
              <a:schemeClr val="accent2">
                <a:lumMod val="20000"/>
                <a:lumOff val="80000"/>
              </a:schemeClr>
            </a:solidFill>
            <a:ln w="25400" cap="flat" cmpd="sng" algn="ctr">
              <a:noFill/>
              <a:prstDash val="solid"/>
            </a:ln>
            <a:effectLst/>
          </p:spPr>
          <p:txBody>
            <a:bodyPr rtlCol="0" anchor="ctr"/>
            <a:lstStyle/>
            <a:p>
              <a:pPr algn="ctr" defTabSz="1219170">
                <a:defRPr/>
              </a:pPr>
              <a:endParaRPr lang="en-US" sz="2400" kern="0" dirty="0">
                <a:solidFill>
                  <a:srgbClr val="000000"/>
                </a:solidFill>
                <a:latin typeface="Lato" panose="020F0502020204030203" pitchFamily="34" charset="0"/>
              </a:endParaRPr>
            </a:p>
          </p:txBody>
        </p:sp>
        <p:sp>
          <p:nvSpPr>
            <p:cNvPr id="216" name="Oval 28">
              <a:extLst>
                <a:ext uri="{FF2B5EF4-FFF2-40B4-BE49-F238E27FC236}">
                  <a16:creationId xmlns:a16="http://schemas.microsoft.com/office/drawing/2014/main" id="{DAC37C7B-CB37-5D9D-17CE-6601BCDEB042}"/>
                </a:ext>
              </a:extLst>
            </p:cNvPr>
            <p:cNvSpPr/>
            <p:nvPr/>
          </p:nvSpPr>
          <p:spPr>
            <a:xfrm rot="9145777">
              <a:off x="11685791" y="4069328"/>
              <a:ext cx="1315225" cy="1315223"/>
            </a:xfrm>
            <a:prstGeom prst="ellipse">
              <a:avLst/>
            </a:prstGeom>
            <a:solidFill>
              <a:schemeClr val="accent1"/>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sp>
          <p:nvSpPr>
            <p:cNvPr id="217" name="Oval 73">
              <a:extLst>
                <a:ext uri="{FF2B5EF4-FFF2-40B4-BE49-F238E27FC236}">
                  <a16:creationId xmlns:a16="http://schemas.microsoft.com/office/drawing/2014/main" id="{24F28DA0-F1CA-23D0-BB49-CBB191782164}"/>
                </a:ext>
              </a:extLst>
            </p:cNvPr>
            <p:cNvSpPr/>
            <p:nvPr/>
          </p:nvSpPr>
          <p:spPr>
            <a:xfrm rot="9145777">
              <a:off x="10707536" y="5825015"/>
              <a:ext cx="3174256" cy="3174255"/>
            </a:xfrm>
            <a:prstGeom prst="ellipse">
              <a:avLst/>
            </a:prstGeom>
            <a:solidFill>
              <a:schemeClr val="accent3"/>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sp>
          <p:nvSpPr>
            <p:cNvPr id="218" name="Oval 70">
              <a:extLst>
                <a:ext uri="{FF2B5EF4-FFF2-40B4-BE49-F238E27FC236}">
                  <a16:creationId xmlns:a16="http://schemas.microsoft.com/office/drawing/2014/main" id="{5CE5D511-F533-ADDB-D61B-9966C0E7BCAB}"/>
                </a:ext>
              </a:extLst>
            </p:cNvPr>
            <p:cNvSpPr/>
            <p:nvPr/>
          </p:nvSpPr>
          <p:spPr>
            <a:xfrm rot="9145777">
              <a:off x="14263352" y="5539026"/>
              <a:ext cx="1315224" cy="1315224"/>
            </a:xfrm>
            <a:prstGeom prst="ellipse">
              <a:avLst/>
            </a:prstGeom>
            <a:solidFill>
              <a:schemeClr val="accent5"/>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sp>
          <p:nvSpPr>
            <p:cNvPr id="219" name="Oval 33">
              <a:extLst>
                <a:ext uri="{FF2B5EF4-FFF2-40B4-BE49-F238E27FC236}">
                  <a16:creationId xmlns:a16="http://schemas.microsoft.com/office/drawing/2014/main" id="{15E8B1C7-0A76-07BC-7C32-E9B4C23FB5DD}"/>
                </a:ext>
              </a:extLst>
            </p:cNvPr>
            <p:cNvSpPr/>
            <p:nvPr/>
          </p:nvSpPr>
          <p:spPr>
            <a:xfrm rot="9145777">
              <a:off x="11661420" y="9617052"/>
              <a:ext cx="1315224" cy="1315224"/>
            </a:xfrm>
            <a:prstGeom prst="ellipse">
              <a:avLst/>
            </a:prstGeom>
            <a:solidFill>
              <a:schemeClr val="accent6"/>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sp>
          <p:nvSpPr>
            <p:cNvPr id="220" name="Oval 67">
              <a:extLst>
                <a:ext uri="{FF2B5EF4-FFF2-40B4-BE49-F238E27FC236}">
                  <a16:creationId xmlns:a16="http://schemas.microsoft.com/office/drawing/2014/main" id="{82ED6883-ED04-2F7E-82E7-A543CD596B95}"/>
                </a:ext>
              </a:extLst>
            </p:cNvPr>
            <p:cNvSpPr/>
            <p:nvPr/>
          </p:nvSpPr>
          <p:spPr>
            <a:xfrm rot="9145777">
              <a:off x="9084507" y="8115937"/>
              <a:ext cx="1315224" cy="1315224"/>
            </a:xfrm>
            <a:prstGeom prst="ellipse">
              <a:avLst/>
            </a:prstGeom>
            <a:solidFill>
              <a:schemeClr val="accent4"/>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sp>
          <p:nvSpPr>
            <p:cNvPr id="221" name="Oval 37">
              <a:extLst>
                <a:ext uri="{FF2B5EF4-FFF2-40B4-BE49-F238E27FC236}">
                  <a16:creationId xmlns:a16="http://schemas.microsoft.com/office/drawing/2014/main" id="{26D776BD-1056-16E2-014A-034051B145BD}"/>
                </a:ext>
              </a:extLst>
            </p:cNvPr>
            <p:cNvSpPr/>
            <p:nvPr/>
          </p:nvSpPr>
          <p:spPr>
            <a:xfrm rot="9145777">
              <a:off x="9084507" y="5689135"/>
              <a:ext cx="1315224" cy="1315224"/>
            </a:xfrm>
            <a:prstGeom prst="ellipse">
              <a:avLst/>
            </a:prstGeom>
            <a:solidFill>
              <a:schemeClr val="accent2"/>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sp>
          <p:nvSpPr>
            <p:cNvPr id="222" name="Rectangle 40">
              <a:extLst>
                <a:ext uri="{FF2B5EF4-FFF2-40B4-BE49-F238E27FC236}">
                  <a16:creationId xmlns:a16="http://schemas.microsoft.com/office/drawing/2014/main" id="{8E9657DE-D57C-7BFC-1954-9FE12A24AE47}"/>
                </a:ext>
              </a:extLst>
            </p:cNvPr>
            <p:cNvSpPr/>
            <p:nvPr/>
          </p:nvSpPr>
          <p:spPr>
            <a:xfrm rot="19871317">
              <a:off x="10259393" y="8204524"/>
              <a:ext cx="683272" cy="141856"/>
            </a:xfrm>
            <a:prstGeom prst="rect">
              <a:avLst/>
            </a:prstGeom>
            <a:solidFill>
              <a:schemeClr val="tx1">
                <a:lumMod val="65000"/>
              </a:schemeClr>
            </a:solidFill>
            <a:ln w="25400" cap="flat" cmpd="sng" algn="ctr">
              <a:noFill/>
              <a:prstDash val="solid"/>
            </a:ln>
            <a:effectLst/>
          </p:spPr>
          <p:txBody>
            <a:bodyPr lIns="0" tIns="0" rIns="0" bIns="0" rtlCol="0" anchor="ctr"/>
            <a:lstStyle/>
            <a:p>
              <a:pPr algn="ctr" defTabSz="1219170">
                <a:defRPr/>
              </a:pPr>
              <a:endParaRPr lang="en-US" sz="2400" kern="0" dirty="0">
                <a:solidFill>
                  <a:srgbClr val="FFFFFF"/>
                </a:solidFill>
                <a:latin typeface="Lato" panose="020F0502020204030203" pitchFamily="34" charset="0"/>
              </a:endParaRPr>
            </a:p>
          </p:txBody>
        </p:sp>
        <p:sp>
          <p:nvSpPr>
            <p:cNvPr id="223" name="Rectangle 41">
              <a:extLst>
                <a:ext uri="{FF2B5EF4-FFF2-40B4-BE49-F238E27FC236}">
                  <a16:creationId xmlns:a16="http://schemas.microsoft.com/office/drawing/2014/main" id="{0A1C2966-2C42-502C-0122-38DFE53A3939}"/>
                </a:ext>
              </a:extLst>
            </p:cNvPr>
            <p:cNvSpPr/>
            <p:nvPr/>
          </p:nvSpPr>
          <p:spPr>
            <a:xfrm rot="1772592">
              <a:off x="10305990" y="6678321"/>
              <a:ext cx="535413" cy="141856"/>
            </a:xfrm>
            <a:prstGeom prst="rect">
              <a:avLst/>
            </a:prstGeom>
            <a:solidFill>
              <a:schemeClr val="tx1">
                <a:lumMod val="65000"/>
              </a:schemeClr>
            </a:solidFill>
            <a:ln w="25400" cap="flat" cmpd="sng" algn="ctr">
              <a:noFill/>
              <a:prstDash val="solid"/>
            </a:ln>
            <a:effectLst/>
          </p:spPr>
          <p:txBody>
            <a:bodyPr lIns="0" tIns="0" rIns="0" bIns="0" rtlCol="0" anchor="ctr"/>
            <a:lstStyle/>
            <a:p>
              <a:pPr algn="ctr" defTabSz="1219170">
                <a:defRPr/>
              </a:pPr>
              <a:endParaRPr lang="en-US" sz="2400" kern="0" dirty="0">
                <a:solidFill>
                  <a:srgbClr val="FFFFFF"/>
                </a:solidFill>
                <a:latin typeface="Lato" panose="020F0502020204030203" pitchFamily="34" charset="0"/>
              </a:endParaRPr>
            </a:p>
          </p:txBody>
        </p:sp>
        <p:sp>
          <p:nvSpPr>
            <p:cNvPr id="224" name="Rectangle 42">
              <a:extLst>
                <a:ext uri="{FF2B5EF4-FFF2-40B4-BE49-F238E27FC236}">
                  <a16:creationId xmlns:a16="http://schemas.microsoft.com/office/drawing/2014/main" id="{27AC3DDA-C0C6-E2A1-2C69-88F45243624B}"/>
                </a:ext>
              </a:extLst>
            </p:cNvPr>
            <p:cNvSpPr/>
            <p:nvPr/>
          </p:nvSpPr>
          <p:spPr>
            <a:xfrm rot="19871317">
              <a:off x="13706973" y="6550950"/>
              <a:ext cx="665321" cy="136036"/>
            </a:xfrm>
            <a:prstGeom prst="rect">
              <a:avLst/>
            </a:prstGeom>
            <a:solidFill>
              <a:schemeClr val="tx1">
                <a:lumMod val="65000"/>
              </a:schemeClr>
            </a:solidFill>
            <a:ln w="25400" cap="flat" cmpd="sng" algn="ctr">
              <a:noFill/>
              <a:prstDash val="solid"/>
            </a:ln>
            <a:effectLst/>
          </p:spPr>
          <p:txBody>
            <a:bodyPr lIns="0" tIns="0" rIns="0" bIns="0" rtlCol="0" anchor="ctr"/>
            <a:lstStyle/>
            <a:p>
              <a:pPr algn="ctr" defTabSz="1219170">
                <a:defRPr/>
              </a:pPr>
              <a:endParaRPr lang="en-US" sz="2400" kern="0" dirty="0">
                <a:solidFill>
                  <a:srgbClr val="FFFFFF"/>
                </a:solidFill>
                <a:latin typeface="Lato" panose="020F0502020204030203" pitchFamily="34" charset="0"/>
              </a:endParaRPr>
            </a:p>
          </p:txBody>
        </p:sp>
        <p:sp>
          <p:nvSpPr>
            <p:cNvPr id="225" name="Rectangle 43">
              <a:extLst>
                <a:ext uri="{FF2B5EF4-FFF2-40B4-BE49-F238E27FC236}">
                  <a16:creationId xmlns:a16="http://schemas.microsoft.com/office/drawing/2014/main" id="{7BD44516-1727-8A2F-A889-92290318F228}"/>
                </a:ext>
              </a:extLst>
            </p:cNvPr>
            <p:cNvSpPr/>
            <p:nvPr/>
          </p:nvSpPr>
          <p:spPr>
            <a:xfrm rot="16200000">
              <a:off x="12126742" y="5531796"/>
              <a:ext cx="471869" cy="136036"/>
            </a:xfrm>
            <a:prstGeom prst="rect">
              <a:avLst/>
            </a:prstGeom>
            <a:solidFill>
              <a:schemeClr val="tx1">
                <a:lumMod val="65000"/>
              </a:schemeClr>
            </a:solidFill>
            <a:ln w="25400" cap="flat" cmpd="sng" algn="ctr">
              <a:noFill/>
              <a:prstDash val="solid"/>
            </a:ln>
            <a:effectLst/>
          </p:spPr>
          <p:txBody>
            <a:bodyPr lIns="0" tIns="0" rIns="0" bIns="0" rtlCol="0" anchor="ctr"/>
            <a:lstStyle/>
            <a:p>
              <a:pPr algn="ctr" defTabSz="1219170">
                <a:defRPr/>
              </a:pPr>
              <a:endParaRPr lang="en-US" sz="2400" kern="0" dirty="0">
                <a:solidFill>
                  <a:srgbClr val="FFFFFF"/>
                </a:solidFill>
                <a:latin typeface="Lato" panose="020F0502020204030203" pitchFamily="34" charset="0"/>
              </a:endParaRPr>
            </a:p>
          </p:txBody>
        </p:sp>
        <p:sp>
          <p:nvSpPr>
            <p:cNvPr id="226" name="Rectangle 44">
              <a:extLst>
                <a:ext uri="{FF2B5EF4-FFF2-40B4-BE49-F238E27FC236}">
                  <a16:creationId xmlns:a16="http://schemas.microsoft.com/office/drawing/2014/main" id="{BBB126A8-8111-2C23-A8B8-2A9C63B3F4B8}"/>
                </a:ext>
              </a:extLst>
            </p:cNvPr>
            <p:cNvSpPr/>
            <p:nvPr/>
          </p:nvSpPr>
          <p:spPr>
            <a:xfrm rot="16200000">
              <a:off x="12041596" y="9239945"/>
              <a:ext cx="642163" cy="136036"/>
            </a:xfrm>
            <a:prstGeom prst="rect">
              <a:avLst/>
            </a:prstGeom>
            <a:solidFill>
              <a:schemeClr val="tx1">
                <a:lumMod val="65000"/>
              </a:schemeClr>
            </a:solidFill>
            <a:ln w="25400" cap="flat" cmpd="sng" algn="ctr">
              <a:noFill/>
              <a:prstDash val="solid"/>
            </a:ln>
            <a:effectLst/>
          </p:spPr>
          <p:txBody>
            <a:bodyPr lIns="0" tIns="0" rIns="0" bIns="0" rtlCol="0" anchor="ctr"/>
            <a:lstStyle/>
            <a:p>
              <a:pPr algn="ctr" defTabSz="1219170">
                <a:defRPr/>
              </a:pPr>
              <a:endParaRPr lang="en-US" sz="2400" kern="0" dirty="0">
                <a:solidFill>
                  <a:srgbClr val="FFFFFF"/>
                </a:solidFill>
                <a:latin typeface="Lato" panose="020F0502020204030203" pitchFamily="34" charset="0"/>
              </a:endParaRPr>
            </a:p>
          </p:txBody>
        </p:sp>
        <p:sp>
          <p:nvSpPr>
            <p:cNvPr id="227" name="Rectangle 45">
              <a:extLst>
                <a:ext uri="{FF2B5EF4-FFF2-40B4-BE49-F238E27FC236}">
                  <a16:creationId xmlns:a16="http://schemas.microsoft.com/office/drawing/2014/main" id="{0E8103C6-2469-0ACC-CAE2-25961A8AAB6F}"/>
                </a:ext>
              </a:extLst>
            </p:cNvPr>
            <p:cNvSpPr/>
            <p:nvPr/>
          </p:nvSpPr>
          <p:spPr>
            <a:xfrm rot="1772592">
              <a:off x="13623595" y="8325903"/>
              <a:ext cx="658571" cy="141856"/>
            </a:xfrm>
            <a:prstGeom prst="rect">
              <a:avLst/>
            </a:prstGeom>
            <a:solidFill>
              <a:schemeClr val="tx1">
                <a:lumMod val="65000"/>
              </a:schemeClr>
            </a:solidFill>
            <a:ln w="25400" cap="flat" cmpd="sng" algn="ctr">
              <a:noFill/>
              <a:prstDash val="solid"/>
            </a:ln>
            <a:effectLst/>
          </p:spPr>
          <p:txBody>
            <a:bodyPr lIns="0" tIns="0" rIns="0" bIns="0" rtlCol="0" anchor="ctr"/>
            <a:lstStyle/>
            <a:p>
              <a:pPr algn="ctr" defTabSz="1219170">
                <a:defRPr/>
              </a:pPr>
              <a:endParaRPr lang="en-US" sz="2400" kern="0" dirty="0">
                <a:solidFill>
                  <a:srgbClr val="FFFFFF"/>
                </a:solidFill>
                <a:latin typeface="Lato" panose="020F0502020204030203" pitchFamily="34" charset="0"/>
              </a:endParaRPr>
            </a:p>
          </p:txBody>
        </p:sp>
        <p:sp>
          <p:nvSpPr>
            <p:cNvPr id="228" name="Oval 62">
              <a:extLst>
                <a:ext uri="{FF2B5EF4-FFF2-40B4-BE49-F238E27FC236}">
                  <a16:creationId xmlns:a16="http://schemas.microsoft.com/office/drawing/2014/main" id="{69411C40-9947-AEFF-AC55-43A45D8F7E7C}"/>
                </a:ext>
              </a:extLst>
            </p:cNvPr>
            <p:cNvSpPr/>
            <p:nvPr/>
          </p:nvSpPr>
          <p:spPr>
            <a:xfrm rot="9145777">
              <a:off x="14138258" y="8190994"/>
              <a:ext cx="1315224" cy="1315224"/>
            </a:xfrm>
            <a:prstGeom prst="ellipse">
              <a:avLst/>
            </a:prstGeom>
            <a:solidFill>
              <a:schemeClr val="accent6">
                <a:lumMod val="50000"/>
              </a:schemeClr>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grpSp>
          <p:nvGrpSpPr>
            <p:cNvPr id="229" name="Group 77">
              <a:extLst>
                <a:ext uri="{FF2B5EF4-FFF2-40B4-BE49-F238E27FC236}">
                  <a16:creationId xmlns:a16="http://schemas.microsoft.com/office/drawing/2014/main" id="{93FC3632-224B-3E2E-A953-44AFE6E4FAD0}"/>
                </a:ext>
              </a:extLst>
            </p:cNvPr>
            <p:cNvGrpSpPr/>
            <p:nvPr/>
          </p:nvGrpSpPr>
          <p:grpSpPr>
            <a:xfrm>
              <a:off x="9465196" y="8431600"/>
              <a:ext cx="546100" cy="671513"/>
              <a:chOff x="11245851" y="9561513"/>
              <a:chExt cx="546100" cy="671513"/>
            </a:xfrm>
            <a:solidFill>
              <a:schemeClr val="bg1"/>
            </a:solidFill>
          </p:grpSpPr>
          <p:sp>
            <p:nvSpPr>
              <p:cNvPr id="249" name="Freeform 17">
                <a:extLst>
                  <a:ext uri="{FF2B5EF4-FFF2-40B4-BE49-F238E27FC236}">
                    <a16:creationId xmlns:a16="http://schemas.microsoft.com/office/drawing/2014/main" id="{B970FA21-B98A-6871-15F5-794D0366ADCC}"/>
                  </a:ext>
                </a:extLst>
              </p:cNvPr>
              <p:cNvSpPr>
                <a:spLocks noEditPoints="1"/>
              </p:cNvSpPr>
              <p:nvPr/>
            </p:nvSpPr>
            <p:spPr bwMode="auto">
              <a:xfrm>
                <a:off x="11377613" y="10113963"/>
                <a:ext cx="73025" cy="71438"/>
              </a:xfrm>
              <a:custGeom>
                <a:avLst/>
                <a:gdLst>
                  <a:gd name="T0" fmla="*/ 9 w 19"/>
                  <a:gd name="T1" fmla="*/ 0 h 19"/>
                  <a:gd name="T2" fmla="*/ 3 w 19"/>
                  <a:gd name="T3" fmla="*/ 3 h 19"/>
                  <a:gd name="T4" fmla="*/ 0 w 19"/>
                  <a:gd name="T5" fmla="*/ 10 h 19"/>
                  <a:gd name="T6" fmla="*/ 9 w 19"/>
                  <a:gd name="T7" fmla="*/ 19 h 19"/>
                  <a:gd name="T8" fmla="*/ 19 w 19"/>
                  <a:gd name="T9" fmla="*/ 10 h 19"/>
                  <a:gd name="T10" fmla="*/ 9 w 19"/>
                  <a:gd name="T11" fmla="*/ 0 h 19"/>
                  <a:gd name="T12" fmla="*/ 7 w 19"/>
                  <a:gd name="T13" fmla="*/ 10 h 19"/>
                  <a:gd name="T14" fmla="*/ 8 w 19"/>
                  <a:gd name="T15" fmla="*/ 8 h 19"/>
                  <a:gd name="T16" fmla="*/ 9 w 19"/>
                  <a:gd name="T17" fmla="*/ 8 h 19"/>
                  <a:gd name="T18" fmla="*/ 11 w 19"/>
                  <a:gd name="T19" fmla="*/ 10 h 19"/>
                  <a:gd name="T20" fmla="*/ 7 w 19"/>
                  <a:gd name="T2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9" y="0"/>
                    </a:moveTo>
                    <a:cubicBezTo>
                      <a:pt x="7" y="0"/>
                      <a:pt x="4" y="1"/>
                      <a:pt x="3" y="3"/>
                    </a:cubicBezTo>
                    <a:cubicBezTo>
                      <a:pt x="1" y="5"/>
                      <a:pt x="0" y="7"/>
                      <a:pt x="0" y="10"/>
                    </a:cubicBezTo>
                    <a:cubicBezTo>
                      <a:pt x="0" y="15"/>
                      <a:pt x="4" y="19"/>
                      <a:pt x="9" y="19"/>
                    </a:cubicBezTo>
                    <a:cubicBezTo>
                      <a:pt x="14" y="19"/>
                      <a:pt x="19" y="15"/>
                      <a:pt x="19" y="10"/>
                    </a:cubicBezTo>
                    <a:cubicBezTo>
                      <a:pt x="19" y="5"/>
                      <a:pt x="14" y="0"/>
                      <a:pt x="9" y="0"/>
                    </a:cubicBezTo>
                    <a:close/>
                    <a:moveTo>
                      <a:pt x="7" y="10"/>
                    </a:moveTo>
                    <a:cubicBezTo>
                      <a:pt x="7" y="9"/>
                      <a:pt x="8" y="9"/>
                      <a:pt x="8" y="8"/>
                    </a:cubicBezTo>
                    <a:cubicBezTo>
                      <a:pt x="8" y="8"/>
                      <a:pt x="9" y="8"/>
                      <a:pt x="9" y="8"/>
                    </a:cubicBezTo>
                    <a:cubicBezTo>
                      <a:pt x="10" y="8"/>
                      <a:pt x="11" y="9"/>
                      <a:pt x="11" y="10"/>
                    </a:cubicBezTo>
                    <a:cubicBezTo>
                      <a:pt x="11" y="12"/>
                      <a:pt x="7" y="12"/>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50" name="Freeform 18">
                <a:extLst>
                  <a:ext uri="{FF2B5EF4-FFF2-40B4-BE49-F238E27FC236}">
                    <a16:creationId xmlns:a16="http://schemas.microsoft.com/office/drawing/2014/main" id="{C1999A5E-D95C-9FEF-7027-678874B55939}"/>
                  </a:ext>
                </a:extLst>
              </p:cNvPr>
              <p:cNvSpPr>
                <a:spLocks noEditPoints="1"/>
              </p:cNvSpPr>
              <p:nvPr/>
            </p:nvSpPr>
            <p:spPr bwMode="auto">
              <a:xfrm>
                <a:off x="11245851" y="9566275"/>
                <a:ext cx="331788" cy="666750"/>
              </a:xfrm>
              <a:custGeom>
                <a:avLst/>
                <a:gdLst>
                  <a:gd name="T0" fmla="*/ 68 w 88"/>
                  <a:gd name="T1" fmla="*/ 1 h 178"/>
                  <a:gd name="T2" fmla="*/ 64 w 88"/>
                  <a:gd name="T3" fmla="*/ 1 h 178"/>
                  <a:gd name="T4" fmla="*/ 63 w 88"/>
                  <a:gd name="T5" fmla="*/ 4 h 178"/>
                  <a:gd name="T6" fmla="*/ 63 w 88"/>
                  <a:gd name="T7" fmla="*/ 29 h 178"/>
                  <a:gd name="T8" fmla="*/ 54 w 88"/>
                  <a:gd name="T9" fmla="*/ 42 h 178"/>
                  <a:gd name="T10" fmla="*/ 34 w 88"/>
                  <a:gd name="T11" fmla="*/ 42 h 178"/>
                  <a:gd name="T12" fmla="*/ 25 w 88"/>
                  <a:gd name="T13" fmla="*/ 29 h 178"/>
                  <a:gd name="T14" fmla="*/ 25 w 88"/>
                  <a:gd name="T15" fmla="*/ 4 h 178"/>
                  <a:gd name="T16" fmla="*/ 23 w 88"/>
                  <a:gd name="T17" fmla="*/ 1 h 178"/>
                  <a:gd name="T18" fmla="*/ 20 w 88"/>
                  <a:gd name="T19" fmla="*/ 1 h 178"/>
                  <a:gd name="T20" fmla="*/ 0 w 88"/>
                  <a:gd name="T21" fmla="*/ 37 h 178"/>
                  <a:gd name="T22" fmla="*/ 24 w 88"/>
                  <a:gd name="T23" fmla="*/ 72 h 178"/>
                  <a:gd name="T24" fmla="*/ 19 w 88"/>
                  <a:gd name="T25" fmla="*/ 153 h 178"/>
                  <a:gd name="T26" fmla="*/ 44 w 88"/>
                  <a:gd name="T27" fmla="*/ 178 h 178"/>
                  <a:gd name="T28" fmla="*/ 69 w 88"/>
                  <a:gd name="T29" fmla="*/ 153 h 178"/>
                  <a:gd name="T30" fmla="*/ 63 w 88"/>
                  <a:gd name="T31" fmla="*/ 72 h 178"/>
                  <a:gd name="T32" fmla="*/ 88 w 88"/>
                  <a:gd name="T33" fmla="*/ 37 h 178"/>
                  <a:gd name="T34" fmla="*/ 68 w 88"/>
                  <a:gd name="T35" fmla="*/ 1 h 178"/>
                  <a:gd name="T36" fmla="*/ 58 w 88"/>
                  <a:gd name="T37" fmla="*/ 67 h 178"/>
                  <a:gd name="T38" fmla="*/ 56 w 88"/>
                  <a:gd name="T39" fmla="*/ 70 h 178"/>
                  <a:gd name="T40" fmla="*/ 62 w 88"/>
                  <a:gd name="T41" fmla="*/ 153 h 178"/>
                  <a:gd name="T42" fmla="*/ 44 w 88"/>
                  <a:gd name="T43" fmla="*/ 170 h 178"/>
                  <a:gd name="T44" fmla="*/ 26 w 88"/>
                  <a:gd name="T45" fmla="*/ 153 h 178"/>
                  <a:gd name="T46" fmla="*/ 32 w 88"/>
                  <a:gd name="T47" fmla="*/ 70 h 178"/>
                  <a:gd name="T48" fmla="*/ 30 w 88"/>
                  <a:gd name="T49" fmla="*/ 67 h 178"/>
                  <a:gd name="T50" fmla="*/ 8 w 88"/>
                  <a:gd name="T51" fmla="*/ 37 h 178"/>
                  <a:gd name="T52" fmla="*/ 18 w 88"/>
                  <a:gd name="T53" fmla="*/ 12 h 178"/>
                  <a:gd name="T54" fmla="*/ 18 w 88"/>
                  <a:gd name="T55" fmla="*/ 30 h 178"/>
                  <a:gd name="T56" fmla="*/ 19 w 88"/>
                  <a:gd name="T57" fmla="*/ 32 h 178"/>
                  <a:gd name="T58" fmla="*/ 29 w 88"/>
                  <a:gd name="T59" fmla="*/ 48 h 178"/>
                  <a:gd name="T60" fmla="*/ 32 w 88"/>
                  <a:gd name="T61" fmla="*/ 50 h 178"/>
                  <a:gd name="T62" fmla="*/ 56 w 88"/>
                  <a:gd name="T63" fmla="*/ 50 h 178"/>
                  <a:gd name="T64" fmla="*/ 59 w 88"/>
                  <a:gd name="T65" fmla="*/ 48 h 178"/>
                  <a:gd name="T66" fmla="*/ 69 w 88"/>
                  <a:gd name="T67" fmla="*/ 32 h 178"/>
                  <a:gd name="T68" fmla="*/ 70 w 88"/>
                  <a:gd name="T69" fmla="*/ 30 h 178"/>
                  <a:gd name="T70" fmla="*/ 70 w 88"/>
                  <a:gd name="T71" fmla="*/ 12 h 178"/>
                  <a:gd name="T72" fmla="*/ 80 w 88"/>
                  <a:gd name="T73" fmla="*/ 37 h 178"/>
                  <a:gd name="T74" fmla="*/ 58 w 88"/>
                  <a:gd name="T75"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78">
                    <a:moveTo>
                      <a:pt x="68" y="1"/>
                    </a:moveTo>
                    <a:cubicBezTo>
                      <a:pt x="67" y="0"/>
                      <a:pt x="66" y="0"/>
                      <a:pt x="64" y="1"/>
                    </a:cubicBezTo>
                    <a:cubicBezTo>
                      <a:pt x="63" y="2"/>
                      <a:pt x="63" y="3"/>
                      <a:pt x="63" y="4"/>
                    </a:cubicBezTo>
                    <a:cubicBezTo>
                      <a:pt x="63" y="29"/>
                      <a:pt x="63" y="29"/>
                      <a:pt x="63" y="29"/>
                    </a:cubicBezTo>
                    <a:cubicBezTo>
                      <a:pt x="54" y="42"/>
                      <a:pt x="54" y="42"/>
                      <a:pt x="54" y="42"/>
                    </a:cubicBezTo>
                    <a:cubicBezTo>
                      <a:pt x="34" y="42"/>
                      <a:pt x="34" y="42"/>
                      <a:pt x="34" y="42"/>
                    </a:cubicBezTo>
                    <a:cubicBezTo>
                      <a:pt x="25" y="29"/>
                      <a:pt x="25" y="29"/>
                      <a:pt x="25" y="29"/>
                    </a:cubicBezTo>
                    <a:cubicBezTo>
                      <a:pt x="25" y="4"/>
                      <a:pt x="25" y="4"/>
                      <a:pt x="25" y="4"/>
                    </a:cubicBezTo>
                    <a:cubicBezTo>
                      <a:pt x="25" y="3"/>
                      <a:pt x="25" y="2"/>
                      <a:pt x="23" y="1"/>
                    </a:cubicBezTo>
                    <a:cubicBezTo>
                      <a:pt x="22" y="0"/>
                      <a:pt x="21" y="0"/>
                      <a:pt x="20" y="1"/>
                    </a:cubicBezTo>
                    <a:cubicBezTo>
                      <a:pt x="7" y="9"/>
                      <a:pt x="0" y="23"/>
                      <a:pt x="0" y="37"/>
                    </a:cubicBezTo>
                    <a:cubicBezTo>
                      <a:pt x="0" y="54"/>
                      <a:pt x="17" y="67"/>
                      <a:pt x="24" y="72"/>
                    </a:cubicBezTo>
                    <a:cubicBezTo>
                      <a:pt x="19" y="153"/>
                      <a:pt x="19" y="153"/>
                      <a:pt x="19" y="153"/>
                    </a:cubicBezTo>
                    <a:cubicBezTo>
                      <a:pt x="19" y="167"/>
                      <a:pt x="30" y="178"/>
                      <a:pt x="44" y="178"/>
                    </a:cubicBezTo>
                    <a:cubicBezTo>
                      <a:pt x="58" y="178"/>
                      <a:pt x="69" y="167"/>
                      <a:pt x="69" y="153"/>
                    </a:cubicBezTo>
                    <a:cubicBezTo>
                      <a:pt x="63" y="72"/>
                      <a:pt x="63" y="72"/>
                      <a:pt x="63" y="72"/>
                    </a:cubicBezTo>
                    <a:cubicBezTo>
                      <a:pt x="71" y="67"/>
                      <a:pt x="88" y="54"/>
                      <a:pt x="88" y="37"/>
                    </a:cubicBezTo>
                    <a:cubicBezTo>
                      <a:pt x="88" y="23"/>
                      <a:pt x="81" y="9"/>
                      <a:pt x="68" y="1"/>
                    </a:cubicBezTo>
                    <a:close/>
                    <a:moveTo>
                      <a:pt x="58" y="67"/>
                    </a:moveTo>
                    <a:cubicBezTo>
                      <a:pt x="56" y="68"/>
                      <a:pt x="56" y="69"/>
                      <a:pt x="56" y="70"/>
                    </a:cubicBezTo>
                    <a:cubicBezTo>
                      <a:pt x="62" y="153"/>
                      <a:pt x="62" y="153"/>
                      <a:pt x="62" y="153"/>
                    </a:cubicBezTo>
                    <a:cubicBezTo>
                      <a:pt x="62" y="163"/>
                      <a:pt x="54" y="170"/>
                      <a:pt x="44" y="170"/>
                    </a:cubicBezTo>
                    <a:cubicBezTo>
                      <a:pt x="34" y="170"/>
                      <a:pt x="26" y="163"/>
                      <a:pt x="26" y="153"/>
                    </a:cubicBezTo>
                    <a:cubicBezTo>
                      <a:pt x="32" y="70"/>
                      <a:pt x="32" y="70"/>
                      <a:pt x="32" y="70"/>
                    </a:cubicBezTo>
                    <a:cubicBezTo>
                      <a:pt x="32" y="69"/>
                      <a:pt x="31" y="68"/>
                      <a:pt x="30" y="67"/>
                    </a:cubicBezTo>
                    <a:cubicBezTo>
                      <a:pt x="25" y="64"/>
                      <a:pt x="8" y="52"/>
                      <a:pt x="8" y="37"/>
                    </a:cubicBezTo>
                    <a:cubicBezTo>
                      <a:pt x="8" y="28"/>
                      <a:pt x="11" y="19"/>
                      <a:pt x="18" y="12"/>
                    </a:cubicBezTo>
                    <a:cubicBezTo>
                      <a:pt x="18" y="30"/>
                      <a:pt x="18" y="30"/>
                      <a:pt x="18" y="30"/>
                    </a:cubicBezTo>
                    <a:cubicBezTo>
                      <a:pt x="18" y="31"/>
                      <a:pt x="18" y="31"/>
                      <a:pt x="19" y="32"/>
                    </a:cubicBezTo>
                    <a:cubicBezTo>
                      <a:pt x="29" y="48"/>
                      <a:pt x="29" y="48"/>
                      <a:pt x="29" y="48"/>
                    </a:cubicBezTo>
                    <a:cubicBezTo>
                      <a:pt x="30" y="49"/>
                      <a:pt x="31" y="50"/>
                      <a:pt x="32" y="50"/>
                    </a:cubicBezTo>
                    <a:cubicBezTo>
                      <a:pt x="56" y="50"/>
                      <a:pt x="56" y="50"/>
                      <a:pt x="56" y="50"/>
                    </a:cubicBezTo>
                    <a:cubicBezTo>
                      <a:pt x="57" y="50"/>
                      <a:pt x="58" y="49"/>
                      <a:pt x="59" y="48"/>
                    </a:cubicBezTo>
                    <a:cubicBezTo>
                      <a:pt x="69" y="32"/>
                      <a:pt x="69" y="32"/>
                      <a:pt x="69" y="32"/>
                    </a:cubicBezTo>
                    <a:cubicBezTo>
                      <a:pt x="70" y="31"/>
                      <a:pt x="70" y="31"/>
                      <a:pt x="70" y="30"/>
                    </a:cubicBezTo>
                    <a:cubicBezTo>
                      <a:pt x="70" y="12"/>
                      <a:pt x="70" y="12"/>
                      <a:pt x="70" y="12"/>
                    </a:cubicBezTo>
                    <a:cubicBezTo>
                      <a:pt x="77" y="19"/>
                      <a:pt x="80" y="28"/>
                      <a:pt x="80" y="37"/>
                    </a:cubicBezTo>
                    <a:cubicBezTo>
                      <a:pt x="80" y="52"/>
                      <a:pt x="63" y="64"/>
                      <a:pt x="58"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51" name="Freeform 19">
                <a:extLst>
                  <a:ext uri="{FF2B5EF4-FFF2-40B4-BE49-F238E27FC236}">
                    <a16:creationId xmlns:a16="http://schemas.microsoft.com/office/drawing/2014/main" id="{FE010F78-0D12-5816-D1FE-4471F841EA9F}"/>
                  </a:ext>
                </a:extLst>
              </p:cNvPr>
              <p:cNvSpPr>
                <a:spLocks noEditPoints="1"/>
              </p:cNvSpPr>
              <p:nvPr/>
            </p:nvSpPr>
            <p:spPr bwMode="auto">
              <a:xfrm>
                <a:off x="11596688" y="9561513"/>
                <a:ext cx="195263" cy="671513"/>
              </a:xfrm>
              <a:custGeom>
                <a:avLst/>
                <a:gdLst>
                  <a:gd name="T0" fmla="*/ 50 w 52"/>
                  <a:gd name="T1" fmla="*/ 100 h 179"/>
                  <a:gd name="T2" fmla="*/ 52 w 52"/>
                  <a:gd name="T3" fmla="*/ 97 h 179"/>
                  <a:gd name="T4" fmla="*/ 52 w 52"/>
                  <a:gd name="T5" fmla="*/ 81 h 179"/>
                  <a:gd name="T6" fmla="*/ 49 w 52"/>
                  <a:gd name="T7" fmla="*/ 78 h 179"/>
                  <a:gd name="T8" fmla="*/ 30 w 52"/>
                  <a:gd name="T9" fmla="*/ 78 h 179"/>
                  <a:gd name="T10" fmla="*/ 30 w 52"/>
                  <a:gd name="T11" fmla="*/ 27 h 179"/>
                  <a:gd name="T12" fmla="*/ 31 w 52"/>
                  <a:gd name="T13" fmla="*/ 27 h 179"/>
                  <a:gd name="T14" fmla="*/ 34 w 52"/>
                  <a:gd name="T15" fmla="*/ 25 h 179"/>
                  <a:gd name="T16" fmla="*/ 38 w 52"/>
                  <a:gd name="T17" fmla="*/ 14 h 179"/>
                  <a:gd name="T18" fmla="*/ 37 w 52"/>
                  <a:gd name="T19" fmla="*/ 11 h 179"/>
                  <a:gd name="T20" fmla="*/ 34 w 52"/>
                  <a:gd name="T21" fmla="*/ 3 h 179"/>
                  <a:gd name="T22" fmla="*/ 31 w 52"/>
                  <a:gd name="T23" fmla="*/ 0 h 179"/>
                  <a:gd name="T24" fmla="*/ 22 w 52"/>
                  <a:gd name="T25" fmla="*/ 0 h 179"/>
                  <a:gd name="T26" fmla="*/ 18 w 52"/>
                  <a:gd name="T27" fmla="*/ 3 h 179"/>
                  <a:gd name="T28" fmla="*/ 15 w 52"/>
                  <a:gd name="T29" fmla="*/ 11 h 179"/>
                  <a:gd name="T30" fmla="*/ 14 w 52"/>
                  <a:gd name="T31" fmla="*/ 14 h 179"/>
                  <a:gd name="T32" fmla="*/ 18 w 52"/>
                  <a:gd name="T33" fmla="*/ 25 h 179"/>
                  <a:gd name="T34" fmla="*/ 22 w 52"/>
                  <a:gd name="T35" fmla="*/ 27 h 179"/>
                  <a:gd name="T36" fmla="*/ 22 w 52"/>
                  <a:gd name="T37" fmla="*/ 27 h 179"/>
                  <a:gd name="T38" fmla="*/ 22 w 52"/>
                  <a:gd name="T39" fmla="*/ 78 h 179"/>
                  <a:gd name="T40" fmla="*/ 3 w 52"/>
                  <a:gd name="T41" fmla="*/ 78 h 179"/>
                  <a:gd name="T42" fmla="*/ 0 w 52"/>
                  <a:gd name="T43" fmla="*/ 81 h 179"/>
                  <a:gd name="T44" fmla="*/ 0 w 52"/>
                  <a:gd name="T45" fmla="*/ 97 h 179"/>
                  <a:gd name="T46" fmla="*/ 2 w 52"/>
                  <a:gd name="T47" fmla="*/ 100 h 179"/>
                  <a:gd name="T48" fmla="*/ 6 w 52"/>
                  <a:gd name="T49" fmla="*/ 106 h 179"/>
                  <a:gd name="T50" fmla="*/ 2 w 52"/>
                  <a:gd name="T51" fmla="*/ 112 h 179"/>
                  <a:gd name="T52" fmla="*/ 0 w 52"/>
                  <a:gd name="T53" fmla="*/ 115 h 179"/>
                  <a:gd name="T54" fmla="*/ 0 w 52"/>
                  <a:gd name="T55" fmla="*/ 157 h 179"/>
                  <a:gd name="T56" fmla="*/ 26 w 52"/>
                  <a:gd name="T57" fmla="*/ 179 h 179"/>
                  <a:gd name="T58" fmla="*/ 52 w 52"/>
                  <a:gd name="T59" fmla="*/ 157 h 179"/>
                  <a:gd name="T60" fmla="*/ 52 w 52"/>
                  <a:gd name="T61" fmla="*/ 115 h 179"/>
                  <a:gd name="T62" fmla="*/ 50 w 52"/>
                  <a:gd name="T63" fmla="*/ 112 h 179"/>
                  <a:gd name="T64" fmla="*/ 46 w 52"/>
                  <a:gd name="T65" fmla="*/ 106 h 179"/>
                  <a:gd name="T66" fmla="*/ 50 w 52"/>
                  <a:gd name="T67" fmla="*/ 100 h 179"/>
                  <a:gd name="T68" fmla="*/ 24 w 52"/>
                  <a:gd name="T69" fmla="*/ 8 h 179"/>
                  <a:gd name="T70" fmla="*/ 28 w 52"/>
                  <a:gd name="T71" fmla="*/ 8 h 179"/>
                  <a:gd name="T72" fmla="*/ 30 w 52"/>
                  <a:gd name="T73" fmla="*/ 13 h 179"/>
                  <a:gd name="T74" fmla="*/ 28 w 52"/>
                  <a:gd name="T75" fmla="*/ 20 h 179"/>
                  <a:gd name="T76" fmla="*/ 24 w 52"/>
                  <a:gd name="T77" fmla="*/ 20 h 179"/>
                  <a:gd name="T78" fmla="*/ 22 w 52"/>
                  <a:gd name="T79" fmla="*/ 13 h 179"/>
                  <a:gd name="T80" fmla="*/ 24 w 52"/>
                  <a:gd name="T81" fmla="*/ 8 h 179"/>
                  <a:gd name="T82" fmla="*/ 45 w 52"/>
                  <a:gd name="T83" fmla="*/ 95 h 179"/>
                  <a:gd name="T84" fmla="*/ 38 w 52"/>
                  <a:gd name="T85" fmla="*/ 106 h 179"/>
                  <a:gd name="T86" fmla="*/ 45 w 52"/>
                  <a:gd name="T87" fmla="*/ 117 h 179"/>
                  <a:gd name="T88" fmla="*/ 45 w 52"/>
                  <a:gd name="T89" fmla="*/ 157 h 179"/>
                  <a:gd name="T90" fmla="*/ 26 w 52"/>
                  <a:gd name="T91" fmla="*/ 172 h 179"/>
                  <a:gd name="T92" fmla="*/ 7 w 52"/>
                  <a:gd name="T93" fmla="*/ 157 h 179"/>
                  <a:gd name="T94" fmla="*/ 7 w 52"/>
                  <a:gd name="T95" fmla="*/ 117 h 179"/>
                  <a:gd name="T96" fmla="*/ 14 w 52"/>
                  <a:gd name="T97" fmla="*/ 106 h 179"/>
                  <a:gd name="T98" fmla="*/ 7 w 52"/>
                  <a:gd name="T99" fmla="*/ 95 h 179"/>
                  <a:gd name="T100" fmla="*/ 7 w 52"/>
                  <a:gd name="T101" fmla="*/ 85 h 179"/>
                  <a:gd name="T102" fmla="*/ 45 w 52"/>
                  <a:gd name="T103" fmla="*/ 85 h 179"/>
                  <a:gd name="T104" fmla="*/ 45 w 52"/>
                  <a:gd name="T105"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179">
                    <a:moveTo>
                      <a:pt x="50" y="100"/>
                    </a:moveTo>
                    <a:cubicBezTo>
                      <a:pt x="52" y="100"/>
                      <a:pt x="52" y="98"/>
                      <a:pt x="52" y="97"/>
                    </a:cubicBezTo>
                    <a:cubicBezTo>
                      <a:pt x="52" y="81"/>
                      <a:pt x="52" y="81"/>
                      <a:pt x="52" y="81"/>
                    </a:cubicBezTo>
                    <a:cubicBezTo>
                      <a:pt x="52" y="79"/>
                      <a:pt x="51" y="78"/>
                      <a:pt x="49" y="78"/>
                    </a:cubicBezTo>
                    <a:cubicBezTo>
                      <a:pt x="30" y="78"/>
                      <a:pt x="30" y="78"/>
                      <a:pt x="30" y="78"/>
                    </a:cubicBezTo>
                    <a:cubicBezTo>
                      <a:pt x="30" y="27"/>
                      <a:pt x="30" y="27"/>
                      <a:pt x="30" y="27"/>
                    </a:cubicBezTo>
                    <a:cubicBezTo>
                      <a:pt x="31" y="27"/>
                      <a:pt x="31" y="27"/>
                      <a:pt x="31" y="27"/>
                    </a:cubicBezTo>
                    <a:cubicBezTo>
                      <a:pt x="32" y="27"/>
                      <a:pt x="34" y="26"/>
                      <a:pt x="34" y="25"/>
                    </a:cubicBezTo>
                    <a:cubicBezTo>
                      <a:pt x="38" y="14"/>
                      <a:pt x="38" y="14"/>
                      <a:pt x="38" y="14"/>
                    </a:cubicBezTo>
                    <a:cubicBezTo>
                      <a:pt x="38" y="13"/>
                      <a:pt x="38" y="12"/>
                      <a:pt x="37" y="11"/>
                    </a:cubicBezTo>
                    <a:cubicBezTo>
                      <a:pt x="34" y="3"/>
                      <a:pt x="34" y="3"/>
                      <a:pt x="34" y="3"/>
                    </a:cubicBezTo>
                    <a:cubicBezTo>
                      <a:pt x="33" y="1"/>
                      <a:pt x="32" y="0"/>
                      <a:pt x="31" y="0"/>
                    </a:cubicBezTo>
                    <a:cubicBezTo>
                      <a:pt x="22" y="0"/>
                      <a:pt x="22" y="0"/>
                      <a:pt x="22" y="0"/>
                    </a:cubicBezTo>
                    <a:cubicBezTo>
                      <a:pt x="20" y="0"/>
                      <a:pt x="19" y="1"/>
                      <a:pt x="18" y="3"/>
                    </a:cubicBezTo>
                    <a:cubicBezTo>
                      <a:pt x="15" y="11"/>
                      <a:pt x="15" y="11"/>
                      <a:pt x="15" y="11"/>
                    </a:cubicBezTo>
                    <a:cubicBezTo>
                      <a:pt x="14" y="12"/>
                      <a:pt x="14" y="13"/>
                      <a:pt x="14" y="14"/>
                    </a:cubicBezTo>
                    <a:cubicBezTo>
                      <a:pt x="18" y="25"/>
                      <a:pt x="18" y="25"/>
                      <a:pt x="18" y="25"/>
                    </a:cubicBezTo>
                    <a:cubicBezTo>
                      <a:pt x="18" y="26"/>
                      <a:pt x="20" y="27"/>
                      <a:pt x="22" y="27"/>
                    </a:cubicBezTo>
                    <a:cubicBezTo>
                      <a:pt x="22" y="27"/>
                      <a:pt x="22" y="27"/>
                      <a:pt x="22" y="27"/>
                    </a:cubicBezTo>
                    <a:cubicBezTo>
                      <a:pt x="22" y="78"/>
                      <a:pt x="22" y="78"/>
                      <a:pt x="22" y="78"/>
                    </a:cubicBezTo>
                    <a:cubicBezTo>
                      <a:pt x="3" y="78"/>
                      <a:pt x="3" y="78"/>
                      <a:pt x="3" y="78"/>
                    </a:cubicBezTo>
                    <a:cubicBezTo>
                      <a:pt x="1" y="78"/>
                      <a:pt x="0" y="79"/>
                      <a:pt x="0" y="81"/>
                    </a:cubicBezTo>
                    <a:cubicBezTo>
                      <a:pt x="0" y="97"/>
                      <a:pt x="0" y="97"/>
                      <a:pt x="0" y="97"/>
                    </a:cubicBezTo>
                    <a:cubicBezTo>
                      <a:pt x="0" y="98"/>
                      <a:pt x="0" y="100"/>
                      <a:pt x="2" y="100"/>
                    </a:cubicBezTo>
                    <a:cubicBezTo>
                      <a:pt x="4" y="101"/>
                      <a:pt x="6" y="104"/>
                      <a:pt x="6" y="106"/>
                    </a:cubicBezTo>
                    <a:cubicBezTo>
                      <a:pt x="6" y="108"/>
                      <a:pt x="4" y="110"/>
                      <a:pt x="2" y="112"/>
                    </a:cubicBezTo>
                    <a:cubicBezTo>
                      <a:pt x="0" y="112"/>
                      <a:pt x="0" y="114"/>
                      <a:pt x="0" y="115"/>
                    </a:cubicBezTo>
                    <a:cubicBezTo>
                      <a:pt x="0" y="157"/>
                      <a:pt x="0" y="157"/>
                      <a:pt x="0" y="157"/>
                    </a:cubicBezTo>
                    <a:cubicBezTo>
                      <a:pt x="0" y="169"/>
                      <a:pt x="11" y="179"/>
                      <a:pt x="26" y="179"/>
                    </a:cubicBezTo>
                    <a:cubicBezTo>
                      <a:pt x="41" y="179"/>
                      <a:pt x="52" y="169"/>
                      <a:pt x="52" y="157"/>
                    </a:cubicBezTo>
                    <a:cubicBezTo>
                      <a:pt x="52" y="115"/>
                      <a:pt x="52" y="115"/>
                      <a:pt x="52" y="115"/>
                    </a:cubicBezTo>
                    <a:cubicBezTo>
                      <a:pt x="52" y="114"/>
                      <a:pt x="52" y="112"/>
                      <a:pt x="50" y="112"/>
                    </a:cubicBezTo>
                    <a:cubicBezTo>
                      <a:pt x="48" y="110"/>
                      <a:pt x="46" y="108"/>
                      <a:pt x="46" y="106"/>
                    </a:cubicBezTo>
                    <a:cubicBezTo>
                      <a:pt x="46" y="104"/>
                      <a:pt x="48" y="101"/>
                      <a:pt x="50" y="100"/>
                    </a:cubicBezTo>
                    <a:close/>
                    <a:moveTo>
                      <a:pt x="24" y="8"/>
                    </a:moveTo>
                    <a:cubicBezTo>
                      <a:pt x="28" y="8"/>
                      <a:pt x="28" y="8"/>
                      <a:pt x="28" y="8"/>
                    </a:cubicBezTo>
                    <a:cubicBezTo>
                      <a:pt x="30" y="13"/>
                      <a:pt x="30" y="13"/>
                      <a:pt x="30" y="13"/>
                    </a:cubicBezTo>
                    <a:cubicBezTo>
                      <a:pt x="28" y="20"/>
                      <a:pt x="28" y="20"/>
                      <a:pt x="28" y="20"/>
                    </a:cubicBezTo>
                    <a:cubicBezTo>
                      <a:pt x="24" y="20"/>
                      <a:pt x="24" y="20"/>
                      <a:pt x="24" y="20"/>
                    </a:cubicBezTo>
                    <a:cubicBezTo>
                      <a:pt x="22" y="13"/>
                      <a:pt x="22" y="13"/>
                      <a:pt x="22" y="13"/>
                    </a:cubicBezTo>
                    <a:lnTo>
                      <a:pt x="24" y="8"/>
                    </a:lnTo>
                    <a:close/>
                    <a:moveTo>
                      <a:pt x="45" y="95"/>
                    </a:moveTo>
                    <a:cubicBezTo>
                      <a:pt x="41" y="97"/>
                      <a:pt x="38" y="101"/>
                      <a:pt x="38" y="106"/>
                    </a:cubicBezTo>
                    <a:cubicBezTo>
                      <a:pt x="38" y="110"/>
                      <a:pt x="41" y="115"/>
                      <a:pt x="45" y="117"/>
                    </a:cubicBezTo>
                    <a:cubicBezTo>
                      <a:pt x="45" y="157"/>
                      <a:pt x="45" y="157"/>
                      <a:pt x="45" y="157"/>
                    </a:cubicBezTo>
                    <a:cubicBezTo>
                      <a:pt x="45" y="165"/>
                      <a:pt x="36" y="172"/>
                      <a:pt x="26" y="172"/>
                    </a:cubicBezTo>
                    <a:cubicBezTo>
                      <a:pt x="16" y="172"/>
                      <a:pt x="7" y="165"/>
                      <a:pt x="7" y="157"/>
                    </a:cubicBezTo>
                    <a:cubicBezTo>
                      <a:pt x="7" y="117"/>
                      <a:pt x="7" y="117"/>
                      <a:pt x="7" y="117"/>
                    </a:cubicBezTo>
                    <a:cubicBezTo>
                      <a:pt x="11" y="115"/>
                      <a:pt x="14" y="110"/>
                      <a:pt x="14" y="106"/>
                    </a:cubicBezTo>
                    <a:cubicBezTo>
                      <a:pt x="14" y="101"/>
                      <a:pt x="11" y="97"/>
                      <a:pt x="7" y="95"/>
                    </a:cubicBezTo>
                    <a:cubicBezTo>
                      <a:pt x="7" y="85"/>
                      <a:pt x="7" y="85"/>
                      <a:pt x="7" y="85"/>
                    </a:cubicBezTo>
                    <a:cubicBezTo>
                      <a:pt x="45" y="85"/>
                      <a:pt x="45" y="85"/>
                      <a:pt x="45" y="85"/>
                    </a:cubicBezTo>
                    <a:lnTo>
                      <a:pt x="45"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52" name="Freeform 20">
                <a:extLst>
                  <a:ext uri="{FF2B5EF4-FFF2-40B4-BE49-F238E27FC236}">
                    <a16:creationId xmlns:a16="http://schemas.microsoft.com/office/drawing/2014/main" id="{6F471261-2544-C4DD-5D00-2637088E4136}"/>
                  </a:ext>
                </a:extLst>
              </p:cNvPr>
              <p:cNvSpPr>
                <a:spLocks/>
              </p:cNvSpPr>
              <p:nvPr/>
            </p:nvSpPr>
            <p:spPr bwMode="auto">
              <a:xfrm>
                <a:off x="11679238" y="10004425"/>
                <a:ext cx="30163" cy="158750"/>
              </a:xfrm>
              <a:custGeom>
                <a:avLst/>
                <a:gdLst>
                  <a:gd name="T0" fmla="*/ 0 w 8"/>
                  <a:gd name="T1" fmla="*/ 4 h 42"/>
                  <a:gd name="T2" fmla="*/ 0 w 8"/>
                  <a:gd name="T3" fmla="*/ 39 h 42"/>
                  <a:gd name="T4" fmla="*/ 4 w 8"/>
                  <a:gd name="T5" fmla="*/ 42 h 42"/>
                  <a:gd name="T6" fmla="*/ 8 w 8"/>
                  <a:gd name="T7" fmla="*/ 39 h 42"/>
                  <a:gd name="T8" fmla="*/ 8 w 8"/>
                  <a:gd name="T9" fmla="*/ 4 h 42"/>
                  <a:gd name="T10" fmla="*/ 4 w 8"/>
                  <a:gd name="T11" fmla="*/ 0 h 42"/>
                  <a:gd name="T12" fmla="*/ 0 w 8"/>
                  <a:gd name="T13" fmla="*/ 4 h 42"/>
                </a:gdLst>
                <a:ahLst/>
                <a:cxnLst>
                  <a:cxn ang="0">
                    <a:pos x="T0" y="T1"/>
                  </a:cxn>
                  <a:cxn ang="0">
                    <a:pos x="T2" y="T3"/>
                  </a:cxn>
                  <a:cxn ang="0">
                    <a:pos x="T4" y="T5"/>
                  </a:cxn>
                  <a:cxn ang="0">
                    <a:pos x="T6" y="T7"/>
                  </a:cxn>
                  <a:cxn ang="0">
                    <a:pos x="T8" y="T9"/>
                  </a:cxn>
                  <a:cxn ang="0">
                    <a:pos x="T10" y="T11"/>
                  </a:cxn>
                  <a:cxn ang="0">
                    <a:pos x="T12" y="T13"/>
                  </a:cxn>
                </a:cxnLst>
                <a:rect l="0" t="0" r="r" b="b"/>
                <a:pathLst>
                  <a:path w="8" h="42">
                    <a:moveTo>
                      <a:pt x="0" y="4"/>
                    </a:moveTo>
                    <a:cubicBezTo>
                      <a:pt x="0" y="39"/>
                      <a:pt x="0" y="39"/>
                      <a:pt x="0" y="39"/>
                    </a:cubicBezTo>
                    <a:cubicBezTo>
                      <a:pt x="0" y="41"/>
                      <a:pt x="2" y="42"/>
                      <a:pt x="4" y="42"/>
                    </a:cubicBezTo>
                    <a:cubicBezTo>
                      <a:pt x="6" y="42"/>
                      <a:pt x="8" y="41"/>
                      <a:pt x="8" y="39"/>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grpSp>
        <p:sp>
          <p:nvSpPr>
            <p:cNvPr id="230" name="Freeform 23">
              <a:extLst>
                <a:ext uri="{FF2B5EF4-FFF2-40B4-BE49-F238E27FC236}">
                  <a16:creationId xmlns:a16="http://schemas.microsoft.com/office/drawing/2014/main" id="{1D3BB956-EC71-B06F-96BE-CDFEBAE9D759}"/>
                </a:ext>
              </a:extLst>
            </p:cNvPr>
            <p:cNvSpPr>
              <a:spLocks noEditPoints="1"/>
            </p:cNvSpPr>
            <p:nvPr/>
          </p:nvSpPr>
          <p:spPr bwMode="auto">
            <a:xfrm>
              <a:off x="12023743" y="4333568"/>
              <a:ext cx="677864" cy="660400"/>
            </a:xfrm>
            <a:custGeom>
              <a:avLst/>
              <a:gdLst>
                <a:gd name="T0" fmla="*/ 180 w 180"/>
                <a:gd name="T1" fmla="*/ 95 h 176"/>
                <a:gd name="T2" fmla="*/ 179 w 180"/>
                <a:gd name="T3" fmla="*/ 93 h 176"/>
                <a:gd name="T4" fmla="*/ 178 w 180"/>
                <a:gd name="T5" fmla="*/ 92 h 176"/>
                <a:gd name="T6" fmla="*/ 135 w 180"/>
                <a:gd name="T7" fmla="*/ 74 h 176"/>
                <a:gd name="T8" fmla="*/ 135 w 180"/>
                <a:gd name="T9" fmla="*/ 21 h 176"/>
                <a:gd name="T10" fmla="*/ 135 w 180"/>
                <a:gd name="T11" fmla="*/ 21 h 176"/>
                <a:gd name="T12" fmla="*/ 134 w 180"/>
                <a:gd name="T13" fmla="*/ 19 h 176"/>
                <a:gd name="T14" fmla="*/ 133 w 180"/>
                <a:gd name="T15" fmla="*/ 18 h 176"/>
                <a:gd name="T16" fmla="*/ 92 w 180"/>
                <a:gd name="T17" fmla="*/ 0 h 176"/>
                <a:gd name="T18" fmla="*/ 48 w 180"/>
                <a:gd name="T19" fmla="*/ 18 h 176"/>
                <a:gd name="T20" fmla="*/ 47 w 180"/>
                <a:gd name="T21" fmla="*/ 18 h 176"/>
                <a:gd name="T22" fmla="*/ 46 w 180"/>
                <a:gd name="T23" fmla="*/ 19 h 176"/>
                <a:gd name="T24" fmla="*/ 45 w 180"/>
                <a:gd name="T25" fmla="*/ 21 h 176"/>
                <a:gd name="T26" fmla="*/ 45 w 180"/>
                <a:gd name="T27" fmla="*/ 21 h 176"/>
                <a:gd name="T28" fmla="*/ 3 w 180"/>
                <a:gd name="T29" fmla="*/ 92 h 176"/>
                <a:gd name="T30" fmla="*/ 2 w 180"/>
                <a:gd name="T31" fmla="*/ 92 h 176"/>
                <a:gd name="T32" fmla="*/ 1 w 180"/>
                <a:gd name="T33" fmla="*/ 93 h 176"/>
                <a:gd name="T34" fmla="*/ 0 w 180"/>
                <a:gd name="T35" fmla="*/ 95 h 176"/>
                <a:gd name="T36" fmla="*/ 0 w 180"/>
                <a:gd name="T37" fmla="*/ 95 h 176"/>
                <a:gd name="T38" fmla="*/ 3 w 180"/>
                <a:gd name="T39" fmla="*/ 157 h 176"/>
                <a:gd name="T40" fmla="*/ 49 w 180"/>
                <a:gd name="T41" fmla="*/ 176 h 176"/>
                <a:gd name="T42" fmla="*/ 90 w 180"/>
                <a:gd name="T43" fmla="*/ 158 h 176"/>
                <a:gd name="T44" fmla="*/ 131 w 180"/>
                <a:gd name="T45" fmla="*/ 176 h 176"/>
                <a:gd name="T46" fmla="*/ 177 w 180"/>
                <a:gd name="T47" fmla="*/ 157 h 176"/>
                <a:gd name="T48" fmla="*/ 180 w 180"/>
                <a:gd name="T49" fmla="*/ 95 h 176"/>
                <a:gd name="T50" fmla="*/ 131 w 180"/>
                <a:gd name="T51" fmla="*/ 81 h 176"/>
                <a:gd name="T52" fmla="*/ 150 w 180"/>
                <a:gd name="T53" fmla="*/ 102 h 176"/>
                <a:gd name="T54" fmla="*/ 116 w 180"/>
                <a:gd name="T55" fmla="*/ 103 h 176"/>
                <a:gd name="T56" fmla="*/ 100 w 180"/>
                <a:gd name="T57" fmla="*/ 95 h 176"/>
                <a:gd name="T58" fmla="*/ 128 w 180"/>
                <a:gd name="T59" fmla="*/ 74 h 176"/>
                <a:gd name="T60" fmla="*/ 94 w 180"/>
                <a:gd name="T61" fmla="*/ 41 h 176"/>
                <a:gd name="T62" fmla="*/ 128 w 180"/>
                <a:gd name="T63" fmla="*/ 74 h 176"/>
                <a:gd name="T64" fmla="*/ 86 w 180"/>
                <a:gd name="T65" fmla="*/ 89 h 176"/>
                <a:gd name="T66" fmla="*/ 53 w 180"/>
                <a:gd name="T67" fmla="*/ 27 h 176"/>
                <a:gd name="T68" fmla="*/ 86 w 180"/>
                <a:gd name="T69" fmla="*/ 41 h 176"/>
                <a:gd name="T70" fmla="*/ 122 w 180"/>
                <a:gd name="T71" fmla="*/ 21 h 176"/>
                <a:gd name="T72" fmla="*/ 59 w 180"/>
                <a:gd name="T73" fmla="*/ 21 h 176"/>
                <a:gd name="T74" fmla="*/ 49 w 180"/>
                <a:gd name="T75" fmla="*/ 81 h 176"/>
                <a:gd name="T76" fmla="*/ 49 w 180"/>
                <a:gd name="T77" fmla="*/ 109 h 176"/>
                <a:gd name="T78" fmla="*/ 49 w 180"/>
                <a:gd name="T79" fmla="*/ 81 h 176"/>
                <a:gd name="T80" fmla="*/ 9 w 180"/>
                <a:gd name="T81" fmla="*/ 101 h 176"/>
                <a:gd name="T82" fmla="*/ 45 w 180"/>
                <a:gd name="T83" fmla="*/ 167 h 176"/>
                <a:gd name="T84" fmla="*/ 8 w 180"/>
                <a:gd name="T85" fmla="*/ 101 h 176"/>
                <a:gd name="T86" fmla="*/ 86 w 180"/>
                <a:gd name="T87" fmla="*/ 101 h 176"/>
                <a:gd name="T88" fmla="*/ 53 w 180"/>
                <a:gd name="T89" fmla="*/ 166 h 176"/>
                <a:gd name="T90" fmla="*/ 94 w 180"/>
                <a:gd name="T91" fmla="*/ 101 h 176"/>
                <a:gd name="T92" fmla="*/ 128 w 180"/>
                <a:gd name="T93" fmla="*/ 166 h 176"/>
                <a:gd name="T94" fmla="*/ 94 w 180"/>
                <a:gd name="T95" fmla="*/ 101 h 176"/>
                <a:gd name="T96" fmla="*/ 135 w 180"/>
                <a:gd name="T97" fmla="*/ 167 h 176"/>
                <a:gd name="T98" fmla="*/ 172 w 180"/>
                <a:gd name="T99" fmla="*/ 10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76">
                  <a:moveTo>
                    <a:pt x="180" y="95"/>
                  </a:moveTo>
                  <a:cubicBezTo>
                    <a:pt x="180" y="95"/>
                    <a:pt x="180" y="95"/>
                    <a:pt x="180" y="95"/>
                  </a:cubicBezTo>
                  <a:cubicBezTo>
                    <a:pt x="180" y="94"/>
                    <a:pt x="179" y="94"/>
                    <a:pt x="179" y="93"/>
                  </a:cubicBezTo>
                  <a:cubicBezTo>
                    <a:pt x="179" y="93"/>
                    <a:pt x="179" y="93"/>
                    <a:pt x="179" y="93"/>
                  </a:cubicBezTo>
                  <a:cubicBezTo>
                    <a:pt x="178" y="92"/>
                    <a:pt x="178" y="92"/>
                    <a:pt x="178" y="92"/>
                  </a:cubicBezTo>
                  <a:cubicBezTo>
                    <a:pt x="178" y="92"/>
                    <a:pt x="178" y="92"/>
                    <a:pt x="178" y="92"/>
                  </a:cubicBezTo>
                  <a:cubicBezTo>
                    <a:pt x="178" y="92"/>
                    <a:pt x="177" y="92"/>
                    <a:pt x="177" y="92"/>
                  </a:cubicBezTo>
                  <a:cubicBezTo>
                    <a:pt x="135" y="74"/>
                    <a:pt x="135" y="74"/>
                    <a:pt x="135" y="7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0"/>
                    <a:pt x="135" y="19"/>
                  </a:cubicBezTo>
                  <a:cubicBezTo>
                    <a:pt x="134" y="19"/>
                    <a:pt x="134" y="19"/>
                    <a:pt x="134" y="19"/>
                  </a:cubicBezTo>
                  <a:cubicBezTo>
                    <a:pt x="134" y="19"/>
                    <a:pt x="134" y="18"/>
                    <a:pt x="133" y="18"/>
                  </a:cubicBezTo>
                  <a:cubicBezTo>
                    <a:pt x="133" y="18"/>
                    <a:pt x="133" y="18"/>
                    <a:pt x="133" y="18"/>
                  </a:cubicBezTo>
                  <a:cubicBezTo>
                    <a:pt x="133" y="18"/>
                    <a:pt x="133" y="18"/>
                    <a:pt x="133" y="18"/>
                  </a:cubicBezTo>
                  <a:cubicBezTo>
                    <a:pt x="92" y="0"/>
                    <a:pt x="92" y="0"/>
                    <a:pt x="92" y="0"/>
                  </a:cubicBezTo>
                  <a:cubicBezTo>
                    <a:pt x="91" y="0"/>
                    <a:pt x="90" y="0"/>
                    <a:pt x="89" y="0"/>
                  </a:cubicBezTo>
                  <a:cubicBezTo>
                    <a:pt x="48" y="18"/>
                    <a:pt x="48" y="18"/>
                    <a:pt x="48" y="18"/>
                  </a:cubicBezTo>
                  <a:cubicBezTo>
                    <a:pt x="48" y="18"/>
                    <a:pt x="48" y="18"/>
                    <a:pt x="47" y="18"/>
                  </a:cubicBezTo>
                  <a:cubicBezTo>
                    <a:pt x="47" y="18"/>
                    <a:pt x="47" y="18"/>
                    <a:pt x="47" y="18"/>
                  </a:cubicBezTo>
                  <a:cubicBezTo>
                    <a:pt x="47" y="18"/>
                    <a:pt x="47" y="19"/>
                    <a:pt x="46" y="19"/>
                  </a:cubicBezTo>
                  <a:cubicBezTo>
                    <a:pt x="46" y="19"/>
                    <a:pt x="46" y="19"/>
                    <a:pt x="46" y="19"/>
                  </a:cubicBezTo>
                  <a:cubicBezTo>
                    <a:pt x="46" y="20"/>
                    <a:pt x="45" y="21"/>
                    <a:pt x="45" y="21"/>
                  </a:cubicBezTo>
                  <a:cubicBezTo>
                    <a:pt x="45" y="21"/>
                    <a:pt x="45" y="21"/>
                    <a:pt x="45" y="21"/>
                  </a:cubicBezTo>
                  <a:cubicBezTo>
                    <a:pt x="45" y="21"/>
                    <a:pt x="45" y="21"/>
                    <a:pt x="45" y="21"/>
                  </a:cubicBezTo>
                  <a:cubicBezTo>
                    <a:pt x="45" y="21"/>
                    <a:pt x="45" y="21"/>
                    <a:pt x="45" y="21"/>
                  </a:cubicBezTo>
                  <a:cubicBezTo>
                    <a:pt x="45" y="74"/>
                    <a:pt x="45" y="74"/>
                    <a:pt x="45" y="74"/>
                  </a:cubicBezTo>
                  <a:cubicBezTo>
                    <a:pt x="3" y="92"/>
                    <a:pt x="3" y="92"/>
                    <a:pt x="3" y="92"/>
                  </a:cubicBezTo>
                  <a:cubicBezTo>
                    <a:pt x="3" y="92"/>
                    <a:pt x="3" y="92"/>
                    <a:pt x="3" y="92"/>
                  </a:cubicBezTo>
                  <a:cubicBezTo>
                    <a:pt x="2" y="92"/>
                    <a:pt x="2" y="92"/>
                    <a:pt x="2" y="92"/>
                  </a:cubicBezTo>
                  <a:cubicBezTo>
                    <a:pt x="2" y="92"/>
                    <a:pt x="2" y="92"/>
                    <a:pt x="1" y="93"/>
                  </a:cubicBezTo>
                  <a:cubicBezTo>
                    <a:pt x="1" y="93"/>
                    <a:pt x="1" y="93"/>
                    <a:pt x="1" y="93"/>
                  </a:cubicBezTo>
                  <a:cubicBezTo>
                    <a:pt x="1" y="94"/>
                    <a:pt x="0" y="94"/>
                    <a:pt x="0" y="95"/>
                  </a:cubicBezTo>
                  <a:cubicBezTo>
                    <a:pt x="0" y="95"/>
                    <a:pt x="0" y="95"/>
                    <a:pt x="0" y="95"/>
                  </a:cubicBezTo>
                  <a:cubicBezTo>
                    <a:pt x="0" y="95"/>
                    <a:pt x="0" y="95"/>
                    <a:pt x="0" y="95"/>
                  </a:cubicBezTo>
                  <a:cubicBezTo>
                    <a:pt x="0" y="95"/>
                    <a:pt x="0" y="95"/>
                    <a:pt x="0" y="95"/>
                  </a:cubicBezTo>
                  <a:cubicBezTo>
                    <a:pt x="0" y="154"/>
                    <a:pt x="0" y="154"/>
                    <a:pt x="0" y="154"/>
                  </a:cubicBezTo>
                  <a:cubicBezTo>
                    <a:pt x="0" y="155"/>
                    <a:pt x="1" y="157"/>
                    <a:pt x="3" y="157"/>
                  </a:cubicBezTo>
                  <a:cubicBezTo>
                    <a:pt x="48" y="176"/>
                    <a:pt x="48" y="176"/>
                    <a:pt x="48" y="176"/>
                  </a:cubicBezTo>
                  <a:cubicBezTo>
                    <a:pt x="48" y="176"/>
                    <a:pt x="49" y="176"/>
                    <a:pt x="49" y="176"/>
                  </a:cubicBezTo>
                  <a:cubicBezTo>
                    <a:pt x="50" y="176"/>
                    <a:pt x="50" y="176"/>
                    <a:pt x="51" y="176"/>
                  </a:cubicBezTo>
                  <a:cubicBezTo>
                    <a:pt x="90" y="158"/>
                    <a:pt x="90" y="158"/>
                    <a:pt x="90" y="158"/>
                  </a:cubicBezTo>
                  <a:cubicBezTo>
                    <a:pt x="130" y="176"/>
                    <a:pt x="130" y="176"/>
                    <a:pt x="130" y="176"/>
                  </a:cubicBezTo>
                  <a:cubicBezTo>
                    <a:pt x="130" y="176"/>
                    <a:pt x="131" y="176"/>
                    <a:pt x="131" y="176"/>
                  </a:cubicBezTo>
                  <a:cubicBezTo>
                    <a:pt x="132" y="176"/>
                    <a:pt x="132" y="176"/>
                    <a:pt x="133" y="176"/>
                  </a:cubicBezTo>
                  <a:cubicBezTo>
                    <a:pt x="177" y="157"/>
                    <a:pt x="177" y="157"/>
                    <a:pt x="177" y="157"/>
                  </a:cubicBezTo>
                  <a:cubicBezTo>
                    <a:pt x="179" y="157"/>
                    <a:pt x="180" y="155"/>
                    <a:pt x="180" y="154"/>
                  </a:cubicBezTo>
                  <a:cubicBezTo>
                    <a:pt x="180" y="95"/>
                    <a:pt x="180" y="95"/>
                    <a:pt x="180" y="95"/>
                  </a:cubicBezTo>
                  <a:cubicBezTo>
                    <a:pt x="180" y="95"/>
                    <a:pt x="180" y="95"/>
                    <a:pt x="180" y="95"/>
                  </a:cubicBezTo>
                  <a:close/>
                  <a:moveTo>
                    <a:pt x="131" y="81"/>
                  </a:moveTo>
                  <a:cubicBezTo>
                    <a:pt x="166" y="95"/>
                    <a:pt x="166" y="95"/>
                    <a:pt x="166" y="95"/>
                  </a:cubicBezTo>
                  <a:cubicBezTo>
                    <a:pt x="150" y="102"/>
                    <a:pt x="150" y="102"/>
                    <a:pt x="150" y="102"/>
                  </a:cubicBezTo>
                  <a:cubicBezTo>
                    <a:pt x="131" y="109"/>
                    <a:pt x="131" y="109"/>
                    <a:pt x="131" y="109"/>
                  </a:cubicBezTo>
                  <a:cubicBezTo>
                    <a:pt x="116" y="103"/>
                    <a:pt x="116" y="103"/>
                    <a:pt x="116" y="103"/>
                  </a:cubicBezTo>
                  <a:cubicBezTo>
                    <a:pt x="99" y="95"/>
                    <a:pt x="99" y="95"/>
                    <a:pt x="99" y="95"/>
                  </a:cubicBezTo>
                  <a:cubicBezTo>
                    <a:pt x="100" y="95"/>
                    <a:pt x="100" y="95"/>
                    <a:pt x="100" y="95"/>
                  </a:cubicBezTo>
                  <a:lnTo>
                    <a:pt x="131" y="81"/>
                  </a:lnTo>
                  <a:close/>
                  <a:moveTo>
                    <a:pt x="128" y="74"/>
                  </a:moveTo>
                  <a:cubicBezTo>
                    <a:pt x="94" y="89"/>
                    <a:pt x="94" y="89"/>
                    <a:pt x="94" y="89"/>
                  </a:cubicBezTo>
                  <a:cubicBezTo>
                    <a:pt x="94" y="41"/>
                    <a:pt x="94" y="41"/>
                    <a:pt x="94" y="41"/>
                  </a:cubicBezTo>
                  <a:cubicBezTo>
                    <a:pt x="128" y="27"/>
                    <a:pt x="128" y="27"/>
                    <a:pt x="128" y="27"/>
                  </a:cubicBezTo>
                  <a:lnTo>
                    <a:pt x="128" y="74"/>
                  </a:lnTo>
                  <a:close/>
                  <a:moveTo>
                    <a:pt x="86" y="41"/>
                  </a:moveTo>
                  <a:cubicBezTo>
                    <a:pt x="86" y="89"/>
                    <a:pt x="86" y="89"/>
                    <a:pt x="86" y="89"/>
                  </a:cubicBezTo>
                  <a:cubicBezTo>
                    <a:pt x="53" y="74"/>
                    <a:pt x="53" y="74"/>
                    <a:pt x="53" y="74"/>
                  </a:cubicBezTo>
                  <a:cubicBezTo>
                    <a:pt x="53" y="27"/>
                    <a:pt x="53" y="27"/>
                    <a:pt x="53" y="27"/>
                  </a:cubicBezTo>
                  <a:cubicBezTo>
                    <a:pt x="75" y="37"/>
                    <a:pt x="75" y="37"/>
                    <a:pt x="75" y="37"/>
                  </a:cubicBezTo>
                  <a:lnTo>
                    <a:pt x="86" y="41"/>
                  </a:lnTo>
                  <a:close/>
                  <a:moveTo>
                    <a:pt x="90" y="8"/>
                  </a:moveTo>
                  <a:cubicBezTo>
                    <a:pt x="122" y="21"/>
                    <a:pt x="122" y="21"/>
                    <a:pt x="122" y="21"/>
                  </a:cubicBezTo>
                  <a:cubicBezTo>
                    <a:pt x="90" y="35"/>
                    <a:pt x="90" y="35"/>
                    <a:pt x="90" y="35"/>
                  </a:cubicBezTo>
                  <a:cubicBezTo>
                    <a:pt x="59" y="21"/>
                    <a:pt x="59" y="21"/>
                    <a:pt x="59" y="21"/>
                  </a:cubicBezTo>
                  <a:lnTo>
                    <a:pt x="90" y="8"/>
                  </a:lnTo>
                  <a:close/>
                  <a:moveTo>
                    <a:pt x="49" y="81"/>
                  </a:moveTo>
                  <a:cubicBezTo>
                    <a:pt x="81" y="95"/>
                    <a:pt x="81" y="95"/>
                    <a:pt x="81" y="95"/>
                  </a:cubicBezTo>
                  <a:cubicBezTo>
                    <a:pt x="49" y="109"/>
                    <a:pt x="49" y="109"/>
                    <a:pt x="49" y="109"/>
                  </a:cubicBezTo>
                  <a:cubicBezTo>
                    <a:pt x="14" y="95"/>
                    <a:pt x="14" y="95"/>
                    <a:pt x="14" y="95"/>
                  </a:cubicBezTo>
                  <a:lnTo>
                    <a:pt x="49" y="81"/>
                  </a:lnTo>
                  <a:close/>
                  <a:moveTo>
                    <a:pt x="8" y="101"/>
                  </a:moveTo>
                  <a:cubicBezTo>
                    <a:pt x="9" y="101"/>
                    <a:pt x="9" y="101"/>
                    <a:pt x="9" y="101"/>
                  </a:cubicBezTo>
                  <a:cubicBezTo>
                    <a:pt x="45" y="116"/>
                    <a:pt x="45" y="116"/>
                    <a:pt x="45" y="116"/>
                  </a:cubicBezTo>
                  <a:cubicBezTo>
                    <a:pt x="45" y="167"/>
                    <a:pt x="45" y="167"/>
                    <a:pt x="45" y="167"/>
                  </a:cubicBezTo>
                  <a:cubicBezTo>
                    <a:pt x="8" y="151"/>
                    <a:pt x="8" y="151"/>
                    <a:pt x="8" y="151"/>
                  </a:cubicBezTo>
                  <a:lnTo>
                    <a:pt x="8" y="101"/>
                  </a:lnTo>
                  <a:close/>
                  <a:moveTo>
                    <a:pt x="53" y="116"/>
                  </a:moveTo>
                  <a:cubicBezTo>
                    <a:pt x="86" y="101"/>
                    <a:pt x="86" y="101"/>
                    <a:pt x="86" y="101"/>
                  </a:cubicBezTo>
                  <a:cubicBezTo>
                    <a:pt x="86" y="151"/>
                    <a:pt x="86" y="151"/>
                    <a:pt x="86" y="151"/>
                  </a:cubicBezTo>
                  <a:cubicBezTo>
                    <a:pt x="53" y="166"/>
                    <a:pt x="53" y="166"/>
                    <a:pt x="53" y="166"/>
                  </a:cubicBezTo>
                  <a:lnTo>
                    <a:pt x="53" y="116"/>
                  </a:lnTo>
                  <a:close/>
                  <a:moveTo>
                    <a:pt x="94" y="101"/>
                  </a:moveTo>
                  <a:cubicBezTo>
                    <a:pt x="128" y="116"/>
                    <a:pt x="128" y="116"/>
                    <a:pt x="128" y="116"/>
                  </a:cubicBezTo>
                  <a:cubicBezTo>
                    <a:pt x="128" y="166"/>
                    <a:pt x="128" y="166"/>
                    <a:pt x="128" y="166"/>
                  </a:cubicBezTo>
                  <a:cubicBezTo>
                    <a:pt x="94" y="151"/>
                    <a:pt x="94" y="151"/>
                    <a:pt x="94" y="151"/>
                  </a:cubicBezTo>
                  <a:lnTo>
                    <a:pt x="94" y="101"/>
                  </a:lnTo>
                  <a:close/>
                  <a:moveTo>
                    <a:pt x="172" y="151"/>
                  </a:moveTo>
                  <a:cubicBezTo>
                    <a:pt x="135" y="167"/>
                    <a:pt x="135" y="167"/>
                    <a:pt x="135" y="167"/>
                  </a:cubicBezTo>
                  <a:cubicBezTo>
                    <a:pt x="135" y="116"/>
                    <a:pt x="135" y="116"/>
                    <a:pt x="135" y="116"/>
                  </a:cubicBezTo>
                  <a:cubicBezTo>
                    <a:pt x="172" y="101"/>
                    <a:pt x="172" y="101"/>
                    <a:pt x="172" y="101"/>
                  </a:cubicBezTo>
                  <a:lnTo>
                    <a:pt x="172" y="151"/>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grpSp>
          <p:nvGrpSpPr>
            <p:cNvPr id="231" name="Group 86">
              <a:extLst>
                <a:ext uri="{FF2B5EF4-FFF2-40B4-BE49-F238E27FC236}">
                  <a16:creationId xmlns:a16="http://schemas.microsoft.com/office/drawing/2014/main" id="{66E5C3A8-FE44-E54B-471A-E5EE4E94E042}"/>
                </a:ext>
              </a:extLst>
            </p:cNvPr>
            <p:cNvGrpSpPr/>
            <p:nvPr/>
          </p:nvGrpSpPr>
          <p:grpSpPr>
            <a:xfrm>
              <a:off x="9356745" y="5955188"/>
              <a:ext cx="673100" cy="614363"/>
              <a:chOff x="11047413" y="6575425"/>
              <a:chExt cx="673100" cy="614363"/>
            </a:xfrm>
            <a:solidFill>
              <a:schemeClr val="bg1"/>
            </a:solidFill>
          </p:grpSpPr>
          <p:sp>
            <p:nvSpPr>
              <p:cNvPr id="245" name="Freeform 47">
                <a:extLst>
                  <a:ext uri="{FF2B5EF4-FFF2-40B4-BE49-F238E27FC236}">
                    <a16:creationId xmlns:a16="http://schemas.microsoft.com/office/drawing/2014/main" id="{4360F433-9261-E10C-C77B-9C76E903998E}"/>
                  </a:ext>
                </a:extLst>
              </p:cNvPr>
              <p:cNvSpPr>
                <a:spLocks noEditPoints="1"/>
              </p:cNvSpPr>
              <p:nvPr/>
            </p:nvSpPr>
            <p:spPr bwMode="auto">
              <a:xfrm>
                <a:off x="11168063" y="6575425"/>
                <a:ext cx="549275" cy="107950"/>
              </a:xfrm>
              <a:custGeom>
                <a:avLst/>
                <a:gdLst>
                  <a:gd name="T0" fmla="*/ 4 w 146"/>
                  <a:gd name="T1" fmla="*/ 29 h 29"/>
                  <a:gd name="T2" fmla="*/ 142 w 146"/>
                  <a:gd name="T3" fmla="*/ 29 h 29"/>
                  <a:gd name="T4" fmla="*/ 142 w 146"/>
                  <a:gd name="T5" fmla="*/ 29 h 29"/>
                  <a:gd name="T6" fmla="*/ 146 w 146"/>
                  <a:gd name="T7" fmla="*/ 25 h 29"/>
                  <a:gd name="T8" fmla="*/ 144 w 146"/>
                  <a:gd name="T9" fmla="*/ 22 h 29"/>
                  <a:gd name="T10" fmla="*/ 122 w 146"/>
                  <a:gd name="T11" fmla="*/ 1 h 29"/>
                  <a:gd name="T12" fmla="*/ 120 w 146"/>
                  <a:gd name="T13" fmla="*/ 0 h 29"/>
                  <a:gd name="T14" fmla="*/ 26 w 146"/>
                  <a:gd name="T15" fmla="*/ 0 h 29"/>
                  <a:gd name="T16" fmla="*/ 24 w 146"/>
                  <a:gd name="T17" fmla="*/ 1 h 29"/>
                  <a:gd name="T18" fmla="*/ 1 w 146"/>
                  <a:gd name="T19" fmla="*/ 23 h 29"/>
                  <a:gd name="T20" fmla="*/ 0 w 146"/>
                  <a:gd name="T21" fmla="*/ 27 h 29"/>
                  <a:gd name="T22" fmla="*/ 4 w 146"/>
                  <a:gd name="T23" fmla="*/ 29 h 29"/>
                  <a:gd name="T24" fmla="*/ 28 w 146"/>
                  <a:gd name="T25" fmla="*/ 7 h 29"/>
                  <a:gd name="T26" fmla="*/ 118 w 146"/>
                  <a:gd name="T27" fmla="*/ 7 h 29"/>
                  <a:gd name="T28" fmla="*/ 133 w 146"/>
                  <a:gd name="T29" fmla="*/ 22 h 29"/>
                  <a:gd name="T30" fmla="*/ 13 w 146"/>
                  <a:gd name="T31" fmla="*/ 22 h 29"/>
                  <a:gd name="T32" fmla="*/ 28 w 146"/>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9">
                    <a:moveTo>
                      <a:pt x="4" y="29"/>
                    </a:moveTo>
                    <a:cubicBezTo>
                      <a:pt x="142" y="29"/>
                      <a:pt x="142" y="29"/>
                      <a:pt x="142" y="29"/>
                    </a:cubicBezTo>
                    <a:cubicBezTo>
                      <a:pt x="142" y="29"/>
                      <a:pt x="142" y="29"/>
                      <a:pt x="142" y="29"/>
                    </a:cubicBezTo>
                    <a:cubicBezTo>
                      <a:pt x="144" y="29"/>
                      <a:pt x="146" y="28"/>
                      <a:pt x="146" y="25"/>
                    </a:cubicBezTo>
                    <a:cubicBezTo>
                      <a:pt x="146" y="24"/>
                      <a:pt x="145" y="23"/>
                      <a:pt x="144" y="22"/>
                    </a:cubicBezTo>
                    <a:cubicBezTo>
                      <a:pt x="122" y="1"/>
                      <a:pt x="122" y="1"/>
                      <a:pt x="122" y="1"/>
                    </a:cubicBezTo>
                    <a:cubicBezTo>
                      <a:pt x="122" y="0"/>
                      <a:pt x="121" y="0"/>
                      <a:pt x="120" y="0"/>
                    </a:cubicBezTo>
                    <a:cubicBezTo>
                      <a:pt x="26" y="0"/>
                      <a:pt x="26" y="0"/>
                      <a:pt x="26" y="0"/>
                    </a:cubicBezTo>
                    <a:cubicBezTo>
                      <a:pt x="25" y="0"/>
                      <a:pt x="25" y="0"/>
                      <a:pt x="24" y="1"/>
                    </a:cubicBezTo>
                    <a:cubicBezTo>
                      <a:pt x="1" y="23"/>
                      <a:pt x="1" y="23"/>
                      <a:pt x="1" y="23"/>
                    </a:cubicBezTo>
                    <a:cubicBezTo>
                      <a:pt x="0" y="24"/>
                      <a:pt x="0" y="25"/>
                      <a:pt x="0" y="27"/>
                    </a:cubicBezTo>
                    <a:cubicBezTo>
                      <a:pt x="1" y="28"/>
                      <a:pt x="2" y="29"/>
                      <a:pt x="4" y="29"/>
                    </a:cubicBezTo>
                    <a:close/>
                    <a:moveTo>
                      <a:pt x="28" y="7"/>
                    </a:moveTo>
                    <a:cubicBezTo>
                      <a:pt x="118" y="7"/>
                      <a:pt x="118" y="7"/>
                      <a:pt x="118" y="7"/>
                    </a:cubicBezTo>
                    <a:cubicBezTo>
                      <a:pt x="133" y="22"/>
                      <a:pt x="133" y="22"/>
                      <a:pt x="133" y="22"/>
                    </a:cubicBezTo>
                    <a:cubicBezTo>
                      <a:pt x="13" y="22"/>
                      <a:pt x="13" y="22"/>
                      <a:pt x="13" y="22"/>
                    </a:cubicBezTo>
                    <a:lnTo>
                      <a:pt x="2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6" name="Freeform 48">
                <a:extLst>
                  <a:ext uri="{FF2B5EF4-FFF2-40B4-BE49-F238E27FC236}">
                    <a16:creationId xmlns:a16="http://schemas.microsoft.com/office/drawing/2014/main" id="{52790499-B64D-8412-9CC1-9B48849803C9}"/>
                  </a:ext>
                </a:extLst>
              </p:cNvPr>
              <p:cNvSpPr>
                <a:spLocks noEditPoints="1"/>
              </p:cNvSpPr>
              <p:nvPr/>
            </p:nvSpPr>
            <p:spPr bwMode="auto">
              <a:xfrm>
                <a:off x="11047413" y="6964363"/>
                <a:ext cx="673100" cy="225425"/>
              </a:xfrm>
              <a:custGeom>
                <a:avLst/>
                <a:gdLst>
                  <a:gd name="T0" fmla="*/ 173 w 179"/>
                  <a:gd name="T1" fmla="*/ 13 h 60"/>
                  <a:gd name="T2" fmla="*/ 160 w 179"/>
                  <a:gd name="T3" fmla="*/ 12 h 60"/>
                  <a:gd name="T4" fmla="*/ 131 w 179"/>
                  <a:gd name="T5" fmla="*/ 25 h 60"/>
                  <a:gd name="T6" fmla="*/ 124 w 179"/>
                  <a:gd name="T7" fmla="*/ 21 h 60"/>
                  <a:gd name="T8" fmla="*/ 83 w 179"/>
                  <a:gd name="T9" fmla="*/ 9 h 60"/>
                  <a:gd name="T10" fmla="*/ 38 w 179"/>
                  <a:gd name="T11" fmla="*/ 9 h 60"/>
                  <a:gd name="T12" fmla="*/ 38 w 179"/>
                  <a:gd name="T13" fmla="*/ 4 h 60"/>
                  <a:gd name="T14" fmla="*/ 34 w 179"/>
                  <a:gd name="T15" fmla="*/ 0 h 60"/>
                  <a:gd name="T16" fmla="*/ 4 w 179"/>
                  <a:gd name="T17" fmla="*/ 0 h 60"/>
                  <a:gd name="T18" fmla="*/ 0 w 179"/>
                  <a:gd name="T19" fmla="*/ 4 h 60"/>
                  <a:gd name="T20" fmla="*/ 0 w 179"/>
                  <a:gd name="T21" fmla="*/ 57 h 60"/>
                  <a:gd name="T22" fmla="*/ 4 w 179"/>
                  <a:gd name="T23" fmla="*/ 60 h 60"/>
                  <a:gd name="T24" fmla="*/ 34 w 179"/>
                  <a:gd name="T25" fmla="*/ 60 h 60"/>
                  <a:gd name="T26" fmla="*/ 38 w 179"/>
                  <a:gd name="T27" fmla="*/ 57 h 60"/>
                  <a:gd name="T28" fmla="*/ 38 w 179"/>
                  <a:gd name="T29" fmla="*/ 49 h 60"/>
                  <a:gd name="T30" fmla="*/ 38 w 179"/>
                  <a:gd name="T31" fmla="*/ 49 h 60"/>
                  <a:gd name="T32" fmla="*/ 54 w 179"/>
                  <a:gd name="T33" fmla="*/ 47 h 60"/>
                  <a:gd name="T34" fmla="*/ 107 w 179"/>
                  <a:gd name="T35" fmla="*/ 59 h 60"/>
                  <a:gd name="T36" fmla="*/ 127 w 179"/>
                  <a:gd name="T37" fmla="*/ 56 h 60"/>
                  <a:gd name="T38" fmla="*/ 171 w 179"/>
                  <a:gd name="T39" fmla="*/ 36 h 60"/>
                  <a:gd name="T40" fmla="*/ 179 w 179"/>
                  <a:gd name="T41" fmla="*/ 25 h 60"/>
                  <a:gd name="T42" fmla="*/ 173 w 179"/>
                  <a:gd name="T43" fmla="*/ 13 h 60"/>
                  <a:gd name="T44" fmla="*/ 30 w 179"/>
                  <a:gd name="T45" fmla="*/ 53 h 60"/>
                  <a:gd name="T46" fmla="*/ 8 w 179"/>
                  <a:gd name="T47" fmla="*/ 53 h 60"/>
                  <a:gd name="T48" fmla="*/ 8 w 179"/>
                  <a:gd name="T49" fmla="*/ 8 h 60"/>
                  <a:gd name="T50" fmla="*/ 30 w 179"/>
                  <a:gd name="T51" fmla="*/ 8 h 60"/>
                  <a:gd name="T52" fmla="*/ 30 w 179"/>
                  <a:gd name="T53" fmla="*/ 53 h 60"/>
                  <a:gd name="T54" fmla="*/ 168 w 179"/>
                  <a:gd name="T55" fmla="*/ 29 h 60"/>
                  <a:gd name="T56" fmla="*/ 124 w 179"/>
                  <a:gd name="T57" fmla="*/ 49 h 60"/>
                  <a:gd name="T58" fmla="*/ 57 w 179"/>
                  <a:gd name="T59" fmla="*/ 40 h 60"/>
                  <a:gd name="T60" fmla="*/ 38 w 179"/>
                  <a:gd name="T61" fmla="*/ 41 h 60"/>
                  <a:gd name="T62" fmla="*/ 38 w 179"/>
                  <a:gd name="T63" fmla="*/ 16 h 60"/>
                  <a:gd name="T64" fmla="*/ 81 w 179"/>
                  <a:gd name="T65" fmla="*/ 16 h 60"/>
                  <a:gd name="T66" fmla="*/ 122 w 179"/>
                  <a:gd name="T67" fmla="*/ 28 h 60"/>
                  <a:gd name="T68" fmla="*/ 126 w 179"/>
                  <a:gd name="T69" fmla="*/ 31 h 60"/>
                  <a:gd name="T70" fmla="*/ 126 w 179"/>
                  <a:gd name="T71" fmla="*/ 32 h 60"/>
                  <a:gd name="T72" fmla="*/ 126 w 179"/>
                  <a:gd name="T73" fmla="*/ 32 h 60"/>
                  <a:gd name="T74" fmla="*/ 126 w 179"/>
                  <a:gd name="T75" fmla="*/ 35 h 60"/>
                  <a:gd name="T76" fmla="*/ 124 w 179"/>
                  <a:gd name="T77" fmla="*/ 39 h 60"/>
                  <a:gd name="T78" fmla="*/ 119 w 179"/>
                  <a:gd name="T79" fmla="*/ 39 h 60"/>
                  <a:gd name="T80" fmla="*/ 76 w 179"/>
                  <a:gd name="T81" fmla="*/ 26 h 60"/>
                  <a:gd name="T82" fmla="*/ 71 w 179"/>
                  <a:gd name="T83" fmla="*/ 29 h 60"/>
                  <a:gd name="T84" fmla="*/ 74 w 179"/>
                  <a:gd name="T85" fmla="*/ 34 h 60"/>
                  <a:gd name="T86" fmla="*/ 117 w 179"/>
                  <a:gd name="T87" fmla="*/ 46 h 60"/>
                  <a:gd name="T88" fmla="*/ 121 w 179"/>
                  <a:gd name="T89" fmla="*/ 47 h 60"/>
                  <a:gd name="T90" fmla="*/ 128 w 179"/>
                  <a:gd name="T91" fmla="*/ 45 h 60"/>
                  <a:gd name="T92" fmla="*/ 133 w 179"/>
                  <a:gd name="T93" fmla="*/ 38 h 60"/>
                  <a:gd name="T94" fmla="*/ 134 w 179"/>
                  <a:gd name="T95" fmla="*/ 32 h 60"/>
                  <a:gd name="T96" fmla="*/ 163 w 179"/>
                  <a:gd name="T97" fmla="*/ 19 h 60"/>
                  <a:gd name="T98" fmla="*/ 169 w 179"/>
                  <a:gd name="T99" fmla="*/ 19 h 60"/>
                  <a:gd name="T100" fmla="*/ 171 w 179"/>
                  <a:gd name="T101" fmla="*/ 25 h 60"/>
                  <a:gd name="T102" fmla="*/ 168 w 179"/>
                  <a:gd name="T103"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60">
                    <a:moveTo>
                      <a:pt x="173" y="13"/>
                    </a:moveTo>
                    <a:cubicBezTo>
                      <a:pt x="169" y="10"/>
                      <a:pt x="165" y="10"/>
                      <a:pt x="160" y="12"/>
                    </a:cubicBezTo>
                    <a:cubicBezTo>
                      <a:pt x="131" y="25"/>
                      <a:pt x="131" y="25"/>
                      <a:pt x="131" y="25"/>
                    </a:cubicBezTo>
                    <a:cubicBezTo>
                      <a:pt x="129" y="24"/>
                      <a:pt x="127" y="22"/>
                      <a:pt x="124" y="21"/>
                    </a:cubicBezTo>
                    <a:cubicBezTo>
                      <a:pt x="83" y="9"/>
                      <a:pt x="83" y="9"/>
                      <a:pt x="83" y="9"/>
                    </a:cubicBezTo>
                    <a:cubicBezTo>
                      <a:pt x="76" y="7"/>
                      <a:pt x="57" y="6"/>
                      <a:pt x="38" y="9"/>
                    </a:cubicBezTo>
                    <a:cubicBezTo>
                      <a:pt x="38" y="4"/>
                      <a:pt x="38" y="4"/>
                      <a:pt x="38" y="4"/>
                    </a:cubicBezTo>
                    <a:cubicBezTo>
                      <a:pt x="38" y="2"/>
                      <a:pt x="36" y="0"/>
                      <a:pt x="34" y="0"/>
                    </a:cubicBezTo>
                    <a:cubicBezTo>
                      <a:pt x="4" y="0"/>
                      <a:pt x="4" y="0"/>
                      <a:pt x="4" y="0"/>
                    </a:cubicBezTo>
                    <a:cubicBezTo>
                      <a:pt x="2" y="0"/>
                      <a:pt x="0" y="2"/>
                      <a:pt x="0" y="4"/>
                    </a:cubicBezTo>
                    <a:cubicBezTo>
                      <a:pt x="0" y="57"/>
                      <a:pt x="0" y="57"/>
                      <a:pt x="0" y="57"/>
                    </a:cubicBezTo>
                    <a:cubicBezTo>
                      <a:pt x="0" y="59"/>
                      <a:pt x="2" y="60"/>
                      <a:pt x="4" y="60"/>
                    </a:cubicBezTo>
                    <a:cubicBezTo>
                      <a:pt x="34" y="60"/>
                      <a:pt x="34" y="60"/>
                      <a:pt x="34" y="60"/>
                    </a:cubicBezTo>
                    <a:cubicBezTo>
                      <a:pt x="36" y="60"/>
                      <a:pt x="38" y="59"/>
                      <a:pt x="38" y="57"/>
                    </a:cubicBezTo>
                    <a:cubicBezTo>
                      <a:pt x="38" y="49"/>
                      <a:pt x="38" y="49"/>
                      <a:pt x="38" y="49"/>
                    </a:cubicBezTo>
                    <a:cubicBezTo>
                      <a:pt x="38" y="49"/>
                      <a:pt x="38" y="49"/>
                      <a:pt x="38" y="49"/>
                    </a:cubicBezTo>
                    <a:cubicBezTo>
                      <a:pt x="43" y="47"/>
                      <a:pt x="50" y="45"/>
                      <a:pt x="54" y="47"/>
                    </a:cubicBezTo>
                    <a:cubicBezTo>
                      <a:pt x="74" y="56"/>
                      <a:pt x="93" y="59"/>
                      <a:pt x="107" y="59"/>
                    </a:cubicBezTo>
                    <a:cubicBezTo>
                      <a:pt x="116" y="59"/>
                      <a:pt x="124" y="57"/>
                      <a:pt x="127" y="56"/>
                    </a:cubicBezTo>
                    <a:cubicBezTo>
                      <a:pt x="171" y="36"/>
                      <a:pt x="171" y="36"/>
                      <a:pt x="171" y="36"/>
                    </a:cubicBezTo>
                    <a:cubicBezTo>
                      <a:pt x="175" y="34"/>
                      <a:pt x="178" y="30"/>
                      <a:pt x="179" y="25"/>
                    </a:cubicBezTo>
                    <a:cubicBezTo>
                      <a:pt x="179" y="21"/>
                      <a:pt x="177" y="16"/>
                      <a:pt x="173" y="13"/>
                    </a:cubicBezTo>
                    <a:close/>
                    <a:moveTo>
                      <a:pt x="30" y="53"/>
                    </a:moveTo>
                    <a:cubicBezTo>
                      <a:pt x="8" y="53"/>
                      <a:pt x="8" y="53"/>
                      <a:pt x="8" y="53"/>
                    </a:cubicBezTo>
                    <a:cubicBezTo>
                      <a:pt x="8" y="8"/>
                      <a:pt x="8" y="8"/>
                      <a:pt x="8" y="8"/>
                    </a:cubicBezTo>
                    <a:cubicBezTo>
                      <a:pt x="30" y="8"/>
                      <a:pt x="30" y="8"/>
                      <a:pt x="30" y="8"/>
                    </a:cubicBezTo>
                    <a:lnTo>
                      <a:pt x="30" y="53"/>
                    </a:lnTo>
                    <a:close/>
                    <a:moveTo>
                      <a:pt x="168" y="29"/>
                    </a:moveTo>
                    <a:cubicBezTo>
                      <a:pt x="124" y="49"/>
                      <a:pt x="124" y="49"/>
                      <a:pt x="124" y="49"/>
                    </a:cubicBezTo>
                    <a:cubicBezTo>
                      <a:pt x="118" y="52"/>
                      <a:pt x="90" y="55"/>
                      <a:pt x="57" y="40"/>
                    </a:cubicBezTo>
                    <a:cubicBezTo>
                      <a:pt x="52" y="37"/>
                      <a:pt x="44" y="39"/>
                      <a:pt x="38" y="41"/>
                    </a:cubicBezTo>
                    <a:cubicBezTo>
                      <a:pt x="38" y="16"/>
                      <a:pt x="38" y="16"/>
                      <a:pt x="38" y="16"/>
                    </a:cubicBezTo>
                    <a:cubicBezTo>
                      <a:pt x="57" y="13"/>
                      <a:pt x="75" y="15"/>
                      <a:pt x="81" y="16"/>
                    </a:cubicBezTo>
                    <a:cubicBezTo>
                      <a:pt x="122" y="28"/>
                      <a:pt x="122" y="28"/>
                      <a:pt x="122" y="28"/>
                    </a:cubicBezTo>
                    <a:cubicBezTo>
                      <a:pt x="124" y="29"/>
                      <a:pt x="125" y="30"/>
                      <a:pt x="126" y="31"/>
                    </a:cubicBezTo>
                    <a:cubicBezTo>
                      <a:pt x="126" y="31"/>
                      <a:pt x="126" y="32"/>
                      <a:pt x="126" y="32"/>
                    </a:cubicBezTo>
                    <a:cubicBezTo>
                      <a:pt x="126" y="32"/>
                      <a:pt x="126" y="32"/>
                      <a:pt x="126" y="32"/>
                    </a:cubicBezTo>
                    <a:cubicBezTo>
                      <a:pt x="126" y="33"/>
                      <a:pt x="126" y="34"/>
                      <a:pt x="126" y="35"/>
                    </a:cubicBezTo>
                    <a:cubicBezTo>
                      <a:pt x="126" y="37"/>
                      <a:pt x="125" y="38"/>
                      <a:pt x="124" y="39"/>
                    </a:cubicBezTo>
                    <a:cubicBezTo>
                      <a:pt x="122" y="40"/>
                      <a:pt x="121" y="40"/>
                      <a:pt x="119" y="39"/>
                    </a:cubicBezTo>
                    <a:cubicBezTo>
                      <a:pt x="76" y="26"/>
                      <a:pt x="76" y="26"/>
                      <a:pt x="76" y="26"/>
                    </a:cubicBezTo>
                    <a:cubicBezTo>
                      <a:pt x="74" y="26"/>
                      <a:pt x="72" y="27"/>
                      <a:pt x="71" y="29"/>
                    </a:cubicBezTo>
                    <a:cubicBezTo>
                      <a:pt x="71" y="31"/>
                      <a:pt x="72" y="33"/>
                      <a:pt x="74" y="34"/>
                    </a:cubicBezTo>
                    <a:cubicBezTo>
                      <a:pt x="117" y="46"/>
                      <a:pt x="117" y="46"/>
                      <a:pt x="117" y="46"/>
                    </a:cubicBezTo>
                    <a:cubicBezTo>
                      <a:pt x="118" y="47"/>
                      <a:pt x="120" y="47"/>
                      <a:pt x="121" y="47"/>
                    </a:cubicBezTo>
                    <a:cubicBezTo>
                      <a:pt x="123" y="47"/>
                      <a:pt x="126" y="46"/>
                      <a:pt x="128" y="45"/>
                    </a:cubicBezTo>
                    <a:cubicBezTo>
                      <a:pt x="130" y="43"/>
                      <a:pt x="132" y="41"/>
                      <a:pt x="133" y="38"/>
                    </a:cubicBezTo>
                    <a:cubicBezTo>
                      <a:pt x="134" y="36"/>
                      <a:pt x="134" y="34"/>
                      <a:pt x="134" y="32"/>
                    </a:cubicBezTo>
                    <a:cubicBezTo>
                      <a:pt x="163" y="19"/>
                      <a:pt x="163" y="19"/>
                      <a:pt x="163" y="19"/>
                    </a:cubicBezTo>
                    <a:cubicBezTo>
                      <a:pt x="165" y="18"/>
                      <a:pt x="167" y="18"/>
                      <a:pt x="169" y="19"/>
                    </a:cubicBezTo>
                    <a:cubicBezTo>
                      <a:pt x="170" y="20"/>
                      <a:pt x="171" y="23"/>
                      <a:pt x="171" y="25"/>
                    </a:cubicBezTo>
                    <a:cubicBezTo>
                      <a:pt x="171" y="27"/>
                      <a:pt x="170" y="28"/>
                      <a:pt x="16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7" name="Freeform 49">
                <a:extLst>
                  <a:ext uri="{FF2B5EF4-FFF2-40B4-BE49-F238E27FC236}">
                    <a16:creationId xmlns:a16="http://schemas.microsoft.com/office/drawing/2014/main" id="{AAC598FB-1B91-7A64-732A-D3C4178425BA}"/>
                  </a:ext>
                </a:extLst>
              </p:cNvPr>
              <p:cNvSpPr>
                <a:spLocks/>
              </p:cNvSpPr>
              <p:nvPr/>
            </p:nvSpPr>
            <p:spPr bwMode="auto">
              <a:xfrm>
                <a:off x="11168063" y="6710363"/>
                <a:ext cx="549275" cy="85725"/>
              </a:xfrm>
              <a:custGeom>
                <a:avLst/>
                <a:gdLst>
                  <a:gd name="T0" fmla="*/ 22 w 146"/>
                  <a:gd name="T1" fmla="*/ 2 h 23"/>
                  <a:gd name="T2" fmla="*/ 16 w 146"/>
                  <a:gd name="T3" fmla="*/ 2 h 23"/>
                  <a:gd name="T4" fmla="*/ 1 w 146"/>
                  <a:gd name="T5" fmla="*/ 17 h 23"/>
                  <a:gd name="T6" fmla="*/ 0 w 146"/>
                  <a:gd name="T7" fmla="*/ 21 h 23"/>
                  <a:gd name="T8" fmla="*/ 4 w 146"/>
                  <a:gd name="T9" fmla="*/ 23 h 23"/>
                  <a:gd name="T10" fmla="*/ 142 w 146"/>
                  <a:gd name="T11" fmla="*/ 23 h 23"/>
                  <a:gd name="T12" fmla="*/ 146 w 146"/>
                  <a:gd name="T13" fmla="*/ 21 h 23"/>
                  <a:gd name="T14" fmla="*/ 145 w 146"/>
                  <a:gd name="T15" fmla="*/ 17 h 23"/>
                  <a:gd name="T16" fmla="*/ 130 w 146"/>
                  <a:gd name="T17" fmla="*/ 2 h 23"/>
                  <a:gd name="T18" fmla="*/ 124 w 146"/>
                  <a:gd name="T19" fmla="*/ 2 h 23"/>
                  <a:gd name="T20" fmla="*/ 124 w 146"/>
                  <a:gd name="T21" fmla="*/ 7 h 23"/>
                  <a:gd name="T22" fmla="*/ 133 w 146"/>
                  <a:gd name="T23" fmla="*/ 16 h 23"/>
                  <a:gd name="T24" fmla="*/ 13 w 146"/>
                  <a:gd name="T25" fmla="*/ 16 h 23"/>
                  <a:gd name="T26" fmla="*/ 22 w 146"/>
                  <a:gd name="T27" fmla="*/ 7 h 23"/>
                  <a:gd name="T28" fmla="*/ 22 w 146"/>
                  <a:gd name="T2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23">
                    <a:moveTo>
                      <a:pt x="22" y="2"/>
                    </a:moveTo>
                    <a:cubicBezTo>
                      <a:pt x="20" y="1"/>
                      <a:pt x="18" y="0"/>
                      <a:pt x="16" y="2"/>
                    </a:cubicBezTo>
                    <a:cubicBezTo>
                      <a:pt x="1" y="17"/>
                      <a:pt x="1" y="17"/>
                      <a:pt x="1" y="17"/>
                    </a:cubicBezTo>
                    <a:cubicBezTo>
                      <a:pt x="0" y="18"/>
                      <a:pt x="0" y="19"/>
                      <a:pt x="0" y="21"/>
                    </a:cubicBezTo>
                    <a:cubicBezTo>
                      <a:pt x="1" y="22"/>
                      <a:pt x="2" y="23"/>
                      <a:pt x="4" y="23"/>
                    </a:cubicBezTo>
                    <a:cubicBezTo>
                      <a:pt x="142" y="23"/>
                      <a:pt x="142" y="23"/>
                      <a:pt x="142" y="23"/>
                    </a:cubicBezTo>
                    <a:cubicBezTo>
                      <a:pt x="144" y="23"/>
                      <a:pt x="145" y="22"/>
                      <a:pt x="146" y="21"/>
                    </a:cubicBezTo>
                    <a:cubicBezTo>
                      <a:pt x="146" y="19"/>
                      <a:pt x="146" y="18"/>
                      <a:pt x="145" y="17"/>
                    </a:cubicBezTo>
                    <a:cubicBezTo>
                      <a:pt x="130" y="2"/>
                      <a:pt x="130" y="2"/>
                      <a:pt x="130" y="2"/>
                    </a:cubicBezTo>
                    <a:cubicBezTo>
                      <a:pt x="128" y="0"/>
                      <a:pt x="126" y="0"/>
                      <a:pt x="124" y="2"/>
                    </a:cubicBezTo>
                    <a:cubicBezTo>
                      <a:pt x="123" y="3"/>
                      <a:pt x="123" y="6"/>
                      <a:pt x="124" y="7"/>
                    </a:cubicBezTo>
                    <a:cubicBezTo>
                      <a:pt x="133" y="16"/>
                      <a:pt x="133" y="16"/>
                      <a:pt x="133" y="16"/>
                    </a:cubicBezTo>
                    <a:cubicBezTo>
                      <a:pt x="13" y="16"/>
                      <a:pt x="13" y="16"/>
                      <a:pt x="13" y="16"/>
                    </a:cubicBezTo>
                    <a:cubicBezTo>
                      <a:pt x="22" y="7"/>
                      <a:pt x="22" y="7"/>
                      <a:pt x="22" y="7"/>
                    </a:cubicBezTo>
                    <a:cubicBezTo>
                      <a:pt x="23" y="6"/>
                      <a:pt x="23" y="3"/>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8" name="Freeform 50">
                <a:extLst>
                  <a:ext uri="{FF2B5EF4-FFF2-40B4-BE49-F238E27FC236}">
                    <a16:creationId xmlns:a16="http://schemas.microsoft.com/office/drawing/2014/main" id="{58FC6122-25F6-9225-0E72-FC9E905742F1}"/>
                  </a:ext>
                </a:extLst>
              </p:cNvPr>
              <p:cNvSpPr>
                <a:spLocks/>
              </p:cNvSpPr>
              <p:nvPr/>
            </p:nvSpPr>
            <p:spPr bwMode="auto">
              <a:xfrm>
                <a:off x="11168063" y="6823075"/>
                <a:ext cx="549275" cy="85725"/>
              </a:xfrm>
              <a:custGeom>
                <a:avLst/>
                <a:gdLst>
                  <a:gd name="T0" fmla="*/ 4 w 146"/>
                  <a:gd name="T1" fmla="*/ 23 h 23"/>
                  <a:gd name="T2" fmla="*/ 142 w 146"/>
                  <a:gd name="T3" fmla="*/ 23 h 23"/>
                  <a:gd name="T4" fmla="*/ 146 w 146"/>
                  <a:gd name="T5" fmla="*/ 21 h 23"/>
                  <a:gd name="T6" fmla="*/ 145 w 146"/>
                  <a:gd name="T7" fmla="*/ 17 h 23"/>
                  <a:gd name="T8" fmla="*/ 130 w 146"/>
                  <a:gd name="T9" fmla="*/ 2 h 23"/>
                  <a:gd name="T10" fmla="*/ 124 w 146"/>
                  <a:gd name="T11" fmla="*/ 2 h 23"/>
                  <a:gd name="T12" fmla="*/ 124 w 146"/>
                  <a:gd name="T13" fmla="*/ 7 h 23"/>
                  <a:gd name="T14" fmla="*/ 133 w 146"/>
                  <a:gd name="T15" fmla="*/ 16 h 23"/>
                  <a:gd name="T16" fmla="*/ 13 w 146"/>
                  <a:gd name="T17" fmla="*/ 16 h 23"/>
                  <a:gd name="T18" fmla="*/ 22 w 146"/>
                  <a:gd name="T19" fmla="*/ 7 h 23"/>
                  <a:gd name="T20" fmla="*/ 22 w 146"/>
                  <a:gd name="T21" fmla="*/ 2 h 23"/>
                  <a:gd name="T22" fmla="*/ 16 w 146"/>
                  <a:gd name="T23" fmla="*/ 2 h 23"/>
                  <a:gd name="T24" fmla="*/ 1 w 146"/>
                  <a:gd name="T25" fmla="*/ 17 h 23"/>
                  <a:gd name="T26" fmla="*/ 0 w 146"/>
                  <a:gd name="T27" fmla="*/ 21 h 23"/>
                  <a:gd name="T28" fmla="*/ 4 w 146"/>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23">
                    <a:moveTo>
                      <a:pt x="4" y="23"/>
                    </a:moveTo>
                    <a:cubicBezTo>
                      <a:pt x="142" y="23"/>
                      <a:pt x="142" y="23"/>
                      <a:pt x="142" y="23"/>
                    </a:cubicBezTo>
                    <a:cubicBezTo>
                      <a:pt x="144" y="23"/>
                      <a:pt x="145" y="22"/>
                      <a:pt x="146" y="21"/>
                    </a:cubicBezTo>
                    <a:cubicBezTo>
                      <a:pt x="146" y="19"/>
                      <a:pt x="146" y="18"/>
                      <a:pt x="145" y="17"/>
                    </a:cubicBezTo>
                    <a:cubicBezTo>
                      <a:pt x="130" y="2"/>
                      <a:pt x="130" y="2"/>
                      <a:pt x="130" y="2"/>
                    </a:cubicBezTo>
                    <a:cubicBezTo>
                      <a:pt x="128" y="0"/>
                      <a:pt x="126" y="0"/>
                      <a:pt x="124" y="2"/>
                    </a:cubicBezTo>
                    <a:cubicBezTo>
                      <a:pt x="123" y="3"/>
                      <a:pt x="123" y="6"/>
                      <a:pt x="124" y="7"/>
                    </a:cubicBezTo>
                    <a:cubicBezTo>
                      <a:pt x="133" y="16"/>
                      <a:pt x="133" y="16"/>
                      <a:pt x="133" y="16"/>
                    </a:cubicBezTo>
                    <a:cubicBezTo>
                      <a:pt x="13" y="16"/>
                      <a:pt x="13" y="16"/>
                      <a:pt x="13" y="16"/>
                    </a:cubicBezTo>
                    <a:cubicBezTo>
                      <a:pt x="22" y="7"/>
                      <a:pt x="22" y="7"/>
                      <a:pt x="22" y="7"/>
                    </a:cubicBezTo>
                    <a:cubicBezTo>
                      <a:pt x="23" y="6"/>
                      <a:pt x="23" y="3"/>
                      <a:pt x="22" y="2"/>
                    </a:cubicBezTo>
                    <a:cubicBezTo>
                      <a:pt x="20" y="0"/>
                      <a:pt x="18" y="0"/>
                      <a:pt x="16" y="2"/>
                    </a:cubicBezTo>
                    <a:cubicBezTo>
                      <a:pt x="1" y="17"/>
                      <a:pt x="1" y="17"/>
                      <a:pt x="1" y="17"/>
                    </a:cubicBezTo>
                    <a:cubicBezTo>
                      <a:pt x="0" y="18"/>
                      <a:pt x="0" y="19"/>
                      <a:pt x="0" y="21"/>
                    </a:cubicBezTo>
                    <a:cubicBezTo>
                      <a:pt x="1" y="22"/>
                      <a:pt x="2" y="23"/>
                      <a:pt x="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grpSp>
        <p:grpSp>
          <p:nvGrpSpPr>
            <p:cNvPr id="232" name="Group 95">
              <a:extLst>
                <a:ext uri="{FF2B5EF4-FFF2-40B4-BE49-F238E27FC236}">
                  <a16:creationId xmlns:a16="http://schemas.microsoft.com/office/drawing/2014/main" id="{2B84BCEF-6E6D-5E2A-016B-3C986A0669DA}"/>
                </a:ext>
              </a:extLst>
            </p:cNvPr>
            <p:cNvGrpSpPr/>
            <p:nvPr/>
          </p:nvGrpSpPr>
          <p:grpSpPr>
            <a:xfrm>
              <a:off x="14640173" y="5889645"/>
              <a:ext cx="611089" cy="613985"/>
              <a:chOff x="12606338" y="10871200"/>
              <a:chExt cx="669925" cy="673100"/>
            </a:xfrm>
            <a:solidFill>
              <a:schemeClr val="bg1"/>
            </a:solidFill>
          </p:grpSpPr>
          <p:sp>
            <p:nvSpPr>
              <p:cNvPr id="242" name="Freeform 42">
                <a:extLst>
                  <a:ext uri="{FF2B5EF4-FFF2-40B4-BE49-F238E27FC236}">
                    <a16:creationId xmlns:a16="http://schemas.microsoft.com/office/drawing/2014/main" id="{ED160880-3E92-727A-6A0E-00C34692F86C}"/>
                  </a:ext>
                </a:extLst>
              </p:cNvPr>
              <p:cNvSpPr>
                <a:spLocks noEditPoints="1"/>
              </p:cNvSpPr>
              <p:nvPr/>
            </p:nvSpPr>
            <p:spPr bwMode="auto">
              <a:xfrm>
                <a:off x="12606338" y="10875963"/>
                <a:ext cx="655638" cy="660400"/>
              </a:xfrm>
              <a:custGeom>
                <a:avLst/>
                <a:gdLst>
                  <a:gd name="T0" fmla="*/ 169 w 174"/>
                  <a:gd name="T1" fmla="*/ 50 h 176"/>
                  <a:gd name="T2" fmla="*/ 174 w 174"/>
                  <a:gd name="T3" fmla="*/ 37 h 176"/>
                  <a:gd name="T4" fmla="*/ 169 w 174"/>
                  <a:gd name="T5" fmla="*/ 24 h 176"/>
                  <a:gd name="T6" fmla="*/ 152 w 174"/>
                  <a:gd name="T7" fmla="*/ 7 h 176"/>
                  <a:gd name="T8" fmla="*/ 128 w 174"/>
                  <a:gd name="T9" fmla="*/ 7 h 176"/>
                  <a:gd name="T10" fmla="*/ 21 w 174"/>
                  <a:gd name="T11" fmla="*/ 113 h 176"/>
                  <a:gd name="T12" fmla="*/ 20 w 174"/>
                  <a:gd name="T13" fmla="*/ 115 h 176"/>
                  <a:gd name="T14" fmla="*/ 1 w 174"/>
                  <a:gd name="T15" fmla="*/ 163 h 176"/>
                  <a:gd name="T16" fmla="*/ 3 w 174"/>
                  <a:gd name="T17" fmla="*/ 173 h 176"/>
                  <a:gd name="T18" fmla="*/ 10 w 174"/>
                  <a:gd name="T19" fmla="*/ 176 h 176"/>
                  <a:gd name="T20" fmla="*/ 13 w 174"/>
                  <a:gd name="T21" fmla="*/ 175 h 176"/>
                  <a:gd name="T22" fmla="*/ 61 w 174"/>
                  <a:gd name="T23" fmla="*/ 156 h 176"/>
                  <a:gd name="T24" fmla="*/ 63 w 174"/>
                  <a:gd name="T25" fmla="*/ 155 h 176"/>
                  <a:gd name="T26" fmla="*/ 169 w 174"/>
                  <a:gd name="T27" fmla="*/ 50 h 176"/>
                  <a:gd name="T28" fmla="*/ 31 w 174"/>
                  <a:gd name="T29" fmla="*/ 160 h 176"/>
                  <a:gd name="T30" fmla="*/ 16 w 174"/>
                  <a:gd name="T31" fmla="*/ 145 h 176"/>
                  <a:gd name="T32" fmla="*/ 25 w 174"/>
                  <a:gd name="T33" fmla="*/ 123 h 176"/>
                  <a:gd name="T34" fmla="*/ 54 w 174"/>
                  <a:gd name="T35" fmla="*/ 151 h 176"/>
                  <a:gd name="T36" fmla="*/ 31 w 174"/>
                  <a:gd name="T37" fmla="*/ 160 h 176"/>
                  <a:gd name="T38" fmla="*/ 133 w 174"/>
                  <a:gd name="T39" fmla="*/ 12 h 176"/>
                  <a:gd name="T40" fmla="*/ 146 w 174"/>
                  <a:gd name="T41" fmla="*/ 12 h 176"/>
                  <a:gd name="T42" fmla="*/ 163 w 174"/>
                  <a:gd name="T43" fmla="*/ 29 h 176"/>
                  <a:gd name="T44" fmla="*/ 167 w 174"/>
                  <a:gd name="T45" fmla="*/ 37 h 176"/>
                  <a:gd name="T46" fmla="*/ 163 w 174"/>
                  <a:gd name="T47" fmla="*/ 45 h 176"/>
                  <a:gd name="T48" fmla="*/ 61 w 174"/>
                  <a:gd name="T49" fmla="*/ 147 h 176"/>
                  <a:gd name="T50" fmla="*/ 50 w 174"/>
                  <a:gd name="T51" fmla="*/ 137 h 176"/>
                  <a:gd name="T52" fmla="*/ 134 w 174"/>
                  <a:gd name="T53" fmla="*/ 53 h 176"/>
                  <a:gd name="T54" fmla="*/ 134 w 174"/>
                  <a:gd name="T55" fmla="*/ 47 h 176"/>
                  <a:gd name="T56" fmla="*/ 129 w 174"/>
                  <a:gd name="T57" fmla="*/ 47 h 176"/>
                  <a:gd name="T58" fmla="*/ 45 w 174"/>
                  <a:gd name="T59" fmla="*/ 132 h 176"/>
                  <a:gd name="T60" fmla="*/ 29 w 174"/>
                  <a:gd name="T61" fmla="*/ 116 h 176"/>
                  <a:gd name="T62" fmla="*/ 133 w 174"/>
                  <a:gd name="T63" fmla="*/ 12 h 176"/>
                  <a:gd name="T64" fmla="*/ 10 w 174"/>
                  <a:gd name="T65" fmla="*/ 168 h 176"/>
                  <a:gd name="T66" fmla="*/ 9 w 174"/>
                  <a:gd name="T67" fmla="*/ 168 h 176"/>
                  <a:gd name="T68" fmla="*/ 8 w 174"/>
                  <a:gd name="T69" fmla="*/ 166 h 176"/>
                  <a:gd name="T70" fmla="*/ 13 w 174"/>
                  <a:gd name="T71" fmla="*/ 153 h 176"/>
                  <a:gd name="T72" fmla="*/ 24 w 174"/>
                  <a:gd name="T73" fmla="*/ 163 h 176"/>
                  <a:gd name="T74" fmla="*/ 10 w 174"/>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6">
                    <a:moveTo>
                      <a:pt x="169" y="50"/>
                    </a:moveTo>
                    <a:cubicBezTo>
                      <a:pt x="172" y="47"/>
                      <a:pt x="174" y="42"/>
                      <a:pt x="174" y="37"/>
                    </a:cubicBezTo>
                    <a:cubicBezTo>
                      <a:pt x="174" y="32"/>
                      <a:pt x="172" y="27"/>
                      <a:pt x="169" y="24"/>
                    </a:cubicBezTo>
                    <a:cubicBezTo>
                      <a:pt x="152" y="7"/>
                      <a:pt x="152" y="7"/>
                      <a:pt x="152" y="7"/>
                    </a:cubicBezTo>
                    <a:cubicBezTo>
                      <a:pt x="145" y="0"/>
                      <a:pt x="134" y="0"/>
                      <a:pt x="128" y="7"/>
                    </a:cubicBezTo>
                    <a:cubicBezTo>
                      <a:pt x="21" y="113"/>
                      <a:pt x="21" y="113"/>
                      <a:pt x="21" y="113"/>
                    </a:cubicBezTo>
                    <a:cubicBezTo>
                      <a:pt x="21" y="114"/>
                      <a:pt x="20" y="115"/>
                      <a:pt x="20" y="115"/>
                    </a:cubicBezTo>
                    <a:cubicBezTo>
                      <a:pt x="19" y="119"/>
                      <a:pt x="14" y="130"/>
                      <a:pt x="1" y="163"/>
                    </a:cubicBezTo>
                    <a:cubicBezTo>
                      <a:pt x="0" y="166"/>
                      <a:pt x="1" y="170"/>
                      <a:pt x="3" y="173"/>
                    </a:cubicBezTo>
                    <a:cubicBezTo>
                      <a:pt x="5" y="175"/>
                      <a:pt x="8" y="176"/>
                      <a:pt x="10" y="176"/>
                    </a:cubicBezTo>
                    <a:cubicBezTo>
                      <a:pt x="11" y="176"/>
                      <a:pt x="12" y="176"/>
                      <a:pt x="13" y="175"/>
                    </a:cubicBezTo>
                    <a:cubicBezTo>
                      <a:pt x="47" y="162"/>
                      <a:pt x="57" y="158"/>
                      <a:pt x="61" y="156"/>
                    </a:cubicBezTo>
                    <a:cubicBezTo>
                      <a:pt x="62" y="156"/>
                      <a:pt x="63" y="156"/>
                      <a:pt x="63" y="155"/>
                    </a:cubicBezTo>
                    <a:lnTo>
                      <a:pt x="169" y="50"/>
                    </a:lnTo>
                    <a:close/>
                    <a:moveTo>
                      <a:pt x="31" y="160"/>
                    </a:moveTo>
                    <a:cubicBezTo>
                      <a:pt x="16" y="145"/>
                      <a:pt x="16" y="145"/>
                      <a:pt x="16" y="145"/>
                    </a:cubicBezTo>
                    <a:cubicBezTo>
                      <a:pt x="20" y="136"/>
                      <a:pt x="23" y="128"/>
                      <a:pt x="25" y="123"/>
                    </a:cubicBezTo>
                    <a:cubicBezTo>
                      <a:pt x="54" y="151"/>
                      <a:pt x="54" y="151"/>
                      <a:pt x="54" y="151"/>
                    </a:cubicBezTo>
                    <a:cubicBezTo>
                      <a:pt x="49" y="153"/>
                      <a:pt x="40" y="157"/>
                      <a:pt x="31" y="160"/>
                    </a:cubicBezTo>
                    <a:close/>
                    <a:moveTo>
                      <a:pt x="133" y="12"/>
                    </a:moveTo>
                    <a:cubicBezTo>
                      <a:pt x="137" y="8"/>
                      <a:pt x="143" y="8"/>
                      <a:pt x="146" y="12"/>
                    </a:cubicBezTo>
                    <a:cubicBezTo>
                      <a:pt x="163" y="29"/>
                      <a:pt x="163" y="29"/>
                      <a:pt x="163" y="29"/>
                    </a:cubicBezTo>
                    <a:cubicBezTo>
                      <a:pt x="165" y="31"/>
                      <a:pt x="167" y="34"/>
                      <a:pt x="167" y="37"/>
                    </a:cubicBezTo>
                    <a:cubicBezTo>
                      <a:pt x="167" y="40"/>
                      <a:pt x="165" y="43"/>
                      <a:pt x="163" y="45"/>
                    </a:cubicBezTo>
                    <a:cubicBezTo>
                      <a:pt x="61" y="147"/>
                      <a:pt x="61" y="147"/>
                      <a:pt x="61" y="147"/>
                    </a:cubicBezTo>
                    <a:cubicBezTo>
                      <a:pt x="50" y="137"/>
                      <a:pt x="50" y="137"/>
                      <a:pt x="50" y="137"/>
                    </a:cubicBezTo>
                    <a:cubicBezTo>
                      <a:pt x="134" y="53"/>
                      <a:pt x="134" y="53"/>
                      <a:pt x="134" y="53"/>
                    </a:cubicBezTo>
                    <a:cubicBezTo>
                      <a:pt x="136" y="51"/>
                      <a:pt x="136" y="49"/>
                      <a:pt x="134" y="47"/>
                    </a:cubicBezTo>
                    <a:cubicBezTo>
                      <a:pt x="133" y="46"/>
                      <a:pt x="131" y="46"/>
                      <a:pt x="129" y="47"/>
                    </a:cubicBezTo>
                    <a:cubicBezTo>
                      <a:pt x="45" y="132"/>
                      <a:pt x="45" y="132"/>
                      <a:pt x="45" y="132"/>
                    </a:cubicBezTo>
                    <a:cubicBezTo>
                      <a:pt x="29" y="116"/>
                      <a:pt x="29" y="116"/>
                      <a:pt x="29" y="116"/>
                    </a:cubicBezTo>
                    <a:lnTo>
                      <a:pt x="133" y="12"/>
                    </a:lnTo>
                    <a:close/>
                    <a:moveTo>
                      <a:pt x="10" y="168"/>
                    </a:moveTo>
                    <a:cubicBezTo>
                      <a:pt x="10" y="168"/>
                      <a:pt x="9" y="168"/>
                      <a:pt x="9" y="168"/>
                    </a:cubicBezTo>
                    <a:cubicBezTo>
                      <a:pt x="8" y="167"/>
                      <a:pt x="8" y="167"/>
                      <a:pt x="8" y="166"/>
                    </a:cubicBezTo>
                    <a:cubicBezTo>
                      <a:pt x="10" y="162"/>
                      <a:pt x="12" y="157"/>
                      <a:pt x="13" y="153"/>
                    </a:cubicBezTo>
                    <a:cubicBezTo>
                      <a:pt x="24" y="163"/>
                      <a:pt x="24" y="163"/>
                      <a:pt x="24" y="163"/>
                    </a:cubicBezTo>
                    <a:cubicBezTo>
                      <a:pt x="19" y="165"/>
                      <a:pt x="14" y="167"/>
                      <a:pt x="1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3" name="Freeform 43">
                <a:extLst>
                  <a:ext uri="{FF2B5EF4-FFF2-40B4-BE49-F238E27FC236}">
                    <a16:creationId xmlns:a16="http://schemas.microsoft.com/office/drawing/2014/main" id="{64CC8468-D956-63E8-FA4D-26DDA3A89A73}"/>
                  </a:ext>
                </a:extLst>
              </p:cNvPr>
              <p:cNvSpPr>
                <a:spLocks/>
              </p:cNvSpPr>
              <p:nvPr/>
            </p:nvSpPr>
            <p:spPr bwMode="auto">
              <a:xfrm>
                <a:off x="12606338" y="10871200"/>
                <a:ext cx="327025" cy="327025"/>
              </a:xfrm>
              <a:custGeom>
                <a:avLst/>
                <a:gdLst>
                  <a:gd name="T0" fmla="*/ 36 w 87"/>
                  <a:gd name="T1" fmla="*/ 86 h 87"/>
                  <a:gd name="T2" fmla="*/ 39 w 87"/>
                  <a:gd name="T3" fmla="*/ 87 h 87"/>
                  <a:gd name="T4" fmla="*/ 41 w 87"/>
                  <a:gd name="T5" fmla="*/ 86 h 87"/>
                  <a:gd name="T6" fmla="*/ 41 w 87"/>
                  <a:gd name="T7" fmla="*/ 80 h 87"/>
                  <a:gd name="T8" fmla="*/ 36 w 87"/>
                  <a:gd name="T9" fmla="*/ 75 h 87"/>
                  <a:gd name="T10" fmla="*/ 43 w 87"/>
                  <a:gd name="T11" fmla="*/ 68 h 87"/>
                  <a:gd name="T12" fmla="*/ 43 w 87"/>
                  <a:gd name="T13" fmla="*/ 63 h 87"/>
                  <a:gd name="T14" fmla="*/ 38 w 87"/>
                  <a:gd name="T15" fmla="*/ 63 h 87"/>
                  <a:gd name="T16" fmla="*/ 31 w 87"/>
                  <a:gd name="T17" fmla="*/ 70 h 87"/>
                  <a:gd name="T18" fmla="*/ 23 w 87"/>
                  <a:gd name="T19" fmla="*/ 62 h 87"/>
                  <a:gd name="T20" fmla="*/ 45 w 87"/>
                  <a:gd name="T21" fmla="*/ 41 h 87"/>
                  <a:gd name="T22" fmla="*/ 45 w 87"/>
                  <a:gd name="T23" fmla="*/ 35 h 87"/>
                  <a:gd name="T24" fmla="*/ 39 w 87"/>
                  <a:gd name="T25" fmla="*/ 35 h 87"/>
                  <a:gd name="T26" fmla="*/ 18 w 87"/>
                  <a:gd name="T27" fmla="*/ 57 h 87"/>
                  <a:gd name="T28" fmla="*/ 9 w 87"/>
                  <a:gd name="T29" fmla="*/ 48 h 87"/>
                  <a:gd name="T30" fmla="*/ 48 w 87"/>
                  <a:gd name="T31" fmla="*/ 10 h 87"/>
                  <a:gd name="T32" fmla="*/ 80 w 87"/>
                  <a:gd name="T33" fmla="*/ 42 h 87"/>
                  <a:gd name="T34" fmla="*/ 85 w 87"/>
                  <a:gd name="T35" fmla="*/ 42 h 87"/>
                  <a:gd name="T36" fmla="*/ 85 w 87"/>
                  <a:gd name="T37" fmla="*/ 37 h 87"/>
                  <a:gd name="T38" fmla="*/ 50 w 87"/>
                  <a:gd name="T39" fmla="*/ 2 h 87"/>
                  <a:gd name="T40" fmla="*/ 48 w 87"/>
                  <a:gd name="T41" fmla="*/ 0 h 87"/>
                  <a:gd name="T42" fmla="*/ 45 w 87"/>
                  <a:gd name="T43" fmla="*/ 2 h 87"/>
                  <a:gd name="T44" fmla="*/ 1 w 87"/>
                  <a:gd name="T45" fmla="*/ 45 h 87"/>
                  <a:gd name="T46" fmla="*/ 1 w 87"/>
                  <a:gd name="T47" fmla="*/ 51 h 87"/>
                  <a:gd name="T48" fmla="*/ 36 w 87"/>
                  <a:gd name="T4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7">
                    <a:moveTo>
                      <a:pt x="36" y="86"/>
                    </a:moveTo>
                    <a:cubicBezTo>
                      <a:pt x="37" y="86"/>
                      <a:pt x="38" y="87"/>
                      <a:pt x="39" y="87"/>
                    </a:cubicBezTo>
                    <a:cubicBezTo>
                      <a:pt x="40" y="87"/>
                      <a:pt x="41" y="86"/>
                      <a:pt x="41" y="86"/>
                    </a:cubicBezTo>
                    <a:cubicBezTo>
                      <a:pt x="43" y="84"/>
                      <a:pt x="43" y="82"/>
                      <a:pt x="41" y="80"/>
                    </a:cubicBezTo>
                    <a:cubicBezTo>
                      <a:pt x="36" y="75"/>
                      <a:pt x="36" y="75"/>
                      <a:pt x="36" y="75"/>
                    </a:cubicBezTo>
                    <a:cubicBezTo>
                      <a:pt x="43" y="68"/>
                      <a:pt x="43" y="68"/>
                      <a:pt x="43" y="68"/>
                    </a:cubicBezTo>
                    <a:cubicBezTo>
                      <a:pt x="45" y="67"/>
                      <a:pt x="45" y="64"/>
                      <a:pt x="43" y="63"/>
                    </a:cubicBezTo>
                    <a:cubicBezTo>
                      <a:pt x="42" y="61"/>
                      <a:pt x="39" y="61"/>
                      <a:pt x="38" y="63"/>
                    </a:cubicBezTo>
                    <a:cubicBezTo>
                      <a:pt x="31" y="70"/>
                      <a:pt x="31" y="70"/>
                      <a:pt x="31" y="70"/>
                    </a:cubicBezTo>
                    <a:cubicBezTo>
                      <a:pt x="23" y="62"/>
                      <a:pt x="23" y="62"/>
                      <a:pt x="23" y="62"/>
                    </a:cubicBezTo>
                    <a:cubicBezTo>
                      <a:pt x="45" y="41"/>
                      <a:pt x="45" y="41"/>
                      <a:pt x="45" y="41"/>
                    </a:cubicBezTo>
                    <a:cubicBezTo>
                      <a:pt x="46" y="39"/>
                      <a:pt x="46" y="37"/>
                      <a:pt x="45" y="35"/>
                    </a:cubicBezTo>
                    <a:cubicBezTo>
                      <a:pt x="43" y="34"/>
                      <a:pt x="41" y="34"/>
                      <a:pt x="39" y="35"/>
                    </a:cubicBezTo>
                    <a:cubicBezTo>
                      <a:pt x="18" y="57"/>
                      <a:pt x="18" y="57"/>
                      <a:pt x="18" y="57"/>
                    </a:cubicBezTo>
                    <a:cubicBezTo>
                      <a:pt x="9" y="48"/>
                      <a:pt x="9" y="48"/>
                      <a:pt x="9" y="48"/>
                    </a:cubicBezTo>
                    <a:cubicBezTo>
                      <a:pt x="48" y="10"/>
                      <a:pt x="48" y="10"/>
                      <a:pt x="48" y="10"/>
                    </a:cubicBezTo>
                    <a:cubicBezTo>
                      <a:pt x="80" y="42"/>
                      <a:pt x="80" y="42"/>
                      <a:pt x="80" y="42"/>
                    </a:cubicBezTo>
                    <a:cubicBezTo>
                      <a:pt x="81" y="43"/>
                      <a:pt x="84" y="43"/>
                      <a:pt x="85" y="42"/>
                    </a:cubicBezTo>
                    <a:cubicBezTo>
                      <a:pt x="87" y="40"/>
                      <a:pt x="87" y="38"/>
                      <a:pt x="85" y="37"/>
                    </a:cubicBezTo>
                    <a:cubicBezTo>
                      <a:pt x="50" y="2"/>
                      <a:pt x="50" y="2"/>
                      <a:pt x="50" y="2"/>
                    </a:cubicBezTo>
                    <a:cubicBezTo>
                      <a:pt x="50" y="1"/>
                      <a:pt x="49" y="0"/>
                      <a:pt x="48" y="0"/>
                    </a:cubicBezTo>
                    <a:cubicBezTo>
                      <a:pt x="47" y="0"/>
                      <a:pt x="46" y="1"/>
                      <a:pt x="45" y="2"/>
                    </a:cubicBezTo>
                    <a:cubicBezTo>
                      <a:pt x="1" y="45"/>
                      <a:pt x="1" y="45"/>
                      <a:pt x="1" y="45"/>
                    </a:cubicBezTo>
                    <a:cubicBezTo>
                      <a:pt x="0" y="47"/>
                      <a:pt x="0" y="49"/>
                      <a:pt x="1" y="51"/>
                    </a:cubicBezTo>
                    <a:lnTo>
                      <a:pt x="3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4" name="Freeform 44">
                <a:extLst>
                  <a:ext uri="{FF2B5EF4-FFF2-40B4-BE49-F238E27FC236}">
                    <a16:creationId xmlns:a16="http://schemas.microsoft.com/office/drawing/2014/main" id="{9D7C4419-7900-5DBD-8214-2D91135B6DBD}"/>
                  </a:ext>
                </a:extLst>
              </p:cNvPr>
              <p:cNvSpPr>
                <a:spLocks/>
              </p:cNvSpPr>
              <p:nvPr/>
            </p:nvSpPr>
            <p:spPr bwMode="auto">
              <a:xfrm>
                <a:off x="12949238" y="11214100"/>
                <a:ext cx="327025" cy="330200"/>
              </a:xfrm>
              <a:custGeom>
                <a:avLst/>
                <a:gdLst>
                  <a:gd name="T0" fmla="*/ 86 w 87"/>
                  <a:gd name="T1" fmla="*/ 38 h 88"/>
                  <a:gd name="T2" fmla="*/ 50 w 87"/>
                  <a:gd name="T3" fmla="*/ 2 h 88"/>
                  <a:gd name="T4" fmla="*/ 45 w 87"/>
                  <a:gd name="T5" fmla="*/ 2 h 88"/>
                  <a:gd name="T6" fmla="*/ 45 w 87"/>
                  <a:gd name="T7" fmla="*/ 7 h 88"/>
                  <a:gd name="T8" fmla="*/ 78 w 87"/>
                  <a:gd name="T9" fmla="*/ 40 h 88"/>
                  <a:gd name="T10" fmla="*/ 40 w 87"/>
                  <a:gd name="T11" fmla="*/ 79 h 88"/>
                  <a:gd name="T12" fmla="*/ 31 w 87"/>
                  <a:gd name="T13" fmla="*/ 70 h 88"/>
                  <a:gd name="T14" fmla="*/ 53 w 87"/>
                  <a:gd name="T15" fmla="*/ 49 h 88"/>
                  <a:gd name="T16" fmla="*/ 53 w 87"/>
                  <a:gd name="T17" fmla="*/ 44 h 88"/>
                  <a:gd name="T18" fmla="*/ 48 w 87"/>
                  <a:gd name="T19" fmla="*/ 44 h 88"/>
                  <a:gd name="T20" fmla="*/ 26 w 87"/>
                  <a:gd name="T21" fmla="*/ 65 h 88"/>
                  <a:gd name="T22" fmla="*/ 18 w 87"/>
                  <a:gd name="T23" fmla="*/ 57 h 88"/>
                  <a:gd name="T24" fmla="*/ 25 w 87"/>
                  <a:gd name="T25" fmla="*/ 50 h 88"/>
                  <a:gd name="T26" fmla="*/ 25 w 87"/>
                  <a:gd name="T27" fmla="*/ 44 h 88"/>
                  <a:gd name="T28" fmla="*/ 20 w 87"/>
                  <a:gd name="T29" fmla="*/ 44 h 88"/>
                  <a:gd name="T30" fmla="*/ 12 w 87"/>
                  <a:gd name="T31" fmla="*/ 51 h 88"/>
                  <a:gd name="T32" fmla="*/ 6 w 87"/>
                  <a:gd name="T33" fmla="*/ 45 h 88"/>
                  <a:gd name="T34" fmla="*/ 1 w 87"/>
                  <a:gd name="T35" fmla="*/ 45 h 88"/>
                  <a:gd name="T36" fmla="*/ 1 w 87"/>
                  <a:gd name="T37" fmla="*/ 51 h 88"/>
                  <a:gd name="T38" fmla="*/ 37 w 87"/>
                  <a:gd name="T39" fmla="*/ 87 h 88"/>
                  <a:gd name="T40" fmla="*/ 40 w 87"/>
                  <a:gd name="T41" fmla="*/ 88 h 88"/>
                  <a:gd name="T42" fmla="*/ 42 w 87"/>
                  <a:gd name="T43" fmla="*/ 87 h 88"/>
                  <a:gd name="T44" fmla="*/ 86 w 87"/>
                  <a:gd name="T45" fmla="*/ 43 h 88"/>
                  <a:gd name="T46" fmla="*/ 87 w 87"/>
                  <a:gd name="T47" fmla="*/ 40 h 88"/>
                  <a:gd name="T48" fmla="*/ 86 w 87"/>
                  <a:gd name="T49"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8">
                    <a:moveTo>
                      <a:pt x="86" y="38"/>
                    </a:moveTo>
                    <a:cubicBezTo>
                      <a:pt x="50" y="2"/>
                      <a:pt x="50" y="2"/>
                      <a:pt x="50" y="2"/>
                    </a:cubicBezTo>
                    <a:cubicBezTo>
                      <a:pt x="49" y="0"/>
                      <a:pt x="46" y="0"/>
                      <a:pt x="45" y="2"/>
                    </a:cubicBezTo>
                    <a:cubicBezTo>
                      <a:pt x="43" y="3"/>
                      <a:pt x="43" y="5"/>
                      <a:pt x="45" y="7"/>
                    </a:cubicBezTo>
                    <a:cubicBezTo>
                      <a:pt x="78" y="40"/>
                      <a:pt x="78" y="40"/>
                      <a:pt x="78" y="40"/>
                    </a:cubicBezTo>
                    <a:cubicBezTo>
                      <a:pt x="40" y="79"/>
                      <a:pt x="40" y="79"/>
                      <a:pt x="40" y="79"/>
                    </a:cubicBezTo>
                    <a:cubicBezTo>
                      <a:pt x="31" y="70"/>
                      <a:pt x="31" y="70"/>
                      <a:pt x="31" y="70"/>
                    </a:cubicBezTo>
                    <a:cubicBezTo>
                      <a:pt x="53" y="49"/>
                      <a:pt x="53" y="49"/>
                      <a:pt x="53" y="49"/>
                    </a:cubicBezTo>
                    <a:cubicBezTo>
                      <a:pt x="54" y="47"/>
                      <a:pt x="54" y="45"/>
                      <a:pt x="53" y="44"/>
                    </a:cubicBezTo>
                    <a:cubicBezTo>
                      <a:pt x="51" y="42"/>
                      <a:pt x="49" y="42"/>
                      <a:pt x="48" y="44"/>
                    </a:cubicBezTo>
                    <a:cubicBezTo>
                      <a:pt x="26" y="65"/>
                      <a:pt x="26" y="65"/>
                      <a:pt x="26" y="65"/>
                    </a:cubicBezTo>
                    <a:cubicBezTo>
                      <a:pt x="18" y="57"/>
                      <a:pt x="18" y="57"/>
                      <a:pt x="18" y="57"/>
                    </a:cubicBezTo>
                    <a:cubicBezTo>
                      <a:pt x="25" y="50"/>
                      <a:pt x="25" y="50"/>
                      <a:pt x="25" y="50"/>
                    </a:cubicBezTo>
                    <a:cubicBezTo>
                      <a:pt x="26" y="48"/>
                      <a:pt x="26" y="46"/>
                      <a:pt x="25" y="44"/>
                    </a:cubicBezTo>
                    <a:cubicBezTo>
                      <a:pt x="23" y="43"/>
                      <a:pt x="21" y="43"/>
                      <a:pt x="20" y="44"/>
                    </a:cubicBezTo>
                    <a:cubicBezTo>
                      <a:pt x="12" y="51"/>
                      <a:pt x="12" y="51"/>
                      <a:pt x="12" y="51"/>
                    </a:cubicBezTo>
                    <a:cubicBezTo>
                      <a:pt x="6" y="45"/>
                      <a:pt x="6" y="45"/>
                      <a:pt x="6" y="45"/>
                    </a:cubicBezTo>
                    <a:cubicBezTo>
                      <a:pt x="5" y="44"/>
                      <a:pt x="3" y="44"/>
                      <a:pt x="1" y="45"/>
                    </a:cubicBezTo>
                    <a:cubicBezTo>
                      <a:pt x="0" y="47"/>
                      <a:pt x="0" y="49"/>
                      <a:pt x="1" y="51"/>
                    </a:cubicBezTo>
                    <a:cubicBezTo>
                      <a:pt x="37" y="87"/>
                      <a:pt x="37" y="87"/>
                      <a:pt x="37" y="87"/>
                    </a:cubicBezTo>
                    <a:cubicBezTo>
                      <a:pt x="38" y="87"/>
                      <a:pt x="39" y="88"/>
                      <a:pt x="40" y="88"/>
                    </a:cubicBezTo>
                    <a:cubicBezTo>
                      <a:pt x="41" y="88"/>
                      <a:pt x="42" y="87"/>
                      <a:pt x="42" y="87"/>
                    </a:cubicBezTo>
                    <a:cubicBezTo>
                      <a:pt x="86" y="43"/>
                      <a:pt x="86" y="43"/>
                      <a:pt x="86" y="43"/>
                    </a:cubicBezTo>
                    <a:cubicBezTo>
                      <a:pt x="87" y="42"/>
                      <a:pt x="87" y="41"/>
                      <a:pt x="87" y="40"/>
                    </a:cubicBezTo>
                    <a:cubicBezTo>
                      <a:pt x="87" y="39"/>
                      <a:pt x="87" y="38"/>
                      <a:pt x="8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grpSp>
        <p:grpSp>
          <p:nvGrpSpPr>
            <p:cNvPr id="233" name="Group 106">
              <a:extLst>
                <a:ext uri="{FF2B5EF4-FFF2-40B4-BE49-F238E27FC236}">
                  <a16:creationId xmlns:a16="http://schemas.microsoft.com/office/drawing/2014/main" id="{C16DFE31-720C-0366-9683-BA94CB9330E4}"/>
                </a:ext>
              </a:extLst>
            </p:cNvPr>
            <p:cNvGrpSpPr/>
            <p:nvPr/>
          </p:nvGrpSpPr>
          <p:grpSpPr>
            <a:xfrm>
              <a:off x="12013106" y="10000555"/>
              <a:ext cx="650642" cy="644517"/>
              <a:chOff x="11152188" y="12609513"/>
              <a:chExt cx="674688" cy="668337"/>
            </a:xfrm>
            <a:solidFill>
              <a:schemeClr val="bg1"/>
            </a:solidFill>
          </p:grpSpPr>
          <p:sp>
            <p:nvSpPr>
              <p:cNvPr id="239" name="Freeform 14">
                <a:extLst>
                  <a:ext uri="{FF2B5EF4-FFF2-40B4-BE49-F238E27FC236}">
                    <a16:creationId xmlns:a16="http://schemas.microsoft.com/office/drawing/2014/main" id="{FA519A89-2B32-E1A5-C437-3E9B451E54C4}"/>
                  </a:ext>
                </a:extLst>
              </p:cNvPr>
              <p:cNvSpPr>
                <a:spLocks noEditPoints="1"/>
              </p:cNvSpPr>
              <p:nvPr/>
            </p:nvSpPr>
            <p:spPr bwMode="auto">
              <a:xfrm>
                <a:off x="11152188" y="12609513"/>
                <a:ext cx="674688" cy="615950"/>
              </a:xfrm>
              <a:custGeom>
                <a:avLst/>
                <a:gdLst>
                  <a:gd name="T0" fmla="*/ 169 w 179"/>
                  <a:gd name="T1" fmla="*/ 15 h 164"/>
                  <a:gd name="T2" fmla="*/ 51 w 179"/>
                  <a:gd name="T3" fmla="*/ 15 h 164"/>
                  <a:gd name="T4" fmla="*/ 38 w 179"/>
                  <a:gd name="T5" fmla="*/ 0 h 164"/>
                  <a:gd name="T6" fmla="*/ 11 w 179"/>
                  <a:gd name="T7" fmla="*/ 0 h 164"/>
                  <a:gd name="T8" fmla="*/ 0 w 179"/>
                  <a:gd name="T9" fmla="*/ 11 h 164"/>
                  <a:gd name="T10" fmla="*/ 0 w 179"/>
                  <a:gd name="T11" fmla="*/ 153 h 164"/>
                  <a:gd name="T12" fmla="*/ 11 w 179"/>
                  <a:gd name="T13" fmla="*/ 164 h 164"/>
                  <a:gd name="T14" fmla="*/ 37 w 179"/>
                  <a:gd name="T15" fmla="*/ 164 h 164"/>
                  <a:gd name="T16" fmla="*/ 41 w 179"/>
                  <a:gd name="T17" fmla="*/ 160 h 164"/>
                  <a:gd name="T18" fmla="*/ 37 w 179"/>
                  <a:gd name="T19" fmla="*/ 157 h 164"/>
                  <a:gd name="T20" fmla="*/ 11 w 179"/>
                  <a:gd name="T21" fmla="*/ 157 h 164"/>
                  <a:gd name="T22" fmla="*/ 8 w 179"/>
                  <a:gd name="T23" fmla="*/ 153 h 164"/>
                  <a:gd name="T24" fmla="*/ 8 w 179"/>
                  <a:gd name="T25" fmla="*/ 52 h 164"/>
                  <a:gd name="T26" fmla="*/ 172 w 179"/>
                  <a:gd name="T27" fmla="*/ 52 h 164"/>
                  <a:gd name="T28" fmla="*/ 172 w 179"/>
                  <a:gd name="T29" fmla="*/ 153 h 164"/>
                  <a:gd name="T30" fmla="*/ 169 w 179"/>
                  <a:gd name="T31" fmla="*/ 157 h 164"/>
                  <a:gd name="T32" fmla="*/ 142 w 179"/>
                  <a:gd name="T33" fmla="*/ 157 h 164"/>
                  <a:gd name="T34" fmla="*/ 138 w 179"/>
                  <a:gd name="T35" fmla="*/ 160 h 164"/>
                  <a:gd name="T36" fmla="*/ 142 w 179"/>
                  <a:gd name="T37" fmla="*/ 164 h 164"/>
                  <a:gd name="T38" fmla="*/ 169 w 179"/>
                  <a:gd name="T39" fmla="*/ 164 h 164"/>
                  <a:gd name="T40" fmla="*/ 179 w 179"/>
                  <a:gd name="T41" fmla="*/ 153 h 164"/>
                  <a:gd name="T42" fmla="*/ 179 w 179"/>
                  <a:gd name="T43" fmla="*/ 26 h 164"/>
                  <a:gd name="T44" fmla="*/ 169 w 179"/>
                  <a:gd name="T45" fmla="*/ 15 h 164"/>
                  <a:gd name="T46" fmla="*/ 8 w 179"/>
                  <a:gd name="T47" fmla="*/ 45 h 164"/>
                  <a:gd name="T48" fmla="*/ 8 w 179"/>
                  <a:gd name="T49" fmla="*/ 11 h 164"/>
                  <a:gd name="T50" fmla="*/ 11 w 179"/>
                  <a:gd name="T51" fmla="*/ 7 h 164"/>
                  <a:gd name="T52" fmla="*/ 37 w 179"/>
                  <a:gd name="T53" fmla="*/ 7 h 164"/>
                  <a:gd name="T54" fmla="*/ 45 w 179"/>
                  <a:gd name="T55" fmla="*/ 20 h 164"/>
                  <a:gd name="T56" fmla="*/ 48 w 179"/>
                  <a:gd name="T57" fmla="*/ 22 h 164"/>
                  <a:gd name="T58" fmla="*/ 169 w 179"/>
                  <a:gd name="T59" fmla="*/ 22 h 164"/>
                  <a:gd name="T60" fmla="*/ 172 w 179"/>
                  <a:gd name="T61" fmla="*/ 26 h 164"/>
                  <a:gd name="T62" fmla="*/ 172 w 179"/>
                  <a:gd name="T63" fmla="*/ 45 h 164"/>
                  <a:gd name="T64" fmla="*/ 8 w 179"/>
                  <a:gd name="T65" fmla="*/ 4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64">
                    <a:moveTo>
                      <a:pt x="169" y="15"/>
                    </a:moveTo>
                    <a:cubicBezTo>
                      <a:pt x="51" y="15"/>
                      <a:pt x="51" y="15"/>
                      <a:pt x="51" y="15"/>
                    </a:cubicBezTo>
                    <a:cubicBezTo>
                      <a:pt x="43" y="0"/>
                      <a:pt x="39" y="0"/>
                      <a:pt x="38" y="0"/>
                    </a:cubicBezTo>
                    <a:cubicBezTo>
                      <a:pt x="11" y="0"/>
                      <a:pt x="11" y="0"/>
                      <a:pt x="11" y="0"/>
                    </a:cubicBezTo>
                    <a:cubicBezTo>
                      <a:pt x="5" y="0"/>
                      <a:pt x="0" y="5"/>
                      <a:pt x="0" y="11"/>
                    </a:cubicBezTo>
                    <a:cubicBezTo>
                      <a:pt x="0" y="153"/>
                      <a:pt x="0" y="153"/>
                      <a:pt x="0" y="153"/>
                    </a:cubicBezTo>
                    <a:cubicBezTo>
                      <a:pt x="0" y="159"/>
                      <a:pt x="5" y="164"/>
                      <a:pt x="11" y="164"/>
                    </a:cubicBezTo>
                    <a:cubicBezTo>
                      <a:pt x="37" y="164"/>
                      <a:pt x="37" y="164"/>
                      <a:pt x="37" y="164"/>
                    </a:cubicBezTo>
                    <a:cubicBezTo>
                      <a:pt x="39" y="164"/>
                      <a:pt x="41" y="162"/>
                      <a:pt x="41" y="160"/>
                    </a:cubicBezTo>
                    <a:cubicBezTo>
                      <a:pt x="41" y="158"/>
                      <a:pt x="39" y="157"/>
                      <a:pt x="37" y="157"/>
                    </a:cubicBezTo>
                    <a:cubicBezTo>
                      <a:pt x="11" y="157"/>
                      <a:pt x="11" y="157"/>
                      <a:pt x="11" y="157"/>
                    </a:cubicBezTo>
                    <a:cubicBezTo>
                      <a:pt x="9" y="157"/>
                      <a:pt x="8" y="155"/>
                      <a:pt x="8" y="153"/>
                    </a:cubicBezTo>
                    <a:cubicBezTo>
                      <a:pt x="8" y="52"/>
                      <a:pt x="8" y="52"/>
                      <a:pt x="8" y="52"/>
                    </a:cubicBezTo>
                    <a:cubicBezTo>
                      <a:pt x="172" y="52"/>
                      <a:pt x="172" y="52"/>
                      <a:pt x="172" y="52"/>
                    </a:cubicBezTo>
                    <a:cubicBezTo>
                      <a:pt x="172" y="153"/>
                      <a:pt x="172" y="153"/>
                      <a:pt x="172" y="153"/>
                    </a:cubicBezTo>
                    <a:cubicBezTo>
                      <a:pt x="172" y="155"/>
                      <a:pt x="170" y="157"/>
                      <a:pt x="169" y="157"/>
                    </a:cubicBezTo>
                    <a:cubicBezTo>
                      <a:pt x="142" y="157"/>
                      <a:pt x="142" y="157"/>
                      <a:pt x="142" y="157"/>
                    </a:cubicBezTo>
                    <a:cubicBezTo>
                      <a:pt x="140" y="157"/>
                      <a:pt x="138" y="158"/>
                      <a:pt x="138" y="160"/>
                    </a:cubicBezTo>
                    <a:cubicBezTo>
                      <a:pt x="138" y="162"/>
                      <a:pt x="140" y="164"/>
                      <a:pt x="142" y="164"/>
                    </a:cubicBezTo>
                    <a:cubicBezTo>
                      <a:pt x="169" y="164"/>
                      <a:pt x="169" y="164"/>
                      <a:pt x="169" y="164"/>
                    </a:cubicBezTo>
                    <a:cubicBezTo>
                      <a:pt x="175" y="164"/>
                      <a:pt x="179" y="159"/>
                      <a:pt x="179" y="153"/>
                    </a:cubicBezTo>
                    <a:cubicBezTo>
                      <a:pt x="179" y="26"/>
                      <a:pt x="179" y="26"/>
                      <a:pt x="179" y="26"/>
                    </a:cubicBezTo>
                    <a:cubicBezTo>
                      <a:pt x="179" y="20"/>
                      <a:pt x="175" y="15"/>
                      <a:pt x="169" y="15"/>
                    </a:cubicBezTo>
                    <a:close/>
                    <a:moveTo>
                      <a:pt x="8" y="45"/>
                    </a:moveTo>
                    <a:cubicBezTo>
                      <a:pt x="8" y="11"/>
                      <a:pt x="8" y="11"/>
                      <a:pt x="8" y="11"/>
                    </a:cubicBezTo>
                    <a:cubicBezTo>
                      <a:pt x="8" y="9"/>
                      <a:pt x="9" y="7"/>
                      <a:pt x="11" y="7"/>
                    </a:cubicBezTo>
                    <a:cubicBezTo>
                      <a:pt x="37" y="7"/>
                      <a:pt x="37" y="7"/>
                      <a:pt x="37" y="7"/>
                    </a:cubicBezTo>
                    <a:cubicBezTo>
                      <a:pt x="39" y="8"/>
                      <a:pt x="42" y="14"/>
                      <a:pt x="45" y="20"/>
                    </a:cubicBezTo>
                    <a:cubicBezTo>
                      <a:pt x="45" y="22"/>
                      <a:pt x="47" y="22"/>
                      <a:pt x="48" y="22"/>
                    </a:cubicBezTo>
                    <a:cubicBezTo>
                      <a:pt x="169" y="22"/>
                      <a:pt x="169" y="22"/>
                      <a:pt x="169" y="22"/>
                    </a:cubicBezTo>
                    <a:cubicBezTo>
                      <a:pt x="170" y="22"/>
                      <a:pt x="172" y="24"/>
                      <a:pt x="172" y="26"/>
                    </a:cubicBezTo>
                    <a:cubicBezTo>
                      <a:pt x="172" y="45"/>
                      <a:pt x="172" y="45"/>
                      <a:pt x="172" y="45"/>
                    </a:cubicBezTo>
                    <a:lnTo>
                      <a:pt x="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0" name="Freeform 15">
                <a:extLst>
                  <a:ext uri="{FF2B5EF4-FFF2-40B4-BE49-F238E27FC236}">
                    <a16:creationId xmlns:a16="http://schemas.microsoft.com/office/drawing/2014/main" id="{6666D117-3AA1-B363-D56E-1C578C1D10F7}"/>
                  </a:ext>
                </a:extLst>
              </p:cNvPr>
              <p:cNvSpPr>
                <a:spLocks noEditPoints="1"/>
              </p:cNvSpPr>
              <p:nvPr/>
            </p:nvSpPr>
            <p:spPr bwMode="auto">
              <a:xfrm>
                <a:off x="11420476" y="13033375"/>
                <a:ext cx="134938" cy="134938"/>
              </a:xfrm>
              <a:custGeom>
                <a:avLst/>
                <a:gdLst>
                  <a:gd name="T0" fmla="*/ 25 w 36"/>
                  <a:gd name="T1" fmla="*/ 3 h 36"/>
                  <a:gd name="T2" fmla="*/ 3 w 36"/>
                  <a:gd name="T3" fmla="*/ 13 h 36"/>
                  <a:gd name="T4" fmla="*/ 12 w 36"/>
                  <a:gd name="T5" fmla="*/ 35 h 36"/>
                  <a:gd name="T6" fmla="*/ 19 w 36"/>
                  <a:gd name="T7" fmla="*/ 36 h 36"/>
                  <a:gd name="T8" fmla="*/ 34 w 36"/>
                  <a:gd name="T9" fmla="*/ 25 h 36"/>
                  <a:gd name="T10" fmla="*/ 34 w 36"/>
                  <a:gd name="T11" fmla="*/ 13 h 36"/>
                  <a:gd name="T12" fmla="*/ 25 w 36"/>
                  <a:gd name="T13" fmla="*/ 3 h 36"/>
                  <a:gd name="T14" fmla="*/ 28 w 36"/>
                  <a:gd name="T15" fmla="*/ 23 h 36"/>
                  <a:gd name="T16" fmla="*/ 15 w 36"/>
                  <a:gd name="T17" fmla="*/ 28 h 36"/>
                  <a:gd name="T18" fmla="*/ 10 w 36"/>
                  <a:gd name="T19" fmla="*/ 23 h 36"/>
                  <a:gd name="T20" fmla="*/ 10 w 36"/>
                  <a:gd name="T21" fmla="*/ 16 h 36"/>
                  <a:gd name="T22" fmla="*/ 19 w 36"/>
                  <a:gd name="T23" fmla="*/ 10 h 36"/>
                  <a:gd name="T24" fmla="*/ 22 w 36"/>
                  <a:gd name="T25" fmla="*/ 10 h 36"/>
                  <a:gd name="T26" fmla="*/ 28 w 36"/>
                  <a:gd name="T27" fmla="*/ 15 h 36"/>
                  <a:gd name="T28" fmla="*/ 28 w 36"/>
                  <a:gd name="T2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5" y="3"/>
                    </a:moveTo>
                    <a:cubicBezTo>
                      <a:pt x="17" y="0"/>
                      <a:pt x="7" y="4"/>
                      <a:pt x="3" y="13"/>
                    </a:cubicBezTo>
                    <a:cubicBezTo>
                      <a:pt x="0" y="21"/>
                      <a:pt x="4" y="31"/>
                      <a:pt x="12" y="35"/>
                    </a:cubicBezTo>
                    <a:cubicBezTo>
                      <a:pt x="15" y="36"/>
                      <a:pt x="17" y="36"/>
                      <a:pt x="19" y="36"/>
                    </a:cubicBezTo>
                    <a:cubicBezTo>
                      <a:pt x="26" y="36"/>
                      <a:pt x="32" y="32"/>
                      <a:pt x="34" y="25"/>
                    </a:cubicBezTo>
                    <a:cubicBezTo>
                      <a:pt x="36" y="21"/>
                      <a:pt x="36" y="17"/>
                      <a:pt x="34" y="13"/>
                    </a:cubicBezTo>
                    <a:cubicBezTo>
                      <a:pt x="33" y="8"/>
                      <a:pt x="29" y="5"/>
                      <a:pt x="25" y="3"/>
                    </a:cubicBezTo>
                    <a:close/>
                    <a:moveTo>
                      <a:pt x="28" y="23"/>
                    </a:moveTo>
                    <a:cubicBezTo>
                      <a:pt x="26" y="27"/>
                      <a:pt x="20" y="30"/>
                      <a:pt x="15" y="28"/>
                    </a:cubicBezTo>
                    <a:cubicBezTo>
                      <a:pt x="13" y="27"/>
                      <a:pt x="11" y="25"/>
                      <a:pt x="10" y="23"/>
                    </a:cubicBezTo>
                    <a:cubicBezTo>
                      <a:pt x="9" y="20"/>
                      <a:pt x="9" y="18"/>
                      <a:pt x="10" y="16"/>
                    </a:cubicBezTo>
                    <a:cubicBezTo>
                      <a:pt x="12" y="12"/>
                      <a:pt x="15" y="10"/>
                      <a:pt x="19" y="10"/>
                    </a:cubicBezTo>
                    <a:cubicBezTo>
                      <a:pt x="20" y="10"/>
                      <a:pt x="21" y="10"/>
                      <a:pt x="22" y="10"/>
                    </a:cubicBezTo>
                    <a:cubicBezTo>
                      <a:pt x="25" y="11"/>
                      <a:pt x="27" y="13"/>
                      <a:pt x="28" y="15"/>
                    </a:cubicBezTo>
                    <a:cubicBezTo>
                      <a:pt x="28" y="18"/>
                      <a:pt x="29" y="20"/>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sp>
            <p:nvSpPr>
              <p:cNvPr id="241" name="Freeform 16">
                <a:extLst>
                  <a:ext uri="{FF2B5EF4-FFF2-40B4-BE49-F238E27FC236}">
                    <a16:creationId xmlns:a16="http://schemas.microsoft.com/office/drawing/2014/main" id="{088E5E57-9320-F7DA-4F32-47B176598B8A}"/>
                  </a:ext>
                </a:extLst>
              </p:cNvPr>
              <p:cNvSpPr>
                <a:spLocks noEditPoints="1"/>
              </p:cNvSpPr>
              <p:nvPr/>
            </p:nvSpPr>
            <p:spPr bwMode="auto">
              <a:xfrm>
                <a:off x="11314113" y="12931775"/>
                <a:ext cx="350838" cy="346075"/>
              </a:xfrm>
              <a:custGeom>
                <a:avLst/>
                <a:gdLst>
                  <a:gd name="T0" fmla="*/ 83 w 93"/>
                  <a:gd name="T1" fmla="*/ 49 h 92"/>
                  <a:gd name="T2" fmla="*/ 91 w 93"/>
                  <a:gd name="T3" fmla="*/ 38 h 92"/>
                  <a:gd name="T4" fmla="*/ 88 w 93"/>
                  <a:gd name="T5" fmla="*/ 22 h 92"/>
                  <a:gd name="T6" fmla="*/ 74 w 93"/>
                  <a:gd name="T7" fmla="*/ 23 h 92"/>
                  <a:gd name="T8" fmla="*/ 73 w 93"/>
                  <a:gd name="T9" fmla="*/ 9 h 92"/>
                  <a:gd name="T10" fmla="*/ 59 w 93"/>
                  <a:gd name="T11" fmla="*/ 0 h 92"/>
                  <a:gd name="T12" fmla="*/ 50 w 93"/>
                  <a:gd name="T13" fmla="*/ 10 h 92"/>
                  <a:gd name="T14" fmla="*/ 39 w 93"/>
                  <a:gd name="T15" fmla="*/ 2 h 92"/>
                  <a:gd name="T16" fmla="*/ 23 w 93"/>
                  <a:gd name="T17" fmla="*/ 5 h 92"/>
                  <a:gd name="T18" fmla="*/ 23 w 93"/>
                  <a:gd name="T19" fmla="*/ 19 h 92"/>
                  <a:gd name="T20" fmla="*/ 10 w 93"/>
                  <a:gd name="T21" fmla="*/ 20 h 92"/>
                  <a:gd name="T22" fmla="*/ 1 w 93"/>
                  <a:gd name="T23" fmla="*/ 34 h 92"/>
                  <a:gd name="T24" fmla="*/ 11 w 93"/>
                  <a:gd name="T25" fmla="*/ 43 h 92"/>
                  <a:gd name="T26" fmla="*/ 3 w 93"/>
                  <a:gd name="T27" fmla="*/ 54 h 92"/>
                  <a:gd name="T28" fmla="*/ 6 w 93"/>
                  <a:gd name="T29" fmla="*/ 70 h 92"/>
                  <a:gd name="T30" fmla="*/ 19 w 93"/>
                  <a:gd name="T31" fmla="*/ 70 h 92"/>
                  <a:gd name="T32" fmla="*/ 21 w 93"/>
                  <a:gd name="T33" fmla="*/ 83 h 92"/>
                  <a:gd name="T34" fmla="*/ 35 w 93"/>
                  <a:gd name="T35" fmla="*/ 92 h 92"/>
                  <a:gd name="T36" fmla="*/ 39 w 93"/>
                  <a:gd name="T37" fmla="*/ 90 h 92"/>
                  <a:gd name="T38" fmla="*/ 50 w 93"/>
                  <a:gd name="T39" fmla="*/ 82 h 92"/>
                  <a:gd name="T40" fmla="*/ 59 w 93"/>
                  <a:gd name="T41" fmla="*/ 92 h 92"/>
                  <a:gd name="T42" fmla="*/ 73 w 93"/>
                  <a:gd name="T43" fmla="*/ 83 h 92"/>
                  <a:gd name="T44" fmla="*/ 75 w 93"/>
                  <a:gd name="T45" fmla="*/ 69 h 92"/>
                  <a:gd name="T46" fmla="*/ 88 w 93"/>
                  <a:gd name="T47" fmla="*/ 70 h 92"/>
                  <a:gd name="T48" fmla="*/ 91 w 93"/>
                  <a:gd name="T49" fmla="*/ 54 h 92"/>
                  <a:gd name="T50" fmla="*/ 74 w 93"/>
                  <a:gd name="T51" fmla="*/ 61 h 92"/>
                  <a:gd name="T52" fmla="*/ 64 w 93"/>
                  <a:gd name="T53" fmla="*/ 69 h 92"/>
                  <a:gd name="T54" fmla="*/ 65 w 93"/>
                  <a:gd name="T55" fmla="*/ 82 h 92"/>
                  <a:gd name="T56" fmla="*/ 55 w 93"/>
                  <a:gd name="T57" fmla="*/ 76 h 92"/>
                  <a:gd name="T58" fmla="*/ 43 w 93"/>
                  <a:gd name="T59" fmla="*/ 74 h 92"/>
                  <a:gd name="T60" fmla="*/ 34 w 93"/>
                  <a:gd name="T61" fmla="*/ 84 h 92"/>
                  <a:gd name="T62" fmla="*/ 32 w 93"/>
                  <a:gd name="T63" fmla="*/ 73 h 92"/>
                  <a:gd name="T64" fmla="*/ 24 w 93"/>
                  <a:gd name="T65" fmla="*/ 63 h 92"/>
                  <a:gd name="T66" fmla="*/ 11 w 93"/>
                  <a:gd name="T67" fmla="*/ 64 h 92"/>
                  <a:gd name="T68" fmla="*/ 17 w 93"/>
                  <a:gd name="T69" fmla="*/ 54 h 92"/>
                  <a:gd name="T70" fmla="*/ 19 w 93"/>
                  <a:gd name="T71" fmla="*/ 42 h 92"/>
                  <a:gd name="T72" fmla="*/ 9 w 93"/>
                  <a:gd name="T73" fmla="*/ 33 h 92"/>
                  <a:gd name="T74" fmla="*/ 20 w 93"/>
                  <a:gd name="T75" fmla="*/ 31 h 92"/>
                  <a:gd name="T76" fmla="*/ 30 w 93"/>
                  <a:gd name="T77" fmla="*/ 23 h 92"/>
                  <a:gd name="T78" fmla="*/ 29 w 93"/>
                  <a:gd name="T79" fmla="*/ 10 h 92"/>
                  <a:gd name="T80" fmla="*/ 38 w 93"/>
                  <a:gd name="T81" fmla="*/ 16 h 92"/>
                  <a:gd name="T82" fmla="*/ 51 w 93"/>
                  <a:gd name="T83" fmla="*/ 18 h 92"/>
                  <a:gd name="T84" fmla="*/ 59 w 93"/>
                  <a:gd name="T85" fmla="*/ 8 h 92"/>
                  <a:gd name="T86" fmla="*/ 62 w 93"/>
                  <a:gd name="T87" fmla="*/ 19 h 92"/>
                  <a:gd name="T88" fmla="*/ 70 w 93"/>
                  <a:gd name="T89" fmla="*/ 29 h 92"/>
                  <a:gd name="T90" fmla="*/ 83 w 93"/>
                  <a:gd name="T91" fmla="*/ 28 h 92"/>
                  <a:gd name="T92" fmla="*/ 77 w 93"/>
                  <a:gd name="T93" fmla="*/ 38 h 92"/>
                  <a:gd name="T94" fmla="*/ 75 w 93"/>
                  <a:gd name="T95" fmla="*/ 50 h 92"/>
                  <a:gd name="T96" fmla="*/ 85 w 93"/>
                  <a:gd name="T9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92">
                    <a:moveTo>
                      <a:pt x="91" y="54"/>
                    </a:moveTo>
                    <a:cubicBezTo>
                      <a:pt x="83" y="49"/>
                      <a:pt x="83" y="49"/>
                      <a:pt x="83" y="49"/>
                    </a:cubicBezTo>
                    <a:cubicBezTo>
                      <a:pt x="83" y="47"/>
                      <a:pt x="83" y="45"/>
                      <a:pt x="83" y="43"/>
                    </a:cubicBezTo>
                    <a:cubicBezTo>
                      <a:pt x="91" y="38"/>
                      <a:pt x="91" y="38"/>
                      <a:pt x="91" y="38"/>
                    </a:cubicBezTo>
                    <a:cubicBezTo>
                      <a:pt x="93" y="37"/>
                      <a:pt x="93" y="36"/>
                      <a:pt x="93" y="34"/>
                    </a:cubicBezTo>
                    <a:cubicBezTo>
                      <a:pt x="92" y="30"/>
                      <a:pt x="90" y="26"/>
                      <a:pt x="88" y="22"/>
                    </a:cubicBezTo>
                    <a:cubicBezTo>
                      <a:pt x="87" y="20"/>
                      <a:pt x="85" y="20"/>
                      <a:pt x="84" y="20"/>
                    </a:cubicBezTo>
                    <a:cubicBezTo>
                      <a:pt x="74" y="23"/>
                      <a:pt x="74" y="23"/>
                      <a:pt x="74" y="23"/>
                    </a:cubicBezTo>
                    <a:cubicBezTo>
                      <a:pt x="73" y="21"/>
                      <a:pt x="72" y="20"/>
                      <a:pt x="70" y="18"/>
                    </a:cubicBezTo>
                    <a:cubicBezTo>
                      <a:pt x="73" y="9"/>
                      <a:pt x="73" y="9"/>
                      <a:pt x="73" y="9"/>
                    </a:cubicBezTo>
                    <a:cubicBezTo>
                      <a:pt x="73" y="8"/>
                      <a:pt x="72" y="6"/>
                      <a:pt x="71" y="5"/>
                    </a:cubicBezTo>
                    <a:cubicBezTo>
                      <a:pt x="67" y="3"/>
                      <a:pt x="63" y="1"/>
                      <a:pt x="59" y="0"/>
                    </a:cubicBezTo>
                    <a:cubicBezTo>
                      <a:pt x="57" y="0"/>
                      <a:pt x="55" y="0"/>
                      <a:pt x="54" y="2"/>
                    </a:cubicBezTo>
                    <a:cubicBezTo>
                      <a:pt x="50" y="10"/>
                      <a:pt x="50" y="10"/>
                      <a:pt x="50" y="10"/>
                    </a:cubicBezTo>
                    <a:cubicBezTo>
                      <a:pt x="48" y="10"/>
                      <a:pt x="46" y="10"/>
                      <a:pt x="44" y="10"/>
                    </a:cubicBezTo>
                    <a:cubicBezTo>
                      <a:pt x="39" y="2"/>
                      <a:pt x="39" y="2"/>
                      <a:pt x="39" y="2"/>
                    </a:cubicBezTo>
                    <a:cubicBezTo>
                      <a:pt x="38" y="0"/>
                      <a:pt x="36" y="0"/>
                      <a:pt x="35" y="0"/>
                    </a:cubicBezTo>
                    <a:cubicBezTo>
                      <a:pt x="31" y="1"/>
                      <a:pt x="26" y="3"/>
                      <a:pt x="23" y="5"/>
                    </a:cubicBezTo>
                    <a:cubicBezTo>
                      <a:pt x="21" y="6"/>
                      <a:pt x="20" y="8"/>
                      <a:pt x="21" y="9"/>
                    </a:cubicBezTo>
                    <a:cubicBezTo>
                      <a:pt x="23" y="19"/>
                      <a:pt x="23" y="19"/>
                      <a:pt x="23" y="19"/>
                    </a:cubicBezTo>
                    <a:cubicBezTo>
                      <a:pt x="22" y="20"/>
                      <a:pt x="20" y="21"/>
                      <a:pt x="19" y="23"/>
                    </a:cubicBezTo>
                    <a:cubicBezTo>
                      <a:pt x="10" y="20"/>
                      <a:pt x="10" y="20"/>
                      <a:pt x="10" y="20"/>
                    </a:cubicBezTo>
                    <a:cubicBezTo>
                      <a:pt x="8" y="20"/>
                      <a:pt x="7" y="21"/>
                      <a:pt x="6" y="22"/>
                    </a:cubicBezTo>
                    <a:cubicBezTo>
                      <a:pt x="4" y="26"/>
                      <a:pt x="2" y="30"/>
                      <a:pt x="1" y="34"/>
                    </a:cubicBezTo>
                    <a:cubicBezTo>
                      <a:pt x="0" y="36"/>
                      <a:pt x="1" y="38"/>
                      <a:pt x="3" y="38"/>
                    </a:cubicBezTo>
                    <a:cubicBezTo>
                      <a:pt x="11" y="43"/>
                      <a:pt x="11" y="43"/>
                      <a:pt x="11" y="43"/>
                    </a:cubicBezTo>
                    <a:cubicBezTo>
                      <a:pt x="11" y="45"/>
                      <a:pt x="11" y="47"/>
                      <a:pt x="11" y="49"/>
                    </a:cubicBezTo>
                    <a:cubicBezTo>
                      <a:pt x="3" y="54"/>
                      <a:pt x="3" y="54"/>
                      <a:pt x="3" y="54"/>
                    </a:cubicBezTo>
                    <a:cubicBezTo>
                      <a:pt x="1" y="55"/>
                      <a:pt x="1" y="57"/>
                      <a:pt x="1" y="58"/>
                    </a:cubicBezTo>
                    <a:cubicBezTo>
                      <a:pt x="2" y="62"/>
                      <a:pt x="4" y="67"/>
                      <a:pt x="6" y="70"/>
                    </a:cubicBezTo>
                    <a:cubicBezTo>
                      <a:pt x="7" y="72"/>
                      <a:pt x="9" y="72"/>
                      <a:pt x="10" y="72"/>
                    </a:cubicBezTo>
                    <a:cubicBezTo>
                      <a:pt x="19" y="70"/>
                      <a:pt x="19" y="70"/>
                      <a:pt x="19" y="70"/>
                    </a:cubicBezTo>
                    <a:cubicBezTo>
                      <a:pt x="21" y="71"/>
                      <a:pt x="22" y="72"/>
                      <a:pt x="24" y="74"/>
                    </a:cubicBezTo>
                    <a:cubicBezTo>
                      <a:pt x="21" y="83"/>
                      <a:pt x="21" y="83"/>
                      <a:pt x="21" y="83"/>
                    </a:cubicBezTo>
                    <a:cubicBezTo>
                      <a:pt x="21" y="85"/>
                      <a:pt x="22" y="86"/>
                      <a:pt x="23" y="87"/>
                    </a:cubicBezTo>
                    <a:cubicBezTo>
                      <a:pt x="27" y="89"/>
                      <a:pt x="31" y="91"/>
                      <a:pt x="35" y="92"/>
                    </a:cubicBezTo>
                    <a:cubicBezTo>
                      <a:pt x="35" y="92"/>
                      <a:pt x="36" y="92"/>
                      <a:pt x="36" y="92"/>
                    </a:cubicBezTo>
                    <a:cubicBezTo>
                      <a:pt x="37" y="92"/>
                      <a:pt x="39" y="92"/>
                      <a:pt x="39" y="90"/>
                    </a:cubicBezTo>
                    <a:cubicBezTo>
                      <a:pt x="44" y="82"/>
                      <a:pt x="44" y="82"/>
                      <a:pt x="44" y="82"/>
                    </a:cubicBezTo>
                    <a:cubicBezTo>
                      <a:pt x="46" y="82"/>
                      <a:pt x="48" y="82"/>
                      <a:pt x="50" y="82"/>
                    </a:cubicBezTo>
                    <a:cubicBezTo>
                      <a:pt x="55" y="90"/>
                      <a:pt x="55" y="90"/>
                      <a:pt x="55" y="90"/>
                    </a:cubicBezTo>
                    <a:cubicBezTo>
                      <a:pt x="56" y="92"/>
                      <a:pt x="57" y="92"/>
                      <a:pt x="59" y="92"/>
                    </a:cubicBezTo>
                    <a:cubicBezTo>
                      <a:pt x="63" y="91"/>
                      <a:pt x="67" y="89"/>
                      <a:pt x="71" y="87"/>
                    </a:cubicBezTo>
                    <a:cubicBezTo>
                      <a:pt x="73" y="86"/>
                      <a:pt x="73" y="84"/>
                      <a:pt x="73" y="83"/>
                    </a:cubicBezTo>
                    <a:cubicBezTo>
                      <a:pt x="70" y="74"/>
                      <a:pt x="70" y="74"/>
                      <a:pt x="70" y="74"/>
                    </a:cubicBezTo>
                    <a:cubicBezTo>
                      <a:pt x="72" y="72"/>
                      <a:pt x="73" y="71"/>
                      <a:pt x="75" y="69"/>
                    </a:cubicBezTo>
                    <a:cubicBezTo>
                      <a:pt x="84" y="72"/>
                      <a:pt x="84" y="72"/>
                      <a:pt x="84" y="72"/>
                    </a:cubicBezTo>
                    <a:cubicBezTo>
                      <a:pt x="85" y="72"/>
                      <a:pt x="87" y="71"/>
                      <a:pt x="88" y="70"/>
                    </a:cubicBezTo>
                    <a:cubicBezTo>
                      <a:pt x="90" y="66"/>
                      <a:pt x="92" y="62"/>
                      <a:pt x="93" y="58"/>
                    </a:cubicBezTo>
                    <a:cubicBezTo>
                      <a:pt x="93" y="56"/>
                      <a:pt x="93" y="54"/>
                      <a:pt x="91" y="54"/>
                    </a:cubicBezTo>
                    <a:close/>
                    <a:moveTo>
                      <a:pt x="83" y="64"/>
                    </a:moveTo>
                    <a:cubicBezTo>
                      <a:pt x="74" y="61"/>
                      <a:pt x="74" y="61"/>
                      <a:pt x="74" y="61"/>
                    </a:cubicBezTo>
                    <a:cubicBezTo>
                      <a:pt x="73" y="61"/>
                      <a:pt x="71" y="62"/>
                      <a:pt x="70" y="63"/>
                    </a:cubicBezTo>
                    <a:cubicBezTo>
                      <a:pt x="68" y="65"/>
                      <a:pt x="66" y="67"/>
                      <a:pt x="64" y="69"/>
                    </a:cubicBezTo>
                    <a:cubicBezTo>
                      <a:pt x="63" y="70"/>
                      <a:pt x="62" y="72"/>
                      <a:pt x="62" y="73"/>
                    </a:cubicBezTo>
                    <a:cubicBezTo>
                      <a:pt x="65" y="82"/>
                      <a:pt x="65" y="82"/>
                      <a:pt x="65" y="82"/>
                    </a:cubicBezTo>
                    <a:cubicBezTo>
                      <a:pt x="63" y="83"/>
                      <a:pt x="62" y="83"/>
                      <a:pt x="60" y="84"/>
                    </a:cubicBezTo>
                    <a:cubicBezTo>
                      <a:pt x="55" y="76"/>
                      <a:pt x="55" y="76"/>
                      <a:pt x="55" y="76"/>
                    </a:cubicBezTo>
                    <a:cubicBezTo>
                      <a:pt x="54" y="75"/>
                      <a:pt x="53" y="74"/>
                      <a:pt x="51" y="74"/>
                    </a:cubicBezTo>
                    <a:cubicBezTo>
                      <a:pt x="49" y="75"/>
                      <a:pt x="46" y="75"/>
                      <a:pt x="43" y="74"/>
                    </a:cubicBezTo>
                    <a:cubicBezTo>
                      <a:pt x="41" y="74"/>
                      <a:pt x="40" y="75"/>
                      <a:pt x="39" y="76"/>
                    </a:cubicBezTo>
                    <a:cubicBezTo>
                      <a:pt x="34" y="84"/>
                      <a:pt x="34" y="84"/>
                      <a:pt x="34" y="84"/>
                    </a:cubicBezTo>
                    <a:cubicBezTo>
                      <a:pt x="33" y="83"/>
                      <a:pt x="31" y="83"/>
                      <a:pt x="29" y="82"/>
                    </a:cubicBezTo>
                    <a:cubicBezTo>
                      <a:pt x="32" y="73"/>
                      <a:pt x="32" y="73"/>
                      <a:pt x="32" y="73"/>
                    </a:cubicBezTo>
                    <a:cubicBezTo>
                      <a:pt x="32" y="72"/>
                      <a:pt x="31" y="70"/>
                      <a:pt x="30" y="69"/>
                    </a:cubicBezTo>
                    <a:cubicBezTo>
                      <a:pt x="28" y="68"/>
                      <a:pt x="26" y="65"/>
                      <a:pt x="24" y="63"/>
                    </a:cubicBezTo>
                    <a:cubicBezTo>
                      <a:pt x="23" y="62"/>
                      <a:pt x="21" y="61"/>
                      <a:pt x="20" y="62"/>
                    </a:cubicBezTo>
                    <a:cubicBezTo>
                      <a:pt x="11" y="64"/>
                      <a:pt x="11" y="64"/>
                      <a:pt x="11" y="64"/>
                    </a:cubicBezTo>
                    <a:cubicBezTo>
                      <a:pt x="10" y="62"/>
                      <a:pt x="10" y="61"/>
                      <a:pt x="9" y="59"/>
                    </a:cubicBezTo>
                    <a:cubicBezTo>
                      <a:pt x="17" y="54"/>
                      <a:pt x="17" y="54"/>
                      <a:pt x="17" y="54"/>
                    </a:cubicBezTo>
                    <a:cubicBezTo>
                      <a:pt x="18" y="54"/>
                      <a:pt x="19" y="52"/>
                      <a:pt x="19" y="51"/>
                    </a:cubicBezTo>
                    <a:cubicBezTo>
                      <a:pt x="18" y="48"/>
                      <a:pt x="18" y="45"/>
                      <a:pt x="19" y="42"/>
                    </a:cubicBezTo>
                    <a:cubicBezTo>
                      <a:pt x="19" y="40"/>
                      <a:pt x="18" y="39"/>
                      <a:pt x="17" y="38"/>
                    </a:cubicBezTo>
                    <a:cubicBezTo>
                      <a:pt x="9" y="33"/>
                      <a:pt x="9" y="33"/>
                      <a:pt x="9" y="33"/>
                    </a:cubicBezTo>
                    <a:cubicBezTo>
                      <a:pt x="9" y="32"/>
                      <a:pt x="10" y="30"/>
                      <a:pt x="11" y="28"/>
                    </a:cubicBezTo>
                    <a:cubicBezTo>
                      <a:pt x="20" y="31"/>
                      <a:pt x="20" y="31"/>
                      <a:pt x="20" y="31"/>
                    </a:cubicBezTo>
                    <a:cubicBezTo>
                      <a:pt x="21" y="31"/>
                      <a:pt x="23" y="31"/>
                      <a:pt x="24" y="29"/>
                    </a:cubicBezTo>
                    <a:cubicBezTo>
                      <a:pt x="25" y="27"/>
                      <a:pt x="28" y="25"/>
                      <a:pt x="30" y="23"/>
                    </a:cubicBezTo>
                    <a:cubicBezTo>
                      <a:pt x="31" y="22"/>
                      <a:pt x="32" y="20"/>
                      <a:pt x="31" y="19"/>
                    </a:cubicBezTo>
                    <a:cubicBezTo>
                      <a:pt x="29" y="10"/>
                      <a:pt x="29" y="10"/>
                      <a:pt x="29" y="10"/>
                    </a:cubicBezTo>
                    <a:cubicBezTo>
                      <a:pt x="31" y="9"/>
                      <a:pt x="32" y="9"/>
                      <a:pt x="34" y="8"/>
                    </a:cubicBezTo>
                    <a:cubicBezTo>
                      <a:pt x="38" y="16"/>
                      <a:pt x="38" y="16"/>
                      <a:pt x="38" y="16"/>
                    </a:cubicBezTo>
                    <a:cubicBezTo>
                      <a:pt x="39" y="17"/>
                      <a:pt x="41" y="18"/>
                      <a:pt x="42" y="18"/>
                    </a:cubicBezTo>
                    <a:cubicBezTo>
                      <a:pt x="45" y="17"/>
                      <a:pt x="48" y="17"/>
                      <a:pt x="51" y="18"/>
                    </a:cubicBezTo>
                    <a:cubicBezTo>
                      <a:pt x="53" y="18"/>
                      <a:pt x="54" y="17"/>
                      <a:pt x="55" y="16"/>
                    </a:cubicBezTo>
                    <a:cubicBezTo>
                      <a:pt x="59" y="8"/>
                      <a:pt x="59" y="8"/>
                      <a:pt x="59" y="8"/>
                    </a:cubicBezTo>
                    <a:cubicBezTo>
                      <a:pt x="61" y="9"/>
                      <a:pt x="63" y="9"/>
                      <a:pt x="65" y="10"/>
                    </a:cubicBezTo>
                    <a:cubicBezTo>
                      <a:pt x="62" y="19"/>
                      <a:pt x="62" y="19"/>
                      <a:pt x="62" y="19"/>
                    </a:cubicBezTo>
                    <a:cubicBezTo>
                      <a:pt x="62" y="20"/>
                      <a:pt x="62" y="22"/>
                      <a:pt x="64" y="23"/>
                    </a:cubicBezTo>
                    <a:cubicBezTo>
                      <a:pt x="66" y="25"/>
                      <a:pt x="68" y="27"/>
                      <a:pt x="70" y="29"/>
                    </a:cubicBezTo>
                    <a:cubicBezTo>
                      <a:pt x="71" y="30"/>
                      <a:pt x="72" y="31"/>
                      <a:pt x="74" y="31"/>
                    </a:cubicBezTo>
                    <a:cubicBezTo>
                      <a:pt x="83" y="28"/>
                      <a:pt x="83" y="28"/>
                      <a:pt x="83" y="28"/>
                    </a:cubicBezTo>
                    <a:cubicBezTo>
                      <a:pt x="83" y="30"/>
                      <a:pt x="84" y="31"/>
                      <a:pt x="85" y="33"/>
                    </a:cubicBezTo>
                    <a:cubicBezTo>
                      <a:pt x="77" y="38"/>
                      <a:pt x="77" y="38"/>
                      <a:pt x="77" y="38"/>
                    </a:cubicBezTo>
                    <a:cubicBezTo>
                      <a:pt x="76" y="38"/>
                      <a:pt x="75" y="40"/>
                      <a:pt x="75" y="42"/>
                    </a:cubicBezTo>
                    <a:cubicBezTo>
                      <a:pt x="76" y="44"/>
                      <a:pt x="76" y="47"/>
                      <a:pt x="75" y="50"/>
                    </a:cubicBezTo>
                    <a:cubicBezTo>
                      <a:pt x="75" y="52"/>
                      <a:pt x="76" y="53"/>
                      <a:pt x="77" y="54"/>
                    </a:cubicBezTo>
                    <a:cubicBezTo>
                      <a:pt x="85" y="59"/>
                      <a:pt x="85" y="59"/>
                      <a:pt x="85" y="59"/>
                    </a:cubicBezTo>
                    <a:cubicBezTo>
                      <a:pt x="84" y="60"/>
                      <a:pt x="84" y="62"/>
                      <a:pt x="8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grpSp>
        <p:sp>
          <p:nvSpPr>
            <p:cNvPr id="235" name="Freeform 7">
              <a:extLst>
                <a:ext uri="{FF2B5EF4-FFF2-40B4-BE49-F238E27FC236}">
                  <a16:creationId xmlns:a16="http://schemas.microsoft.com/office/drawing/2014/main" id="{37665064-2764-93B8-15EE-6BADEB8E2B92}"/>
                </a:ext>
              </a:extLst>
            </p:cNvPr>
            <p:cNvSpPr>
              <a:spLocks noEditPoints="1"/>
            </p:cNvSpPr>
            <p:nvPr/>
          </p:nvSpPr>
          <p:spPr bwMode="auto">
            <a:xfrm>
              <a:off x="14522553" y="8547487"/>
              <a:ext cx="560388" cy="654050"/>
            </a:xfrm>
            <a:custGeom>
              <a:avLst/>
              <a:gdLst>
                <a:gd name="T0" fmla="*/ 149 w 149"/>
                <a:gd name="T1" fmla="*/ 22 h 174"/>
                <a:gd name="T2" fmla="*/ 95 w 149"/>
                <a:gd name="T3" fmla="*/ 0 h 174"/>
                <a:gd name="T4" fmla="*/ 42 w 149"/>
                <a:gd name="T5" fmla="*/ 21 h 174"/>
                <a:gd name="T6" fmla="*/ 42 w 149"/>
                <a:gd name="T7" fmla="*/ 22 h 174"/>
                <a:gd name="T8" fmla="*/ 42 w 149"/>
                <a:gd name="T9" fmla="*/ 23 h 174"/>
                <a:gd name="T10" fmla="*/ 0 w 149"/>
                <a:gd name="T11" fmla="*/ 46 h 174"/>
                <a:gd name="T12" fmla="*/ 0 w 149"/>
                <a:gd name="T13" fmla="*/ 152 h 174"/>
                <a:gd name="T14" fmla="*/ 53 w 149"/>
                <a:gd name="T15" fmla="*/ 174 h 174"/>
                <a:gd name="T16" fmla="*/ 106 w 149"/>
                <a:gd name="T17" fmla="*/ 152 h 174"/>
                <a:gd name="T18" fmla="*/ 148 w 149"/>
                <a:gd name="T19" fmla="*/ 131 h 174"/>
                <a:gd name="T20" fmla="*/ 149 w 149"/>
                <a:gd name="T21" fmla="*/ 22 h 174"/>
                <a:gd name="T22" fmla="*/ 53 w 149"/>
                <a:gd name="T23" fmla="*/ 65 h 174"/>
                <a:gd name="T24" fmla="*/ 99 w 149"/>
                <a:gd name="T25" fmla="*/ 80 h 174"/>
                <a:gd name="T26" fmla="*/ 7 w 149"/>
                <a:gd name="T27" fmla="*/ 80 h 174"/>
                <a:gd name="T28" fmla="*/ 53 w 149"/>
                <a:gd name="T29" fmla="*/ 65 h 174"/>
                <a:gd name="T30" fmla="*/ 106 w 149"/>
                <a:gd name="T31" fmla="*/ 69 h 174"/>
                <a:gd name="T32" fmla="*/ 106 w 149"/>
                <a:gd name="T33" fmla="*/ 46 h 174"/>
                <a:gd name="T34" fmla="*/ 106 w 149"/>
                <a:gd name="T35" fmla="*/ 46 h 174"/>
                <a:gd name="T36" fmla="*/ 106 w 149"/>
                <a:gd name="T37" fmla="*/ 44 h 174"/>
                <a:gd name="T38" fmla="*/ 141 w 149"/>
                <a:gd name="T39" fmla="*/ 30 h 174"/>
                <a:gd name="T40" fmla="*/ 7 w 149"/>
                <a:gd name="T41" fmla="*/ 90 h 174"/>
                <a:gd name="T42" fmla="*/ 99 w 149"/>
                <a:gd name="T43" fmla="*/ 90 h 174"/>
                <a:gd name="T44" fmla="*/ 53 w 149"/>
                <a:gd name="T45" fmla="*/ 129 h 174"/>
                <a:gd name="T46" fmla="*/ 7 w 149"/>
                <a:gd name="T47" fmla="*/ 90 h 174"/>
                <a:gd name="T48" fmla="*/ 141 w 149"/>
                <a:gd name="T49" fmla="*/ 66 h 174"/>
                <a:gd name="T50" fmla="*/ 106 w 149"/>
                <a:gd name="T51" fmla="*/ 105 h 174"/>
                <a:gd name="T52" fmla="*/ 95 w 149"/>
                <a:gd name="T53" fmla="*/ 7 h 174"/>
                <a:gd name="T54" fmla="*/ 98 w 149"/>
                <a:gd name="T55" fmla="*/ 33 h 174"/>
                <a:gd name="T56" fmla="*/ 50 w 149"/>
                <a:gd name="T57" fmla="*/ 24 h 174"/>
                <a:gd name="T58" fmla="*/ 50 w 149"/>
                <a:gd name="T59" fmla="*/ 22 h 174"/>
                <a:gd name="T60" fmla="*/ 95 w 149"/>
                <a:gd name="T61" fmla="*/ 7 h 174"/>
                <a:gd name="T62" fmla="*/ 99 w 149"/>
                <a:gd name="T63" fmla="*/ 45 h 174"/>
                <a:gd name="T64" fmla="*/ 7 w 149"/>
                <a:gd name="T65" fmla="*/ 45 h 174"/>
                <a:gd name="T66" fmla="*/ 53 w 149"/>
                <a:gd name="T67" fmla="*/ 167 h 174"/>
                <a:gd name="T68" fmla="*/ 7 w 149"/>
                <a:gd name="T69" fmla="*/ 126 h 174"/>
                <a:gd name="T70" fmla="*/ 99 w 149"/>
                <a:gd name="T71" fmla="*/ 126 h 174"/>
                <a:gd name="T72" fmla="*/ 53 w 149"/>
                <a:gd name="T73" fmla="*/ 167 h 174"/>
                <a:gd name="T74" fmla="*/ 106 w 149"/>
                <a:gd name="T75" fmla="*/ 112 h 174"/>
                <a:gd name="T76" fmla="*/ 141 w 149"/>
                <a:gd name="T77" fmla="*/ 1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74">
                  <a:moveTo>
                    <a:pt x="149" y="22"/>
                  </a:moveTo>
                  <a:cubicBezTo>
                    <a:pt x="149" y="22"/>
                    <a:pt x="149" y="22"/>
                    <a:pt x="149" y="22"/>
                  </a:cubicBezTo>
                  <a:cubicBezTo>
                    <a:pt x="149" y="21"/>
                    <a:pt x="149" y="21"/>
                    <a:pt x="149" y="20"/>
                  </a:cubicBezTo>
                  <a:cubicBezTo>
                    <a:pt x="146" y="5"/>
                    <a:pt x="119" y="0"/>
                    <a:pt x="95" y="0"/>
                  </a:cubicBezTo>
                  <a:cubicBezTo>
                    <a:pt x="72" y="0"/>
                    <a:pt x="45" y="5"/>
                    <a:pt x="42" y="20"/>
                  </a:cubicBezTo>
                  <a:cubicBezTo>
                    <a:pt x="42" y="20"/>
                    <a:pt x="42" y="21"/>
                    <a:pt x="42" y="21"/>
                  </a:cubicBezTo>
                  <a:cubicBezTo>
                    <a:pt x="42" y="21"/>
                    <a:pt x="42" y="22"/>
                    <a:pt x="42" y="22"/>
                  </a:cubicBezTo>
                  <a:cubicBezTo>
                    <a:pt x="42" y="22"/>
                    <a:pt x="42" y="22"/>
                    <a:pt x="42" y="22"/>
                  </a:cubicBezTo>
                  <a:cubicBezTo>
                    <a:pt x="42" y="22"/>
                    <a:pt x="42" y="22"/>
                    <a:pt x="42" y="22"/>
                  </a:cubicBezTo>
                  <a:cubicBezTo>
                    <a:pt x="42" y="22"/>
                    <a:pt x="42" y="23"/>
                    <a:pt x="42" y="23"/>
                  </a:cubicBezTo>
                  <a:cubicBezTo>
                    <a:pt x="42" y="24"/>
                    <a:pt x="42" y="24"/>
                    <a:pt x="42" y="24"/>
                  </a:cubicBezTo>
                  <a:cubicBezTo>
                    <a:pt x="21" y="26"/>
                    <a:pt x="0" y="32"/>
                    <a:pt x="0" y="46"/>
                  </a:cubicBezTo>
                  <a:cubicBezTo>
                    <a:pt x="0" y="46"/>
                    <a:pt x="0" y="46"/>
                    <a:pt x="0" y="46"/>
                  </a:cubicBezTo>
                  <a:cubicBezTo>
                    <a:pt x="0" y="152"/>
                    <a:pt x="0" y="152"/>
                    <a:pt x="0" y="152"/>
                  </a:cubicBezTo>
                  <a:cubicBezTo>
                    <a:pt x="0" y="153"/>
                    <a:pt x="0" y="154"/>
                    <a:pt x="0" y="155"/>
                  </a:cubicBezTo>
                  <a:cubicBezTo>
                    <a:pt x="4" y="169"/>
                    <a:pt x="31" y="174"/>
                    <a:pt x="53" y="174"/>
                  </a:cubicBezTo>
                  <a:cubicBezTo>
                    <a:pt x="75" y="174"/>
                    <a:pt x="103" y="169"/>
                    <a:pt x="106" y="155"/>
                  </a:cubicBezTo>
                  <a:cubicBezTo>
                    <a:pt x="106" y="154"/>
                    <a:pt x="106" y="153"/>
                    <a:pt x="106" y="152"/>
                  </a:cubicBezTo>
                  <a:cubicBezTo>
                    <a:pt x="106" y="150"/>
                    <a:pt x="106" y="150"/>
                    <a:pt x="106" y="150"/>
                  </a:cubicBezTo>
                  <a:cubicBezTo>
                    <a:pt x="119" y="149"/>
                    <a:pt x="145" y="146"/>
                    <a:pt x="148" y="131"/>
                  </a:cubicBezTo>
                  <a:cubicBezTo>
                    <a:pt x="149" y="130"/>
                    <a:pt x="149" y="129"/>
                    <a:pt x="149" y="128"/>
                  </a:cubicBezTo>
                  <a:cubicBezTo>
                    <a:pt x="149" y="22"/>
                    <a:pt x="149" y="22"/>
                    <a:pt x="149" y="22"/>
                  </a:cubicBezTo>
                  <a:cubicBezTo>
                    <a:pt x="149" y="22"/>
                    <a:pt x="149" y="22"/>
                    <a:pt x="149" y="22"/>
                  </a:cubicBezTo>
                  <a:close/>
                  <a:moveTo>
                    <a:pt x="53" y="65"/>
                  </a:moveTo>
                  <a:cubicBezTo>
                    <a:pt x="74" y="65"/>
                    <a:pt x="90" y="60"/>
                    <a:pt x="99" y="54"/>
                  </a:cubicBezTo>
                  <a:cubicBezTo>
                    <a:pt x="99" y="80"/>
                    <a:pt x="99" y="80"/>
                    <a:pt x="99" y="80"/>
                  </a:cubicBezTo>
                  <a:cubicBezTo>
                    <a:pt x="97" y="83"/>
                    <a:pt x="83" y="93"/>
                    <a:pt x="53" y="93"/>
                  </a:cubicBezTo>
                  <a:cubicBezTo>
                    <a:pt x="23" y="93"/>
                    <a:pt x="9" y="84"/>
                    <a:pt x="7" y="80"/>
                  </a:cubicBezTo>
                  <a:cubicBezTo>
                    <a:pt x="7" y="55"/>
                    <a:pt x="7" y="55"/>
                    <a:pt x="7" y="55"/>
                  </a:cubicBezTo>
                  <a:cubicBezTo>
                    <a:pt x="16" y="60"/>
                    <a:pt x="31" y="65"/>
                    <a:pt x="53" y="65"/>
                  </a:cubicBezTo>
                  <a:close/>
                  <a:moveTo>
                    <a:pt x="141" y="57"/>
                  </a:moveTo>
                  <a:cubicBezTo>
                    <a:pt x="140" y="59"/>
                    <a:pt x="129" y="67"/>
                    <a:pt x="106" y="69"/>
                  </a:cubicBezTo>
                  <a:cubicBezTo>
                    <a:pt x="106" y="46"/>
                    <a:pt x="106" y="46"/>
                    <a:pt x="106" y="46"/>
                  </a:cubicBezTo>
                  <a:cubicBezTo>
                    <a:pt x="106" y="46"/>
                    <a:pt x="106" y="46"/>
                    <a:pt x="106" y="46"/>
                  </a:cubicBezTo>
                  <a:cubicBezTo>
                    <a:pt x="106" y="46"/>
                    <a:pt x="106" y="46"/>
                    <a:pt x="106" y="46"/>
                  </a:cubicBezTo>
                  <a:cubicBezTo>
                    <a:pt x="106" y="46"/>
                    <a:pt x="106" y="46"/>
                    <a:pt x="106" y="46"/>
                  </a:cubicBezTo>
                  <a:cubicBezTo>
                    <a:pt x="106" y="46"/>
                    <a:pt x="106" y="46"/>
                    <a:pt x="106" y="46"/>
                  </a:cubicBezTo>
                  <a:cubicBezTo>
                    <a:pt x="107" y="45"/>
                    <a:pt x="106" y="44"/>
                    <a:pt x="106" y="44"/>
                  </a:cubicBezTo>
                  <a:cubicBezTo>
                    <a:pt x="106" y="43"/>
                    <a:pt x="106" y="41"/>
                    <a:pt x="105" y="40"/>
                  </a:cubicBezTo>
                  <a:cubicBezTo>
                    <a:pt x="121" y="39"/>
                    <a:pt x="134" y="35"/>
                    <a:pt x="141" y="30"/>
                  </a:cubicBezTo>
                  <a:lnTo>
                    <a:pt x="141" y="57"/>
                  </a:lnTo>
                  <a:close/>
                  <a:moveTo>
                    <a:pt x="7" y="90"/>
                  </a:moveTo>
                  <a:cubicBezTo>
                    <a:pt x="16" y="96"/>
                    <a:pt x="31" y="101"/>
                    <a:pt x="53" y="101"/>
                  </a:cubicBezTo>
                  <a:cubicBezTo>
                    <a:pt x="74" y="101"/>
                    <a:pt x="90" y="96"/>
                    <a:pt x="99" y="90"/>
                  </a:cubicBezTo>
                  <a:cubicBezTo>
                    <a:pt x="99" y="116"/>
                    <a:pt x="99" y="116"/>
                    <a:pt x="99" y="116"/>
                  </a:cubicBezTo>
                  <a:cubicBezTo>
                    <a:pt x="97" y="119"/>
                    <a:pt x="82" y="129"/>
                    <a:pt x="53" y="129"/>
                  </a:cubicBezTo>
                  <a:cubicBezTo>
                    <a:pt x="23" y="129"/>
                    <a:pt x="9" y="119"/>
                    <a:pt x="7" y="116"/>
                  </a:cubicBezTo>
                  <a:lnTo>
                    <a:pt x="7" y="90"/>
                  </a:lnTo>
                  <a:close/>
                  <a:moveTo>
                    <a:pt x="106" y="76"/>
                  </a:moveTo>
                  <a:cubicBezTo>
                    <a:pt x="122" y="75"/>
                    <a:pt x="134" y="71"/>
                    <a:pt x="141" y="66"/>
                  </a:cubicBezTo>
                  <a:cubicBezTo>
                    <a:pt x="141" y="93"/>
                    <a:pt x="141" y="93"/>
                    <a:pt x="141" y="93"/>
                  </a:cubicBezTo>
                  <a:cubicBezTo>
                    <a:pt x="140" y="95"/>
                    <a:pt x="129" y="103"/>
                    <a:pt x="106" y="105"/>
                  </a:cubicBezTo>
                  <a:lnTo>
                    <a:pt x="106" y="76"/>
                  </a:lnTo>
                  <a:close/>
                  <a:moveTo>
                    <a:pt x="95" y="7"/>
                  </a:moveTo>
                  <a:cubicBezTo>
                    <a:pt x="120" y="7"/>
                    <a:pt x="139" y="13"/>
                    <a:pt x="141" y="21"/>
                  </a:cubicBezTo>
                  <a:cubicBezTo>
                    <a:pt x="139" y="24"/>
                    <a:pt x="125" y="32"/>
                    <a:pt x="98" y="33"/>
                  </a:cubicBezTo>
                  <a:cubicBezTo>
                    <a:pt x="88" y="26"/>
                    <a:pt x="70" y="24"/>
                    <a:pt x="53" y="24"/>
                  </a:cubicBezTo>
                  <a:cubicBezTo>
                    <a:pt x="52" y="24"/>
                    <a:pt x="51" y="24"/>
                    <a:pt x="50" y="24"/>
                  </a:cubicBezTo>
                  <a:cubicBezTo>
                    <a:pt x="50" y="23"/>
                    <a:pt x="50" y="23"/>
                    <a:pt x="50" y="23"/>
                  </a:cubicBezTo>
                  <a:cubicBezTo>
                    <a:pt x="50" y="23"/>
                    <a:pt x="50" y="23"/>
                    <a:pt x="50" y="22"/>
                  </a:cubicBezTo>
                  <a:cubicBezTo>
                    <a:pt x="50" y="22"/>
                    <a:pt x="50" y="22"/>
                    <a:pt x="50" y="22"/>
                  </a:cubicBezTo>
                  <a:cubicBezTo>
                    <a:pt x="50" y="14"/>
                    <a:pt x="70" y="7"/>
                    <a:pt x="95" y="7"/>
                  </a:cubicBezTo>
                  <a:close/>
                  <a:moveTo>
                    <a:pt x="53" y="31"/>
                  </a:moveTo>
                  <a:cubicBezTo>
                    <a:pt x="78" y="31"/>
                    <a:pt x="97" y="37"/>
                    <a:pt x="99" y="45"/>
                  </a:cubicBezTo>
                  <a:cubicBezTo>
                    <a:pt x="97" y="48"/>
                    <a:pt x="82" y="57"/>
                    <a:pt x="53" y="57"/>
                  </a:cubicBezTo>
                  <a:cubicBezTo>
                    <a:pt x="24" y="57"/>
                    <a:pt x="10" y="48"/>
                    <a:pt x="7" y="45"/>
                  </a:cubicBezTo>
                  <a:cubicBezTo>
                    <a:pt x="10" y="37"/>
                    <a:pt x="29" y="31"/>
                    <a:pt x="53" y="31"/>
                  </a:cubicBezTo>
                  <a:close/>
                  <a:moveTo>
                    <a:pt x="53" y="167"/>
                  </a:moveTo>
                  <a:cubicBezTo>
                    <a:pt x="29" y="167"/>
                    <a:pt x="9" y="161"/>
                    <a:pt x="7" y="152"/>
                  </a:cubicBezTo>
                  <a:cubicBezTo>
                    <a:pt x="7" y="126"/>
                    <a:pt x="7" y="126"/>
                    <a:pt x="7" y="126"/>
                  </a:cubicBezTo>
                  <a:cubicBezTo>
                    <a:pt x="16" y="132"/>
                    <a:pt x="31" y="137"/>
                    <a:pt x="53" y="137"/>
                  </a:cubicBezTo>
                  <a:cubicBezTo>
                    <a:pt x="74" y="137"/>
                    <a:pt x="90" y="132"/>
                    <a:pt x="99" y="126"/>
                  </a:cubicBezTo>
                  <a:cubicBezTo>
                    <a:pt x="99" y="153"/>
                    <a:pt x="99" y="153"/>
                    <a:pt x="99" y="153"/>
                  </a:cubicBezTo>
                  <a:cubicBezTo>
                    <a:pt x="97" y="161"/>
                    <a:pt x="77" y="167"/>
                    <a:pt x="53" y="167"/>
                  </a:cubicBezTo>
                  <a:close/>
                  <a:moveTo>
                    <a:pt x="106" y="143"/>
                  </a:moveTo>
                  <a:cubicBezTo>
                    <a:pt x="106" y="112"/>
                    <a:pt x="106" y="112"/>
                    <a:pt x="106" y="112"/>
                  </a:cubicBezTo>
                  <a:cubicBezTo>
                    <a:pt x="122" y="111"/>
                    <a:pt x="134" y="107"/>
                    <a:pt x="141" y="102"/>
                  </a:cubicBezTo>
                  <a:cubicBezTo>
                    <a:pt x="141" y="129"/>
                    <a:pt x="141" y="129"/>
                    <a:pt x="141" y="129"/>
                  </a:cubicBezTo>
                  <a:cubicBezTo>
                    <a:pt x="140" y="136"/>
                    <a:pt x="126" y="141"/>
                    <a:pt x="106" y="143"/>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latin typeface="Lato" panose="020F0502020204030203" pitchFamily="34" charset="0"/>
              </a:endParaRPr>
            </a:p>
          </p:txBody>
        </p:sp>
      </p:grpSp>
      <p:grpSp>
        <p:nvGrpSpPr>
          <p:cNvPr id="26" name="Gruppo 25">
            <a:extLst>
              <a:ext uri="{FF2B5EF4-FFF2-40B4-BE49-F238E27FC236}">
                <a16:creationId xmlns:a16="http://schemas.microsoft.com/office/drawing/2014/main" id="{A6DC0316-D831-A778-3173-C04DEB59B651}"/>
              </a:ext>
            </a:extLst>
          </p:cNvPr>
          <p:cNvGrpSpPr/>
          <p:nvPr/>
        </p:nvGrpSpPr>
        <p:grpSpPr>
          <a:xfrm>
            <a:off x="1326658" y="1489346"/>
            <a:ext cx="5115371" cy="4614979"/>
            <a:chOff x="1499013" y="1875675"/>
            <a:chExt cx="4885320" cy="3964168"/>
          </a:xfrm>
        </p:grpSpPr>
        <p:sp>
          <p:nvSpPr>
            <p:cNvPr id="6" name="Arc 17">
              <a:extLst>
                <a:ext uri="{FF2B5EF4-FFF2-40B4-BE49-F238E27FC236}">
                  <a16:creationId xmlns:a16="http://schemas.microsoft.com/office/drawing/2014/main" id="{7AB7682F-C9E5-9AE3-30C0-9FC33D775B8F}"/>
                </a:ext>
              </a:extLst>
            </p:cNvPr>
            <p:cNvSpPr/>
            <p:nvPr/>
          </p:nvSpPr>
          <p:spPr>
            <a:xfrm rot="11910914">
              <a:off x="1499013" y="1875675"/>
              <a:ext cx="3967867" cy="3964168"/>
            </a:xfrm>
            <a:prstGeom prst="arc">
              <a:avLst>
                <a:gd name="adj1" fmla="val 5913654"/>
                <a:gd name="adj2" fmla="val 13555776"/>
              </a:avLst>
            </a:prstGeom>
            <a:noFill/>
            <a:ln w="38100" cap="flat" cmpd="sng" algn="ctr">
              <a:solidFill>
                <a:schemeClr val="accent4"/>
              </a:solidFill>
              <a:prstDash val="solid"/>
            </a:ln>
            <a:effectLst/>
          </p:spPr>
          <p:txBody>
            <a:bodyPr rtlCol="0" anchor="ctr"/>
            <a:lstStyle/>
            <a:p>
              <a:pPr algn="ctr" defTabSz="1219170">
                <a:defRPr/>
              </a:pPr>
              <a:endParaRPr lang="en-US" sz="2400" kern="0" dirty="0">
                <a:solidFill>
                  <a:srgbClr val="000000"/>
                </a:solidFill>
                <a:latin typeface="Lato" panose="020F0502020204030203" pitchFamily="34" charset="0"/>
              </a:endParaRPr>
            </a:p>
          </p:txBody>
        </p:sp>
        <p:grpSp>
          <p:nvGrpSpPr>
            <p:cNvPr id="9" name="Group 13">
              <a:extLst>
                <a:ext uri="{FF2B5EF4-FFF2-40B4-BE49-F238E27FC236}">
                  <a16:creationId xmlns:a16="http://schemas.microsoft.com/office/drawing/2014/main" id="{CFB5E8AC-492C-8F47-ED50-32F59956C7BD}"/>
                </a:ext>
              </a:extLst>
            </p:cNvPr>
            <p:cNvGrpSpPr/>
            <p:nvPr/>
          </p:nvGrpSpPr>
          <p:grpSpPr>
            <a:xfrm>
              <a:off x="5156180" y="2084369"/>
              <a:ext cx="700406" cy="679032"/>
              <a:chOff x="14690107" y="3242716"/>
              <a:chExt cx="904203" cy="878962"/>
            </a:xfrm>
          </p:grpSpPr>
          <p:cxnSp>
            <p:nvCxnSpPr>
              <p:cNvPr id="10" name="Straight Connector 19">
                <a:extLst>
                  <a:ext uri="{FF2B5EF4-FFF2-40B4-BE49-F238E27FC236}">
                    <a16:creationId xmlns:a16="http://schemas.microsoft.com/office/drawing/2014/main" id="{DE069280-2C0A-7A49-9539-4FF62339F587}"/>
                  </a:ext>
                </a:extLst>
              </p:cNvPr>
              <p:cNvCxnSpPr/>
              <p:nvPr/>
            </p:nvCxnSpPr>
            <p:spPr>
              <a:xfrm rot="11005153" flipV="1">
                <a:off x="14690107" y="3804566"/>
                <a:ext cx="269694" cy="317112"/>
              </a:xfrm>
              <a:prstGeom prst="line">
                <a:avLst/>
              </a:prstGeom>
              <a:noFill/>
              <a:ln w="38100" cap="flat" cmpd="sng" algn="ctr">
                <a:solidFill>
                  <a:schemeClr val="accent4"/>
                </a:solidFill>
                <a:prstDash val="solid"/>
              </a:ln>
              <a:effectLst/>
            </p:spPr>
          </p:cxnSp>
          <p:sp>
            <p:nvSpPr>
              <p:cNvPr id="12" name="Oval 81">
                <a:extLst>
                  <a:ext uri="{FF2B5EF4-FFF2-40B4-BE49-F238E27FC236}">
                    <a16:creationId xmlns:a16="http://schemas.microsoft.com/office/drawing/2014/main" id="{816BDB3A-A053-B0B8-4D5E-CA8ECA8EA3E4}"/>
                  </a:ext>
                </a:extLst>
              </p:cNvPr>
              <p:cNvSpPr/>
              <p:nvPr/>
            </p:nvSpPr>
            <p:spPr>
              <a:xfrm rot="20150930">
                <a:off x="14777710" y="3242716"/>
                <a:ext cx="816600" cy="718394"/>
              </a:xfrm>
              <a:prstGeom prst="ellipse">
                <a:avLst/>
              </a:prstGeom>
              <a:solidFill>
                <a:srgbClr val="4472C4"/>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grpSp>
        <p:grpSp>
          <p:nvGrpSpPr>
            <p:cNvPr id="14" name="Group 15">
              <a:extLst>
                <a:ext uri="{FF2B5EF4-FFF2-40B4-BE49-F238E27FC236}">
                  <a16:creationId xmlns:a16="http://schemas.microsoft.com/office/drawing/2014/main" id="{3BE62236-CD11-3970-8574-C40D20F542A0}"/>
                </a:ext>
              </a:extLst>
            </p:cNvPr>
            <p:cNvGrpSpPr/>
            <p:nvPr/>
          </p:nvGrpSpPr>
          <p:grpSpPr>
            <a:xfrm>
              <a:off x="5473780" y="3377797"/>
              <a:ext cx="910553" cy="598266"/>
              <a:chOff x="15914315" y="5205531"/>
              <a:chExt cx="1123282" cy="730602"/>
            </a:xfrm>
          </p:grpSpPr>
          <p:cxnSp>
            <p:nvCxnSpPr>
              <p:cNvPr id="15" name="Straight Connector 21">
                <a:extLst>
                  <a:ext uri="{FF2B5EF4-FFF2-40B4-BE49-F238E27FC236}">
                    <a16:creationId xmlns:a16="http://schemas.microsoft.com/office/drawing/2014/main" id="{BC3354AC-8FEE-55B3-7BD8-2930386D908C}"/>
                  </a:ext>
                </a:extLst>
              </p:cNvPr>
              <p:cNvCxnSpPr/>
              <p:nvPr/>
            </p:nvCxnSpPr>
            <p:spPr>
              <a:xfrm rot="11005153" flipV="1">
                <a:off x="15914315" y="5589711"/>
                <a:ext cx="563691" cy="245898"/>
              </a:xfrm>
              <a:prstGeom prst="line">
                <a:avLst/>
              </a:prstGeom>
              <a:noFill/>
              <a:ln w="38100" cap="flat" cmpd="sng" algn="ctr">
                <a:solidFill>
                  <a:schemeClr val="accent4"/>
                </a:solidFill>
                <a:prstDash val="solid"/>
              </a:ln>
              <a:effectLst/>
            </p:spPr>
          </p:cxnSp>
          <p:sp>
            <p:nvSpPr>
              <p:cNvPr id="16" name="Oval 84">
                <a:extLst>
                  <a:ext uri="{FF2B5EF4-FFF2-40B4-BE49-F238E27FC236}">
                    <a16:creationId xmlns:a16="http://schemas.microsoft.com/office/drawing/2014/main" id="{90E97089-E5D1-6899-91B6-E7565F661563}"/>
                  </a:ext>
                </a:extLst>
              </p:cNvPr>
              <p:cNvSpPr/>
              <p:nvPr/>
            </p:nvSpPr>
            <p:spPr>
              <a:xfrm rot="20150930">
                <a:off x="16207333" y="5205531"/>
                <a:ext cx="830264" cy="730602"/>
              </a:xfrm>
              <a:prstGeom prst="ellipse">
                <a:avLst/>
              </a:prstGeom>
              <a:solidFill>
                <a:schemeClr val="accent5"/>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grpSp>
        <p:grpSp>
          <p:nvGrpSpPr>
            <p:cNvPr id="18" name="Group 23">
              <a:extLst>
                <a:ext uri="{FF2B5EF4-FFF2-40B4-BE49-F238E27FC236}">
                  <a16:creationId xmlns:a16="http://schemas.microsoft.com/office/drawing/2014/main" id="{CAC3D370-4146-9583-95E7-E5619A33CE66}"/>
                </a:ext>
              </a:extLst>
            </p:cNvPr>
            <p:cNvGrpSpPr/>
            <p:nvPr/>
          </p:nvGrpSpPr>
          <p:grpSpPr>
            <a:xfrm>
              <a:off x="5061830" y="4746740"/>
              <a:ext cx="1147744" cy="634859"/>
              <a:chOff x="15951069" y="7442739"/>
              <a:chExt cx="1399413" cy="772006"/>
            </a:xfrm>
          </p:grpSpPr>
          <p:sp>
            <p:nvSpPr>
              <p:cNvPr id="19" name="Oval 90">
                <a:extLst>
                  <a:ext uri="{FF2B5EF4-FFF2-40B4-BE49-F238E27FC236}">
                    <a16:creationId xmlns:a16="http://schemas.microsoft.com/office/drawing/2014/main" id="{734A5809-7DF8-29A8-F87A-DDE8C009F544}"/>
                  </a:ext>
                </a:extLst>
              </p:cNvPr>
              <p:cNvSpPr/>
              <p:nvPr/>
            </p:nvSpPr>
            <p:spPr>
              <a:xfrm rot="20150930">
                <a:off x="16466210" y="7442739"/>
                <a:ext cx="884272" cy="772006"/>
              </a:xfrm>
              <a:prstGeom prst="ellipse">
                <a:avLst/>
              </a:prstGeom>
              <a:solidFill>
                <a:srgbClr val="385723"/>
              </a:solidFill>
              <a:ln w="25400" cap="flat" cmpd="sng" algn="ctr">
                <a:noFill/>
                <a:prstDash val="solid"/>
              </a:ln>
              <a:effectLst/>
            </p:spPr>
            <p:txBody>
              <a:bodyPr rtlCol="0" anchor="ctr"/>
              <a:lstStyle/>
              <a:p>
                <a:pPr algn="ctr" defTabSz="1219170">
                  <a:defRPr/>
                </a:pPr>
                <a:endParaRPr lang="en-US" sz="2400" kern="0" dirty="0">
                  <a:solidFill>
                    <a:srgbClr val="FFFFFF"/>
                  </a:solidFill>
                  <a:latin typeface="Lato" panose="020F0502020204030203" pitchFamily="34" charset="0"/>
                </a:endParaRPr>
              </a:p>
            </p:txBody>
          </p:sp>
          <p:cxnSp>
            <p:nvCxnSpPr>
              <p:cNvPr id="20" name="Straight Connector 18">
                <a:extLst>
                  <a:ext uri="{FF2B5EF4-FFF2-40B4-BE49-F238E27FC236}">
                    <a16:creationId xmlns:a16="http://schemas.microsoft.com/office/drawing/2014/main" id="{6E4B5FBB-F4B6-3DE6-0D52-388C5A34426A}"/>
                  </a:ext>
                </a:extLst>
              </p:cNvPr>
              <p:cNvCxnSpPr/>
              <p:nvPr/>
            </p:nvCxnSpPr>
            <p:spPr>
              <a:xfrm rot="11005153">
                <a:off x="15951069" y="7817991"/>
                <a:ext cx="539386" cy="29361"/>
              </a:xfrm>
              <a:prstGeom prst="line">
                <a:avLst/>
              </a:prstGeom>
              <a:noFill/>
              <a:ln w="38100" cap="flat" cmpd="sng" algn="ctr">
                <a:solidFill>
                  <a:schemeClr val="accent4"/>
                </a:solidFill>
                <a:prstDash val="solid"/>
              </a:ln>
              <a:effectLst/>
            </p:spPr>
          </p:cxnSp>
        </p:grpSp>
      </p:grpSp>
      <p:sp>
        <p:nvSpPr>
          <p:cNvPr id="22" name="TextBox 64">
            <a:extLst>
              <a:ext uri="{FF2B5EF4-FFF2-40B4-BE49-F238E27FC236}">
                <a16:creationId xmlns:a16="http://schemas.microsoft.com/office/drawing/2014/main" id="{BA6826E0-44C9-92D9-CF40-F77487269E20}"/>
              </a:ext>
            </a:extLst>
          </p:cNvPr>
          <p:cNvSpPr txBox="1"/>
          <p:nvPr/>
        </p:nvSpPr>
        <p:spPr>
          <a:xfrm>
            <a:off x="5879342" y="1675021"/>
            <a:ext cx="4526016" cy="615545"/>
          </a:xfrm>
          <a:prstGeom prst="rect">
            <a:avLst/>
          </a:prstGeom>
          <a:noFill/>
        </p:spPr>
        <p:txBody>
          <a:bodyPr wrap="square" lIns="243836" tIns="121916" rIns="243836" bIns="121916" rtlCol="0">
            <a:spAutoFit/>
          </a:bodyPr>
          <a:lstStyle/>
          <a:p>
            <a:r>
              <a:rPr lang="en-US" sz="2400" dirty="0" err="1">
                <a:latin typeface="Century Gothic" panose="020B0502020202020204" pitchFamily="34" charset="0"/>
                <a:ea typeface="Lato" panose="020F0502020204030203" pitchFamily="34" charset="0"/>
                <a:cs typeface="Lato" panose="020F0502020204030203" pitchFamily="34" charset="0"/>
              </a:rPr>
              <a:t>Individuare</a:t>
            </a:r>
            <a:r>
              <a:rPr lang="en-US" sz="2400" dirty="0">
                <a:latin typeface="Century Gothic" panose="020B0502020202020204" pitchFamily="34" charset="0"/>
                <a:ea typeface="Lato" panose="020F0502020204030203" pitchFamily="34" charset="0"/>
                <a:cs typeface="Lato" panose="020F0502020204030203" pitchFamily="34" charset="0"/>
              </a:rPr>
              <a:t> </a:t>
            </a:r>
            <a:r>
              <a:rPr lang="en-US" sz="2400" dirty="0" err="1">
                <a:latin typeface="Century Gothic" panose="020B0502020202020204" pitchFamily="34" charset="0"/>
                <a:ea typeface="Lato" panose="020F0502020204030203" pitchFamily="34" charset="0"/>
                <a:cs typeface="Lato" panose="020F0502020204030203" pitchFamily="34" charset="0"/>
              </a:rPr>
              <a:t>eventuali</a:t>
            </a:r>
            <a:r>
              <a:rPr lang="en-US" sz="2400" dirty="0">
                <a:latin typeface="Century Gothic" panose="020B0502020202020204" pitchFamily="34" charset="0"/>
                <a:ea typeface="Lato" panose="020F0502020204030203" pitchFamily="34" charset="0"/>
                <a:cs typeface="Lato" panose="020F0502020204030203" pitchFamily="34" charset="0"/>
              </a:rPr>
              <a:t> </a:t>
            </a:r>
            <a:r>
              <a:rPr lang="en-US" sz="2400" b="1" dirty="0" err="1">
                <a:latin typeface="Century Gothic" panose="020B0502020202020204" pitchFamily="34" charset="0"/>
                <a:ea typeface="Lato" panose="020F0502020204030203" pitchFamily="34" charset="0"/>
                <a:cs typeface="Lato" panose="020F0502020204030203" pitchFamily="34" charset="0"/>
              </a:rPr>
              <a:t>rischi</a:t>
            </a:r>
            <a:endParaRPr lang="en-US" sz="5400" b="1" dirty="0">
              <a:latin typeface="Lato" panose="020F0502020204030203" pitchFamily="34" charset="0"/>
              <a:ea typeface="Lato" panose="020F0502020204030203" pitchFamily="34" charset="0"/>
              <a:cs typeface="Lato" panose="020F0502020204030203" pitchFamily="34" charset="0"/>
            </a:endParaRPr>
          </a:p>
        </p:txBody>
      </p:sp>
      <p:sp>
        <p:nvSpPr>
          <p:cNvPr id="23" name="TextBox 64">
            <a:extLst>
              <a:ext uri="{FF2B5EF4-FFF2-40B4-BE49-F238E27FC236}">
                <a16:creationId xmlns:a16="http://schemas.microsoft.com/office/drawing/2014/main" id="{23431CF3-A185-D2A6-5097-B8DD5012E2B0}"/>
              </a:ext>
            </a:extLst>
          </p:cNvPr>
          <p:cNvSpPr txBox="1"/>
          <p:nvPr/>
        </p:nvSpPr>
        <p:spPr>
          <a:xfrm>
            <a:off x="6335017" y="2885337"/>
            <a:ext cx="5021336" cy="1354209"/>
          </a:xfrm>
          <a:prstGeom prst="rect">
            <a:avLst/>
          </a:prstGeom>
          <a:noFill/>
        </p:spPr>
        <p:txBody>
          <a:bodyPr wrap="square" lIns="243836" tIns="121916" rIns="243836" bIns="121916" rtlCol="0">
            <a:spAutoFit/>
          </a:bodyPr>
          <a:lstStyle/>
          <a:p>
            <a:r>
              <a:rPr lang="en-US" sz="2400" dirty="0">
                <a:latin typeface="Century Gothic" panose="020B0502020202020204" pitchFamily="34" charset="0"/>
                <a:ea typeface="Lato" panose="020F0502020204030203" pitchFamily="34" charset="0"/>
                <a:cs typeface="Lato" panose="020F0502020204030203" pitchFamily="34" charset="0"/>
              </a:rPr>
              <a:t>Identificare </a:t>
            </a:r>
            <a:r>
              <a:rPr lang="en-US" sz="2400" b="1" dirty="0" err="1">
                <a:latin typeface="Century Gothic" panose="020B0502020202020204" pitchFamily="34" charset="0"/>
                <a:ea typeface="Lato" panose="020F0502020204030203" pitchFamily="34" charset="0"/>
                <a:cs typeface="Lato" panose="020F0502020204030203" pitchFamily="34" charset="0"/>
              </a:rPr>
              <a:t>tempestivamente</a:t>
            </a:r>
            <a:r>
              <a:rPr lang="en-US" sz="2400" dirty="0">
                <a:latin typeface="Century Gothic" panose="020B0502020202020204" pitchFamily="34" charset="0"/>
                <a:ea typeface="Lato" panose="020F0502020204030203" pitchFamily="34" charset="0"/>
                <a:cs typeface="Lato" panose="020F0502020204030203" pitchFamily="34" charset="0"/>
              </a:rPr>
              <a:t> </a:t>
            </a:r>
            <a:r>
              <a:rPr lang="en-US" sz="2400" dirty="0" err="1">
                <a:latin typeface="Century Gothic" panose="020B0502020202020204" pitchFamily="34" charset="0"/>
                <a:ea typeface="Lato" panose="020F0502020204030203" pitchFamily="34" charset="0"/>
                <a:cs typeface="Lato" panose="020F0502020204030203" pitchFamily="34" charset="0"/>
              </a:rPr>
              <a:t>nuove</a:t>
            </a:r>
            <a:r>
              <a:rPr lang="en-US" sz="2400" dirty="0">
                <a:latin typeface="Century Gothic" panose="020B0502020202020204" pitchFamily="34" charset="0"/>
                <a:ea typeface="Lato" panose="020F0502020204030203" pitchFamily="34" charset="0"/>
                <a:cs typeface="Lato" panose="020F0502020204030203" pitchFamily="34" charset="0"/>
              </a:rPr>
              <a:t> </a:t>
            </a:r>
            <a:r>
              <a:rPr lang="en-US" sz="2400" dirty="0" err="1">
                <a:latin typeface="Century Gothic" panose="020B0502020202020204" pitchFamily="34" charset="0"/>
                <a:ea typeface="Lato" panose="020F0502020204030203" pitchFamily="34" charset="0"/>
                <a:cs typeface="Lato" panose="020F0502020204030203" pitchFamily="34" charset="0"/>
              </a:rPr>
              <a:t>opportunità</a:t>
            </a:r>
            <a:r>
              <a:rPr lang="en-US" sz="2400" dirty="0">
                <a:latin typeface="Century Gothic" panose="020B0502020202020204" pitchFamily="34" charset="0"/>
                <a:ea typeface="Lato" panose="020F0502020204030203" pitchFamily="34" charset="0"/>
                <a:cs typeface="Lato" panose="020F0502020204030203" pitchFamily="34" charset="0"/>
              </a:rPr>
              <a:t> di </a:t>
            </a:r>
            <a:r>
              <a:rPr lang="en-US" sz="2400" b="1" dirty="0">
                <a:latin typeface="Century Gothic" panose="020B0502020202020204" pitchFamily="34" charset="0"/>
                <a:ea typeface="Lato" panose="020F0502020204030203" pitchFamily="34" charset="0"/>
                <a:cs typeface="Lato" panose="020F0502020204030203" pitchFamily="34" charset="0"/>
              </a:rPr>
              <a:t>business</a:t>
            </a:r>
            <a:r>
              <a:rPr lang="en-US" sz="2400" dirty="0">
                <a:latin typeface="Century Gothic" panose="020B0502020202020204" pitchFamily="34" charset="0"/>
                <a:ea typeface="Lato" panose="020F0502020204030203" pitchFamily="34" charset="0"/>
                <a:cs typeface="Lato" panose="020F0502020204030203" pitchFamily="34" charset="0"/>
              </a:rPr>
              <a:t> e </a:t>
            </a:r>
            <a:r>
              <a:rPr lang="en-US" sz="2400" b="1" dirty="0" err="1">
                <a:latin typeface="Century Gothic" panose="020B0502020202020204" pitchFamily="34" charset="0"/>
                <a:ea typeface="Lato" panose="020F0502020204030203" pitchFamily="34" charset="0"/>
                <a:cs typeface="Lato" panose="020F0502020204030203" pitchFamily="34" charset="0"/>
              </a:rPr>
              <a:t>crescita</a:t>
            </a:r>
            <a:endParaRPr lang="en-US" sz="5400" b="1" dirty="0">
              <a:latin typeface="Lato" panose="020F0502020204030203" pitchFamily="34" charset="0"/>
              <a:ea typeface="Lato" panose="020F0502020204030203" pitchFamily="34" charset="0"/>
              <a:cs typeface="Lato" panose="020F0502020204030203" pitchFamily="34" charset="0"/>
            </a:endParaRPr>
          </a:p>
        </p:txBody>
      </p:sp>
      <p:sp>
        <p:nvSpPr>
          <p:cNvPr id="24" name="TextBox 64">
            <a:extLst>
              <a:ext uri="{FF2B5EF4-FFF2-40B4-BE49-F238E27FC236}">
                <a16:creationId xmlns:a16="http://schemas.microsoft.com/office/drawing/2014/main" id="{78C13A0E-021A-7D6F-34D0-6695D28B4372}"/>
              </a:ext>
            </a:extLst>
          </p:cNvPr>
          <p:cNvSpPr txBox="1"/>
          <p:nvPr/>
        </p:nvSpPr>
        <p:spPr>
          <a:xfrm>
            <a:off x="6335017" y="4748924"/>
            <a:ext cx="5149120" cy="984877"/>
          </a:xfrm>
          <a:prstGeom prst="rect">
            <a:avLst/>
          </a:prstGeom>
          <a:noFill/>
        </p:spPr>
        <p:txBody>
          <a:bodyPr wrap="square" lIns="243836" tIns="121916" rIns="243836" bIns="121916" rtlCol="0">
            <a:spAutoFit/>
          </a:bodyPr>
          <a:lstStyle/>
          <a:p>
            <a:r>
              <a:rPr lang="en-US" sz="2400" b="1" dirty="0" err="1">
                <a:latin typeface="Century Gothic" panose="020B0502020202020204" pitchFamily="34" charset="0"/>
                <a:ea typeface="Lato" panose="020F0502020204030203" pitchFamily="34" charset="0"/>
                <a:cs typeface="Lato" panose="020F0502020204030203" pitchFamily="34" charset="0"/>
              </a:rPr>
              <a:t>Adattare</a:t>
            </a:r>
            <a:r>
              <a:rPr lang="en-US" sz="2400" b="1" dirty="0">
                <a:latin typeface="Century Gothic" panose="020B0502020202020204" pitchFamily="34" charset="0"/>
                <a:ea typeface="Lato" panose="020F0502020204030203" pitchFamily="34" charset="0"/>
                <a:cs typeface="Lato" panose="020F0502020204030203" pitchFamily="34" charset="0"/>
              </a:rPr>
              <a:t> la </a:t>
            </a:r>
            <a:r>
              <a:rPr lang="en-US" sz="2400" b="1" dirty="0" err="1">
                <a:latin typeface="Century Gothic" panose="020B0502020202020204" pitchFamily="34" charset="0"/>
                <a:ea typeface="Lato" panose="020F0502020204030203" pitchFamily="34" charset="0"/>
                <a:cs typeface="Lato" panose="020F0502020204030203" pitchFamily="34" charset="0"/>
              </a:rPr>
              <a:t>tecnologia</a:t>
            </a:r>
            <a:r>
              <a:rPr lang="en-US" sz="2400" b="1" dirty="0">
                <a:latin typeface="Century Gothic" panose="020B0502020202020204" pitchFamily="34" charset="0"/>
                <a:ea typeface="Lato" panose="020F0502020204030203" pitchFamily="34" charset="0"/>
                <a:cs typeface="Lato" panose="020F0502020204030203" pitchFamily="34" charset="0"/>
              </a:rPr>
              <a:t> a </a:t>
            </a:r>
            <a:r>
              <a:rPr lang="en-US" sz="2400" b="1" dirty="0" err="1">
                <a:latin typeface="Century Gothic" panose="020B0502020202020204" pitchFamily="34" charset="0"/>
                <a:ea typeface="Lato" panose="020F0502020204030203" pitchFamily="34" charset="0"/>
                <a:cs typeface="Lato" panose="020F0502020204030203" pitchFamily="34" charset="0"/>
              </a:rPr>
              <a:t>requisiti</a:t>
            </a:r>
            <a:r>
              <a:rPr lang="en-US" sz="2400" b="1" dirty="0">
                <a:latin typeface="Century Gothic" panose="020B0502020202020204" pitchFamily="34" charset="0"/>
                <a:ea typeface="Lato" panose="020F0502020204030203" pitchFamily="34" charset="0"/>
                <a:cs typeface="Lato" panose="020F0502020204030203" pitchFamily="34" charset="0"/>
              </a:rPr>
              <a:t> </a:t>
            </a:r>
            <a:r>
              <a:rPr lang="en-US" sz="2400" b="1" dirty="0" err="1">
                <a:latin typeface="Century Gothic" panose="020B0502020202020204" pitchFamily="34" charset="0"/>
                <a:ea typeface="Lato" panose="020F0502020204030203" pitchFamily="34" charset="0"/>
                <a:cs typeface="Lato" panose="020F0502020204030203" pitchFamily="34" charset="0"/>
              </a:rPr>
              <a:t>tecnici</a:t>
            </a:r>
            <a:r>
              <a:rPr lang="en-US" sz="2400" b="1" dirty="0">
                <a:latin typeface="Century Gothic" panose="020B0502020202020204" pitchFamily="34" charset="0"/>
                <a:ea typeface="Lato" panose="020F0502020204030203" pitchFamily="34" charset="0"/>
                <a:cs typeface="Lato" panose="020F0502020204030203" pitchFamily="34" charset="0"/>
              </a:rPr>
              <a:t> e </a:t>
            </a:r>
            <a:r>
              <a:rPr lang="en-US" sz="2400" b="1" dirty="0" err="1">
                <a:latin typeface="Century Gothic" panose="020B0502020202020204" pitchFamily="34" charset="0"/>
                <a:ea typeface="Lato" panose="020F0502020204030203" pitchFamily="34" charset="0"/>
                <a:cs typeface="Lato" panose="020F0502020204030203" pitchFamily="34" charset="0"/>
              </a:rPr>
              <a:t>normativi</a:t>
            </a:r>
            <a:endParaRPr lang="en-US" sz="5400" dirty="0">
              <a:latin typeface="Lato" panose="020F0502020204030203" pitchFamily="34" charset="0"/>
              <a:ea typeface="Lato" panose="020F0502020204030203" pitchFamily="34" charset="0"/>
              <a:cs typeface="Lato" panose="020F0502020204030203" pitchFamily="34" charset="0"/>
            </a:endParaRPr>
          </a:p>
        </p:txBody>
      </p:sp>
      <p:pic>
        <p:nvPicPr>
          <p:cNvPr id="25" name="Immagine 24">
            <a:extLst>
              <a:ext uri="{FF2B5EF4-FFF2-40B4-BE49-F238E27FC236}">
                <a16:creationId xmlns:a16="http://schemas.microsoft.com/office/drawing/2014/main" id="{9B5CDEE5-189A-8C43-815E-05E9A50A397E}"/>
              </a:ext>
            </a:extLst>
          </p:cNvPr>
          <p:cNvPicPr>
            <a:picLocks noChangeAspect="1"/>
          </p:cNvPicPr>
          <p:nvPr/>
        </p:nvPicPr>
        <p:blipFill>
          <a:blip r:embed="rId3"/>
          <a:stretch>
            <a:fillRect/>
          </a:stretch>
        </p:blipFill>
        <p:spPr>
          <a:xfrm>
            <a:off x="2169900" y="2918693"/>
            <a:ext cx="1287496" cy="1287496"/>
          </a:xfrm>
          <a:prstGeom prst="rect">
            <a:avLst/>
          </a:prstGeom>
        </p:spPr>
      </p:pic>
      <p:pic>
        <p:nvPicPr>
          <p:cNvPr id="27" name="Immagine 26">
            <a:extLst>
              <a:ext uri="{FF2B5EF4-FFF2-40B4-BE49-F238E27FC236}">
                <a16:creationId xmlns:a16="http://schemas.microsoft.com/office/drawing/2014/main" id="{D8AB50B1-1212-B317-C531-7AFBC963F00C}"/>
              </a:ext>
            </a:extLst>
          </p:cNvPr>
          <p:cNvPicPr>
            <a:picLocks noChangeAspect="1"/>
          </p:cNvPicPr>
          <p:nvPr/>
        </p:nvPicPr>
        <p:blipFill>
          <a:blip r:embed="rId4"/>
          <a:srcRect/>
          <a:stretch/>
        </p:blipFill>
        <p:spPr>
          <a:xfrm>
            <a:off x="10688518" y="6492875"/>
            <a:ext cx="1330564" cy="269439"/>
          </a:xfrm>
          <a:prstGeom prst="rect">
            <a:avLst/>
          </a:prstGeom>
        </p:spPr>
      </p:pic>
      <p:sp>
        <p:nvSpPr>
          <p:cNvPr id="28" name="CasellaDiTesto 27">
            <a:extLst>
              <a:ext uri="{FF2B5EF4-FFF2-40B4-BE49-F238E27FC236}">
                <a16:creationId xmlns:a16="http://schemas.microsoft.com/office/drawing/2014/main" id="{2EE1F3C1-A708-B7E9-110A-66F4C3CEAE14}"/>
              </a:ext>
            </a:extLst>
          </p:cNvPr>
          <p:cNvSpPr txBox="1"/>
          <p:nvPr/>
        </p:nvSpPr>
        <p:spPr>
          <a:xfrm>
            <a:off x="3071986" y="6528821"/>
            <a:ext cx="5918330" cy="246221"/>
          </a:xfrm>
          <a:prstGeom prst="rect">
            <a:avLst/>
          </a:prstGeom>
          <a:noFill/>
        </p:spPr>
        <p:txBody>
          <a:bodyPr wrap="square">
            <a:spAutoFit/>
          </a:bodyPr>
          <a:lstStyle/>
          <a:p>
            <a:pPr algn="ctr"/>
            <a:r>
              <a:rPr lang="it-IT" sz="1000" dirty="0">
                <a:latin typeface="Century Gothic" panose="020B0502020202020204" pitchFamily="34" charset="0"/>
              </a:rPr>
              <a:t>Dal principio di precauzione all’approccio consapevole – Dott.ssa Chiara Vescovi</a:t>
            </a:r>
          </a:p>
        </p:txBody>
      </p:sp>
      <p:sp>
        <p:nvSpPr>
          <p:cNvPr id="2" name="Titolo 1">
            <a:extLst>
              <a:ext uri="{FF2B5EF4-FFF2-40B4-BE49-F238E27FC236}">
                <a16:creationId xmlns:a16="http://schemas.microsoft.com/office/drawing/2014/main" id="{F5449794-02A4-4651-9C72-76C8A7104076}"/>
              </a:ext>
            </a:extLst>
          </p:cNvPr>
          <p:cNvSpPr txBox="1">
            <a:spLocks/>
          </p:cNvSpPr>
          <p:nvPr/>
        </p:nvSpPr>
        <p:spPr>
          <a:xfrm>
            <a:off x="347153" y="-64267"/>
            <a:ext cx="11744369" cy="1325564"/>
          </a:xfrm>
          <a:prstGeom prst="rect">
            <a:avLst/>
          </a:prstGeom>
          <a:noFill/>
          <a:ln>
            <a:noFill/>
          </a:ln>
        </p:spPr>
        <p:txBody>
          <a:bodyPr spcFirstLastPara="1" wrap="square" lIns="60933" tIns="60933" rIns="60933"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entury Gothic" panose="020B0502020202020204" pitchFamily="34" charset="0"/>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pPr marL="0" marR="0" lvl="0" indent="0" algn="l" defTabSz="1219170" rtl="0" eaLnBrk="1" fontAlgn="auto" latinLnBrk="0" hangingPunct="1">
              <a:lnSpc>
                <a:spcPct val="90000"/>
              </a:lnSpc>
              <a:spcBef>
                <a:spcPts val="0"/>
              </a:spcBef>
              <a:spcAft>
                <a:spcPts val="0"/>
              </a:spcAft>
              <a:buClr>
                <a:srgbClr val="000000"/>
              </a:buClr>
              <a:buSzPts val="3300"/>
              <a:buFont typeface="Calibri"/>
              <a:buNone/>
              <a:tabLst/>
              <a:defRPr/>
            </a:pPr>
            <a:r>
              <a:rPr lang="it-IT" sz="3733" b="1" kern="0" dirty="0">
                <a:solidFill>
                  <a:srgbClr val="41AB34"/>
                </a:solidFill>
              </a:rPr>
              <a:t>Continuare a decidere nell’incertezza</a:t>
            </a:r>
            <a:endParaRPr kumimoji="0" lang="it-IT" sz="3733" b="1" i="0" u="none" strike="noStrike" kern="0" cap="none" spc="0" normalizeH="0" baseline="0" noProof="0" dirty="0">
              <a:ln>
                <a:noFill/>
              </a:ln>
              <a:solidFill>
                <a:srgbClr val="41AB34"/>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749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heme/theme1.xml><?xml version="1.0" encoding="utf-8"?>
<a:theme xmlns:a="http://schemas.openxmlformats.org/drawingml/2006/main" name="4_Personalizza struttura">
  <a:themeElements>
    <a:clrScheme name="4_Personalizza struttur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Personalizza struttura">
  <a:themeElements>
    <a:clrScheme name="4_Personalizza struttur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Personalizza struttura">
  <a:themeElements>
    <a:clrScheme name="4_Personalizza struttur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AECBA2E48D6584CA6965A5C14EB116C" ma:contentTypeVersion="11" ma:contentTypeDescription="Creare un nuovo documento." ma:contentTypeScope="" ma:versionID="96f6d8eb27864d3c16496a8a36cbe5d8">
  <xsd:schema xmlns:xsd="http://www.w3.org/2001/XMLSchema" xmlns:xs="http://www.w3.org/2001/XMLSchema" xmlns:p="http://schemas.microsoft.com/office/2006/metadata/properties" xmlns:ns3="f8483ec1-3f3e-496e-b1d6-7e697c8e94eb" targetNamespace="http://schemas.microsoft.com/office/2006/metadata/properties" ma:root="true" ma:fieldsID="151de52e85c695ee8acb1e1ec4ae2f21" ns3:_="">
    <xsd:import namespace="f8483ec1-3f3e-496e-b1d6-7e697c8e94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83ec1-3f3e-496e-b1d6-7e697c8e9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F322E3-2229-449F-8593-8D5F0CA3BF1D}">
  <ds:schemaRefs>
    <ds:schemaRef ds:uri="http://schemas.microsoft.com/sharepoint/v3/contenttype/forms"/>
  </ds:schemaRefs>
</ds:datastoreItem>
</file>

<file path=customXml/itemProps2.xml><?xml version="1.0" encoding="utf-8"?>
<ds:datastoreItem xmlns:ds="http://schemas.openxmlformats.org/officeDocument/2006/customXml" ds:itemID="{344A6368-3855-46A1-878E-B4310AE30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83ec1-3f3e-496e-b1d6-7e697c8e9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BA574F-EED3-413B-9868-F6E8E775269C}">
  <ds:schemaRef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8483ec1-3f3e-496e-b1d6-7e697c8e94e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765</TotalTime>
  <Words>2824</Words>
  <Application>Microsoft Office PowerPoint</Application>
  <PresentationFormat>Widescreen</PresentationFormat>
  <Paragraphs>224</Paragraphs>
  <Slides>15</Slides>
  <Notes>13</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15</vt:i4>
      </vt:variant>
    </vt:vector>
  </HeadingPairs>
  <TitlesOfParts>
    <vt:vector size="25" baseType="lpstr">
      <vt:lpstr>Arial</vt:lpstr>
      <vt:lpstr>Avenir</vt:lpstr>
      <vt:lpstr>Calibri</vt:lpstr>
      <vt:lpstr>Century Gothic</vt:lpstr>
      <vt:lpstr>Lato</vt:lpstr>
      <vt:lpstr>Times New Roman</vt:lpstr>
      <vt:lpstr>Wingdings</vt:lpstr>
      <vt:lpstr>4_Personalizza struttura</vt:lpstr>
      <vt:lpstr>5_Personalizza struttura</vt:lpstr>
      <vt:lpstr>6_Personalizza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 Vescovi</dc:creator>
  <cp:lastModifiedBy>Chiara Vescovi</cp:lastModifiedBy>
  <cp:revision>15</cp:revision>
  <dcterms:created xsi:type="dcterms:W3CDTF">2023-11-16T14:52:57Z</dcterms:created>
  <dcterms:modified xsi:type="dcterms:W3CDTF">2023-11-23T00:29:04Z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0x0101003AECBA2E48D6584CA6965A5C14EB116C</vt:lpwstr>
  </property>
</Properties>
</file>