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369" r:id="rId5"/>
    <p:sldId id="360" r:id="rId6"/>
    <p:sldId id="359" r:id="rId7"/>
    <p:sldId id="373" r:id="rId8"/>
    <p:sldId id="374" r:id="rId9"/>
    <p:sldId id="375" r:id="rId10"/>
    <p:sldId id="377" r:id="rId11"/>
    <p:sldId id="376" r:id="rId12"/>
    <p:sldId id="378" r:id="rId13"/>
    <p:sldId id="379" r:id="rId14"/>
    <p:sldId id="358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/>
      <a:tcStyle>
        <a:tcBdr/>
        <a:fill>
          <a:solidFill>
            <a:srgbClr val="EF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A"/>
          </a:solidFill>
        </a:fill>
      </a:tcStyle>
    </a:wholeTbl>
    <a:band2H>
      <a:tcTxStyle/>
      <a:tcStyle>
        <a:tcBdr/>
        <a:fill>
          <a:solidFill>
            <a:srgbClr val="FBE8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>
              <a:lumOff val="17843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928" y="176"/>
      </p:cViewPr>
      <p:guideLst/>
    </p:cSldViewPr>
  </p:slideViewPr>
  <p:outlineViewPr>
    <p:cViewPr>
      <p:scale>
        <a:sx n="33" d="100"/>
        <a:sy n="33" d="100"/>
      </p:scale>
      <p:origin x="0" y="-35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41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8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23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87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9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7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07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65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5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69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6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3186952" y="268288"/>
            <a:ext cx="5669281" cy="3900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Rectangle 7"/>
          <p:cNvSpPr/>
          <p:nvPr/>
        </p:nvSpPr>
        <p:spPr>
          <a:xfrm>
            <a:off x="268940" y="268287"/>
            <a:ext cx="182881" cy="38868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xfrm>
            <a:off x="3276600" y="1656131"/>
            <a:ext cx="5382768" cy="2403258"/>
          </a:xfrm>
          <a:prstGeom prst="rect">
            <a:avLst/>
          </a:prstGeom>
        </p:spPr>
        <p:txBody>
          <a:bodyPr/>
          <a:lstStyle>
            <a:lvl1pPr algn="r">
              <a:defRPr sz="4600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397265" y="4411057"/>
            <a:ext cx="5458969" cy="6217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>
                <a:solidFill>
                  <a:srgbClr val="333333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None/>
              <a:defRPr sz="1600">
                <a:solidFill>
                  <a:srgbClr val="333333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None/>
              <a:defRPr sz="1600">
                <a:solidFill>
                  <a:srgbClr val="333333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None/>
              <a:defRPr sz="1600">
                <a:solidFill>
                  <a:srgbClr val="333333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None/>
              <a:defRPr sz="1600">
                <a:solidFill>
                  <a:srgbClr val="333333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2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181F33-8FBE-1444-AF11-C850C1492B9C}"/>
              </a:ext>
            </a:extLst>
          </p:cNvPr>
          <p:cNvSpPr txBox="1"/>
          <p:nvPr userDrawn="1"/>
        </p:nvSpPr>
        <p:spPr>
          <a:xfrm>
            <a:off x="121920" y="6291094"/>
            <a:ext cx="893064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100" b="1" i="1">
                <a:solidFill>
                  <a:srgbClr val="858585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/>
              <a:t>Metodologie, procedure e limiti delle indagini forensi e di PG su </a:t>
            </a:r>
            <a:r>
              <a:rPr lang="it-IT" sz="1000" dirty="0" err="1"/>
              <a:t>blockchain</a:t>
            </a:r>
            <a:r>
              <a:rPr lang="it-IT" sz="1000" dirty="0"/>
              <a:t> ed </a:t>
            </a:r>
            <a:r>
              <a:rPr lang="it-IT" sz="1000" dirty="0" err="1"/>
              <a:t>exchange</a:t>
            </a:r>
            <a:r>
              <a:rPr lang="it-IT" sz="1000" dirty="0"/>
              <a:t> – Marco Tullio Giordano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5B0E6C-C444-F440-BF68-7AFF6611DEAF}"/>
              </a:ext>
            </a:extLst>
          </p:cNvPr>
          <p:cNvSpPr txBox="1"/>
          <p:nvPr userDrawn="1"/>
        </p:nvSpPr>
        <p:spPr>
          <a:xfrm>
            <a:off x="357590" y="536857"/>
            <a:ext cx="83833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 i="1">
                <a:solidFill>
                  <a:srgbClr val="858585"/>
                </a:solidFill>
              </a:defRPr>
            </a:lvl1pPr>
          </a:lstStyle>
          <a:p>
            <a:r>
              <a:rPr lang="it-IT" sz="1000" dirty="0"/>
              <a:t>E-Privacy XXVI – Dalle Istituzioni alla </a:t>
            </a:r>
            <a:r>
              <a:rPr lang="it-IT" sz="1000" dirty="0" err="1"/>
              <a:t>Blockchain</a:t>
            </a:r>
            <a:r>
              <a:rPr lang="it-IT" sz="1000" dirty="0"/>
              <a:t> - Bari, 3 Ottobre 2019</a:t>
            </a:r>
            <a:endParaRPr sz="100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198" y="1855366"/>
            <a:ext cx="8283688" cy="427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8687" y="6417887"/>
            <a:ext cx="36219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 b="1">
                <a:solidFill>
                  <a:srgbClr val="858585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  <p:sp>
        <p:nvSpPr>
          <p:cNvPr id="6" name="Straight Connector 5"/>
          <p:cNvSpPr/>
          <p:nvPr/>
        </p:nvSpPr>
        <p:spPr>
          <a:xfrm flipH="1" flipV="1">
            <a:off x="457199" y="809397"/>
            <a:ext cx="82836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traight Connector 21"/>
          <p:cNvSpPr/>
          <p:nvPr/>
        </p:nvSpPr>
        <p:spPr>
          <a:xfrm flipH="1" flipV="1">
            <a:off x="457196" y="6238232"/>
            <a:ext cx="82836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826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7112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939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1684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40335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1628775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1855788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082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.giordano@lt42.it" TargetMode="External"/><Relationship Id="rId2" Type="http://schemas.openxmlformats.org/officeDocument/2006/relationships/hyperlink" Target="http://www.lt42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hyperlink" Target="https://www.linkedin.com/in/marcogiorda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 noGrp="1"/>
          </p:cNvSpPr>
          <p:nvPr>
            <p:ph type="ctrTitle"/>
          </p:nvPr>
        </p:nvSpPr>
        <p:spPr>
          <a:xfrm>
            <a:off x="3397265" y="2877207"/>
            <a:ext cx="5382768" cy="11035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sz="2400" b="1" dirty="0"/>
              <a:t>Metodologie, procedure e limiti delle indagini forensi e di Polizia Giudiziaria su </a:t>
            </a:r>
            <a:r>
              <a:rPr lang="it-IT" sz="2400" b="1" dirty="0" err="1"/>
              <a:t>blockchain</a:t>
            </a:r>
            <a:r>
              <a:rPr lang="it-IT" sz="2400" b="1" dirty="0"/>
              <a:t> ed </a:t>
            </a:r>
            <a:r>
              <a:rPr lang="it-IT" sz="2400" b="1" dirty="0" err="1"/>
              <a:t>exchange</a:t>
            </a:r>
            <a:endParaRPr lang="it-IT" sz="24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7DC43F-7AF5-9C4C-9FA0-7E6173DD9B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97265" y="4230599"/>
            <a:ext cx="5458969" cy="983658"/>
          </a:xfrm>
        </p:spPr>
        <p:txBody>
          <a:bodyPr>
            <a:normAutofit/>
          </a:bodyPr>
          <a:lstStyle/>
          <a:p>
            <a:pPr algn="r"/>
            <a:r>
              <a:rPr lang="it-IT" b="1" dirty="0"/>
              <a:t>Marco Tullio Giordano</a:t>
            </a:r>
          </a:p>
          <a:p>
            <a:pPr algn="r"/>
            <a:r>
              <a:rPr lang="it-IT" b="1" dirty="0"/>
              <a:t>Avvocato</a:t>
            </a:r>
          </a:p>
          <a:p>
            <a:pPr algn="r"/>
            <a:r>
              <a:rPr lang="it-IT" b="1" dirty="0" err="1"/>
              <a:t>Crypto</a:t>
            </a:r>
            <a:r>
              <a:rPr lang="it-IT" b="1" dirty="0"/>
              <a:t> Service Providers’ DPO &amp; </a:t>
            </a:r>
            <a:r>
              <a:rPr lang="it-IT" b="1" dirty="0" err="1"/>
              <a:t>Compliance</a:t>
            </a:r>
            <a:r>
              <a:rPr lang="it-IT" b="1" dirty="0"/>
              <a:t> </a:t>
            </a:r>
            <a:r>
              <a:rPr lang="it-IT" b="1" dirty="0" err="1"/>
              <a:t>Officer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182886-2939-AA48-8FD0-CFE8F3274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3" y="421884"/>
            <a:ext cx="2041114" cy="26103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A5F4B9-A0D2-6045-88AE-7AAD91010497}"/>
              </a:ext>
            </a:extLst>
          </p:cNvPr>
          <p:cNvSpPr txBox="1"/>
          <p:nvPr/>
        </p:nvSpPr>
        <p:spPr>
          <a:xfrm>
            <a:off x="634072" y="3429000"/>
            <a:ext cx="235131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Dalle Istituzioni alla </a:t>
            </a:r>
            <a:r>
              <a:rPr kumimoji="0" lang="it-IT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Blockchain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9C637B-5147-6E4E-9952-ABFCE73594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08" y="6059514"/>
            <a:ext cx="13049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9" descr="Immagine 9">
            <a:extLst>
              <a:ext uri="{FF2B5EF4-FFF2-40B4-BE49-F238E27FC236}">
                <a16:creationId xmlns:a16="http://schemas.microsoft.com/office/drawing/2014/main" id="{3B9787B3-9227-044D-BD60-E7E51421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67" y="6017546"/>
            <a:ext cx="2174676" cy="1126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/>
              <a:t>Art. 96 Codice delle Comunicazioni Elettroniche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/>
              <a:t>(decreto legislativo 1° agosto 2003, n. 259)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b="1" dirty="0"/>
              <a:t>Comma 1: </a:t>
            </a:r>
            <a:r>
              <a:rPr lang="it-IT" dirty="0"/>
              <a:t>Le prestazioni a fini di giustizia effettuate a fronte di richieste di intercettazioni e di informazioni da parte delle competenti autorità giudiziarie sono obbligatorie per gli operatori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b="1" dirty="0"/>
              <a:t>Comma 5: </a:t>
            </a:r>
            <a:r>
              <a:rPr lang="it-IT" dirty="0"/>
              <a:t>Ai fini dell'erogazione delle prestazioni di cui al comma 2 gli operatori hanno l'obbligo di negoziare tra loro le modalità di interconnessione allo scopo di garantire la fornitura e l'interoperabilità delle prestazioni stesse</a:t>
            </a: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Prestazioni obbligatorie ISP</a:t>
            </a:r>
          </a:p>
        </p:txBody>
      </p:sp>
    </p:spTree>
    <p:extLst>
      <p:ext uri="{BB962C8B-B14F-4D97-AF65-F5344CB8AC3E}">
        <p14:creationId xmlns:p14="http://schemas.microsoft.com/office/powerpoint/2010/main" val="5047276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b="1" dirty="0"/>
              <a:t>256 c.p.p. &amp; art.132 d.lgs. 196/2003 </a:t>
            </a:r>
            <a:r>
              <a:rPr lang="it-IT" dirty="0"/>
              <a:t>Conservazione dei dati di traffico telematico e doveri di esibizione (conservazione dei dati per 12/24 mesi ed esibizione dietro presentazione di decreto motivato dell’autorità giudiziaria)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it-IT" sz="2200" b="1" dirty="0">
                <a:solidFill>
                  <a:srgbClr val="FF0000"/>
                </a:solidFill>
              </a:rPr>
              <a:t>P.M. </a:t>
            </a:r>
            <a:r>
              <a:rPr lang="it-IT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2200" b="1" dirty="0">
                <a:solidFill>
                  <a:srgbClr val="FF0000"/>
                </a:solidFill>
              </a:rPr>
              <a:t> PP.GG. </a:t>
            </a:r>
            <a:r>
              <a:rPr lang="it-IT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2200" b="1" dirty="0">
                <a:solidFill>
                  <a:srgbClr val="FF0000"/>
                </a:solidFill>
              </a:rPr>
              <a:t> Providers</a:t>
            </a:r>
          </a:p>
          <a:p>
            <a:pPr marL="0" indent="0" algn="ctr">
              <a:lnSpc>
                <a:spcPct val="90000"/>
              </a:lnSpc>
              <a:buNone/>
            </a:pPr>
            <a:endParaRPr lang="it-IT" sz="1500" b="1" dirty="0"/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/>
              <a:t>Per provider ubicati in giurisdizioni estere (fuori dall’EFTA): </a:t>
            </a:r>
            <a:r>
              <a:rPr lang="it-IT" dirty="0"/>
              <a:t>MLAT (</a:t>
            </a:r>
            <a:r>
              <a:rPr lang="it-IT" dirty="0" err="1"/>
              <a:t>Mutual</a:t>
            </a:r>
            <a:r>
              <a:rPr lang="it-IT" dirty="0"/>
              <a:t> Legal Assistance </a:t>
            </a:r>
            <a:r>
              <a:rPr lang="it-IT" dirty="0" err="1"/>
              <a:t>Treaty</a:t>
            </a:r>
            <a:r>
              <a:rPr lang="it-IT" dirty="0"/>
              <a:t>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2200" b="1" dirty="0">
                <a:solidFill>
                  <a:srgbClr val="FF0000"/>
                </a:solidFill>
              </a:rPr>
              <a:t>P.M. </a:t>
            </a:r>
            <a:r>
              <a:rPr lang="it-IT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2200" b="1" dirty="0">
                <a:solidFill>
                  <a:srgbClr val="FF0000"/>
                </a:solidFill>
              </a:rPr>
              <a:t> Ministero Giustizia </a:t>
            </a:r>
            <a:r>
              <a:rPr lang="it-IT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2200" b="1" dirty="0">
                <a:solidFill>
                  <a:srgbClr val="FF0000"/>
                </a:solidFill>
              </a:rPr>
              <a:t> DOJ </a:t>
            </a:r>
            <a:r>
              <a:rPr lang="it-IT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2200" b="1" dirty="0">
                <a:solidFill>
                  <a:srgbClr val="FF0000"/>
                </a:solidFill>
              </a:rPr>
              <a:t> Providers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Prestazioni obbligatorie ISP</a:t>
            </a:r>
          </a:p>
        </p:txBody>
      </p:sp>
    </p:spTree>
    <p:extLst>
      <p:ext uri="{BB962C8B-B14F-4D97-AF65-F5344CB8AC3E}">
        <p14:creationId xmlns:p14="http://schemas.microsoft.com/office/powerpoint/2010/main" val="29335041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b="1" dirty="0"/>
              <a:t>DISPOSIZIONI FUTURE:</a:t>
            </a:r>
          </a:p>
          <a:p>
            <a:pPr marL="0" indent="0" algn="ctr">
              <a:lnSpc>
                <a:spcPct val="90000"/>
              </a:lnSpc>
              <a:buNone/>
            </a:pP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USA: CLOUD </a:t>
            </a:r>
            <a:r>
              <a:rPr lang="it-IT" b="1" dirty="0" err="1"/>
              <a:t>Act</a:t>
            </a:r>
            <a:r>
              <a:rPr lang="it-IT" b="1" dirty="0"/>
              <a:t> </a:t>
            </a:r>
            <a:r>
              <a:rPr lang="it-IT" dirty="0"/>
              <a:t>( CLARIFYING LAWFUL OVERSEAS USE OF DATA)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EU: E-</a:t>
            </a:r>
            <a:r>
              <a:rPr lang="it-IT" b="1" dirty="0" err="1"/>
              <a:t>Evidence</a:t>
            </a:r>
            <a:r>
              <a:rPr lang="it-IT" b="1" dirty="0"/>
              <a:t> </a:t>
            </a:r>
            <a:r>
              <a:rPr lang="it-IT" b="1" dirty="0" err="1"/>
              <a:t>Proposal</a:t>
            </a:r>
            <a:r>
              <a:rPr lang="it-IT" b="1" dirty="0"/>
              <a:t> 2018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→  Ordine europeo di esibizione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→  Ordine europeo di conservazione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→  Nomina rappresentante legale sul territorio UE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Prestazioni obbligatorie ISP</a:t>
            </a:r>
          </a:p>
        </p:txBody>
      </p:sp>
    </p:spTree>
    <p:extLst>
      <p:ext uri="{BB962C8B-B14F-4D97-AF65-F5344CB8AC3E}">
        <p14:creationId xmlns:p14="http://schemas.microsoft.com/office/powerpoint/2010/main" val="21939889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b="1" dirty="0"/>
              <a:t>MISURE CAUTELARI REALI:</a:t>
            </a:r>
          </a:p>
          <a:p>
            <a:pPr marL="0" indent="0">
              <a:lnSpc>
                <a:spcPct val="90000"/>
              </a:lnSpc>
              <a:buNone/>
            </a:pP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Sequestro probatorio (art. 253 c.p.p.)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Sequestro Preventivo (art. 321c.p.p.)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→ Confisca (art. 240 c.p.p.)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 marL="0" indent="0">
              <a:lnSpc>
                <a:spcPct val="90000"/>
              </a:lnSpc>
              <a:buNone/>
            </a:pPr>
            <a:r>
              <a:rPr lang="it-IT" u="sng" dirty="0"/>
              <a:t>N.B. Attività di perquisizione e sequestro </a:t>
            </a:r>
            <a:r>
              <a:rPr lang="it-IT" b="1" u="sng" dirty="0"/>
              <a:t>presso terzi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Prestazioni obbligatorie ISP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ED9213AF-4824-2A42-A88C-552A1844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42" y="2728685"/>
            <a:ext cx="3272159" cy="14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12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egnaposto numero diapositiva 3"/>
          <p:cNvSpPr txBox="1">
            <a:spLocks noGrp="1"/>
          </p:cNvSpPr>
          <p:nvPr>
            <p:ph type="sldNum" sz="quarter" idx="4294967295"/>
          </p:nvPr>
        </p:nvSpPr>
        <p:spPr>
          <a:xfrm>
            <a:off x="8402025" y="6223767"/>
            <a:ext cx="33886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aphicFrame>
        <p:nvGraphicFramePr>
          <p:cNvPr id="569" name="Tabella 4"/>
          <p:cNvGraphicFramePr/>
          <p:nvPr>
            <p:extLst>
              <p:ext uri="{D42A27DB-BD31-4B8C-83A1-F6EECF244321}">
                <p14:modId xmlns:p14="http://schemas.microsoft.com/office/powerpoint/2010/main" val="1309993397"/>
              </p:ext>
            </p:extLst>
          </p:nvPr>
        </p:nvGraphicFramePr>
        <p:xfrm>
          <a:off x="507979" y="1654474"/>
          <a:ext cx="7894046" cy="179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4526">
                <a:tc>
                  <a:txBody>
                    <a:bodyPr/>
                    <a:lstStyle/>
                    <a:p>
                      <a:pPr lvl="8" indent="0" algn="ctr">
                        <a:defRPr sz="2600" b="1">
                          <a:solidFill>
                            <a:schemeClr val="accent1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8" indent="0" algn="ctr">
                        <a:defRPr sz="2600" b="1">
                          <a:solidFill>
                            <a:schemeClr val="accent1"/>
                          </a:solidFill>
                        </a:defRPr>
                      </a:pPr>
                      <a:r>
                        <a:rPr lang="it-IT" dirty="0"/>
                        <a:t>Avv. Marco Tullio Giordano</a:t>
                      </a:r>
                      <a:br>
                        <a:rPr lang="it-IT" dirty="0"/>
                      </a:br>
                      <a:endParaRPr lang="it-IT" dirty="0"/>
                    </a:p>
                    <a:p>
                      <a:pPr lvl="8" indent="0" algn="ctr">
                        <a:defRPr sz="1200"/>
                      </a:pPr>
                      <a:r>
                        <a:rPr dirty="0"/>
                        <a:t>Web: </a:t>
                      </a:r>
                      <a:r>
                        <a:rPr dirty="0">
                          <a:hlinkClick r:id="rId2"/>
                        </a:rPr>
                        <a:t>www.</a:t>
                      </a:r>
                      <a:r>
                        <a:rPr lang="it-IT" dirty="0">
                          <a:hlinkClick r:id="rId2"/>
                        </a:rPr>
                        <a:t>lt42</a:t>
                      </a:r>
                      <a:r>
                        <a:rPr dirty="0">
                          <a:hlinkClick r:id="rId2"/>
                        </a:rPr>
                        <a:t>.it</a:t>
                      </a:r>
                      <a:endParaRPr lang="it-IT" dirty="0"/>
                    </a:p>
                    <a:p>
                      <a:pPr lvl="8" indent="0" algn="ctr">
                        <a:defRPr sz="1200"/>
                      </a:pPr>
                      <a:endParaRPr dirty="0"/>
                    </a:p>
                    <a:p>
                      <a:pPr lvl="8" indent="0" algn="ctr">
                        <a:defRPr sz="1200"/>
                      </a:pPr>
                      <a:r>
                        <a:rPr dirty="0"/>
                        <a:t>Mail </a:t>
                      </a:r>
                      <a:r>
                        <a:rPr lang="it-IT" dirty="0" err="1">
                          <a:hlinkClick r:id="rId3"/>
                        </a:rPr>
                        <a:t>m.giordano</a:t>
                      </a:r>
                      <a:r>
                        <a:rPr dirty="0">
                          <a:hlinkClick r:id="rId3"/>
                        </a:rPr>
                        <a:t>@</a:t>
                      </a:r>
                      <a:r>
                        <a:rPr lang="it-IT" dirty="0">
                          <a:hlinkClick r:id="rId3"/>
                        </a:rPr>
                        <a:t>lt42</a:t>
                      </a:r>
                      <a:r>
                        <a:rPr dirty="0">
                          <a:hlinkClick r:id="rId3"/>
                        </a:rPr>
                        <a:t>.it</a:t>
                      </a:r>
                      <a:endParaRPr lang="it-IT" dirty="0"/>
                    </a:p>
                    <a:p>
                      <a:pPr lvl="8" indent="0" algn="ctr">
                        <a:defRPr sz="1200"/>
                      </a:pPr>
                      <a:endParaRPr dirty="0"/>
                    </a:p>
                    <a:p>
                      <a:pPr lvl="8" indent="0" algn="ctr">
                        <a:defRPr sz="1200"/>
                      </a:pPr>
                      <a:r>
                        <a:rPr lang="it-IT" dirty="0" err="1"/>
                        <a:t>LinkedIn</a:t>
                      </a:r>
                      <a:r>
                        <a:rPr dirty="0"/>
                        <a:t>:</a:t>
                      </a:r>
                      <a:r>
                        <a:rPr lang="it-IT" dirty="0"/>
                        <a:t> </a:t>
                      </a:r>
                      <a:r>
                        <a:rPr lang="it-IT" dirty="0">
                          <a:hlinkClick r:id="rId4"/>
                        </a:rPr>
                        <a:t>https://www.linkedin.com/in/marcogiordano/</a:t>
                      </a:r>
                      <a:r>
                        <a:rPr lang="it-IT" dirty="0"/>
                        <a:t> </a:t>
                      </a: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D01D957D-9F8E-294D-AC81-0D7D5FB12F6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61" y="5395823"/>
            <a:ext cx="13049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 descr="Immagine 9">
            <a:extLst>
              <a:ext uri="{FF2B5EF4-FFF2-40B4-BE49-F238E27FC236}">
                <a16:creationId xmlns:a16="http://schemas.microsoft.com/office/drawing/2014/main" id="{2BA47D18-D311-F344-911E-E3C2910E7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20" y="5353855"/>
            <a:ext cx="2174676" cy="1126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855366"/>
            <a:ext cx="8165518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 b="1"/>
            </a:pPr>
            <a:r>
              <a:rPr lang="it-IT" dirty="0"/>
              <a:t>Avvocato</a:t>
            </a:r>
            <a:r>
              <a:rPr b="0" dirty="0"/>
              <a:t> </a:t>
            </a:r>
            <a:r>
              <a:rPr lang="it-IT" b="0" dirty="0" err="1"/>
              <a:t>Cybercrimes</a:t>
            </a:r>
            <a:r>
              <a:rPr lang="it-IT" b="0" dirty="0"/>
              <a:t>, Responsabilità ISP, Privacy, </a:t>
            </a:r>
            <a:r>
              <a:rPr lang="it-IT" b="0" dirty="0" err="1"/>
              <a:t>Cybersecurity</a:t>
            </a:r>
            <a:r>
              <a:rPr lang="it-IT" b="0" dirty="0"/>
              <a:t>, IP </a:t>
            </a:r>
            <a:r>
              <a:rPr lang="it-IT" b="0" dirty="0" err="1"/>
              <a:t>protection</a:t>
            </a:r>
            <a:endParaRPr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 b="1"/>
            </a:pPr>
            <a:r>
              <a:rPr lang="it-IT" sz="1600" b="1" dirty="0"/>
              <a:t>Lead Auditor ISO/IEC 27001:2014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 b="1"/>
            </a:pPr>
            <a:r>
              <a:rPr lang="it-IT" dirty="0"/>
              <a:t>DPO &amp; </a:t>
            </a:r>
            <a:r>
              <a:rPr lang="it-IT" dirty="0" err="1"/>
              <a:t>Compliance</a:t>
            </a:r>
            <a:r>
              <a:rPr lang="it-IT" dirty="0"/>
              <a:t> </a:t>
            </a:r>
            <a:r>
              <a:rPr lang="it-IT" dirty="0" err="1"/>
              <a:t>Officer</a:t>
            </a:r>
            <a:r>
              <a:rPr lang="it-IT" dirty="0"/>
              <a:t>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 b="1"/>
            </a:pPr>
            <a:r>
              <a:rPr lang="it-IT" dirty="0"/>
              <a:t>+10 </a:t>
            </a:r>
            <a:r>
              <a:rPr lang="it-IT" dirty="0" err="1"/>
              <a:t>years</a:t>
            </a:r>
            <a:r>
              <a:rPr lang="it-IT" dirty="0"/>
              <a:t> in LEA Liaison for </a:t>
            </a:r>
            <a:r>
              <a:rPr lang="it-IT" dirty="0" err="1"/>
              <a:t>ISPs</a:t>
            </a:r>
            <a:endParaRPr lang="it-IT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 b="1"/>
            </a:pPr>
            <a:r>
              <a:rPr dirty="0" err="1"/>
              <a:t>Cultore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materia</a:t>
            </a:r>
            <a:r>
              <a:rPr b="0" dirty="0"/>
              <a:t> in </a:t>
            </a:r>
            <a:r>
              <a:rPr dirty="0"/>
              <a:t>Informatica </a:t>
            </a:r>
            <a:r>
              <a:rPr dirty="0" err="1"/>
              <a:t>Giuridica</a:t>
            </a:r>
            <a:r>
              <a:rPr dirty="0"/>
              <a:t> </a:t>
            </a:r>
            <a:r>
              <a:rPr b="0" dirty="0"/>
              <a:t>(IUS20) </a:t>
            </a:r>
            <a:r>
              <a:rPr dirty="0"/>
              <a:t>@</a:t>
            </a:r>
            <a:r>
              <a:rPr dirty="0" err="1"/>
              <a:t>UniMI</a:t>
            </a:r>
            <a:endParaRPr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/>
            </a:pPr>
            <a:endParaRPr lang="it-IT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/>
            </a:pPr>
            <a:endParaRPr lang="it-IT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/>
            </a:pPr>
            <a:r>
              <a:rPr lang="it-IT" dirty="0"/>
              <a:t>Co-</a:t>
            </a:r>
            <a:r>
              <a:rPr lang="it-IT" dirty="0" err="1"/>
              <a:t>Founder</a:t>
            </a:r>
            <a:r>
              <a:rPr lang="it-IT" dirty="0"/>
              <a:t> @ </a:t>
            </a:r>
            <a:r>
              <a:rPr lang="it-IT" b="1" dirty="0"/>
              <a:t>LT42</a:t>
            </a:r>
            <a:r>
              <a:rPr lang="it-IT" dirty="0"/>
              <a:t> </a:t>
            </a:r>
            <a:r>
              <a:rPr lang="it-IT" b="1" dirty="0"/>
              <a:t>The Legal </a:t>
            </a:r>
            <a:r>
              <a:rPr lang="it-IT" b="1" dirty="0" err="1"/>
              <a:t>Tech</a:t>
            </a:r>
            <a:r>
              <a:rPr lang="it-IT" b="1" dirty="0"/>
              <a:t> Company</a:t>
            </a:r>
            <a:endParaRPr sz="18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 sz="1600"/>
            </a:pPr>
            <a:r>
              <a:rPr lang="it-IT" sz="1600" dirty="0">
                <a:solidFill>
                  <a:schemeClr val="dk1"/>
                </a:solidFill>
              </a:rPr>
              <a:t>Membro di </a:t>
            </a:r>
            <a:r>
              <a:rPr lang="it-IT" sz="1600" b="1" dirty="0" err="1">
                <a:solidFill>
                  <a:schemeClr val="dk1"/>
                </a:solidFill>
              </a:rPr>
              <a:t>Coinlex</a:t>
            </a:r>
            <a:r>
              <a:rPr lang="it-IT" sz="1600" dirty="0">
                <a:solidFill>
                  <a:schemeClr val="dk1"/>
                </a:solidFill>
              </a:rPr>
              <a:t> – network di professionisti per assistenza BC &amp; </a:t>
            </a:r>
            <a:r>
              <a:rPr lang="it-IT" sz="1600" dirty="0" err="1">
                <a:solidFill>
                  <a:schemeClr val="dk1"/>
                </a:solidFill>
              </a:rPr>
              <a:t>Crypto</a:t>
            </a:r>
            <a:endParaRPr sz="1800" dirty="0"/>
          </a:p>
        </p:txBody>
      </p:sp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457199" y="1014016"/>
            <a:ext cx="8283686" cy="567402"/>
          </a:xfrm>
          <a:prstGeom prst="rect">
            <a:avLst/>
          </a:prstGeom>
        </p:spPr>
        <p:txBody>
          <a:bodyPr/>
          <a:lstStyle>
            <a:lvl1pPr defTabSz="786384">
              <a:defRPr sz="3096"/>
            </a:lvl1pPr>
          </a:lstStyle>
          <a:p>
            <a:r>
              <a:rPr lang="it-IT" dirty="0"/>
              <a:t>Marco Tullio Giordano</a:t>
            </a:r>
            <a:endParaRPr dirty="0"/>
          </a:p>
        </p:txBody>
      </p:sp>
      <p:sp>
        <p:nvSpPr>
          <p:cNvPr id="7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558505" y="6221233"/>
            <a:ext cx="182381" cy="261610"/>
          </a:xfrm>
          <a:prstGeom prst="rect">
            <a:avLst/>
          </a:prstGeom>
          <a:noFill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dirty="0"/>
              <a:t>Prestatori di servizi relativi all'utilizzo di valuta virtuale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/>
              <a:t>Sono il punto di ingresso ed il punto di uscita per gli utenti dal mondo delle </a:t>
            </a:r>
            <a:r>
              <a:rPr lang="it-IT" dirty="0" err="1"/>
              <a:t>criptovalute</a:t>
            </a:r>
            <a:endParaRPr lang="it-IT" dirty="0"/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Cryptocurrencies</a:t>
            </a:r>
            <a:r>
              <a:rPr lang="it-IT" dirty="0"/>
              <a:t> Service Providers</a:t>
            </a:r>
          </a:p>
        </p:txBody>
      </p:sp>
      <p:pic>
        <p:nvPicPr>
          <p:cNvPr id="1026" name="Picture 2" descr="Risultati immagini per criptocurrencies service providers">
            <a:extLst>
              <a:ext uri="{FF2B5EF4-FFF2-40B4-BE49-F238E27FC236}">
                <a16:creationId xmlns:a16="http://schemas.microsoft.com/office/drawing/2014/main" id="{E3BEF521-7A94-A54B-936F-D9E808D6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488293"/>
            <a:ext cx="38354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4800601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it-IT" b="1" dirty="0"/>
              <a:t>Prestatori di servizi relativi all’utilizzo di valuta virtuale: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dirty="0"/>
              <a:t>“ogni persona fisica o giuridica che fornisce a terzi, a titolo professionale, servizi funzionali all’utilizzo, allo scambio, alla conservazione di valuta virtuale e alla loro conversione da ovvero in valute aventi corso legale”</a:t>
            </a:r>
          </a:p>
          <a:p>
            <a:pPr marL="0" indent="0" algn="ctr">
              <a:lnSpc>
                <a:spcPct val="90000"/>
              </a:lnSpc>
              <a:buNone/>
            </a:pPr>
            <a:endParaRPr lang="it-IT" dirty="0"/>
          </a:p>
          <a:p>
            <a:pPr marL="0" indent="0" algn="ctr">
              <a:lnSpc>
                <a:spcPct val="90000"/>
              </a:lnSpc>
              <a:buNone/>
            </a:pPr>
            <a:r>
              <a:rPr lang="it-IT" dirty="0"/>
              <a:t> </a:t>
            </a:r>
            <a:r>
              <a:rPr lang="it-IT" sz="1500" dirty="0"/>
              <a:t>(Art.1, co. 2, </a:t>
            </a:r>
            <a:r>
              <a:rPr lang="it-IT" sz="1500" dirty="0" err="1"/>
              <a:t>lett</a:t>
            </a:r>
            <a:r>
              <a:rPr lang="it-IT" sz="1500" dirty="0"/>
              <a:t>. </a:t>
            </a:r>
            <a:r>
              <a:rPr lang="it-IT" sz="1500" dirty="0" err="1"/>
              <a:t>ff</a:t>
            </a:r>
            <a:r>
              <a:rPr lang="it-IT" sz="1500" dirty="0"/>
              <a:t>), D.lgs.231/2007, come modificato dal D.lgs.90/2017)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>
              <a:lnSpc>
                <a:spcPct val="90000"/>
              </a:lnSpc>
              <a:buNone/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Cryptocurrencies</a:t>
            </a:r>
            <a:r>
              <a:rPr lang="it-IT" dirty="0"/>
              <a:t> Service Providers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28087673-A8D6-D54F-9A0E-2D5533A1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25" y="3990765"/>
            <a:ext cx="3079029" cy="20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bitcoin dollar conversion">
            <a:extLst>
              <a:ext uri="{FF2B5EF4-FFF2-40B4-BE49-F238E27FC236}">
                <a16:creationId xmlns:a16="http://schemas.microsoft.com/office/drawing/2014/main" id="{E4620366-0CA4-A14B-A6D7-4BB3723B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25" y="1553441"/>
            <a:ext cx="3096050" cy="23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39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Exchanges</a:t>
            </a:r>
            <a:r>
              <a:rPr lang="it-IT" b="1" dirty="0"/>
              <a:t> </a:t>
            </a:r>
            <a:r>
              <a:rPr lang="it-IT" dirty="0"/>
              <a:t>Fiat/</a:t>
            </a:r>
            <a:r>
              <a:rPr lang="it-IT" dirty="0" err="1"/>
              <a:t>Crypto</a:t>
            </a:r>
            <a:r>
              <a:rPr lang="it-IT" dirty="0"/>
              <a:t> (i.e. </a:t>
            </a:r>
            <a:r>
              <a:rPr lang="it-IT" dirty="0" err="1"/>
              <a:t>Coinbase</a:t>
            </a:r>
            <a:r>
              <a:rPr lang="it-IT" dirty="0"/>
              <a:t>, </a:t>
            </a:r>
            <a:r>
              <a:rPr lang="it-IT" dirty="0" err="1"/>
              <a:t>Bitstamp</a:t>
            </a:r>
            <a:r>
              <a:rPr lang="it-IT" dirty="0"/>
              <a:t>, </a:t>
            </a:r>
            <a:r>
              <a:rPr lang="it-IT" dirty="0" err="1"/>
              <a:t>Kraken</a:t>
            </a:r>
            <a:r>
              <a:rPr lang="it-IT" dirty="0"/>
              <a:t>, TRT)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Exchanges</a:t>
            </a:r>
            <a:r>
              <a:rPr lang="it-IT" dirty="0"/>
              <a:t> </a:t>
            </a:r>
            <a:r>
              <a:rPr lang="it-IT" dirty="0" err="1"/>
              <a:t>Crypto</a:t>
            </a:r>
            <a:r>
              <a:rPr lang="it-IT" dirty="0"/>
              <a:t>/</a:t>
            </a:r>
            <a:r>
              <a:rPr lang="it-IT" dirty="0" err="1"/>
              <a:t>Crypto</a:t>
            </a:r>
            <a:r>
              <a:rPr lang="it-IT" dirty="0"/>
              <a:t> (i.e. </a:t>
            </a:r>
            <a:r>
              <a:rPr lang="it-IT" dirty="0" err="1"/>
              <a:t>Binance</a:t>
            </a:r>
            <a:r>
              <a:rPr lang="it-IT" dirty="0"/>
              <a:t>, </a:t>
            </a:r>
            <a:r>
              <a:rPr lang="it-IT" dirty="0" err="1"/>
              <a:t>Poloniex</a:t>
            </a:r>
            <a:r>
              <a:rPr lang="it-IT" dirty="0"/>
              <a:t>, </a:t>
            </a:r>
            <a:r>
              <a:rPr lang="it-IT" dirty="0" err="1"/>
              <a:t>BitiFinex</a:t>
            </a:r>
            <a:r>
              <a:rPr lang="it-IT" dirty="0"/>
              <a:t>)</a:t>
            </a: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Trading </a:t>
            </a:r>
            <a:r>
              <a:rPr lang="it-IT" b="1" dirty="0" err="1"/>
              <a:t>Exchanges</a:t>
            </a:r>
            <a:r>
              <a:rPr lang="it-IT" b="1" dirty="0"/>
              <a:t> ↑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Custodial</a:t>
            </a:r>
            <a:r>
              <a:rPr lang="it-IT" b="1" dirty="0"/>
              <a:t> </a:t>
            </a:r>
            <a:r>
              <a:rPr lang="it-IT" b="1" dirty="0" err="1"/>
              <a:t>Wallets</a:t>
            </a: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Mining</a:t>
            </a:r>
            <a:r>
              <a:rPr lang="it-IT" b="1" dirty="0"/>
              <a:t> Pools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b="1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/>
              <a:t>DEX</a:t>
            </a:r>
            <a:r>
              <a:rPr lang="it-IT"/>
              <a:t> </a:t>
            </a:r>
            <a:r>
              <a:rPr lang="it-IT" dirty="0"/>
              <a:t>(De-</a:t>
            </a:r>
            <a:r>
              <a:rPr lang="it-IT" dirty="0" err="1"/>
              <a:t>centralized</a:t>
            </a:r>
            <a:r>
              <a:rPr lang="it-IT" dirty="0"/>
              <a:t> </a:t>
            </a:r>
            <a:r>
              <a:rPr lang="it-IT" dirty="0" err="1"/>
              <a:t>exchanges</a:t>
            </a:r>
            <a:r>
              <a:rPr lang="it-IT" dirty="0"/>
              <a:t>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dAPPs</a:t>
            </a:r>
            <a:r>
              <a:rPr lang="it-IT" dirty="0"/>
              <a:t> (De-</a:t>
            </a:r>
            <a:r>
              <a:rPr lang="it-IT" dirty="0" err="1"/>
              <a:t>centralized</a:t>
            </a:r>
            <a:r>
              <a:rPr lang="it-IT" dirty="0"/>
              <a:t> </a:t>
            </a:r>
            <a:r>
              <a:rPr lang="it-IT" dirty="0" err="1"/>
              <a:t>apps</a:t>
            </a:r>
            <a:r>
              <a:rPr lang="it-IT" dirty="0"/>
              <a:t>)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Cryptocurrencies</a:t>
            </a:r>
            <a:r>
              <a:rPr lang="it-IT" dirty="0"/>
              <a:t>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4476818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55172" y="3305786"/>
            <a:ext cx="8283686" cy="24557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Privacy </a:t>
            </a:r>
            <a:r>
              <a:rPr lang="it-IT" dirty="0"/>
              <a:t>e </a:t>
            </a:r>
            <a:r>
              <a:rPr lang="it-IT" b="1" dirty="0"/>
              <a:t>Data </a:t>
            </a:r>
            <a:r>
              <a:rPr lang="it-IT" b="1" dirty="0" err="1"/>
              <a:t>Protection</a:t>
            </a: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KYC/AML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Prestazioni Obbligatorie </a:t>
            </a:r>
            <a:r>
              <a:rPr lang="it-IT" dirty="0"/>
              <a:t>a fini di giustizia</a:t>
            </a: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Obblighi di </a:t>
            </a:r>
            <a:r>
              <a:rPr lang="it-IT" dirty="0" err="1"/>
              <a:t>compliance</a:t>
            </a:r>
            <a:endParaRPr lang="it-IT" dirty="0"/>
          </a:p>
        </p:txBody>
      </p:sp>
      <p:pic>
        <p:nvPicPr>
          <p:cNvPr id="3074" name="Picture 2" descr="Risultati immagini per compliance">
            <a:extLst>
              <a:ext uri="{FF2B5EF4-FFF2-40B4-BE49-F238E27FC236}">
                <a16:creationId xmlns:a16="http://schemas.microsoft.com/office/drawing/2014/main" id="{DE3B27E2-B4E9-9B4B-A46A-253A3EE4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88" y="1877544"/>
            <a:ext cx="2434771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653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702753" y="1734858"/>
            <a:ext cx="3460460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2200" b="1" dirty="0"/>
              <a:t>GDPR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2200" b="1" dirty="0"/>
              <a:t>NIS Directive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sz="2200" b="1" dirty="0"/>
              <a:t>PSD2 Directive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it-IT" b="1" dirty="0"/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 err="1"/>
              <a:t>Accountability</a:t>
            </a:r>
            <a:endParaRPr lang="it-IT" b="1" dirty="0"/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/>
              <a:t>Security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 err="1"/>
              <a:t>Retention</a:t>
            </a:r>
            <a:endParaRPr lang="it-IT" b="1" dirty="0"/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b="1" dirty="0"/>
              <a:t>Data </a:t>
            </a:r>
            <a:r>
              <a:rPr lang="it-IT" b="1" dirty="0" err="1"/>
              <a:t>breach</a:t>
            </a:r>
            <a:r>
              <a:rPr lang="it-IT" b="1" dirty="0"/>
              <a:t> procedure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Privacy/Data </a:t>
            </a:r>
            <a:r>
              <a:rPr lang="it-IT" dirty="0" err="1"/>
              <a:t>Retention</a:t>
            </a:r>
            <a:endParaRPr lang="it-IT" dirty="0"/>
          </a:p>
        </p:txBody>
      </p:sp>
      <p:pic>
        <p:nvPicPr>
          <p:cNvPr id="1026" name="Picture 2" descr="Risultati immagini per gdpr">
            <a:extLst>
              <a:ext uri="{FF2B5EF4-FFF2-40B4-BE49-F238E27FC236}">
                <a16:creationId xmlns:a16="http://schemas.microsoft.com/office/drawing/2014/main" id="{05C695EE-AF7A-3948-B1FA-C93E6C6A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714282"/>
            <a:ext cx="3822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nis directive">
            <a:extLst>
              <a:ext uri="{FF2B5EF4-FFF2-40B4-BE49-F238E27FC236}">
                <a16:creationId xmlns:a16="http://schemas.microsoft.com/office/drawing/2014/main" id="{4CFB01BA-ED06-F040-9217-A12E4B60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841047"/>
            <a:ext cx="38227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giù 1">
            <a:extLst>
              <a:ext uri="{FF2B5EF4-FFF2-40B4-BE49-F238E27FC236}">
                <a16:creationId xmlns:a16="http://schemas.microsoft.com/office/drawing/2014/main" id="{D2EAE2EF-5A3B-6448-9880-8F5FF7B5D083}"/>
              </a:ext>
            </a:extLst>
          </p:cNvPr>
          <p:cNvSpPr/>
          <p:nvPr/>
        </p:nvSpPr>
        <p:spPr>
          <a:xfrm>
            <a:off x="6147757" y="3126762"/>
            <a:ext cx="570451" cy="859720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74683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956034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it-IT" b="1" dirty="0"/>
              <a:t>RIFORMA</a:t>
            </a:r>
            <a:r>
              <a:rPr lang="it-IT" dirty="0"/>
              <a:t> - IL DECRETO LEGISLATIVO </a:t>
            </a:r>
            <a:r>
              <a:rPr lang="it-IT" b="1" dirty="0"/>
              <a:t>25 MAGGIO 2017, N. 90</a:t>
            </a:r>
            <a:endParaRPr lang="it-IT" dirty="0"/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  <a:p>
            <a:pPr marL="0" indent="0" algn="ctr">
              <a:lnSpc>
                <a:spcPct val="90000"/>
              </a:lnSpc>
              <a:buNone/>
            </a:pPr>
            <a:endParaRPr lang="it-IT" dirty="0"/>
          </a:p>
          <a:p>
            <a:pPr marL="0" indent="0" algn="ctr">
              <a:lnSpc>
                <a:spcPct val="90000"/>
              </a:lnSpc>
              <a:buNone/>
            </a:pPr>
            <a:r>
              <a:rPr lang="it-IT" dirty="0"/>
              <a:t>I prestatori di servizi relativi all’utilizzo di valuta virtuale sono inclusi tra i destinatari degli obblighi antiriciclaggio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dirty="0"/>
              <a:t>“</a:t>
            </a:r>
            <a:r>
              <a:rPr lang="it-IT" b="1" dirty="0"/>
              <a:t>limitatamente allo svolgimento dell’attività di conversione di valute virtuali da ovvero in valute aventi corso forzoso</a:t>
            </a:r>
            <a:r>
              <a:rPr lang="it-IT" dirty="0"/>
              <a:t>”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Anti-Money-</a:t>
            </a:r>
            <a:r>
              <a:rPr lang="it-IT" dirty="0" err="1"/>
              <a:t>Laundering</a:t>
            </a:r>
            <a:endParaRPr lang="it-IT" dirty="0"/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65E56FC0-4FF7-BE49-BFDF-870FDEC13339}"/>
              </a:ext>
            </a:extLst>
          </p:cNvPr>
          <p:cNvSpPr/>
          <p:nvPr/>
        </p:nvSpPr>
        <p:spPr>
          <a:xfrm>
            <a:off x="4160939" y="2625753"/>
            <a:ext cx="536896" cy="503340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7131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9" y="1855366"/>
            <a:ext cx="8283686" cy="4270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Analisi preliminare </a:t>
            </a:r>
            <a:r>
              <a:rPr lang="it-IT" dirty="0"/>
              <a:t>(i.e. controllo dei </a:t>
            </a:r>
            <a:r>
              <a:rPr lang="it-IT" dirty="0" err="1"/>
              <a:t>wallet</a:t>
            </a:r>
            <a:r>
              <a:rPr lang="it-IT" dirty="0"/>
              <a:t> e </a:t>
            </a:r>
            <a:r>
              <a:rPr lang="it-IT" dirty="0" err="1"/>
              <a:t>darknet</a:t>
            </a:r>
            <a:r>
              <a:rPr lang="it-IT" dirty="0"/>
              <a:t>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Adeguata Verifica </a:t>
            </a:r>
            <a:r>
              <a:rPr lang="it-IT" dirty="0"/>
              <a:t>(dati utente, </a:t>
            </a:r>
            <a:r>
              <a:rPr lang="it-IT" dirty="0" err="1"/>
              <a:t>checklist</a:t>
            </a:r>
            <a:r>
              <a:rPr lang="it-IT" dirty="0"/>
              <a:t> AML)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Valutazione del rischio </a:t>
            </a:r>
            <a:r>
              <a:rPr lang="it-IT" dirty="0"/>
              <a:t>(i.e. indicatori di anomalia e gli schemi e modelli di comportamenti anomali – D.M. 16.04.2010)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dirty="0"/>
              <a:t>Segnalazione operazioni sospette SOS/SARA @ UIF </a:t>
            </a:r>
            <a:r>
              <a:rPr lang="it-IT" dirty="0"/>
              <a:t>(Unità di Informazione Finanziaria di Banca d’Italia)</a:t>
            </a:r>
            <a:endParaRPr lang="it-IT" b="1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dirty="0"/>
              <a:t>Iscrizione registro OAM </a:t>
            </a:r>
            <a:r>
              <a:rPr lang="it-IT" dirty="0"/>
              <a:t>(iscrizione in una sezione speciale del registro tenuto dall’Organismo degli agenti e dei mediatori –OAM, art. 17-bis, co. 8-bis e 8-ter, del D.lgs.141/2010)</a:t>
            </a:r>
            <a:endParaRPr lang="it-IT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0265" y="6223767"/>
            <a:ext cx="260621" cy="2565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F6EFF-D68C-2040-9ACE-14D67B5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14016"/>
            <a:ext cx="8283688" cy="567401"/>
          </a:xfrm>
        </p:spPr>
        <p:txBody>
          <a:bodyPr>
            <a:normAutofit fontScale="90000"/>
          </a:bodyPr>
          <a:lstStyle/>
          <a:p>
            <a:r>
              <a:rPr lang="it-IT" dirty="0"/>
              <a:t>Anti-Money-</a:t>
            </a:r>
            <a:r>
              <a:rPr lang="it-IT" dirty="0" err="1"/>
              <a:t>Laundering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2649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la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z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693</Words>
  <Application>Microsoft Macintosh PowerPoint</Application>
  <PresentationFormat>Presentazione su schermo (4:3)</PresentationFormat>
  <Paragraphs>129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Plaza</vt:lpstr>
      <vt:lpstr>Metodologie, procedure e limiti delle indagini forensi e di Polizia Giudiziaria su blockchain ed exchange</vt:lpstr>
      <vt:lpstr>Marco Tullio Giordano</vt:lpstr>
      <vt:lpstr>Cryptocurrencies Service Providers</vt:lpstr>
      <vt:lpstr>Cryptocurrencies Service Providers</vt:lpstr>
      <vt:lpstr>Cryptocurrencies Service Providers</vt:lpstr>
      <vt:lpstr>Obblighi di compliance</vt:lpstr>
      <vt:lpstr>Privacy/Data Retention</vt:lpstr>
      <vt:lpstr>Anti-Money-Laundering</vt:lpstr>
      <vt:lpstr>Anti-Money-Laundering</vt:lpstr>
      <vt:lpstr>Prestazioni obbligatorie ISP</vt:lpstr>
      <vt:lpstr>Prestazioni obbligatorie ISP</vt:lpstr>
      <vt:lpstr>Prestazioni obbligatorie ISP</vt:lpstr>
      <vt:lpstr>Prestazioni obbligatorie ISP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Frodi aziendali e posta elettronica: misure tecniche e analisi forensi</dc:title>
  <dc:subject/>
  <dc:creator/>
  <cp:keywords/>
  <dc:description/>
  <cp:lastModifiedBy>Marco Tullio Giordano</cp:lastModifiedBy>
  <cp:revision>181</cp:revision>
  <dcterms:modified xsi:type="dcterms:W3CDTF">2019-10-03T08:54:21Z</dcterms:modified>
  <cp:category/>
</cp:coreProperties>
</file>