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59" r:id="rId4"/>
    <p:sldId id="260" r:id="rId5"/>
    <p:sldId id="261" r:id="rId6"/>
    <p:sldId id="263" r:id="rId7"/>
    <p:sldId id="258" r:id="rId8"/>
    <p:sldId id="265" r:id="rId9"/>
    <p:sldId id="266" r:id="rId10"/>
    <p:sldId id="268" r:id="rId11"/>
    <p:sldId id="267" r:id="rId12"/>
    <p:sldId id="262" r:id="rId13"/>
    <p:sldId id="271" r:id="rId14"/>
    <p:sldId id="272" r:id="rId15"/>
    <p:sldId id="269" r:id="rId16"/>
    <p:sldId id="275" r:id="rId17"/>
    <p:sldId id="273" r:id="rId18"/>
    <p:sldId id="277" r:id="rId19"/>
    <p:sldId id="274" r:id="rId20"/>
    <p:sldId id="278" r:id="rId21"/>
    <p:sldId id="276" r:id="rId22"/>
    <p:sldId id="279" r:id="rId23"/>
    <p:sldId id="280" r:id="rId24"/>
    <p:sldId id="282" r:id="rId25"/>
    <p:sldId id="283" r:id="rId26"/>
    <p:sldId id="284" r:id="rId27"/>
    <p:sldId id="26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219F4-57DB-4202-9103-AB593AA79D08}" type="datetimeFigureOut">
              <a:rPr lang="it-IT" smtClean="0"/>
              <a:t>03/10/2019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62C1C-EBAF-40A0-88BE-F30C92E53876}" type="slidenum">
              <a:rPr lang="it-IT" smtClean="0"/>
              <a:t>‹N›</a:t>
            </a:fld>
            <a:endParaRPr lang="it-IT"/>
          </a:p>
        </p:txBody>
      </p:sp>
    </p:spTree>
    <p:extLst>
      <p:ext uri="{BB962C8B-B14F-4D97-AF65-F5344CB8AC3E}">
        <p14:creationId xmlns:p14="http://schemas.microsoft.com/office/powerpoint/2010/main" val="328364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6E01D31-1D7E-4B53-BC29-4693364CEEB0}"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F605F6A-0914-45E5-9E99-559DD23DB489}"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83FA898-1303-4306-A959-6D1987271DAD}"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0A061-879E-4525-B429-20E92FB7FAE6}"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8BCC851-63DD-4D3B-81F4-522B22E81337}"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AFFE1E0-2B62-4CD1-A83F-9CAD381C59CB}"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7001F95-01F0-457E-A2E2-7023B1D1FB75}"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7C874D9-6713-4845-8630-5A53BDD28D4F}"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3701B7C-0A85-4979-83A0-6A5647BD2516}"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E5E0C8A-8F12-429F-AF9F-13FA4F351351}" type="datetime1">
              <a:rPr lang="en-US" smtClean="0"/>
              <a:t>10/3/2019</a:t>
            </a:fld>
            <a:endParaRPr lang="en-US" dirty="0"/>
          </a:p>
        </p:txBody>
      </p:sp>
      <p:sp>
        <p:nvSpPr>
          <p:cNvPr id="5" name="Footer Placeholder 4"/>
          <p:cNvSpPr>
            <a:spLocks noGrp="1"/>
          </p:cNvSpPr>
          <p:nvPr>
            <p:ph type="ftr" sz="quarter" idx="11"/>
          </p:nvPr>
        </p:nvSpPr>
        <p:spPr/>
        <p:txBody>
          <a:bodyPr/>
          <a:lstStyle/>
          <a:p>
            <a:r>
              <a:rPr lang="it-IT"/>
              <a:t>Graziano Albanese - www.grazianoalbanese.it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949EC35-CD9C-4C03-A549-74FD17313F9D}" type="datetime1">
              <a:rPr lang="en-US" smtClean="0"/>
              <a:t>10/3/2019</a:t>
            </a:fld>
            <a:endParaRPr lang="en-US" dirty="0"/>
          </a:p>
        </p:txBody>
      </p:sp>
      <p:sp>
        <p:nvSpPr>
          <p:cNvPr id="6" name="Footer Placeholder 5"/>
          <p:cNvSpPr>
            <a:spLocks noGrp="1"/>
          </p:cNvSpPr>
          <p:nvPr>
            <p:ph type="ftr" sz="quarter" idx="11"/>
          </p:nvPr>
        </p:nvSpPr>
        <p:spPr/>
        <p:txBody>
          <a:bodyPr/>
          <a:lstStyle/>
          <a:p>
            <a:r>
              <a:rPr lang="it-IT"/>
              <a:t>Graziano Albanese - www.grazianoalbanese.it</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7D32278-70EB-4938-8E05-D9D43D635640}" type="datetime1">
              <a:rPr lang="en-US" smtClean="0"/>
              <a:t>10/3/2019</a:t>
            </a:fld>
            <a:endParaRPr lang="en-US" dirty="0"/>
          </a:p>
        </p:txBody>
      </p:sp>
      <p:sp>
        <p:nvSpPr>
          <p:cNvPr id="8" name="Footer Placeholder 7"/>
          <p:cNvSpPr>
            <a:spLocks noGrp="1"/>
          </p:cNvSpPr>
          <p:nvPr>
            <p:ph type="ftr" sz="quarter" idx="11"/>
          </p:nvPr>
        </p:nvSpPr>
        <p:spPr/>
        <p:txBody>
          <a:bodyPr/>
          <a:lstStyle/>
          <a:p>
            <a:r>
              <a:rPr lang="it-IT"/>
              <a:t>Graziano Albanese - www.grazianoalbanese.it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8E06A45-C8E4-4DBF-8D4A-24EDC7559D3E}" type="datetime1">
              <a:rPr lang="en-US" smtClean="0"/>
              <a:t>10/3/2019</a:t>
            </a:fld>
            <a:endParaRPr lang="en-US" dirty="0"/>
          </a:p>
        </p:txBody>
      </p:sp>
      <p:sp>
        <p:nvSpPr>
          <p:cNvPr id="4" name="Footer Placeholder 3"/>
          <p:cNvSpPr>
            <a:spLocks noGrp="1"/>
          </p:cNvSpPr>
          <p:nvPr>
            <p:ph type="ftr" sz="quarter" idx="11"/>
          </p:nvPr>
        </p:nvSpPr>
        <p:spPr/>
        <p:txBody>
          <a:bodyPr/>
          <a:lstStyle/>
          <a:p>
            <a:r>
              <a:rPr lang="it-IT"/>
              <a:t>Graziano Albanese - www.grazianoalbanese.it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095D0-6D69-4DD5-96F4-D7EF89414561}" type="datetime1">
              <a:rPr lang="en-US" smtClean="0"/>
              <a:t>10/3/2019</a:t>
            </a:fld>
            <a:endParaRPr lang="en-US" dirty="0"/>
          </a:p>
        </p:txBody>
      </p:sp>
      <p:sp>
        <p:nvSpPr>
          <p:cNvPr id="3" name="Footer Placeholder 2"/>
          <p:cNvSpPr>
            <a:spLocks noGrp="1"/>
          </p:cNvSpPr>
          <p:nvPr>
            <p:ph type="ftr" sz="quarter" idx="11"/>
          </p:nvPr>
        </p:nvSpPr>
        <p:spPr/>
        <p:txBody>
          <a:bodyPr/>
          <a:lstStyle/>
          <a:p>
            <a:r>
              <a:rPr lang="it-IT"/>
              <a:t>Graziano Albanese - www.grazianoalbanese.it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C8F9671-B3A9-4CE5-BCAF-598D0CE32603}" type="datetime1">
              <a:rPr lang="en-US" smtClean="0"/>
              <a:t>10/3/2019</a:t>
            </a:fld>
            <a:endParaRPr lang="en-US" dirty="0"/>
          </a:p>
        </p:txBody>
      </p:sp>
      <p:sp>
        <p:nvSpPr>
          <p:cNvPr id="6" name="Footer Placeholder 5"/>
          <p:cNvSpPr>
            <a:spLocks noGrp="1"/>
          </p:cNvSpPr>
          <p:nvPr>
            <p:ph type="ftr" sz="quarter" idx="11"/>
          </p:nvPr>
        </p:nvSpPr>
        <p:spPr/>
        <p:txBody>
          <a:bodyPr/>
          <a:lstStyle/>
          <a:p>
            <a:r>
              <a:rPr lang="it-IT"/>
              <a:t>Graziano Albanese - www.grazianoalbanese.it</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r>
              <a:rPr lang="it-IT"/>
              <a:t>Graziano Albanese - www.grazianoalbanese.it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A33E77F3-769F-48C2-A4F6-FD752EEC136E}" type="datetime1">
              <a:rPr lang="en-US" smtClean="0"/>
              <a:t>10/3/2019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2E9D86-4E45-4A2E-A3B3-754DB7A8D11E}" type="datetime1">
              <a:rPr lang="en-US" smtClean="0"/>
              <a:t>10/3/2019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Graziano Albanese - www.grazianoalbanese.it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hyperlink" Target="https://www.blockchain.com/it/explore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s://www.blockchain.com/it/explore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hyperlink" Target="https://www.blockchain.com/it/explore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agi.it/" TargetMode="External"/><Relationship Id="rId5" Type="http://schemas.openxmlformats.org/officeDocument/2006/relationships/hyperlink" Target="http://www.censis.it/" TargetMode="External"/><Relationship Id="rId4" Type="http://schemas.openxmlformats.org/officeDocument/2006/relationships/image" Target="../media/image6.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www.agi.it/" TargetMode="External"/><Relationship Id="rId4" Type="http://schemas.openxmlformats.org/officeDocument/2006/relationships/hyperlink" Target="http://www.censis.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5FE94-3DC2-4376-9AD4-7589A209DDEB}"/>
              </a:ext>
            </a:extLst>
          </p:cNvPr>
          <p:cNvSpPr>
            <a:spLocks noGrp="1"/>
          </p:cNvSpPr>
          <p:nvPr>
            <p:ph type="ctrTitle"/>
          </p:nvPr>
        </p:nvSpPr>
        <p:spPr>
          <a:xfrm>
            <a:off x="1507067" y="1793289"/>
            <a:ext cx="7766936" cy="1778150"/>
          </a:xfrm>
        </p:spPr>
        <p:txBody>
          <a:bodyPr/>
          <a:lstStyle/>
          <a:p>
            <a:pPr algn="l"/>
            <a:br>
              <a:rPr lang="it-IT" dirty="0"/>
            </a:br>
            <a:br>
              <a:rPr lang="it-IT" dirty="0"/>
            </a:br>
            <a:r>
              <a:rPr lang="it-IT" sz="4400" dirty="0"/>
              <a:t>Distributed Ledger </a:t>
            </a:r>
            <a:r>
              <a:rPr lang="it-IT" sz="4400" dirty="0" err="1"/>
              <a:t>Technology:fiducia</a:t>
            </a:r>
            <a:r>
              <a:rPr lang="it-IT" sz="4400" dirty="0"/>
              <a:t> e trasparenza.</a:t>
            </a:r>
          </a:p>
        </p:txBody>
      </p:sp>
      <p:sp>
        <p:nvSpPr>
          <p:cNvPr id="3" name="Sottotitolo 2">
            <a:extLst>
              <a:ext uri="{FF2B5EF4-FFF2-40B4-BE49-F238E27FC236}">
                <a16:creationId xmlns:a16="http://schemas.microsoft.com/office/drawing/2014/main" id="{481746AE-869E-41AC-886D-7B690679D62E}"/>
              </a:ext>
            </a:extLst>
          </p:cNvPr>
          <p:cNvSpPr>
            <a:spLocks noGrp="1"/>
          </p:cNvSpPr>
          <p:nvPr>
            <p:ph type="subTitle" idx="1"/>
          </p:nvPr>
        </p:nvSpPr>
        <p:spPr>
          <a:xfrm>
            <a:off x="1507067" y="3709501"/>
            <a:ext cx="7766936" cy="1096899"/>
          </a:xfrm>
        </p:spPr>
        <p:txBody>
          <a:bodyPr/>
          <a:lstStyle/>
          <a:p>
            <a:pPr algn="just"/>
            <a:r>
              <a:rPr lang="it-IT" dirty="0">
                <a:solidFill>
                  <a:schemeClr val="tx1">
                    <a:lumMod val="75000"/>
                    <a:lumOff val="25000"/>
                  </a:schemeClr>
                </a:solidFill>
              </a:rPr>
              <a:t>Paradigma o utopia per i servizi al cittadino nel rispetto del principio della trasparenza per le pubbliche amministrazioni.</a:t>
            </a:r>
          </a:p>
        </p:txBody>
      </p:sp>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Immagine 4">
            <a:extLst>
              <a:ext uri="{FF2B5EF4-FFF2-40B4-BE49-F238E27FC236}">
                <a16:creationId xmlns:a16="http://schemas.microsoft.com/office/drawing/2014/main" id="{3EE9904B-CC99-4730-B6D7-8EA7C45390A1}"/>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0" name="Immagine 9">
            <a:extLst>
              <a:ext uri="{FF2B5EF4-FFF2-40B4-BE49-F238E27FC236}">
                <a16:creationId xmlns:a16="http://schemas.microsoft.com/office/drawing/2014/main" id="{2808C543-2059-492A-BC3A-CE4A9C424948}"/>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2" name="Immagine 11">
            <a:extLst>
              <a:ext uri="{FF2B5EF4-FFF2-40B4-BE49-F238E27FC236}">
                <a16:creationId xmlns:a16="http://schemas.microsoft.com/office/drawing/2014/main" id="{32E21246-2130-4EAA-9828-EF23F62FB273}"/>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304245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1" name="Titolo 4">
            <a:extLst>
              <a:ext uri="{FF2B5EF4-FFF2-40B4-BE49-F238E27FC236}">
                <a16:creationId xmlns:a16="http://schemas.microsoft.com/office/drawing/2014/main" id="{F6BBA91B-CA1C-4824-8991-0CDDD0708841}"/>
              </a:ext>
            </a:extLst>
          </p:cNvPr>
          <p:cNvSpPr txBox="1">
            <a:spLocks/>
          </p:cNvSpPr>
          <p:nvPr/>
        </p:nvSpPr>
        <p:spPr>
          <a:xfrm>
            <a:off x="1058677" y="1611312"/>
            <a:ext cx="8955335" cy="39372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Blockchain e DLT possono permettere di raggiungere questi obiettivi?</a:t>
            </a:r>
          </a:p>
          <a:p>
            <a:endParaRPr lang="it-IT" dirty="0"/>
          </a:p>
          <a:p>
            <a:r>
              <a:rPr lang="it-IT" dirty="0" err="1"/>
              <a:t>Trasprenza</a:t>
            </a:r>
            <a:r>
              <a:rPr lang="it-IT" dirty="0"/>
              <a:t>, fiducia, riduzione dei costi.</a:t>
            </a:r>
          </a:p>
          <a:p>
            <a:endParaRPr lang="it-IT" dirty="0"/>
          </a:p>
          <a:p>
            <a:r>
              <a:rPr lang="it-IT" dirty="0"/>
              <a:t>Come?</a:t>
            </a:r>
          </a:p>
        </p:txBody>
      </p:sp>
      <p:sp>
        <p:nvSpPr>
          <p:cNvPr id="6" name="Segnaposto numero diapositiva 8">
            <a:extLst>
              <a:ext uri="{FF2B5EF4-FFF2-40B4-BE49-F238E27FC236}">
                <a16:creationId xmlns:a16="http://schemas.microsoft.com/office/drawing/2014/main" id="{25A4482F-6F61-4EB0-8E96-D79D6CE70129}"/>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10</a:t>
            </a:fld>
            <a:endParaRPr lang="en-US" dirty="0"/>
          </a:p>
        </p:txBody>
      </p:sp>
      <p:pic>
        <p:nvPicPr>
          <p:cNvPr id="10" name="Immagine 9">
            <a:extLst>
              <a:ext uri="{FF2B5EF4-FFF2-40B4-BE49-F238E27FC236}">
                <a16:creationId xmlns:a16="http://schemas.microsoft.com/office/drawing/2014/main" id="{7BAB8135-966D-44CB-8DD8-8BCBFA212322}"/>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2" name="Immagine 11">
            <a:extLst>
              <a:ext uri="{FF2B5EF4-FFF2-40B4-BE49-F238E27FC236}">
                <a16:creationId xmlns:a16="http://schemas.microsoft.com/office/drawing/2014/main" id="{4E07662E-28DF-4E62-A578-D32CDDAC7143}"/>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3" name="Immagine 12">
            <a:extLst>
              <a:ext uri="{FF2B5EF4-FFF2-40B4-BE49-F238E27FC236}">
                <a16:creationId xmlns:a16="http://schemas.microsoft.com/office/drawing/2014/main" id="{DCDAD758-D71A-44A3-8CED-0E7BFB428C39}"/>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248883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 name="Sottotitolo 1">
            <a:extLst>
              <a:ext uri="{FF2B5EF4-FFF2-40B4-BE49-F238E27FC236}">
                <a16:creationId xmlns:a16="http://schemas.microsoft.com/office/drawing/2014/main" id="{2DA7EECA-212E-4CC9-BB53-1A8B10497B12}"/>
              </a:ext>
            </a:extLst>
          </p:cNvPr>
          <p:cNvSpPr>
            <a:spLocks noGrp="1"/>
          </p:cNvSpPr>
          <p:nvPr>
            <p:ph type="subTitle" idx="1"/>
          </p:nvPr>
        </p:nvSpPr>
        <p:spPr>
          <a:xfrm>
            <a:off x="841241" y="1902521"/>
            <a:ext cx="3286875" cy="4227618"/>
          </a:xfrm>
        </p:spPr>
        <p:txBody>
          <a:bodyPr>
            <a:noAutofit/>
          </a:bodyPr>
          <a:lstStyle/>
          <a:p>
            <a:pPr algn="just"/>
            <a:r>
              <a:rPr lang="it-IT" sz="1400" dirty="0">
                <a:solidFill>
                  <a:schemeClr val="tx1">
                    <a:lumMod val="85000"/>
                    <a:lumOff val="15000"/>
                  </a:schemeClr>
                </a:solidFill>
              </a:rPr>
              <a:t>La Blockchain altro non è che una tecnologia DLT, un registro costituito da un libro mastro distribuito fra più nodi di una rete, in questo caso quella di internet, dove ogni nodo grazie allo scambio crittografato di una chiave pubblica ed una privata può garantire l’autenticità delle scritture delle informazioni nel blocco minimo di dati, senza la necessità di un ente certificatore. Ogni scrittura o blocco di dati aggiunto al registro viene poi sottoscritto secondo le regole del consenso dagli altri nodi della rete, rendendo il blocco non più modificabile e garantendone la sua originalità.</a:t>
            </a:r>
          </a:p>
        </p:txBody>
      </p:sp>
      <p:pic>
        <p:nvPicPr>
          <p:cNvPr id="10" name="Immagine 9">
            <a:extLst>
              <a:ext uri="{FF2B5EF4-FFF2-40B4-BE49-F238E27FC236}">
                <a16:creationId xmlns:a16="http://schemas.microsoft.com/office/drawing/2014/main" id="{79AB6E82-2250-48EC-93A8-29F14DCB34D1}"/>
              </a:ext>
            </a:extLst>
          </p:cNvPr>
          <p:cNvPicPr>
            <a:picLocks noChangeAspect="1"/>
          </p:cNvPicPr>
          <p:nvPr/>
        </p:nvPicPr>
        <p:blipFill>
          <a:blip r:embed="rId3"/>
          <a:stretch>
            <a:fillRect/>
          </a:stretch>
        </p:blipFill>
        <p:spPr>
          <a:xfrm>
            <a:off x="4344103" y="1991656"/>
            <a:ext cx="4850000" cy="3470000"/>
          </a:xfrm>
          <a:prstGeom prst="rect">
            <a:avLst/>
          </a:prstGeom>
        </p:spPr>
      </p:pic>
      <p:sp>
        <p:nvSpPr>
          <p:cNvPr id="11" name="Titolo 3">
            <a:extLst>
              <a:ext uri="{FF2B5EF4-FFF2-40B4-BE49-F238E27FC236}">
                <a16:creationId xmlns:a16="http://schemas.microsoft.com/office/drawing/2014/main" id="{938301FE-3214-4759-857C-1C7DD2DF9AF8}"/>
              </a:ext>
            </a:extLst>
          </p:cNvPr>
          <p:cNvSpPr>
            <a:spLocks noGrp="1"/>
          </p:cNvSpPr>
          <p:nvPr>
            <p:ph type="ctrTitle"/>
          </p:nvPr>
        </p:nvSpPr>
        <p:spPr>
          <a:xfrm>
            <a:off x="1427167" y="774488"/>
            <a:ext cx="7766936" cy="863753"/>
          </a:xfrm>
        </p:spPr>
        <p:txBody>
          <a:bodyPr/>
          <a:lstStyle/>
          <a:p>
            <a:r>
              <a:rPr lang="it-IT" dirty="0"/>
              <a:t>Blockchain e DLT</a:t>
            </a:r>
          </a:p>
        </p:txBody>
      </p:sp>
      <p:sp>
        <p:nvSpPr>
          <p:cNvPr id="12" name="Segnaposto numero diapositiva 8">
            <a:extLst>
              <a:ext uri="{FF2B5EF4-FFF2-40B4-BE49-F238E27FC236}">
                <a16:creationId xmlns:a16="http://schemas.microsoft.com/office/drawing/2014/main" id="{AB69B619-CC9F-4965-A2F8-16E9621B922F}"/>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11</a:t>
            </a:fld>
            <a:endParaRPr lang="en-US" dirty="0"/>
          </a:p>
        </p:txBody>
      </p:sp>
      <p:pic>
        <p:nvPicPr>
          <p:cNvPr id="13" name="Immagine 12">
            <a:extLst>
              <a:ext uri="{FF2B5EF4-FFF2-40B4-BE49-F238E27FC236}">
                <a16:creationId xmlns:a16="http://schemas.microsoft.com/office/drawing/2014/main" id="{C367DACA-AAEA-4C55-8EB8-93C8C6616490}"/>
              </a:ext>
            </a:extLst>
          </p:cNvPr>
          <p:cNvPicPr>
            <a:picLocks noChangeAspect="1"/>
          </p:cNvPicPr>
          <p:nvPr/>
        </p:nvPicPr>
        <p:blipFill>
          <a:blip r:embed="rId4"/>
          <a:stretch>
            <a:fillRect/>
          </a:stretch>
        </p:blipFill>
        <p:spPr>
          <a:xfrm>
            <a:off x="10460251" y="6107250"/>
            <a:ext cx="1509614" cy="527837"/>
          </a:xfrm>
          <a:prstGeom prst="rect">
            <a:avLst/>
          </a:prstGeom>
        </p:spPr>
      </p:pic>
      <p:pic>
        <p:nvPicPr>
          <p:cNvPr id="14" name="Immagine 13">
            <a:extLst>
              <a:ext uri="{FF2B5EF4-FFF2-40B4-BE49-F238E27FC236}">
                <a16:creationId xmlns:a16="http://schemas.microsoft.com/office/drawing/2014/main" id="{B88C9B00-9E97-4927-B872-9814570CA939}"/>
              </a:ext>
            </a:extLst>
          </p:cNvPr>
          <p:cNvPicPr>
            <a:picLocks noChangeAspect="1"/>
          </p:cNvPicPr>
          <p:nvPr/>
        </p:nvPicPr>
        <p:blipFill>
          <a:blip r:embed="rId5"/>
          <a:stretch>
            <a:fillRect/>
          </a:stretch>
        </p:blipFill>
        <p:spPr>
          <a:xfrm>
            <a:off x="8240637" y="6107250"/>
            <a:ext cx="2066730" cy="598474"/>
          </a:xfrm>
          <a:prstGeom prst="rect">
            <a:avLst/>
          </a:prstGeom>
        </p:spPr>
      </p:pic>
      <p:pic>
        <p:nvPicPr>
          <p:cNvPr id="15" name="Immagine 14">
            <a:extLst>
              <a:ext uri="{FF2B5EF4-FFF2-40B4-BE49-F238E27FC236}">
                <a16:creationId xmlns:a16="http://schemas.microsoft.com/office/drawing/2014/main" id="{6C03A6FF-D67F-44AF-A6F7-76BDC0A4865F}"/>
              </a:ext>
            </a:extLst>
          </p:cNvPr>
          <p:cNvPicPr>
            <a:picLocks noChangeAspect="1"/>
          </p:cNvPicPr>
          <p:nvPr/>
        </p:nvPicPr>
        <p:blipFill>
          <a:blip r:embed="rId6"/>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348665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46F32257-E9AC-4665-B648-7EE01B9A8C77}"/>
              </a:ext>
            </a:extLst>
          </p:cNvPr>
          <p:cNvSpPr>
            <a:spLocks noGrp="1"/>
          </p:cNvSpPr>
          <p:nvPr>
            <p:ph type="sldNum" sz="quarter" idx="12"/>
          </p:nvPr>
        </p:nvSpPr>
        <p:spPr/>
        <p:txBody>
          <a:bodyPr/>
          <a:lstStyle/>
          <a:p>
            <a:fld id="{519954A3-9DFD-4C44-94BA-B95130A3BA1C}" type="slidenum">
              <a:rPr lang="en-US" smtClean="0"/>
              <a:t>12</a:t>
            </a:fld>
            <a:endParaRPr lang="en-US" dirty="0"/>
          </a:p>
        </p:txBody>
      </p:sp>
      <p:pic>
        <p:nvPicPr>
          <p:cNvPr id="6" name="Immagine 5">
            <a:extLst>
              <a:ext uri="{FF2B5EF4-FFF2-40B4-BE49-F238E27FC236}">
                <a16:creationId xmlns:a16="http://schemas.microsoft.com/office/drawing/2014/main" id="{628E4C5C-7775-410E-903F-233BB595E8D8}"/>
              </a:ext>
            </a:extLst>
          </p:cNvPr>
          <p:cNvPicPr>
            <a:picLocks noChangeAspect="1"/>
          </p:cNvPicPr>
          <p:nvPr/>
        </p:nvPicPr>
        <p:blipFill>
          <a:blip r:embed="rId2"/>
          <a:stretch>
            <a:fillRect/>
          </a:stretch>
        </p:blipFill>
        <p:spPr>
          <a:xfrm>
            <a:off x="0" y="5976677"/>
            <a:ext cx="965846" cy="950392"/>
          </a:xfrm>
          <a:prstGeom prst="rect">
            <a:avLst/>
          </a:prstGeom>
        </p:spPr>
      </p:pic>
      <p:sp>
        <p:nvSpPr>
          <p:cNvPr id="7" name="Segnaposto piè di pagina 7">
            <a:extLst>
              <a:ext uri="{FF2B5EF4-FFF2-40B4-BE49-F238E27FC236}">
                <a16:creationId xmlns:a16="http://schemas.microsoft.com/office/drawing/2014/main" id="{EFCB1352-4109-4F30-B0EB-D3121A9CCFE1}"/>
              </a:ext>
            </a:extLst>
          </p:cNvPr>
          <p:cNvSpPr txBox="1">
            <a:spLocks/>
          </p:cNvSpPr>
          <p:nvPr/>
        </p:nvSpPr>
        <p:spPr>
          <a:xfrm>
            <a:off x="3151984" y="6394419"/>
            <a:ext cx="447710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24" name="CasellaDiTesto 23">
            <a:extLst>
              <a:ext uri="{FF2B5EF4-FFF2-40B4-BE49-F238E27FC236}">
                <a16:creationId xmlns:a16="http://schemas.microsoft.com/office/drawing/2014/main" id="{4BAEBA12-FE4C-4964-909D-19AE253DFCED}"/>
              </a:ext>
            </a:extLst>
          </p:cNvPr>
          <p:cNvSpPr txBox="1"/>
          <p:nvPr/>
        </p:nvSpPr>
        <p:spPr>
          <a:xfrm>
            <a:off x="1189070" y="4029900"/>
            <a:ext cx="6462944" cy="923330"/>
          </a:xfrm>
          <a:prstGeom prst="rect">
            <a:avLst/>
          </a:prstGeom>
          <a:noFill/>
        </p:spPr>
        <p:txBody>
          <a:bodyPr wrap="square" rtlCol="0">
            <a:spAutoFit/>
          </a:bodyPr>
          <a:lstStyle/>
          <a:p>
            <a:r>
              <a:rPr lang="it-IT" dirty="0"/>
              <a:t>Vediamo in pratica come si consulta una Blockchain</a:t>
            </a:r>
          </a:p>
          <a:p>
            <a:endParaRPr lang="it-IT" dirty="0"/>
          </a:p>
          <a:p>
            <a:r>
              <a:rPr lang="it-IT" dirty="0">
                <a:hlinkClick r:id="rId3"/>
              </a:rPr>
              <a:t>https://www.blockchain.com/it/explorer</a:t>
            </a:r>
            <a:endParaRPr lang="it-IT" dirty="0"/>
          </a:p>
        </p:txBody>
      </p:sp>
      <p:sp>
        <p:nvSpPr>
          <p:cNvPr id="25" name="Sottotitolo 1">
            <a:extLst>
              <a:ext uri="{FF2B5EF4-FFF2-40B4-BE49-F238E27FC236}">
                <a16:creationId xmlns:a16="http://schemas.microsoft.com/office/drawing/2014/main" id="{77B66C9A-5AF3-448F-AF67-61E5771A35F9}"/>
              </a:ext>
            </a:extLst>
          </p:cNvPr>
          <p:cNvSpPr txBox="1">
            <a:spLocks/>
          </p:cNvSpPr>
          <p:nvPr/>
        </p:nvSpPr>
        <p:spPr>
          <a:xfrm>
            <a:off x="1189070" y="1896871"/>
            <a:ext cx="7766936" cy="19682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1400" b="1" dirty="0">
                <a:solidFill>
                  <a:schemeClr val="tx1">
                    <a:lumMod val="85000"/>
                    <a:lumOff val="15000"/>
                  </a:schemeClr>
                </a:solidFill>
              </a:rPr>
              <a:t>Ci troviamo difronte ad una sorta di registro pubblico dove tutti possono sapere come e quando sono state aggiunte delle scritture, ma non solo, tutti i nodi certificano l’originalità e la regolarità delle stesse, conservando inoltre ogni nodo una copia dello stesso registro. Ad ogni operazione viene poi associata anche una sorta di marca temporale o </a:t>
            </a:r>
            <a:r>
              <a:rPr lang="it-IT" sz="1400" b="1" dirty="0" err="1">
                <a:solidFill>
                  <a:schemeClr val="tx1">
                    <a:lumMod val="85000"/>
                    <a:lumOff val="15000"/>
                  </a:schemeClr>
                </a:solidFill>
              </a:rPr>
              <a:t>timestamp</a:t>
            </a:r>
            <a:r>
              <a:rPr lang="it-IT" sz="1400" b="1" dirty="0">
                <a:solidFill>
                  <a:schemeClr val="tx1">
                    <a:lumMod val="85000"/>
                    <a:lumOff val="15000"/>
                  </a:schemeClr>
                </a:solidFill>
              </a:rPr>
              <a:t> che certifica anche il giorno e l’ora della scrittura.</a:t>
            </a:r>
          </a:p>
          <a:p>
            <a:pPr marL="0" indent="0" algn="just">
              <a:buNone/>
            </a:pPr>
            <a:r>
              <a:rPr lang="it-IT" sz="1400" b="1" dirty="0">
                <a:solidFill>
                  <a:schemeClr val="tx1">
                    <a:lumMod val="85000"/>
                    <a:lumOff val="15000"/>
                  </a:schemeClr>
                </a:solidFill>
              </a:rPr>
              <a:t>Quanti registri pubblici conosciamo e quanti ne consultiamo quotidianamente o quante informazioni scambiamo che vorremo venissero cristallizzate nel tempo per essere conservate e magari per sempre.</a:t>
            </a:r>
          </a:p>
        </p:txBody>
      </p:sp>
      <p:sp>
        <p:nvSpPr>
          <p:cNvPr id="26" name="Titolo 3">
            <a:extLst>
              <a:ext uri="{FF2B5EF4-FFF2-40B4-BE49-F238E27FC236}">
                <a16:creationId xmlns:a16="http://schemas.microsoft.com/office/drawing/2014/main" id="{7C3295D3-0160-4F23-A4A0-0D1A23A70BEC}"/>
              </a:ext>
            </a:extLst>
          </p:cNvPr>
          <p:cNvSpPr txBox="1">
            <a:spLocks/>
          </p:cNvSpPr>
          <p:nvPr/>
        </p:nvSpPr>
        <p:spPr>
          <a:xfrm>
            <a:off x="1189070" y="825083"/>
            <a:ext cx="7766936"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DLT, un registro pubblico distribuito</a:t>
            </a:r>
          </a:p>
        </p:txBody>
      </p:sp>
      <p:sp>
        <p:nvSpPr>
          <p:cNvPr id="8" name="Segnaposto numero diapositiva 8">
            <a:extLst>
              <a:ext uri="{FF2B5EF4-FFF2-40B4-BE49-F238E27FC236}">
                <a16:creationId xmlns:a16="http://schemas.microsoft.com/office/drawing/2014/main" id="{95C7ACDB-5B3D-4191-BD7D-422556ADEC87}"/>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dirty="0"/>
          </a:p>
        </p:txBody>
      </p:sp>
      <p:pic>
        <p:nvPicPr>
          <p:cNvPr id="9" name="Immagine 8">
            <a:extLst>
              <a:ext uri="{FF2B5EF4-FFF2-40B4-BE49-F238E27FC236}">
                <a16:creationId xmlns:a16="http://schemas.microsoft.com/office/drawing/2014/main" id="{2BDA854E-3FDE-4F6C-AFB1-986BF328D181}"/>
              </a:ext>
            </a:extLst>
          </p:cNvPr>
          <p:cNvPicPr>
            <a:picLocks noChangeAspect="1"/>
          </p:cNvPicPr>
          <p:nvPr/>
        </p:nvPicPr>
        <p:blipFill>
          <a:blip r:embed="rId4"/>
          <a:stretch>
            <a:fillRect/>
          </a:stretch>
        </p:blipFill>
        <p:spPr>
          <a:xfrm>
            <a:off x="10460251" y="6107250"/>
            <a:ext cx="1509614" cy="527837"/>
          </a:xfrm>
          <a:prstGeom prst="rect">
            <a:avLst/>
          </a:prstGeom>
        </p:spPr>
      </p:pic>
      <p:pic>
        <p:nvPicPr>
          <p:cNvPr id="10" name="Immagine 9">
            <a:extLst>
              <a:ext uri="{FF2B5EF4-FFF2-40B4-BE49-F238E27FC236}">
                <a16:creationId xmlns:a16="http://schemas.microsoft.com/office/drawing/2014/main" id="{4FDEBAB1-55E3-4E9B-B72B-98F196E1C7F3}"/>
              </a:ext>
            </a:extLst>
          </p:cNvPr>
          <p:cNvPicPr>
            <a:picLocks noChangeAspect="1"/>
          </p:cNvPicPr>
          <p:nvPr/>
        </p:nvPicPr>
        <p:blipFill>
          <a:blip r:embed="rId5"/>
          <a:stretch>
            <a:fillRect/>
          </a:stretch>
        </p:blipFill>
        <p:spPr>
          <a:xfrm>
            <a:off x="8240637" y="6107250"/>
            <a:ext cx="2066730" cy="598474"/>
          </a:xfrm>
          <a:prstGeom prst="rect">
            <a:avLst/>
          </a:prstGeom>
        </p:spPr>
      </p:pic>
      <p:pic>
        <p:nvPicPr>
          <p:cNvPr id="11" name="Immagine 10">
            <a:extLst>
              <a:ext uri="{FF2B5EF4-FFF2-40B4-BE49-F238E27FC236}">
                <a16:creationId xmlns:a16="http://schemas.microsoft.com/office/drawing/2014/main" id="{0AB270B2-33DD-475A-A7C4-29DF56A9F53F}"/>
              </a:ext>
            </a:extLst>
          </p:cNvPr>
          <p:cNvPicPr>
            <a:picLocks noChangeAspect="1"/>
          </p:cNvPicPr>
          <p:nvPr/>
        </p:nvPicPr>
        <p:blipFill>
          <a:blip r:embed="rId6"/>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26271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46F32257-E9AC-4665-B648-7EE01B9A8C77}"/>
              </a:ext>
            </a:extLst>
          </p:cNvPr>
          <p:cNvSpPr>
            <a:spLocks noGrp="1"/>
          </p:cNvSpPr>
          <p:nvPr>
            <p:ph type="sldNum" sz="quarter" idx="12"/>
          </p:nvPr>
        </p:nvSpPr>
        <p:spPr/>
        <p:txBody>
          <a:bodyPr/>
          <a:lstStyle/>
          <a:p>
            <a:fld id="{519954A3-9DFD-4C44-94BA-B95130A3BA1C}" type="slidenum">
              <a:rPr lang="en-US" smtClean="0"/>
              <a:t>13</a:t>
            </a:fld>
            <a:endParaRPr lang="en-US" dirty="0"/>
          </a:p>
        </p:txBody>
      </p:sp>
      <p:pic>
        <p:nvPicPr>
          <p:cNvPr id="6" name="Immagine 5">
            <a:extLst>
              <a:ext uri="{FF2B5EF4-FFF2-40B4-BE49-F238E27FC236}">
                <a16:creationId xmlns:a16="http://schemas.microsoft.com/office/drawing/2014/main" id="{628E4C5C-7775-410E-903F-233BB595E8D8}"/>
              </a:ext>
            </a:extLst>
          </p:cNvPr>
          <p:cNvPicPr>
            <a:picLocks noChangeAspect="1"/>
          </p:cNvPicPr>
          <p:nvPr/>
        </p:nvPicPr>
        <p:blipFill>
          <a:blip r:embed="rId2"/>
          <a:stretch>
            <a:fillRect/>
          </a:stretch>
        </p:blipFill>
        <p:spPr>
          <a:xfrm>
            <a:off x="0" y="5976677"/>
            <a:ext cx="965846" cy="950392"/>
          </a:xfrm>
          <a:prstGeom prst="rect">
            <a:avLst/>
          </a:prstGeom>
        </p:spPr>
      </p:pic>
      <p:sp>
        <p:nvSpPr>
          <p:cNvPr id="7" name="Segnaposto piè di pagina 7">
            <a:extLst>
              <a:ext uri="{FF2B5EF4-FFF2-40B4-BE49-F238E27FC236}">
                <a16:creationId xmlns:a16="http://schemas.microsoft.com/office/drawing/2014/main" id="{EFCB1352-4109-4F30-B0EB-D3121A9CCFE1}"/>
              </a:ext>
            </a:extLst>
          </p:cNvPr>
          <p:cNvSpPr txBox="1">
            <a:spLocks/>
          </p:cNvSpPr>
          <p:nvPr/>
        </p:nvSpPr>
        <p:spPr>
          <a:xfrm>
            <a:off x="3151984" y="6394419"/>
            <a:ext cx="447710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24" name="CasellaDiTesto 23">
            <a:extLst>
              <a:ext uri="{FF2B5EF4-FFF2-40B4-BE49-F238E27FC236}">
                <a16:creationId xmlns:a16="http://schemas.microsoft.com/office/drawing/2014/main" id="{4BAEBA12-FE4C-4964-909D-19AE253DFCED}"/>
              </a:ext>
            </a:extLst>
          </p:cNvPr>
          <p:cNvSpPr txBox="1"/>
          <p:nvPr/>
        </p:nvSpPr>
        <p:spPr>
          <a:xfrm>
            <a:off x="1189070" y="4029900"/>
            <a:ext cx="6462944" cy="923330"/>
          </a:xfrm>
          <a:prstGeom prst="rect">
            <a:avLst/>
          </a:prstGeom>
          <a:noFill/>
        </p:spPr>
        <p:txBody>
          <a:bodyPr wrap="square" rtlCol="0">
            <a:spAutoFit/>
          </a:bodyPr>
          <a:lstStyle/>
          <a:p>
            <a:r>
              <a:rPr lang="it-IT" dirty="0"/>
              <a:t>Vediamo in pratica come si consulta una Blockchain</a:t>
            </a:r>
          </a:p>
          <a:p>
            <a:endParaRPr lang="it-IT" dirty="0"/>
          </a:p>
          <a:p>
            <a:r>
              <a:rPr lang="it-IT" dirty="0">
                <a:hlinkClick r:id="rId3"/>
              </a:rPr>
              <a:t>https://www.blockchain.com/it/explorer</a:t>
            </a:r>
            <a:endParaRPr lang="it-IT" dirty="0"/>
          </a:p>
        </p:txBody>
      </p:sp>
      <p:sp>
        <p:nvSpPr>
          <p:cNvPr id="25" name="Sottotitolo 1">
            <a:extLst>
              <a:ext uri="{FF2B5EF4-FFF2-40B4-BE49-F238E27FC236}">
                <a16:creationId xmlns:a16="http://schemas.microsoft.com/office/drawing/2014/main" id="{77B66C9A-5AF3-448F-AF67-61E5771A35F9}"/>
              </a:ext>
            </a:extLst>
          </p:cNvPr>
          <p:cNvSpPr txBox="1">
            <a:spLocks/>
          </p:cNvSpPr>
          <p:nvPr/>
        </p:nvSpPr>
        <p:spPr>
          <a:xfrm>
            <a:off x="1189070" y="1896871"/>
            <a:ext cx="7766936" cy="19682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1400" b="1" dirty="0">
                <a:solidFill>
                  <a:schemeClr val="tx1">
                    <a:lumMod val="85000"/>
                    <a:lumOff val="15000"/>
                  </a:schemeClr>
                </a:solidFill>
              </a:rPr>
              <a:t>Ci troviamo difronte ad una sorta di registro pubblico dove tutti possono sapere come e quando sono state aggiunte delle scritture, ma non solo, tutti i nodi certificano l’originalità e la regolarità delle stesse, conservando inoltre ogni nodo una copia dello stesso registro. Ad ogni operazione viene poi associata anche una sorta di marca temporale o </a:t>
            </a:r>
            <a:r>
              <a:rPr lang="it-IT" sz="1400" b="1" dirty="0" err="1">
                <a:solidFill>
                  <a:schemeClr val="tx1">
                    <a:lumMod val="85000"/>
                    <a:lumOff val="15000"/>
                  </a:schemeClr>
                </a:solidFill>
              </a:rPr>
              <a:t>timestamp</a:t>
            </a:r>
            <a:r>
              <a:rPr lang="it-IT" sz="1400" b="1" dirty="0">
                <a:solidFill>
                  <a:schemeClr val="tx1">
                    <a:lumMod val="85000"/>
                    <a:lumOff val="15000"/>
                  </a:schemeClr>
                </a:solidFill>
              </a:rPr>
              <a:t> che certifica anche il giorno e l’ora della scrittura.</a:t>
            </a:r>
          </a:p>
          <a:p>
            <a:pPr marL="0" indent="0" algn="just">
              <a:buNone/>
            </a:pPr>
            <a:r>
              <a:rPr lang="it-IT" sz="1400" b="1" dirty="0">
                <a:solidFill>
                  <a:schemeClr val="tx1">
                    <a:lumMod val="85000"/>
                    <a:lumOff val="15000"/>
                  </a:schemeClr>
                </a:solidFill>
              </a:rPr>
              <a:t>Quanti registri pubblici conosciamo e quanti ne consultiamo quotidianamente o quante informazioni scambiamo che vorremo venissero cristallizzate nel tempo per essere conservate e magari per sempre.</a:t>
            </a:r>
          </a:p>
        </p:txBody>
      </p:sp>
      <p:sp>
        <p:nvSpPr>
          <p:cNvPr id="26" name="Titolo 3">
            <a:extLst>
              <a:ext uri="{FF2B5EF4-FFF2-40B4-BE49-F238E27FC236}">
                <a16:creationId xmlns:a16="http://schemas.microsoft.com/office/drawing/2014/main" id="{7C3295D3-0160-4F23-A4A0-0D1A23A70BEC}"/>
              </a:ext>
            </a:extLst>
          </p:cNvPr>
          <p:cNvSpPr txBox="1">
            <a:spLocks/>
          </p:cNvSpPr>
          <p:nvPr/>
        </p:nvSpPr>
        <p:spPr>
          <a:xfrm>
            <a:off x="1189070" y="825083"/>
            <a:ext cx="7766936"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DLT, un registro pubblico distribuito</a:t>
            </a:r>
          </a:p>
        </p:txBody>
      </p:sp>
      <p:sp>
        <p:nvSpPr>
          <p:cNvPr id="28" name="Titolo 3">
            <a:extLst>
              <a:ext uri="{FF2B5EF4-FFF2-40B4-BE49-F238E27FC236}">
                <a16:creationId xmlns:a16="http://schemas.microsoft.com/office/drawing/2014/main" id="{A411F785-8788-45F7-82DE-9BAC7624D463}"/>
              </a:ext>
            </a:extLst>
          </p:cNvPr>
          <p:cNvSpPr txBox="1">
            <a:spLocks/>
          </p:cNvSpPr>
          <p:nvPr/>
        </p:nvSpPr>
        <p:spPr>
          <a:xfrm>
            <a:off x="1322772" y="5235689"/>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Primo obiettivo:</a:t>
            </a:r>
          </a:p>
        </p:txBody>
      </p:sp>
      <p:sp>
        <p:nvSpPr>
          <p:cNvPr id="9" name="Segnaposto numero diapositiva 8">
            <a:extLst>
              <a:ext uri="{FF2B5EF4-FFF2-40B4-BE49-F238E27FC236}">
                <a16:creationId xmlns:a16="http://schemas.microsoft.com/office/drawing/2014/main" id="{4316CC02-0837-49A8-92AF-C84F918A8055}"/>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13</a:t>
            </a:fld>
            <a:endParaRPr lang="en-US" dirty="0"/>
          </a:p>
        </p:txBody>
      </p:sp>
      <p:pic>
        <p:nvPicPr>
          <p:cNvPr id="10" name="Immagine 9">
            <a:extLst>
              <a:ext uri="{FF2B5EF4-FFF2-40B4-BE49-F238E27FC236}">
                <a16:creationId xmlns:a16="http://schemas.microsoft.com/office/drawing/2014/main" id="{9EDA9739-A2C3-4EE7-9BA0-7D3C04CB38B7}"/>
              </a:ext>
            </a:extLst>
          </p:cNvPr>
          <p:cNvPicPr>
            <a:picLocks noChangeAspect="1"/>
          </p:cNvPicPr>
          <p:nvPr/>
        </p:nvPicPr>
        <p:blipFill>
          <a:blip r:embed="rId4"/>
          <a:stretch>
            <a:fillRect/>
          </a:stretch>
        </p:blipFill>
        <p:spPr>
          <a:xfrm>
            <a:off x="10460251" y="6107250"/>
            <a:ext cx="1509614" cy="527837"/>
          </a:xfrm>
          <a:prstGeom prst="rect">
            <a:avLst/>
          </a:prstGeom>
        </p:spPr>
      </p:pic>
      <p:pic>
        <p:nvPicPr>
          <p:cNvPr id="11" name="Immagine 10">
            <a:extLst>
              <a:ext uri="{FF2B5EF4-FFF2-40B4-BE49-F238E27FC236}">
                <a16:creationId xmlns:a16="http://schemas.microsoft.com/office/drawing/2014/main" id="{4C61D60A-E5B3-4D81-B6BB-7F0429477B66}"/>
              </a:ext>
            </a:extLst>
          </p:cNvPr>
          <p:cNvPicPr>
            <a:picLocks noChangeAspect="1"/>
          </p:cNvPicPr>
          <p:nvPr/>
        </p:nvPicPr>
        <p:blipFill>
          <a:blip r:embed="rId5"/>
          <a:stretch>
            <a:fillRect/>
          </a:stretch>
        </p:blipFill>
        <p:spPr>
          <a:xfrm>
            <a:off x="8240637" y="6107250"/>
            <a:ext cx="2066730" cy="598474"/>
          </a:xfrm>
          <a:prstGeom prst="rect">
            <a:avLst/>
          </a:prstGeom>
        </p:spPr>
      </p:pic>
      <p:pic>
        <p:nvPicPr>
          <p:cNvPr id="12" name="Immagine 11">
            <a:extLst>
              <a:ext uri="{FF2B5EF4-FFF2-40B4-BE49-F238E27FC236}">
                <a16:creationId xmlns:a16="http://schemas.microsoft.com/office/drawing/2014/main" id="{11AD27F4-E00B-49CE-81D5-78B95531C905}"/>
              </a:ext>
            </a:extLst>
          </p:cNvPr>
          <p:cNvPicPr>
            <a:picLocks noChangeAspect="1"/>
          </p:cNvPicPr>
          <p:nvPr/>
        </p:nvPicPr>
        <p:blipFill>
          <a:blip r:embed="rId6"/>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417879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46F32257-E9AC-4665-B648-7EE01B9A8C77}"/>
              </a:ext>
            </a:extLst>
          </p:cNvPr>
          <p:cNvSpPr>
            <a:spLocks noGrp="1"/>
          </p:cNvSpPr>
          <p:nvPr>
            <p:ph type="sldNum" sz="quarter" idx="12"/>
          </p:nvPr>
        </p:nvSpPr>
        <p:spPr/>
        <p:txBody>
          <a:bodyPr/>
          <a:lstStyle/>
          <a:p>
            <a:fld id="{519954A3-9DFD-4C44-94BA-B95130A3BA1C}" type="slidenum">
              <a:rPr lang="en-US" smtClean="0"/>
              <a:t>14</a:t>
            </a:fld>
            <a:endParaRPr lang="en-US" dirty="0"/>
          </a:p>
        </p:txBody>
      </p:sp>
      <p:pic>
        <p:nvPicPr>
          <p:cNvPr id="6" name="Immagine 5">
            <a:extLst>
              <a:ext uri="{FF2B5EF4-FFF2-40B4-BE49-F238E27FC236}">
                <a16:creationId xmlns:a16="http://schemas.microsoft.com/office/drawing/2014/main" id="{628E4C5C-7775-410E-903F-233BB595E8D8}"/>
              </a:ext>
            </a:extLst>
          </p:cNvPr>
          <p:cNvPicPr>
            <a:picLocks noChangeAspect="1"/>
          </p:cNvPicPr>
          <p:nvPr/>
        </p:nvPicPr>
        <p:blipFill>
          <a:blip r:embed="rId2"/>
          <a:stretch>
            <a:fillRect/>
          </a:stretch>
        </p:blipFill>
        <p:spPr>
          <a:xfrm>
            <a:off x="0" y="5976677"/>
            <a:ext cx="965846" cy="950392"/>
          </a:xfrm>
          <a:prstGeom prst="rect">
            <a:avLst/>
          </a:prstGeom>
        </p:spPr>
      </p:pic>
      <p:sp>
        <p:nvSpPr>
          <p:cNvPr id="7" name="Segnaposto piè di pagina 7">
            <a:extLst>
              <a:ext uri="{FF2B5EF4-FFF2-40B4-BE49-F238E27FC236}">
                <a16:creationId xmlns:a16="http://schemas.microsoft.com/office/drawing/2014/main" id="{EFCB1352-4109-4F30-B0EB-D3121A9CCFE1}"/>
              </a:ext>
            </a:extLst>
          </p:cNvPr>
          <p:cNvSpPr txBox="1">
            <a:spLocks/>
          </p:cNvSpPr>
          <p:nvPr/>
        </p:nvSpPr>
        <p:spPr>
          <a:xfrm>
            <a:off x="3151984" y="6394419"/>
            <a:ext cx="447710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24" name="CasellaDiTesto 23">
            <a:extLst>
              <a:ext uri="{FF2B5EF4-FFF2-40B4-BE49-F238E27FC236}">
                <a16:creationId xmlns:a16="http://schemas.microsoft.com/office/drawing/2014/main" id="{4BAEBA12-FE4C-4964-909D-19AE253DFCED}"/>
              </a:ext>
            </a:extLst>
          </p:cNvPr>
          <p:cNvSpPr txBox="1"/>
          <p:nvPr/>
        </p:nvSpPr>
        <p:spPr>
          <a:xfrm>
            <a:off x="1189070" y="4029900"/>
            <a:ext cx="6462944" cy="923330"/>
          </a:xfrm>
          <a:prstGeom prst="rect">
            <a:avLst/>
          </a:prstGeom>
          <a:noFill/>
        </p:spPr>
        <p:txBody>
          <a:bodyPr wrap="square" rtlCol="0">
            <a:spAutoFit/>
          </a:bodyPr>
          <a:lstStyle/>
          <a:p>
            <a:r>
              <a:rPr lang="it-IT" dirty="0"/>
              <a:t>Vediamo in pratica come si consulta una Blockchain</a:t>
            </a:r>
          </a:p>
          <a:p>
            <a:endParaRPr lang="it-IT" dirty="0"/>
          </a:p>
          <a:p>
            <a:r>
              <a:rPr lang="it-IT" dirty="0">
                <a:hlinkClick r:id="rId3"/>
              </a:rPr>
              <a:t>https://www.blockchain.com/it/explorer</a:t>
            </a:r>
            <a:endParaRPr lang="it-IT" dirty="0"/>
          </a:p>
        </p:txBody>
      </p:sp>
      <p:sp>
        <p:nvSpPr>
          <p:cNvPr id="25" name="Sottotitolo 1">
            <a:extLst>
              <a:ext uri="{FF2B5EF4-FFF2-40B4-BE49-F238E27FC236}">
                <a16:creationId xmlns:a16="http://schemas.microsoft.com/office/drawing/2014/main" id="{77B66C9A-5AF3-448F-AF67-61E5771A35F9}"/>
              </a:ext>
            </a:extLst>
          </p:cNvPr>
          <p:cNvSpPr txBox="1">
            <a:spLocks/>
          </p:cNvSpPr>
          <p:nvPr/>
        </p:nvSpPr>
        <p:spPr>
          <a:xfrm>
            <a:off x="1189070" y="1896871"/>
            <a:ext cx="7766936" cy="19682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1400" b="1" dirty="0">
                <a:solidFill>
                  <a:schemeClr val="tx1">
                    <a:lumMod val="85000"/>
                    <a:lumOff val="15000"/>
                  </a:schemeClr>
                </a:solidFill>
              </a:rPr>
              <a:t>Ci troviamo difronte ad una sorta di registro pubblico dove tutti possono sapere come e quando sono state aggiunte delle scritture, ma non solo, tutti i nodi certificano l’originalità e la regolarità delle stesse, conservando inoltre ogni nodo una copia dello stesso registro. Ad ogni operazione viene poi associata anche una sorta di marca temporale o </a:t>
            </a:r>
            <a:r>
              <a:rPr lang="it-IT" sz="1400" b="1" dirty="0" err="1">
                <a:solidFill>
                  <a:schemeClr val="tx1">
                    <a:lumMod val="85000"/>
                    <a:lumOff val="15000"/>
                  </a:schemeClr>
                </a:solidFill>
              </a:rPr>
              <a:t>timestamp</a:t>
            </a:r>
            <a:r>
              <a:rPr lang="it-IT" sz="1400" b="1" dirty="0">
                <a:solidFill>
                  <a:schemeClr val="tx1">
                    <a:lumMod val="85000"/>
                    <a:lumOff val="15000"/>
                  </a:schemeClr>
                </a:solidFill>
              </a:rPr>
              <a:t> che certifica anche il giorno e l’ora della scrittura.</a:t>
            </a:r>
          </a:p>
          <a:p>
            <a:pPr marL="0" indent="0" algn="just">
              <a:buNone/>
            </a:pPr>
            <a:r>
              <a:rPr lang="it-IT" sz="1400" b="1" dirty="0">
                <a:solidFill>
                  <a:schemeClr val="tx1">
                    <a:lumMod val="85000"/>
                    <a:lumOff val="15000"/>
                  </a:schemeClr>
                </a:solidFill>
              </a:rPr>
              <a:t>Quanti registri pubblici conosciamo e quanti ne consultiamo quotidianamente o quante informazioni scambiamo che vorremo venissero cristallizzate nel tempo per essere conservate e magari per sempre.</a:t>
            </a:r>
          </a:p>
        </p:txBody>
      </p:sp>
      <p:sp>
        <p:nvSpPr>
          <p:cNvPr id="26" name="Titolo 3">
            <a:extLst>
              <a:ext uri="{FF2B5EF4-FFF2-40B4-BE49-F238E27FC236}">
                <a16:creationId xmlns:a16="http://schemas.microsoft.com/office/drawing/2014/main" id="{7C3295D3-0160-4F23-A4A0-0D1A23A70BEC}"/>
              </a:ext>
            </a:extLst>
          </p:cNvPr>
          <p:cNvSpPr txBox="1">
            <a:spLocks/>
          </p:cNvSpPr>
          <p:nvPr/>
        </p:nvSpPr>
        <p:spPr>
          <a:xfrm>
            <a:off x="1189070" y="825083"/>
            <a:ext cx="7766936"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DLT, un registro pubblico distribuito</a:t>
            </a:r>
          </a:p>
        </p:txBody>
      </p:sp>
      <p:sp>
        <p:nvSpPr>
          <p:cNvPr id="28" name="Titolo 3">
            <a:extLst>
              <a:ext uri="{FF2B5EF4-FFF2-40B4-BE49-F238E27FC236}">
                <a16:creationId xmlns:a16="http://schemas.microsoft.com/office/drawing/2014/main" id="{A411F785-8788-45F7-82DE-9BAC7624D463}"/>
              </a:ext>
            </a:extLst>
          </p:cNvPr>
          <p:cNvSpPr txBox="1">
            <a:spLocks/>
          </p:cNvSpPr>
          <p:nvPr/>
        </p:nvSpPr>
        <p:spPr>
          <a:xfrm>
            <a:off x="1322772" y="5235689"/>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Primo obiettivo:  Trasparenza</a:t>
            </a:r>
          </a:p>
        </p:txBody>
      </p:sp>
      <p:sp>
        <p:nvSpPr>
          <p:cNvPr id="9" name="Segnaposto numero diapositiva 8">
            <a:extLst>
              <a:ext uri="{FF2B5EF4-FFF2-40B4-BE49-F238E27FC236}">
                <a16:creationId xmlns:a16="http://schemas.microsoft.com/office/drawing/2014/main" id="{C61BA530-8115-4E85-BFC5-52777C84160D}"/>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14</a:t>
            </a:fld>
            <a:endParaRPr lang="en-US" dirty="0"/>
          </a:p>
        </p:txBody>
      </p:sp>
      <p:pic>
        <p:nvPicPr>
          <p:cNvPr id="10" name="Immagine 9">
            <a:extLst>
              <a:ext uri="{FF2B5EF4-FFF2-40B4-BE49-F238E27FC236}">
                <a16:creationId xmlns:a16="http://schemas.microsoft.com/office/drawing/2014/main" id="{A7BC45EC-EFDC-467B-A015-F5B5D7BF75D3}"/>
              </a:ext>
            </a:extLst>
          </p:cNvPr>
          <p:cNvPicPr>
            <a:picLocks noChangeAspect="1"/>
          </p:cNvPicPr>
          <p:nvPr/>
        </p:nvPicPr>
        <p:blipFill>
          <a:blip r:embed="rId4"/>
          <a:stretch>
            <a:fillRect/>
          </a:stretch>
        </p:blipFill>
        <p:spPr>
          <a:xfrm>
            <a:off x="10460251" y="6107250"/>
            <a:ext cx="1509614" cy="527837"/>
          </a:xfrm>
          <a:prstGeom prst="rect">
            <a:avLst/>
          </a:prstGeom>
        </p:spPr>
      </p:pic>
      <p:pic>
        <p:nvPicPr>
          <p:cNvPr id="11" name="Immagine 10">
            <a:extLst>
              <a:ext uri="{FF2B5EF4-FFF2-40B4-BE49-F238E27FC236}">
                <a16:creationId xmlns:a16="http://schemas.microsoft.com/office/drawing/2014/main" id="{1A683651-2857-448E-91F3-1B060E761D42}"/>
              </a:ext>
            </a:extLst>
          </p:cNvPr>
          <p:cNvPicPr>
            <a:picLocks noChangeAspect="1"/>
          </p:cNvPicPr>
          <p:nvPr/>
        </p:nvPicPr>
        <p:blipFill>
          <a:blip r:embed="rId5"/>
          <a:stretch>
            <a:fillRect/>
          </a:stretch>
        </p:blipFill>
        <p:spPr>
          <a:xfrm>
            <a:off x="8240637" y="6107250"/>
            <a:ext cx="2066730" cy="598474"/>
          </a:xfrm>
          <a:prstGeom prst="rect">
            <a:avLst/>
          </a:prstGeom>
        </p:spPr>
      </p:pic>
      <p:pic>
        <p:nvPicPr>
          <p:cNvPr id="12" name="Immagine 11">
            <a:extLst>
              <a:ext uri="{FF2B5EF4-FFF2-40B4-BE49-F238E27FC236}">
                <a16:creationId xmlns:a16="http://schemas.microsoft.com/office/drawing/2014/main" id="{EB9AEACA-24EE-43FA-91F2-B7E720847AD7}"/>
              </a:ext>
            </a:extLst>
          </p:cNvPr>
          <p:cNvPicPr>
            <a:picLocks noChangeAspect="1"/>
          </p:cNvPicPr>
          <p:nvPr/>
        </p:nvPicPr>
        <p:blipFill>
          <a:blip r:embed="rId6"/>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58684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068277" y="1389857"/>
            <a:ext cx="10348404" cy="934499"/>
          </a:xfrm>
        </p:spPr>
        <p:txBody>
          <a:bodyPr/>
          <a:lstStyle/>
          <a:p>
            <a:pPr algn="l"/>
            <a:r>
              <a:rPr lang="it-IT" dirty="0"/>
              <a:t>Blockchain e classificazioni.</a:t>
            </a:r>
          </a:p>
        </p:txBody>
      </p:sp>
      <p:sp>
        <p:nvSpPr>
          <p:cNvPr id="2" name="Rettangolo 1">
            <a:extLst>
              <a:ext uri="{FF2B5EF4-FFF2-40B4-BE49-F238E27FC236}">
                <a16:creationId xmlns:a16="http://schemas.microsoft.com/office/drawing/2014/main" id="{06F7EB5E-2693-470F-889E-69FDDA01396F}"/>
              </a:ext>
            </a:extLst>
          </p:cNvPr>
          <p:cNvSpPr/>
          <p:nvPr/>
        </p:nvSpPr>
        <p:spPr>
          <a:xfrm>
            <a:off x="1077155" y="3176074"/>
            <a:ext cx="8076606" cy="1754326"/>
          </a:xfrm>
          <a:prstGeom prst="rect">
            <a:avLst/>
          </a:prstGeom>
        </p:spPr>
        <p:txBody>
          <a:bodyPr wrap="square">
            <a:spAutoFit/>
          </a:bodyPr>
          <a:lstStyle/>
          <a:p>
            <a:r>
              <a:rPr lang="it-IT" dirty="0"/>
              <a:t>Dopo le prime Blockchain legate alle </a:t>
            </a:r>
            <a:r>
              <a:rPr lang="it-IT" dirty="0" err="1"/>
              <a:t>criptovalute</a:t>
            </a:r>
            <a:r>
              <a:rPr lang="it-IT" dirty="0"/>
              <a:t>, sono nate diverse tipologie di Blockchain.</a:t>
            </a:r>
          </a:p>
          <a:p>
            <a:r>
              <a:rPr lang="it-IT" dirty="0"/>
              <a:t>L’adattabilità di queste tecnologie permette diverse applicazioni e per diverse necessità.</a:t>
            </a:r>
          </a:p>
          <a:p>
            <a:r>
              <a:rPr lang="it-IT" dirty="0"/>
              <a:t>Oggi i principali modelli di </a:t>
            </a:r>
            <a:r>
              <a:rPr lang="it-IT" dirty="0" err="1"/>
              <a:t>Blockchian</a:t>
            </a:r>
            <a:r>
              <a:rPr lang="it-IT" dirty="0"/>
              <a:t> sono due:</a:t>
            </a:r>
          </a:p>
          <a:p>
            <a:r>
              <a:rPr lang="it-IT" dirty="0"/>
              <a:t>le Blockchain  </a:t>
            </a:r>
            <a:r>
              <a:rPr lang="it-IT" b="1" dirty="0" err="1"/>
              <a:t>permissionless</a:t>
            </a:r>
            <a:r>
              <a:rPr lang="it-IT" dirty="0"/>
              <a:t> e </a:t>
            </a:r>
            <a:r>
              <a:rPr lang="it-IT" b="1" dirty="0" err="1"/>
              <a:t>permissioned</a:t>
            </a:r>
            <a:r>
              <a:rPr lang="it-IT" b="1" dirty="0"/>
              <a:t>.</a:t>
            </a:r>
            <a:endParaRPr lang="it-IT" dirty="0"/>
          </a:p>
        </p:txBody>
      </p:sp>
      <p:sp>
        <p:nvSpPr>
          <p:cNvPr id="10" name="Segnaposto numero diapositiva 8">
            <a:extLst>
              <a:ext uri="{FF2B5EF4-FFF2-40B4-BE49-F238E27FC236}">
                <a16:creationId xmlns:a16="http://schemas.microsoft.com/office/drawing/2014/main" id="{08021A9F-4C59-43B9-8AA2-4FA40BF4FCC1}"/>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15</a:t>
            </a:fld>
            <a:endParaRPr lang="en-US" dirty="0"/>
          </a:p>
        </p:txBody>
      </p:sp>
      <p:pic>
        <p:nvPicPr>
          <p:cNvPr id="11" name="Immagine 10">
            <a:extLst>
              <a:ext uri="{FF2B5EF4-FFF2-40B4-BE49-F238E27FC236}">
                <a16:creationId xmlns:a16="http://schemas.microsoft.com/office/drawing/2014/main" id="{59BA19DB-3F8F-4493-ACAD-B3EA68988748}"/>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2" name="Immagine 11">
            <a:extLst>
              <a:ext uri="{FF2B5EF4-FFF2-40B4-BE49-F238E27FC236}">
                <a16:creationId xmlns:a16="http://schemas.microsoft.com/office/drawing/2014/main" id="{FCF307D6-AD96-4243-AAC3-135A83B24E78}"/>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3" name="Immagine 12">
            <a:extLst>
              <a:ext uri="{FF2B5EF4-FFF2-40B4-BE49-F238E27FC236}">
                <a16:creationId xmlns:a16="http://schemas.microsoft.com/office/drawing/2014/main" id="{6679E971-6AB2-41BF-B138-A69F01DBAD75}"/>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66257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068277" y="1389857"/>
            <a:ext cx="10348404" cy="934499"/>
          </a:xfrm>
        </p:spPr>
        <p:txBody>
          <a:bodyPr/>
          <a:lstStyle/>
          <a:p>
            <a:pPr algn="l"/>
            <a:r>
              <a:rPr lang="it-IT" dirty="0"/>
              <a:t>Blockchain e classificazioni.</a:t>
            </a:r>
          </a:p>
        </p:txBody>
      </p:sp>
      <p:sp>
        <p:nvSpPr>
          <p:cNvPr id="2" name="Rettangolo 1">
            <a:extLst>
              <a:ext uri="{FF2B5EF4-FFF2-40B4-BE49-F238E27FC236}">
                <a16:creationId xmlns:a16="http://schemas.microsoft.com/office/drawing/2014/main" id="{06F7EB5E-2693-470F-889E-69FDDA01396F}"/>
              </a:ext>
            </a:extLst>
          </p:cNvPr>
          <p:cNvSpPr/>
          <p:nvPr/>
        </p:nvSpPr>
        <p:spPr>
          <a:xfrm>
            <a:off x="1290219" y="4089464"/>
            <a:ext cx="8076606" cy="1200329"/>
          </a:xfrm>
          <a:prstGeom prst="rect">
            <a:avLst/>
          </a:prstGeom>
        </p:spPr>
        <p:txBody>
          <a:bodyPr wrap="square">
            <a:spAutoFit/>
          </a:bodyPr>
          <a:lstStyle/>
          <a:p>
            <a:r>
              <a:rPr lang="it-IT" dirty="0">
                <a:solidFill>
                  <a:srgbClr val="222222"/>
                </a:solidFill>
                <a:latin typeface="Verdana" panose="020B0604030504040204" pitchFamily="34" charset="0"/>
              </a:rPr>
              <a:t>Non richiedono alcuna autorizzazione per poter accedere alla rete, eseguire delle transazioni o partecipare alla verifica e creazione di un nuovo blocco, </a:t>
            </a:r>
            <a:r>
              <a:rPr lang="it-IT" dirty="0"/>
              <a:t>non esiste un ente centrale che gestisce le autorizzazioni di accesso.</a:t>
            </a:r>
          </a:p>
        </p:txBody>
      </p:sp>
      <p:sp>
        <p:nvSpPr>
          <p:cNvPr id="10" name="Rettangolo 9">
            <a:extLst>
              <a:ext uri="{FF2B5EF4-FFF2-40B4-BE49-F238E27FC236}">
                <a16:creationId xmlns:a16="http://schemas.microsoft.com/office/drawing/2014/main" id="{7583D6B7-1DFC-43BE-9E3C-7E3C272FFB07}"/>
              </a:ext>
            </a:extLst>
          </p:cNvPr>
          <p:cNvSpPr/>
          <p:nvPr/>
        </p:nvSpPr>
        <p:spPr>
          <a:xfrm>
            <a:off x="1290219" y="3167390"/>
            <a:ext cx="6623956" cy="523220"/>
          </a:xfrm>
          <a:prstGeom prst="rect">
            <a:avLst/>
          </a:prstGeom>
        </p:spPr>
        <p:txBody>
          <a:bodyPr wrap="square">
            <a:spAutoFit/>
          </a:bodyPr>
          <a:lstStyle/>
          <a:p>
            <a:r>
              <a:rPr lang="it-IT" sz="2800" dirty="0" err="1"/>
              <a:t>Permissionless</a:t>
            </a:r>
            <a:r>
              <a:rPr lang="it-IT" sz="2800" dirty="0"/>
              <a:t> (Bitcoin, </a:t>
            </a:r>
            <a:r>
              <a:rPr lang="it-IT" sz="2800" dirty="0" err="1"/>
              <a:t>Etherum</a:t>
            </a:r>
            <a:r>
              <a:rPr lang="it-IT" sz="2800" dirty="0"/>
              <a:t>)</a:t>
            </a:r>
          </a:p>
        </p:txBody>
      </p:sp>
      <p:sp>
        <p:nvSpPr>
          <p:cNvPr id="11" name="Segnaposto numero diapositiva 8">
            <a:extLst>
              <a:ext uri="{FF2B5EF4-FFF2-40B4-BE49-F238E27FC236}">
                <a16:creationId xmlns:a16="http://schemas.microsoft.com/office/drawing/2014/main" id="{C9102F00-EB03-4272-BF36-41B9BC4B5B25}"/>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16</a:t>
            </a:fld>
            <a:endParaRPr lang="en-US" dirty="0"/>
          </a:p>
        </p:txBody>
      </p:sp>
      <p:pic>
        <p:nvPicPr>
          <p:cNvPr id="12" name="Immagine 11">
            <a:extLst>
              <a:ext uri="{FF2B5EF4-FFF2-40B4-BE49-F238E27FC236}">
                <a16:creationId xmlns:a16="http://schemas.microsoft.com/office/drawing/2014/main" id="{4C1F1BA7-D65B-4D74-87EA-72143B76C130}"/>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3" name="Immagine 12">
            <a:extLst>
              <a:ext uri="{FF2B5EF4-FFF2-40B4-BE49-F238E27FC236}">
                <a16:creationId xmlns:a16="http://schemas.microsoft.com/office/drawing/2014/main" id="{65E824D7-EF33-45B5-9F10-E1DCAE8FA75E}"/>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4" name="Immagine 13">
            <a:extLst>
              <a:ext uri="{FF2B5EF4-FFF2-40B4-BE49-F238E27FC236}">
                <a16:creationId xmlns:a16="http://schemas.microsoft.com/office/drawing/2014/main" id="{F86CCACA-9F0D-4116-946D-06D40760DE5B}"/>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95007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068277" y="1389857"/>
            <a:ext cx="10348404" cy="934499"/>
          </a:xfrm>
        </p:spPr>
        <p:txBody>
          <a:bodyPr/>
          <a:lstStyle/>
          <a:p>
            <a:pPr algn="l"/>
            <a:r>
              <a:rPr lang="it-IT" dirty="0"/>
              <a:t>Blockchain e classificazioni.</a:t>
            </a:r>
          </a:p>
        </p:txBody>
      </p:sp>
      <p:sp>
        <p:nvSpPr>
          <p:cNvPr id="11" name="Rettangolo 10">
            <a:extLst>
              <a:ext uri="{FF2B5EF4-FFF2-40B4-BE49-F238E27FC236}">
                <a16:creationId xmlns:a16="http://schemas.microsoft.com/office/drawing/2014/main" id="{12490716-3B08-4E15-8D3A-1C0C0F04328F}"/>
              </a:ext>
            </a:extLst>
          </p:cNvPr>
          <p:cNvSpPr/>
          <p:nvPr/>
        </p:nvSpPr>
        <p:spPr>
          <a:xfrm>
            <a:off x="1290219" y="4089464"/>
            <a:ext cx="8076606" cy="923330"/>
          </a:xfrm>
          <a:prstGeom prst="rect">
            <a:avLst/>
          </a:prstGeom>
        </p:spPr>
        <p:txBody>
          <a:bodyPr wrap="square">
            <a:spAutoFit/>
          </a:bodyPr>
          <a:lstStyle/>
          <a:p>
            <a:r>
              <a:rPr lang="it-IT" dirty="0"/>
              <a:t>Governata da un’autorità centrale che determina chi possa accedervi. La governance può anche definire il ruolo degli utenti autorizzati con regole che definiscono anche il la visibilità dei dati.</a:t>
            </a:r>
          </a:p>
        </p:txBody>
      </p:sp>
      <p:sp>
        <p:nvSpPr>
          <p:cNvPr id="12" name="Rettangolo 11">
            <a:extLst>
              <a:ext uri="{FF2B5EF4-FFF2-40B4-BE49-F238E27FC236}">
                <a16:creationId xmlns:a16="http://schemas.microsoft.com/office/drawing/2014/main" id="{EB17FF4C-4C95-4E53-BC97-EB363420D659}"/>
              </a:ext>
            </a:extLst>
          </p:cNvPr>
          <p:cNvSpPr/>
          <p:nvPr/>
        </p:nvSpPr>
        <p:spPr>
          <a:xfrm>
            <a:off x="1290219" y="3167390"/>
            <a:ext cx="6623956" cy="523220"/>
          </a:xfrm>
          <a:prstGeom prst="rect">
            <a:avLst/>
          </a:prstGeom>
        </p:spPr>
        <p:txBody>
          <a:bodyPr wrap="square">
            <a:spAutoFit/>
          </a:bodyPr>
          <a:lstStyle/>
          <a:p>
            <a:r>
              <a:rPr lang="it-IT" sz="2800" dirty="0" err="1"/>
              <a:t>Permissioned</a:t>
            </a:r>
            <a:endParaRPr lang="it-IT" sz="2800" dirty="0"/>
          </a:p>
        </p:txBody>
      </p:sp>
      <p:sp>
        <p:nvSpPr>
          <p:cNvPr id="14" name="Titolo 2">
            <a:extLst>
              <a:ext uri="{FF2B5EF4-FFF2-40B4-BE49-F238E27FC236}">
                <a16:creationId xmlns:a16="http://schemas.microsoft.com/office/drawing/2014/main" id="{F8C5582F-23B0-4923-88CD-F2F1E80CE135}"/>
              </a:ext>
            </a:extLst>
          </p:cNvPr>
          <p:cNvSpPr txBox="1">
            <a:spLocks/>
          </p:cNvSpPr>
          <p:nvPr/>
        </p:nvSpPr>
        <p:spPr>
          <a:xfrm>
            <a:off x="1220677" y="4933534"/>
            <a:ext cx="5890337" cy="53461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sz="1800" dirty="0" err="1"/>
              <a:t>Ripple</a:t>
            </a:r>
            <a:r>
              <a:rPr lang="it-IT" sz="1800" dirty="0"/>
              <a:t>, </a:t>
            </a:r>
            <a:r>
              <a:rPr lang="it-IT" sz="1800" dirty="0" err="1"/>
              <a:t>BankChain</a:t>
            </a:r>
            <a:r>
              <a:rPr lang="it-IT" sz="1800" dirty="0"/>
              <a:t> </a:t>
            </a:r>
          </a:p>
        </p:txBody>
      </p:sp>
      <p:sp>
        <p:nvSpPr>
          <p:cNvPr id="10" name="Segnaposto numero diapositiva 8">
            <a:extLst>
              <a:ext uri="{FF2B5EF4-FFF2-40B4-BE49-F238E27FC236}">
                <a16:creationId xmlns:a16="http://schemas.microsoft.com/office/drawing/2014/main" id="{088A05DD-E7FF-4787-B971-A81D48E31B97}"/>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17</a:t>
            </a:fld>
            <a:endParaRPr lang="en-US" dirty="0"/>
          </a:p>
        </p:txBody>
      </p:sp>
      <p:pic>
        <p:nvPicPr>
          <p:cNvPr id="13" name="Immagine 12">
            <a:extLst>
              <a:ext uri="{FF2B5EF4-FFF2-40B4-BE49-F238E27FC236}">
                <a16:creationId xmlns:a16="http://schemas.microsoft.com/office/drawing/2014/main" id="{D42B313A-28C3-41A3-93A5-2830E4C0E277}"/>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5" name="Immagine 14">
            <a:extLst>
              <a:ext uri="{FF2B5EF4-FFF2-40B4-BE49-F238E27FC236}">
                <a16:creationId xmlns:a16="http://schemas.microsoft.com/office/drawing/2014/main" id="{BEF03D89-5B92-4B58-88D7-901423AA8B8F}"/>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6" name="Immagine 15">
            <a:extLst>
              <a:ext uri="{FF2B5EF4-FFF2-40B4-BE49-F238E27FC236}">
                <a16:creationId xmlns:a16="http://schemas.microsoft.com/office/drawing/2014/main" id="{AE8017C8-18D9-45D4-8A8C-6F07E563507B}"/>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1474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068277" y="1389857"/>
            <a:ext cx="10348404" cy="934499"/>
          </a:xfrm>
        </p:spPr>
        <p:txBody>
          <a:bodyPr/>
          <a:lstStyle/>
          <a:p>
            <a:pPr algn="l"/>
            <a:r>
              <a:rPr lang="it-IT" dirty="0"/>
              <a:t>Blockchain e classificazioni.</a:t>
            </a:r>
          </a:p>
        </p:txBody>
      </p:sp>
      <p:sp>
        <p:nvSpPr>
          <p:cNvPr id="11" name="Rettangolo 10">
            <a:extLst>
              <a:ext uri="{FF2B5EF4-FFF2-40B4-BE49-F238E27FC236}">
                <a16:creationId xmlns:a16="http://schemas.microsoft.com/office/drawing/2014/main" id="{12490716-3B08-4E15-8D3A-1C0C0F04328F}"/>
              </a:ext>
            </a:extLst>
          </p:cNvPr>
          <p:cNvSpPr/>
          <p:nvPr/>
        </p:nvSpPr>
        <p:spPr>
          <a:xfrm>
            <a:off x="1290219" y="4089464"/>
            <a:ext cx="8076606" cy="923330"/>
          </a:xfrm>
          <a:prstGeom prst="rect">
            <a:avLst/>
          </a:prstGeom>
        </p:spPr>
        <p:txBody>
          <a:bodyPr wrap="square">
            <a:spAutoFit/>
          </a:bodyPr>
          <a:lstStyle/>
          <a:p>
            <a:r>
              <a:rPr lang="it-IT" dirty="0"/>
              <a:t>Queste solitamente sono le Blockchain scelte dagli istituti finanziari o da agenzie governative, i partecipanti sono noti. Gli accessi sono definiti dalla governance, e i </a:t>
            </a:r>
            <a:r>
              <a:rPr lang="it-IT" dirty="0" err="1"/>
              <a:t>miner</a:t>
            </a:r>
            <a:r>
              <a:rPr lang="it-IT" dirty="0"/>
              <a:t> sono considerati fidati.</a:t>
            </a:r>
          </a:p>
        </p:txBody>
      </p:sp>
      <p:sp>
        <p:nvSpPr>
          <p:cNvPr id="12" name="Rettangolo 11">
            <a:extLst>
              <a:ext uri="{FF2B5EF4-FFF2-40B4-BE49-F238E27FC236}">
                <a16:creationId xmlns:a16="http://schemas.microsoft.com/office/drawing/2014/main" id="{EB17FF4C-4C95-4E53-BC97-EB363420D659}"/>
              </a:ext>
            </a:extLst>
          </p:cNvPr>
          <p:cNvSpPr/>
          <p:nvPr/>
        </p:nvSpPr>
        <p:spPr>
          <a:xfrm>
            <a:off x="1290219" y="3167390"/>
            <a:ext cx="6623956" cy="523220"/>
          </a:xfrm>
          <a:prstGeom prst="rect">
            <a:avLst/>
          </a:prstGeom>
        </p:spPr>
        <p:txBody>
          <a:bodyPr wrap="square">
            <a:spAutoFit/>
          </a:bodyPr>
          <a:lstStyle/>
          <a:p>
            <a:r>
              <a:rPr lang="it-IT" sz="2800" dirty="0" err="1"/>
              <a:t>Permissioned</a:t>
            </a:r>
            <a:endParaRPr lang="it-IT" sz="2800" dirty="0"/>
          </a:p>
        </p:txBody>
      </p:sp>
      <p:sp>
        <p:nvSpPr>
          <p:cNvPr id="10" name="Segnaposto numero diapositiva 8">
            <a:extLst>
              <a:ext uri="{FF2B5EF4-FFF2-40B4-BE49-F238E27FC236}">
                <a16:creationId xmlns:a16="http://schemas.microsoft.com/office/drawing/2014/main" id="{14A9ABA5-17F9-4DE9-BCDE-B06568F0FEB3}"/>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18</a:t>
            </a:fld>
            <a:endParaRPr lang="en-US" dirty="0"/>
          </a:p>
        </p:txBody>
      </p:sp>
      <p:pic>
        <p:nvPicPr>
          <p:cNvPr id="13" name="Immagine 12">
            <a:extLst>
              <a:ext uri="{FF2B5EF4-FFF2-40B4-BE49-F238E27FC236}">
                <a16:creationId xmlns:a16="http://schemas.microsoft.com/office/drawing/2014/main" id="{16FAC62B-9643-41CA-9963-69ED3537B863}"/>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4" name="Immagine 13">
            <a:extLst>
              <a:ext uri="{FF2B5EF4-FFF2-40B4-BE49-F238E27FC236}">
                <a16:creationId xmlns:a16="http://schemas.microsoft.com/office/drawing/2014/main" id="{AB6118CB-8514-4683-B01A-7D9B58CB0D46}"/>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5" name="Immagine 14">
            <a:extLst>
              <a:ext uri="{FF2B5EF4-FFF2-40B4-BE49-F238E27FC236}">
                <a16:creationId xmlns:a16="http://schemas.microsoft.com/office/drawing/2014/main" id="{6F8C6A83-A3FA-4047-8A2B-E408ED7BA5E6}"/>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36939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068277" y="1389857"/>
            <a:ext cx="10348404" cy="934499"/>
          </a:xfrm>
        </p:spPr>
        <p:txBody>
          <a:bodyPr/>
          <a:lstStyle/>
          <a:p>
            <a:pPr algn="l"/>
            <a:r>
              <a:rPr lang="it-IT" dirty="0"/>
              <a:t>Blockchain e classificazioni.</a:t>
            </a:r>
          </a:p>
        </p:txBody>
      </p:sp>
      <p:sp>
        <p:nvSpPr>
          <p:cNvPr id="12" name="Rettangolo 11">
            <a:extLst>
              <a:ext uri="{FF2B5EF4-FFF2-40B4-BE49-F238E27FC236}">
                <a16:creationId xmlns:a16="http://schemas.microsoft.com/office/drawing/2014/main" id="{EB17FF4C-4C95-4E53-BC97-EB363420D659}"/>
              </a:ext>
            </a:extLst>
          </p:cNvPr>
          <p:cNvSpPr/>
          <p:nvPr/>
        </p:nvSpPr>
        <p:spPr>
          <a:xfrm>
            <a:off x="1290218" y="2802680"/>
            <a:ext cx="6623956" cy="523220"/>
          </a:xfrm>
          <a:prstGeom prst="rect">
            <a:avLst/>
          </a:prstGeom>
        </p:spPr>
        <p:txBody>
          <a:bodyPr wrap="square">
            <a:spAutoFit/>
          </a:bodyPr>
          <a:lstStyle/>
          <a:p>
            <a:r>
              <a:rPr lang="it-IT" sz="2800" dirty="0" err="1"/>
              <a:t>Permissioned</a:t>
            </a:r>
            <a:endParaRPr lang="it-IT" sz="2800" dirty="0"/>
          </a:p>
        </p:txBody>
      </p:sp>
      <p:sp>
        <p:nvSpPr>
          <p:cNvPr id="10" name="Rettangolo 9">
            <a:extLst>
              <a:ext uri="{FF2B5EF4-FFF2-40B4-BE49-F238E27FC236}">
                <a16:creationId xmlns:a16="http://schemas.microsoft.com/office/drawing/2014/main" id="{A732D78A-ECE0-4BDB-A6CF-1D95092A6862}"/>
              </a:ext>
            </a:extLst>
          </p:cNvPr>
          <p:cNvSpPr/>
          <p:nvPr/>
        </p:nvSpPr>
        <p:spPr>
          <a:xfrm>
            <a:off x="1322772" y="3495481"/>
            <a:ext cx="7983783" cy="1477328"/>
          </a:xfrm>
          <a:prstGeom prst="rect">
            <a:avLst/>
          </a:prstGeom>
        </p:spPr>
        <p:txBody>
          <a:bodyPr wrap="square">
            <a:spAutoFit/>
          </a:bodyPr>
          <a:lstStyle/>
          <a:p>
            <a:r>
              <a:rPr lang="it-IT" dirty="0">
                <a:solidFill>
                  <a:srgbClr val="222222"/>
                </a:solidFill>
                <a:latin typeface="Verdana" panose="020B0604030504040204" pitchFamily="34" charset="0"/>
              </a:rPr>
              <a:t>Le </a:t>
            </a:r>
            <a:r>
              <a:rPr lang="it-IT" b="1" dirty="0">
                <a:solidFill>
                  <a:srgbClr val="222222"/>
                </a:solidFill>
                <a:latin typeface="Verdana" panose="020B0604030504040204" pitchFamily="34" charset="0"/>
              </a:rPr>
              <a:t>Blockchain</a:t>
            </a:r>
            <a:r>
              <a:rPr lang="it-IT" dirty="0">
                <a:solidFill>
                  <a:srgbClr val="222222"/>
                </a:solidFill>
                <a:latin typeface="Verdana" panose="020B0604030504040204" pitchFamily="34" charset="0"/>
              </a:rPr>
              <a:t> </a:t>
            </a:r>
            <a:r>
              <a:rPr lang="it-IT" i="1" dirty="0" err="1">
                <a:solidFill>
                  <a:srgbClr val="222222"/>
                </a:solidFill>
                <a:latin typeface="Verdana" panose="020B0604030504040204" pitchFamily="34" charset="0"/>
              </a:rPr>
              <a:t>permissioned</a:t>
            </a:r>
            <a:r>
              <a:rPr lang="it-IT" dirty="0">
                <a:solidFill>
                  <a:srgbClr val="222222"/>
                </a:solidFill>
                <a:latin typeface="Verdana" panose="020B0604030504040204" pitchFamily="34" charset="0"/>
              </a:rPr>
              <a:t> sono considerate più sicure di quelle pubbliche, garantiscono la segretezza delle transazioni, controllando chi può accedervi e chi può visualizzare i dati registrati. S</a:t>
            </a:r>
            <a:r>
              <a:rPr lang="it-IT" dirty="0"/>
              <a:t>ono più performanti, veloci, hanno una dimensione e più piccola e le transazioni vengono verificate da un limitato numero di utenti.</a:t>
            </a:r>
          </a:p>
        </p:txBody>
      </p:sp>
      <p:sp>
        <p:nvSpPr>
          <p:cNvPr id="11" name="Segnaposto numero diapositiva 8">
            <a:extLst>
              <a:ext uri="{FF2B5EF4-FFF2-40B4-BE49-F238E27FC236}">
                <a16:creationId xmlns:a16="http://schemas.microsoft.com/office/drawing/2014/main" id="{9C8D7488-DB00-486D-9A4A-E5BD35A936B1}"/>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19</a:t>
            </a:fld>
            <a:endParaRPr lang="en-US" dirty="0"/>
          </a:p>
        </p:txBody>
      </p:sp>
      <p:pic>
        <p:nvPicPr>
          <p:cNvPr id="14" name="Immagine 13">
            <a:extLst>
              <a:ext uri="{FF2B5EF4-FFF2-40B4-BE49-F238E27FC236}">
                <a16:creationId xmlns:a16="http://schemas.microsoft.com/office/drawing/2014/main" id="{11836C81-7D05-4AAC-A28F-2E68373C6E45}"/>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5" name="Immagine 14">
            <a:extLst>
              <a:ext uri="{FF2B5EF4-FFF2-40B4-BE49-F238E27FC236}">
                <a16:creationId xmlns:a16="http://schemas.microsoft.com/office/drawing/2014/main" id="{A5193525-7C0D-4546-BB47-F04071BC4B08}"/>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6" name="Immagine 15">
            <a:extLst>
              <a:ext uri="{FF2B5EF4-FFF2-40B4-BE49-F238E27FC236}">
                <a16:creationId xmlns:a16="http://schemas.microsoft.com/office/drawing/2014/main" id="{ECFD60CF-9009-4F5B-A634-F3F34721ACD5}"/>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15142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481746AE-869E-41AC-886D-7B690679D62E}"/>
              </a:ext>
            </a:extLst>
          </p:cNvPr>
          <p:cNvSpPr>
            <a:spLocks noGrp="1"/>
          </p:cNvSpPr>
          <p:nvPr>
            <p:ph type="subTitle" idx="1"/>
          </p:nvPr>
        </p:nvSpPr>
        <p:spPr>
          <a:xfrm>
            <a:off x="1586966" y="451513"/>
            <a:ext cx="7766936" cy="1791973"/>
          </a:xfrm>
        </p:spPr>
        <p:txBody>
          <a:bodyPr>
            <a:normAutofit/>
          </a:bodyPr>
          <a:lstStyle/>
          <a:p>
            <a:pPr algn="just"/>
            <a:r>
              <a:rPr lang="it-IT" dirty="0">
                <a:solidFill>
                  <a:schemeClr val="tx1">
                    <a:lumMod val="85000"/>
                    <a:lumOff val="15000"/>
                  </a:schemeClr>
                </a:solidFill>
              </a:rPr>
              <a:t>Potrà mai la tecnologia migliorare il rapporto fra cittadini e pubbliche amministrazioni e colmare lo scetticismo e la mancanza di fiducia in esse?</a:t>
            </a:r>
          </a:p>
          <a:p>
            <a:pPr algn="just"/>
            <a:r>
              <a:rPr lang="it-IT" dirty="0">
                <a:solidFill>
                  <a:schemeClr val="tx1">
                    <a:lumMod val="75000"/>
                    <a:lumOff val="25000"/>
                  </a:schemeClr>
                </a:solidFill>
              </a:rPr>
              <a:t>Prima di rispondere a questa domanda, facciamo un piccolo esperimento con i presenti per valutare il nostro rapporto con le PA. </a:t>
            </a:r>
          </a:p>
        </p:txBody>
      </p:sp>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12" name="Rettangolo 11">
            <a:extLst>
              <a:ext uri="{FF2B5EF4-FFF2-40B4-BE49-F238E27FC236}">
                <a16:creationId xmlns:a16="http://schemas.microsoft.com/office/drawing/2014/main" id="{A766D48D-EF60-40FA-B027-4706273C2B2D}"/>
              </a:ext>
            </a:extLst>
          </p:cNvPr>
          <p:cNvSpPr/>
          <p:nvPr/>
        </p:nvSpPr>
        <p:spPr>
          <a:xfrm>
            <a:off x="2467992" y="3428998"/>
            <a:ext cx="1669002" cy="2146177"/>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BD983073-F8E4-442E-BCDA-23966BBD07D5}"/>
              </a:ext>
            </a:extLst>
          </p:cNvPr>
          <p:cNvSpPr/>
          <p:nvPr/>
        </p:nvSpPr>
        <p:spPr>
          <a:xfrm>
            <a:off x="6386006" y="3428998"/>
            <a:ext cx="1669002" cy="214617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CD43DF72-BAFA-4AB5-A2C3-76334DC90878}"/>
              </a:ext>
            </a:extLst>
          </p:cNvPr>
          <p:cNvSpPr txBox="1"/>
          <p:nvPr/>
        </p:nvSpPr>
        <p:spPr>
          <a:xfrm>
            <a:off x="6386006" y="5596951"/>
            <a:ext cx="1607430" cy="369332"/>
          </a:xfrm>
          <a:prstGeom prst="rect">
            <a:avLst/>
          </a:prstGeom>
          <a:noFill/>
        </p:spPr>
        <p:txBody>
          <a:bodyPr wrap="square" rtlCol="0">
            <a:spAutoFit/>
          </a:bodyPr>
          <a:lstStyle/>
          <a:p>
            <a:r>
              <a:rPr lang="it-IT" dirty="0"/>
              <a:t>FUNZIONANO</a:t>
            </a:r>
          </a:p>
        </p:txBody>
      </p:sp>
      <p:sp>
        <p:nvSpPr>
          <p:cNvPr id="15" name="CasellaDiTesto 14">
            <a:extLst>
              <a:ext uri="{FF2B5EF4-FFF2-40B4-BE49-F238E27FC236}">
                <a16:creationId xmlns:a16="http://schemas.microsoft.com/office/drawing/2014/main" id="{775D8D1E-532C-45A3-854A-6BCAAD02CD70}"/>
              </a:ext>
            </a:extLst>
          </p:cNvPr>
          <p:cNvSpPr txBox="1"/>
          <p:nvPr/>
        </p:nvSpPr>
        <p:spPr>
          <a:xfrm>
            <a:off x="2246050" y="5580711"/>
            <a:ext cx="2112886" cy="369332"/>
          </a:xfrm>
          <a:prstGeom prst="rect">
            <a:avLst/>
          </a:prstGeom>
          <a:noFill/>
        </p:spPr>
        <p:txBody>
          <a:bodyPr wrap="square" rtlCol="0">
            <a:spAutoFit/>
          </a:bodyPr>
          <a:lstStyle/>
          <a:p>
            <a:r>
              <a:rPr lang="it-IT" dirty="0"/>
              <a:t>NON FUNZIONANO</a:t>
            </a:r>
          </a:p>
        </p:txBody>
      </p:sp>
      <p:sp>
        <p:nvSpPr>
          <p:cNvPr id="16" name="CasellaDiTesto 15">
            <a:extLst>
              <a:ext uri="{FF2B5EF4-FFF2-40B4-BE49-F238E27FC236}">
                <a16:creationId xmlns:a16="http://schemas.microsoft.com/office/drawing/2014/main" id="{5884385D-F344-45ED-8BB0-AD0BFBA3F0AE}"/>
              </a:ext>
            </a:extLst>
          </p:cNvPr>
          <p:cNvSpPr txBox="1"/>
          <p:nvPr/>
        </p:nvSpPr>
        <p:spPr>
          <a:xfrm>
            <a:off x="1586966" y="2498845"/>
            <a:ext cx="7486013" cy="369332"/>
          </a:xfrm>
          <a:prstGeom prst="rect">
            <a:avLst/>
          </a:prstGeom>
          <a:noFill/>
        </p:spPr>
        <p:txBody>
          <a:bodyPr wrap="square" rtlCol="0">
            <a:spAutoFit/>
          </a:bodyPr>
          <a:lstStyle/>
          <a:p>
            <a:r>
              <a:rPr lang="it-IT" dirty="0"/>
              <a:t>Come valutiamo noi il funzionamento delle pubbliche amministrazioni?</a:t>
            </a:r>
          </a:p>
        </p:txBody>
      </p:sp>
      <p:sp>
        <p:nvSpPr>
          <p:cNvPr id="11" name="Segnaposto numero diapositiva 8">
            <a:extLst>
              <a:ext uri="{FF2B5EF4-FFF2-40B4-BE49-F238E27FC236}">
                <a16:creationId xmlns:a16="http://schemas.microsoft.com/office/drawing/2014/main" id="{40E53BE3-7894-40E2-B5AD-A962F9C990B8}"/>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a:t>
            </a:fld>
            <a:endParaRPr lang="en-US" dirty="0"/>
          </a:p>
        </p:txBody>
      </p:sp>
      <p:pic>
        <p:nvPicPr>
          <p:cNvPr id="17" name="Immagine 16">
            <a:extLst>
              <a:ext uri="{FF2B5EF4-FFF2-40B4-BE49-F238E27FC236}">
                <a16:creationId xmlns:a16="http://schemas.microsoft.com/office/drawing/2014/main" id="{43B5436C-1CF1-4570-AE6F-67E000537113}"/>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8" name="Immagine 17">
            <a:extLst>
              <a:ext uri="{FF2B5EF4-FFF2-40B4-BE49-F238E27FC236}">
                <a16:creationId xmlns:a16="http://schemas.microsoft.com/office/drawing/2014/main" id="{2B840137-C1D0-4650-A7B6-073AE1A5FB1F}"/>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9" name="Immagine 18">
            <a:extLst>
              <a:ext uri="{FF2B5EF4-FFF2-40B4-BE49-F238E27FC236}">
                <a16:creationId xmlns:a16="http://schemas.microsoft.com/office/drawing/2014/main" id="{48D0A319-E019-496A-8184-E09A0354881D}"/>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251960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290219" y="1105771"/>
            <a:ext cx="9889725" cy="934499"/>
          </a:xfrm>
        </p:spPr>
        <p:txBody>
          <a:bodyPr/>
          <a:lstStyle/>
          <a:p>
            <a:pPr algn="l"/>
            <a:r>
              <a:rPr lang="it-IT" sz="4800" dirty="0" err="1"/>
              <a:t>Permissioned</a:t>
            </a:r>
            <a:r>
              <a:rPr lang="it-IT" sz="4800" dirty="0"/>
              <a:t> VS </a:t>
            </a:r>
            <a:r>
              <a:rPr lang="it-IT" sz="4800" dirty="0" err="1"/>
              <a:t>Permissionless</a:t>
            </a:r>
            <a:endParaRPr lang="it-IT" sz="4800" dirty="0"/>
          </a:p>
        </p:txBody>
      </p:sp>
      <p:sp>
        <p:nvSpPr>
          <p:cNvPr id="10" name="Rettangolo 9">
            <a:extLst>
              <a:ext uri="{FF2B5EF4-FFF2-40B4-BE49-F238E27FC236}">
                <a16:creationId xmlns:a16="http://schemas.microsoft.com/office/drawing/2014/main" id="{A732D78A-ECE0-4BDB-A6CF-1D95092A6862}"/>
              </a:ext>
            </a:extLst>
          </p:cNvPr>
          <p:cNvSpPr/>
          <p:nvPr/>
        </p:nvSpPr>
        <p:spPr>
          <a:xfrm>
            <a:off x="1290219" y="2675991"/>
            <a:ext cx="7983783" cy="2585323"/>
          </a:xfrm>
          <a:prstGeom prst="rect">
            <a:avLst/>
          </a:prstGeom>
        </p:spPr>
        <p:txBody>
          <a:bodyPr wrap="square">
            <a:spAutoFit/>
          </a:bodyPr>
          <a:lstStyle/>
          <a:p>
            <a:r>
              <a:rPr lang="it-IT" dirty="0"/>
              <a:t>L’uso di Blockchain </a:t>
            </a:r>
            <a:r>
              <a:rPr lang="it-IT" dirty="0" err="1"/>
              <a:t>permissioned</a:t>
            </a:r>
            <a:r>
              <a:rPr lang="it-IT" dirty="0"/>
              <a:t> consentono una governance centralizzata con il controllo distribuito fra i nodi.</a:t>
            </a:r>
          </a:p>
          <a:p>
            <a:r>
              <a:rPr lang="it-IT" dirty="0"/>
              <a:t>Il controllo sulle transazioni viene sempre garantito da </a:t>
            </a:r>
            <a:r>
              <a:rPr lang="it-IT" dirty="0" err="1"/>
              <a:t>miners</a:t>
            </a:r>
            <a:r>
              <a:rPr lang="it-IT" dirty="0"/>
              <a:t> che non ricevono nulla in cambio, ed il numero degli stessi è controllato dalla governance. </a:t>
            </a:r>
          </a:p>
          <a:p>
            <a:r>
              <a:rPr lang="it-IT" dirty="0"/>
              <a:t>A differenza delle blockchain </a:t>
            </a:r>
            <a:r>
              <a:rPr lang="it-IT" dirty="0" err="1"/>
              <a:t>permissionless</a:t>
            </a:r>
            <a:r>
              <a:rPr lang="it-IT" dirty="0"/>
              <a:t> sono scalabili, più veloci e più performanti di quelle pubbliche.</a:t>
            </a:r>
          </a:p>
          <a:p>
            <a:r>
              <a:rPr lang="it-IT" dirty="0"/>
              <a:t>Sono meno diffuse e di dimensioni ridotte e le transazioni vengono verificate da un limitato numero di utenti.</a:t>
            </a:r>
          </a:p>
        </p:txBody>
      </p:sp>
      <p:sp>
        <p:nvSpPr>
          <p:cNvPr id="13" name="Titolo 3">
            <a:extLst>
              <a:ext uri="{FF2B5EF4-FFF2-40B4-BE49-F238E27FC236}">
                <a16:creationId xmlns:a16="http://schemas.microsoft.com/office/drawing/2014/main" id="{27BFB97C-B9A7-4C74-9A1A-889FF6A1699C}"/>
              </a:ext>
            </a:extLst>
          </p:cNvPr>
          <p:cNvSpPr txBox="1">
            <a:spLocks/>
          </p:cNvSpPr>
          <p:nvPr/>
        </p:nvSpPr>
        <p:spPr>
          <a:xfrm>
            <a:off x="1322772" y="5235689"/>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dirty="0"/>
          </a:p>
        </p:txBody>
      </p:sp>
      <p:sp>
        <p:nvSpPr>
          <p:cNvPr id="11" name="Segnaposto numero diapositiva 8">
            <a:extLst>
              <a:ext uri="{FF2B5EF4-FFF2-40B4-BE49-F238E27FC236}">
                <a16:creationId xmlns:a16="http://schemas.microsoft.com/office/drawing/2014/main" id="{5D6570CB-EA57-4937-9744-C4AE95F9AA37}"/>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20</a:t>
            </a:fld>
            <a:endParaRPr lang="en-US" dirty="0"/>
          </a:p>
        </p:txBody>
      </p:sp>
      <p:pic>
        <p:nvPicPr>
          <p:cNvPr id="12" name="Immagine 11">
            <a:extLst>
              <a:ext uri="{FF2B5EF4-FFF2-40B4-BE49-F238E27FC236}">
                <a16:creationId xmlns:a16="http://schemas.microsoft.com/office/drawing/2014/main" id="{844C6CC7-21DC-440E-9516-802C76637C5C}"/>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4" name="Immagine 13">
            <a:extLst>
              <a:ext uri="{FF2B5EF4-FFF2-40B4-BE49-F238E27FC236}">
                <a16:creationId xmlns:a16="http://schemas.microsoft.com/office/drawing/2014/main" id="{CD846C55-F967-469B-83AA-B966608412FE}"/>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5" name="Immagine 14">
            <a:extLst>
              <a:ext uri="{FF2B5EF4-FFF2-40B4-BE49-F238E27FC236}">
                <a16:creationId xmlns:a16="http://schemas.microsoft.com/office/drawing/2014/main" id="{A7D3CAD5-078A-4046-A1F1-69EF695AD7DB}"/>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313735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068277" y="1389857"/>
            <a:ext cx="10348404" cy="934499"/>
          </a:xfrm>
        </p:spPr>
        <p:txBody>
          <a:bodyPr/>
          <a:lstStyle/>
          <a:p>
            <a:pPr algn="l"/>
            <a:r>
              <a:rPr lang="it-IT" dirty="0"/>
              <a:t>Blockchain e classificazioni.</a:t>
            </a:r>
          </a:p>
        </p:txBody>
      </p:sp>
      <p:sp>
        <p:nvSpPr>
          <p:cNvPr id="12" name="Rettangolo 11">
            <a:extLst>
              <a:ext uri="{FF2B5EF4-FFF2-40B4-BE49-F238E27FC236}">
                <a16:creationId xmlns:a16="http://schemas.microsoft.com/office/drawing/2014/main" id="{EB17FF4C-4C95-4E53-BC97-EB363420D659}"/>
              </a:ext>
            </a:extLst>
          </p:cNvPr>
          <p:cNvSpPr/>
          <p:nvPr/>
        </p:nvSpPr>
        <p:spPr>
          <a:xfrm>
            <a:off x="1290218" y="2802680"/>
            <a:ext cx="6623956" cy="523220"/>
          </a:xfrm>
          <a:prstGeom prst="rect">
            <a:avLst/>
          </a:prstGeom>
        </p:spPr>
        <p:txBody>
          <a:bodyPr wrap="square">
            <a:spAutoFit/>
          </a:bodyPr>
          <a:lstStyle/>
          <a:p>
            <a:r>
              <a:rPr lang="it-IT" sz="2800" dirty="0" err="1"/>
              <a:t>Permissioned</a:t>
            </a:r>
            <a:endParaRPr lang="it-IT" sz="2800" dirty="0"/>
          </a:p>
        </p:txBody>
      </p:sp>
      <p:sp>
        <p:nvSpPr>
          <p:cNvPr id="10" name="Rettangolo 9">
            <a:extLst>
              <a:ext uri="{FF2B5EF4-FFF2-40B4-BE49-F238E27FC236}">
                <a16:creationId xmlns:a16="http://schemas.microsoft.com/office/drawing/2014/main" id="{A732D78A-ECE0-4BDB-A6CF-1D95092A6862}"/>
              </a:ext>
            </a:extLst>
          </p:cNvPr>
          <p:cNvSpPr/>
          <p:nvPr/>
        </p:nvSpPr>
        <p:spPr>
          <a:xfrm>
            <a:off x="1322772" y="3495481"/>
            <a:ext cx="7983783" cy="1477328"/>
          </a:xfrm>
          <a:prstGeom prst="rect">
            <a:avLst/>
          </a:prstGeom>
        </p:spPr>
        <p:txBody>
          <a:bodyPr wrap="square">
            <a:spAutoFit/>
          </a:bodyPr>
          <a:lstStyle/>
          <a:p>
            <a:r>
              <a:rPr lang="it-IT" dirty="0">
                <a:solidFill>
                  <a:srgbClr val="222222"/>
                </a:solidFill>
                <a:latin typeface="Verdana" panose="020B0604030504040204" pitchFamily="34" charset="0"/>
              </a:rPr>
              <a:t>Le </a:t>
            </a:r>
            <a:r>
              <a:rPr lang="it-IT" b="1" dirty="0">
                <a:solidFill>
                  <a:srgbClr val="222222"/>
                </a:solidFill>
                <a:latin typeface="Verdana" panose="020B0604030504040204" pitchFamily="34" charset="0"/>
              </a:rPr>
              <a:t>Blockchain</a:t>
            </a:r>
            <a:r>
              <a:rPr lang="it-IT" dirty="0">
                <a:solidFill>
                  <a:srgbClr val="222222"/>
                </a:solidFill>
                <a:latin typeface="Verdana" panose="020B0604030504040204" pitchFamily="34" charset="0"/>
              </a:rPr>
              <a:t> </a:t>
            </a:r>
            <a:r>
              <a:rPr lang="it-IT" i="1" dirty="0" err="1">
                <a:solidFill>
                  <a:srgbClr val="222222"/>
                </a:solidFill>
                <a:latin typeface="Verdana" panose="020B0604030504040204" pitchFamily="34" charset="0"/>
              </a:rPr>
              <a:t>permissioned</a:t>
            </a:r>
            <a:r>
              <a:rPr lang="it-IT" dirty="0">
                <a:solidFill>
                  <a:srgbClr val="222222"/>
                </a:solidFill>
                <a:latin typeface="Verdana" panose="020B0604030504040204" pitchFamily="34" charset="0"/>
              </a:rPr>
              <a:t> sono considerate più sicure di quelle pubbliche, garantiscono la segretezza delle transazioni, controllando chi può accedervi e chi può visualizzare i dati registrati. S</a:t>
            </a:r>
            <a:r>
              <a:rPr lang="it-IT" dirty="0"/>
              <a:t>ono più performanti, veloci, hanno una dimensione e più piccola e le transazioni vengono verificate da un limitato numero di utenti.</a:t>
            </a:r>
          </a:p>
        </p:txBody>
      </p:sp>
      <p:sp>
        <p:nvSpPr>
          <p:cNvPr id="13" name="Titolo 3">
            <a:extLst>
              <a:ext uri="{FF2B5EF4-FFF2-40B4-BE49-F238E27FC236}">
                <a16:creationId xmlns:a16="http://schemas.microsoft.com/office/drawing/2014/main" id="{27BFB97C-B9A7-4C74-9A1A-889FF6A1699C}"/>
              </a:ext>
            </a:extLst>
          </p:cNvPr>
          <p:cNvSpPr txBox="1">
            <a:spLocks/>
          </p:cNvSpPr>
          <p:nvPr/>
        </p:nvSpPr>
        <p:spPr>
          <a:xfrm>
            <a:off x="1322772" y="5235689"/>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Secondo obiettivo:  Fiducia</a:t>
            </a:r>
          </a:p>
        </p:txBody>
      </p:sp>
      <p:sp>
        <p:nvSpPr>
          <p:cNvPr id="11" name="Segnaposto numero diapositiva 8">
            <a:extLst>
              <a:ext uri="{FF2B5EF4-FFF2-40B4-BE49-F238E27FC236}">
                <a16:creationId xmlns:a16="http://schemas.microsoft.com/office/drawing/2014/main" id="{C8517876-BD5C-431E-A3BF-D448B6D0FCFF}"/>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21</a:t>
            </a:fld>
            <a:endParaRPr lang="en-US" dirty="0"/>
          </a:p>
        </p:txBody>
      </p:sp>
      <p:pic>
        <p:nvPicPr>
          <p:cNvPr id="14" name="Immagine 13">
            <a:extLst>
              <a:ext uri="{FF2B5EF4-FFF2-40B4-BE49-F238E27FC236}">
                <a16:creationId xmlns:a16="http://schemas.microsoft.com/office/drawing/2014/main" id="{EAD90470-228A-4884-AC45-151DC28DBB3C}"/>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5" name="Immagine 14">
            <a:extLst>
              <a:ext uri="{FF2B5EF4-FFF2-40B4-BE49-F238E27FC236}">
                <a16:creationId xmlns:a16="http://schemas.microsoft.com/office/drawing/2014/main" id="{5F1BADBB-C59A-457B-AC09-310C053A1E7C}"/>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6" name="Immagine 15">
            <a:extLst>
              <a:ext uri="{FF2B5EF4-FFF2-40B4-BE49-F238E27FC236}">
                <a16:creationId xmlns:a16="http://schemas.microsoft.com/office/drawing/2014/main" id="{1E1A83E1-167F-490A-8B6E-8EF83EE889FA}"/>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298985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290219" y="1105771"/>
            <a:ext cx="9889725" cy="934499"/>
          </a:xfrm>
        </p:spPr>
        <p:txBody>
          <a:bodyPr/>
          <a:lstStyle/>
          <a:p>
            <a:pPr algn="l"/>
            <a:r>
              <a:rPr lang="it-IT" sz="4800" dirty="0"/>
              <a:t>E i costi?</a:t>
            </a:r>
          </a:p>
        </p:txBody>
      </p:sp>
      <p:sp>
        <p:nvSpPr>
          <p:cNvPr id="10" name="Rettangolo 9">
            <a:extLst>
              <a:ext uri="{FF2B5EF4-FFF2-40B4-BE49-F238E27FC236}">
                <a16:creationId xmlns:a16="http://schemas.microsoft.com/office/drawing/2014/main" id="{A732D78A-ECE0-4BDB-A6CF-1D95092A6862}"/>
              </a:ext>
            </a:extLst>
          </p:cNvPr>
          <p:cNvSpPr/>
          <p:nvPr/>
        </p:nvSpPr>
        <p:spPr>
          <a:xfrm>
            <a:off x="1290219" y="2335247"/>
            <a:ext cx="8111233" cy="2585323"/>
          </a:xfrm>
          <a:prstGeom prst="rect">
            <a:avLst/>
          </a:prstGeom>
        </p:spPr>
        <p:txBody>
          <a:bodyPr wrap="square">
            <a:spAutoFit/>
          </a:bodyPr>
          <a:lstStyle/>
          <a:p>
            <a:r>
              <a:rPr lang="it-IT" dirty="0"/>
              <a:t>Per gestire una blockchain occorrono risorse, hardware ed energia elettrica.</a:t>
            </a:r>
          </a:p>
          <a:p>
            <a:endParaRPr lang="it-IT" dirty="0"/>
          </a:p>
          <a:p>
            <a:r>
              <a:rPr lang="it-IT" dirty="0"/>
              <a:t>Oggi per realizzare un nodo Bitcoin (la rete blockchain attualmente più grande) si può riesumare anche un vecchio pc, per farlo sono sufficienti 2Gb di </a:t>
            </a:r>
            <a:r>
              <a:rPr lang="it-IT" dirty="0" err="1"/>
              <a:t>Ram</a:t>
            </a:r>
            <a:r>
              <a:rPr lang="it-IT" dirty="0"/>
              <a:t> ed almeno 500Gb di spazio disco ed una connessine in banda larga 24/7.</a:t>
            </a:r>
          </a:p>
          <a:p>
            <a:r>
              <a:rPr lang="it-IT" dirty="0"/>
              <a:t>Con un consumo medio a regime di utilizzo del pc di circa 100Watt, ed un costo medio per KWh di € 0,20 avremo un costo totale di circa € 0,50 al giorno, €15,00 mese.</a:t>
            </a:r>
          </a:p>
        </p:txBody>
      </p:sp>
      <p:sp>
        <p:nvSpPr>
          <p:cNvPr id="13" name="Titolo 3">
            <a:extLst>
              <a:ext uri="{FF2B5EF4-FFF2-40B4-BE49-F238E27FC236}">
                <a16:creationId xmlns:a16="http://schemas.microsoft.com/office/drawing/2014/main" id="{27BFB97C-B9A7-4C74-9A1A-889FF6A1699C}"/>
              </a:ext>
            </a:extLst>
          </p:cNvPr>
          <p:cNvSpPr txBox="1">
            <a:spLocks/>
          </p:cNvSpPr>
          <p:nvPr/>
        </p:nvSpPr>
        <p:spPr>
          <a:xfrm>
            <a:off x="1322772" y="5235689"/>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dirty="0"/>
          </a:p>
        </p:txBody>
      </p:sp>
      <p:sp>
        <p:nvSpPr>
          <p:cNvPr id="11" name="Segnaposto numero diapositiva 8">
            <a:extLst>
              <a:ext uri="{FF2B5EF4-FFF2-40B4-BE49-F238E27FC236}">
                <a16:creationId xmlns:a16="http://schemas.microsoft.com/office/drawing/2014/main" id="{124CF4CD-B83F-44D5-9E5D-40E2D52308EA}"/>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22</a:t>
            </a:fld>
            <a:endParaRPr lang="en-US" dirty="0"/>
          </a:p>
        </p:txBody>
      </p:sp>
      <p:pic>
        <p:nvPicPr>
          <p:cNvPr id="12" name="Immagine 11">
            <a:extLst>
              <a:ext uri="{FF2B5EF4-FFF2-40B4-BE49-F238E27FC236}">
                <a16:creationId xmlns:a16="http://schemas.microsoft.com/office/drawing/2014/main" id="{2ED9B2C7-99D1-43A4-A188-4799CC5A9220}"/>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4" name="Immagine 13">
            <a:extLst>
              <a:ext uri="{FF2B5EF4-FFF2-40B4-BE49-F238E27FC236}">
                <a16:creationId xmlns:a16="http://schemas.microsoft.com/office/drawing/2014/main" id="{E4120E7B-DC63-47B0-8C00-3C4D1CD7EA59}"/>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5" name="Immagine 14">
            <a:extLst>
              <a:ext uri="{FF2B5EF4-FFF2-40B4-BE49-F238E27FC236}">
                <a16:creationId xmlns:a16="http://schemas.microsoft.com/office/drawing/2014/main" id="{894012ED-8CA0-4BA3-9317-08C5016F7D58}"/>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360701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290219" y="1105771"/>
            <a:ext cx="9889725" cy="934499"/>
          </a:xfrm>
        </p:spPr>
        <p:txBody>
          <a:bodyPr/>
          <a:lstStyle/>
          <a:p>
            <a:pPr algn="l"/>
            <a:r>
              <a:rPr lang="it-IT" sz="4800" dirty="0"/>
              <a:t>E i costi?</a:t>
            </a:r>
          </a:p>
        </p:txBody>
      </p:sp>
      <p:sp>
        <p:nvSpPr>
          <p:cNvPr id="10" name="Rettangolo 9">
            <a:extLst>
              <a:ext uri="{FF2B5EF4-FFF2-40B4-BE49-F238E27FC236}">
                <a16:creationId xmlns:a16="http://schemas.microsoft.com/office/drawing/2014/main" id="{A732D78A-ECE0-4BDB-A6CF-1D95092A6862}"/>
              </a:ext>
            </a:extLst>
          </p:cNvPr>
          <p:cNvSpPr/>
          <p:nvPr/>
        </p:nvSpPr>
        <p:spPr>
          <a:xfrm>
            <a:off x="1290219" y="2335247"/>
            <a:ext cx="8111233" cy="2308324"/>
          </a:xfrm>
          <a:prstGeom prst="rect">
            <a:avLst/>
          </a:prstGeom>
        </p:spPr>
        <p:txBody>
          <a:bodyPr wrap="square">
            <a:spAutoFit/>
          </a:bodyPr>
          <a:lstStyle/>
          <a:p>
            <a:r>
              <a:rPr lang="it-IT" dirty="0"/>
              <a:t>Oltre ai nodi della rete occorrono anche risorse per registrare le scritture, e per questo occorre il lavoro dei </a:t>
            </a:r>
            <a:r>
              <a:rPr lang="it-IT" dirty="0" err="1"/>
              <a:t>miners</a:t>
            </a:r>
            <a:r>
              <a:rPr lang="it-IT" dirty="0"/>
              <a:t>.</a:t>
            </a:r>
          </a:p>
          <a:p>
            <a:endParaRPr lang="it-IT" dirty="0"/>
          </a:p>
          <a:p>
            <a:r>
              <a:rPr lang="it-IT" dirty="0"/>
              <a:t>Anche se in questo periodo si sta molto parlando della crisi dei minatori della Blockchain di Bitcoin perché gli attuali costi di gestione superano quello del valore stesso del Bitcoin, per le blockchain </a:t>
            </a:r>
            <a:r>
              <a:rPr lang="it-IT" dirty="0" err="1"/>
              <a:t>permissioned</a:t>
            </a:r>
            <a:r>
              <a:rPr lang="it-IT" dirty="0"/>
              <a:t> sono in sviluppo soluzioni alternative al </a:t>
            </a:r>
            <a:r>
              <a:rPr lang="it-IT" dirty="0" err="1"/>
              <a:t>Proof</a:t>
            </a:r>
            <a:r>
              <a:rPr lang="it-IT" dirty="0"/>
              <a:t>-of-Work, che non necessitino elevate capacità computazionali.</a:t>
            </a:r>
          </a:p>
        </p:txBody>
      </p:sp>
      <p:sp>
        <p:nvSpPr>
          <p:cNvPr id="13" name="Titolo 3">
            <a:extLst>
              <a:ext uri="{FF2B5EF4-FFF2-40B4-BE49-F238E27FC236}">
                <a16:creationId xmlns:a16="http://schemas.microsoft.com/office/drawing/2014/main" id="{27BFB97C-B9A7-4C74-9A1A-889FF6A1699C}"/>
              </a:ext>
            </a:extLst>
          </p:cNvPr>
          <p:cNvSpPr txBox="1">
            <a:spLocks/>
          </p:cNvSpPr>
          <p:nvPr/>
        </p:nvSpPr>
        <p:spPr>
          <a:xfrm>
            <a:off x="1322772" y="5235689"/>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dirty="0"/>
          </a:p>
        </p:txBody>
      </p:sp>
      <p:sp>
        <p:nvSpPr>
          <p:cNvPr id="11" name="Segnaposto numero diapositiva 8">
            <a:extLst>
              <a:ext uri="{FF2B5EF4-FFF2-40B4-BE49-F238E27FC236}">
                <a16:creationId xmlns:a16="http://schemas.microsoft.com/office/drawing/2014/main" id="{FCC1EEDC-0132-4B1C-BDE4-F4EA8B58E7B6}"/>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23</a:t>
            </a:fld>
            <a:endParaRPr lang="en-US" dirty="0"/>
          </a:p>
        </p:txBody>
      </p:sp>
      <p:pic>
        <p:nvPicPr>
          <p:cNvPr id="12" name="Immagine 11">
            <a:extLst>
              <a:ext uri="{FF2B5EF4-FFF2-40B4-BE49-F238E27FC236}">
                <a16:creationId xmlns:a16="http://schemas.microsoft.com/office/drawing/2014/main" id="{2A4A6AC6-1448-4AB2-AE1E-238EB5001668}"/>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4" name="Immagine 13">
            <a:extLst>
              <a:ext uri="{FF2B5EF4-FFF2-40B4-BE49-F238E27FC236}">
                <a16:creationId xmlns:a16="http://schemas.microsoft.com/office/drawing/2014/main" id="{F4C78F9B-6A9D-49F9-B018-23EFD9A64CD2}"/>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5" name="Immagine 14">
            <a:extLst>
              <a:ext uri="{FF2B5EF4-FFF2-40B4-BE49-F238E27FC236}">
                <a16:creationId xmlns:a16="http://schemas.microsoft.com/office/drawing/2014/main" id="{35E28D41-A50B-4386-9014-0AA116F5F137}"/>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353968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210321" y="1781143"/>
            <a:ext cx="8910224" cy="934499"/>
          </a:xfrm>
        </p:spPr>
        <p:txBody>
          <a:bodyPr/>
          <a:lstStyle/>
          <a:p>
            <a:pPr algn="l"/>
            <a:r>
              <a:rPr lang="it-IT" sz="4800" dirty="0"/>
              <a:t>Registri pubblici vs DLT Pubbliche</a:t>
            </a:r>
          </a:p>
        </p:txBody>
      </p:sp>
      <p:sp>
        <p:nvSpPr>
          <p:cNvPr id="10" name="Rettangolo 9">
            <a:extLst>
              <a:ext uri="{FF2B5EF4-FFF2-40B4-BE49-F238E27FC236}">
                <a16:creationId xmlns:a16="http://schemas.microsoft.com/office/drawing/2014/main" id="{A732D78A-ECE0-4BDB-A6CF-1D95092A6862}"/>
              </a:ext>
            </a:extLst>
          </p:cNvPr>
          <p:cNvSpPr/>
          <p:nvPr/>
        </p:nvSpPr>
        <p:spPr>
          <a:xfrm>
            <a:off x="1322772" y="2955186"/>
            <a:ext cx="8111233" cy="1754326"/>
          </a:xfrm>
          <a:prstGeom prst="rect">
            <a:avLst/>
          </a:prstGeom>
        </p:spPr>
        <p:txBody>
          <a:bodyPr wrap="square">
            <a:spAutoFit/>
          </a:bodyPr>
          <a:lstStyle/>
          <a:p>
            <a:r>
              <a:rPr lang="it-IT" dirty="0"/>
              <a:t>Se si mette in conto il costo di gestione di un registro pubblico qualsiasi (sede fisica, arredi, archivi, gestione del personale, accesso, ecc. </a:t>
            </a:r>
            <a:r>
              <a:rPr lang="it-IT" dirty="0" err="1"/>
              <a:t>ecc</a:t>
            </a:r>
            <a:r>
              <a:rPr lang="it-IT" dirty="0"/>
              <a:t>) e li confrontiamo invece con le gestione di un registro distribuito DLT (governance, nodi, certificatori, consultazioni, ecc. ecc.) allora ci renderemo conto che probabilmente questa innovazione ci può costare meno.</a:t>
            </a:r>
          </a:p>
        </p:txBody>
      </p:sp>
      <p:sp>
        <p:nvSpPr>
          <p:cNvPr id="13" name="Titolo 3">
            <a:extLst>
              <a:ext uri="{FF2B5EF4-FFF2-40B4-BE49-F238E27FC236}">
                <a16:creationId xmlns:a16="http://schemas.microsoft.com/office/drawing/2014/main" id="{27BFB97C-B9A7-4C74-9A1A-889FF6A1699C}"/>
              </a:ext>
            </a:extLst>
          </p:cNvPr>
          <p:cNvSpPr txBox="1">
            <a:spLocks/>
          </p:cNvSpPr>
          <p:nvPr/>
        </p:nvSpPr>
        <p:spPr>
          <a:xfrm>
            <a:off x="1299099" y="5235689"/>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dirty="0"/>
          </a:p>
        </p:txBody>
      </p:sp>
      <p:sp>
        <p:nvSpPr>
          <p:cNvPr id="11" name="Titolo 3">
            <a:extLst>
              <a:ext uri="{FF2B5EF4-FFF2-40B4-BE49-F238E27FC236}">
                <a16:creationId xmlns:a16="http://schemas.microsoft.com/office/drawing/2014/main" id="{B0EE7730-76D6-4726-AA73-22B4EFDE676D}"/>
              </a:ext>
            </a:extLst>
          </p:cNvPr>
          <p:cNvSpPr txBox="1">
            <a:spLocks/>
          </p:cNvSpPr>
          <p:nvPr/>
        </p:nvSpPr>
        <p:spPr>
          <a:xfrm>
            <a:off x="1322772" y="4940712"/>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Terzo obiettivo:</a:t>
            </a:r>
          </a:p>
        </p:txBody>
      </p:sp>
      <p:sp>
        <p:nvSpPr>
          <p:cNvPr id="12" name="Segnaposto numero diapositiva 8">
            <a:extLst>
              <a:ext uri="{FF2B5EF4-FFF2-40B4-BE49-F238E27FC236}">
                <a16:creationId xmlns:a16="http://schemas.microsoft.com/office/drawing/2014/main" id="{79802F08-364C-4D6C-AA1E-9921FD622D23}"/>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24</a:t>
            </a:fld>
            <a:endParaRPr lang="en-US" dirty="0"/>
          </a:p>
        </p:txBody>
      </p:sp>
      <p:pic>
        <p:nvPicPr>
          <p:cNvPr id="14" name="Immagine 13">
            <a:extLst>
              <a:ext uri="{FF2B5EF4-FFF2-40B4-BE49-F238E27FC236}">
                <a16:creationId xmlns:a16="http://schemas.microsoft.com/office/drawing/2014/main" id="{027BAA4D-390E-4F9F-A812-F98DDD65E921}"/>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5" name="Immagine 14">
            <a:extLst>
              <a:ext uri="{FF2B5EF4-FFF2-40B4-BE49-F238E27FC236}">
                <a16:creationId xmlns:a16="http://schemas.microsoft.com/office/drawing/2014/main" id="{B456209D-5FD2-41E6-BE6C-2B02EE52D73D}"/>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6" name="Immagine 15">
            <a:extLst>
              <a:ext uri="{FF2B5EF4-FFF2-40B4-BE49-F238E27FC236}">
                <a16:creationId xmlns:a16="http://schemas.microsoft.com/office/drawing/2014/main" id="{9EE25532-010C-4B05-990B-5EA0B2B220C6}"/>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696831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210321" y="1781143"/>
            <a:ext cx="8910224" cy="934499"/>
          </a:xfrm>
        </p:spPr>
        <p:txBody>
          <a:bodyPr/>
          <a:lstStyle/>
          <a:p>
            <a:pPr algn="l"/>
            <a:r>
              <a:rPr lang="it-IT" sz="4800" dirty="0"/>
              <a:t>Registri pubblici vs DLT Pubbliche</a:t>
            </a:r>
          </a:p>
        </p:txBody>
      </p:sp>
      <p:sp>
        <p:nvSpPr>
          <p:cNvPr id="10" name="Rettangolo 9">
            <a:extLst>
              <a:ext uri="{FF2B5EF4-FFF2-40B4-BE49-F238E27FC236}">
                <a16:creationId xmlns:a16="http://schemas.microsoft.com/office/drawing/2014/main" id="{A732D78A-ECE0-4BDB-A6CF-1D95092A6862}"/>
              </a:ext>
            </a:extLst>
          </p:cNvPr>
          <p:cNvSpPr/>
          <p:nvPr/>
        </p:nvSpPr>
        <p:spPr>
          <a:xfrm>
            <a:off x="1322772" y="2955186"/>
            <a:ext cx="8111233" cy="1754326"/>
          </a:xfrm>
          <a:prstGeom prst="rect">
            <a:avLst/>
          </a:prstGeom>
        </p:spPr>
        <p:txBody>
          <a:bodyPr wrap="square">
            <a:spAutoFit/>
          </a:bodyPr>
          <a:lstStyle/>
          <a:p>
            <a:r>
              <a:rPr lang="it-IT" dirty="0"/>
              <a:t>Se si mette in conto il costo di gestione di un registro pubblico qualsiasi (sede fisica, arredi, archivi, gestione del personale, accesso, ecc. </a:t>
            </a:r>
            <a:r>
              <a:rPr lang="it-IT" dirty="0" err="1"/>
              <a:t>ecc</a:t>
            </a:r>
            <a:r>
              <a:rPr lang="it-IT" dirty="0"/>
              <a:t>) e li confrontiamo invece con le gestione di un registro distribuito DLT (governance, nodi, certificatori, consultazioni, ecc. ecc.) allora ci renderemo conto che probabilmente questa innovazione ci può costare meno.</a:t>
            </a:r>
          </a:p>
        </p:txBody>
      </p:sp>
      <p:sp>
        <p:nvSpPr>
          <p:cNvPr id="13" name="Titolo 3">
            <a:extLst>
              <a:ext uri="{FF2B5EF4-FFF2-40B4-BE49-F238E27FC236}">
                <a16:creationId xmlns:a16="http://schemas.microsoft.com/office/drawing/2014/main" id="{27BFB97C-B9A7-4C74-9A1A-889FF6A1699C}"/>
              </a:ext>
            </a:extLst>
          </p:cNvPr>
          <p:cNvSpPr txBox="1">
            <a:spLocks/>
          </p:cNvSpPr>
          <p:nvPr/>
        </p:nvSpPr>
        <p:spPr>
          <a:xfrm>
            <a:off x="1299099" y="5235689"/>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dirty="0"/>
          </a:p>
        </p:txBody>
      </p:sp>
      <p:sp>
        <p:nvSpPr>
          <p:cNvPr id="11" name="Titolo 3">
            <a:extLst>
              <a:ext uri="{FF2B5EF4-FFF2-40B4-BE49-F238E27FC236}">
                <a16:creationId xmlns:a16="http://schemas.microsoft.com/office/drawing/2014/main" id="{B0EE7730-76D6-4726-AA73-22B4EFDE676D}"/>
              </a:ext>
            </a:extLst>
          </p:cNvPr>
          <p:cNvSpPr txBox="1">
            <a:spLocks/>
          </p:cNvSpPr>
          <p:nvPr/>
        </p:nvSpPr>
        <p:spPr>
          <a:xfrm>
            <a:off x="1322772" y="4940712"/>
            <a:ext cx="7633233" cy="8637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Terzo obiettivo: meno costi</a:t>
            </a:r>
          </a:p>
        </p:txBody>
      </p:sp>
      <p:sp>
        <p:nvSpPr>
          <p:cNvPr id="12" name="Segnaposto numero diapositiva 8">
            <a:extLst>
              <a:ext uri="{FF2B5EF4-FFF2-40B4-BE49-F238E27FC236}">
                <a16:creationId xmlns:a16="http://schemas.microsoft.com/office/drawing/2014/main" id="{0CC8D456-5223-4D74-A31D-77A399FCD34D}"/>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25</a:t>
            </a:fld>
            <a:endParaRPr lang="en-US" dirty="0"/>
          </a:p>
        </p:txBody>
      </p:sp>
      <p:pic>
        <p:nvPicPr>
          <p:cNvPr id="14" name="Immagine 13">
            <a:extLst>
              <a:ext uri="{FF2B5EF4-FFF2-40B4-BE49-F238E27FC236}">
                <a16:creationId xmlns:a16="http://schemas.microsoft.com/office/drawing/2014/main" id="{04AE1103-37EB-4D2E-9ED2-5DCA23AF0715}"/>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5" name="Immagine 14">
            <a:extLst>
              <a:ext uri="{FF2B5EF4-FFF2-40B4-BE49-F238E27FC236}">
                <a16:creationId xmlns:a16="http://schemas.microsoft.com/office/drawing/2014/main" id="{9245677C-00A2-475E-BCB0-E07C926C2D57}"/>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6" name="Immagine 15">
            <a:extLst>
              <a:ext uri="{FF2B5EF4-FFF2-40B4-BE49-F238E27FC236}">
                <a16:creationId xmlns:a16="http://schemas.microsoft.com/office/drawing/2014/main" id="{0333F0BB-20CF-45DE-9BEF-F58197A7FA4A}"/>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66112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5FE94-3DC2-4376-9AD4-7589A209DDEB}"/>
              </a:ext>
            </a:extLst>
          </p:cNvPr>
          <p:cNvSpPr>
            <a:spLocks noGrp="1"/>
          </p:cNvSpPr>
          <p:nvPr>
            <p:ph type="ctrTitle"/>
          </p:nvPr>
        </p:nvSpPr>
        <p:spPr>
          <a:xfrm>
            <a:off x="1098693" y="967665"/>
            <a:ext cx="8870929" cy="1778150"/>
          </a:xfrm>
        </p:spPr>
        <p:txBody>
          <a:bodyPr/>
          <a:lstStyle/>
          <a:p>
            <a:pPr algn="l"/>
            <a:br>
              <a:rPr lang="it-IT" dirty="0"/>
            </a:br>
            <a:br>
              <a:rPr lang="it-IT" dirty="0"/>
            </a:br>
            <a:r>
              <a:rPr lang="it-IT" sz="4400" dirty="0"/>
              <a:t>Distributed Ledger </a:t>
            </a:r>
            <a:r>
              <a:rPr lang="it-IT" sz="4400" dirty="0" err="1"/>
              <a:t>Technology:fiducia</a:t>
            </a:r>
            <a:r>
              <a:rPr lang="it-IT" sz="4400" dirty="0"/>
              <a:t> e trasparenza.</a:t>
            </a:r>
          </a:p>
        </p:txBody>
      </p:sp>
      <p:sp>
        <p:nvSpPr>
          <p:cNvPr id="3" name="Sottotitolo 2">
            <a:extLst>
              <a:ext uri="{FF2B5EF4-FFF2-40B4-BE49-F238E27FC236}">
                <a16:creationId xmlns:a16="http://schemas.microsoft.com/office/drawing/2014/main" id="{481746AE-869E-41AC-886D-7B690679D62E}"/>
              </a:ext>
            </a:extLst>
          </p:cNvPr>
          <p:cNvSpPr>
            <a:spLocks noGrp="1"/>
          </p:cNvSpPr>
          <p:nvPr>
            <p:ph type="subTitle" idx="1"/>
          </p:nvPr>
        </p:nvSpPr>
        <p:spPr>
          <a:xfrm>
            <a:off x="1098693" y="3120161"/>
            <a:ext cx="7766936" cy="2153175"/>
          </a:xfrm>
        </p:spPr>
        <p:txBody>
          <a:bodyPr>
            <a:normAutofit fontScale="92500" lnSpcReduction="10000"/>
          </a:bodyPr>
          <a:lstStyle/>
          <a:p>
            <a:pPr algn="just"/>
            <a:r>
              <a:rPr lang="it-IT" dirty="0">
                <a:solidFill>
                  <a:schemeClr val="tx1">
                    <a:lumMod val="85000"/>
                    <a:lumOff val="15000"/>
                  </a:schemeClr>
                </a:solidFill>
              </a:rPr>
              <a:t>Queste tecnologie oggi non sono un’utopia, ma rappresentano un paradigma per i servizi al cittadino nel rispetto del principio della trasparenza e della fiducia per le pubbliche amministrazioni.</a:t>
            </a:r>
          </a:p>
          <a:p>
            <a:pPr algn="just"/>
            <a:r>
              <a:rPr lang="it-IT" dirty="0">
                <a:solidFill>
                  <a:schemeClr val="tx1">
                    <a:lumMod val="85000"/>
                    <a:lumOff val="15000"/>
                  </a:schemeClr>
                </a:solidFill>
              </a:rPr>
              <a:t>Certo c’è da realizzare modelli, definire regole e dare avvio alla discussione su un quadro normativo per regolamentare l’uso di queste tecnologie, sia in ambito pubblico che in quello privato.</a:t>
            </a:r>
          </a:p>
          <a:p>
            <a:pPr algn="just"/>
            <a:r>
              <a:rPr lang="it-IT" dirty="0">
                <a:solidFill>
                  <a:schemeClr val="tx1">
                    <a:lumMod val="85000"/>
                    <a:lumOff val="15000"/>
                  </a:schemeClr>
                </a:solidFill>
              </a:rPr>
              <a:t>A questo punto…non ci resta che attendere…</a:t>
            </a:r>
          </a:p>
          <a:p>
            <a:pPr algn="just"/>
            <a:endParaRPr lang="it-IT" dirty="0">
              <a:solidFill>
                <a:schemeClr val="tx1">
                  <a:lumMod val="75000"/>
                  <a:lumOff val="25000"/>
                </a:schemeClr>
              </a:solidFill>
            </a:endParaRPr>
          </a:p>
          <a:p>
            <a:pPr algn="just"/>
            <a:endParaRPr lang="it-IT" dirty="0">
              <a:solidFill>
                <a:schemeClr val="tx1">
                  <a:lumMod val="75000"/>
                  <a:lumOff val="25000"/>
                </a:schemeClr>
              </a:solidFill>
            </a:endParaRPr>
          </a:p>
        </p:txBody>
      </p:sp>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10" name="Segnaposto numero diapositiva 8">
            <a:extLst>
              <a:ext uri="{FF2B5EF4-FFF2-40B4-BE49-F238E27FC236}">
                <a16:creationId xmlns:a16="http://schemas.microsoft.com/office/drawing/2014/main" id="{E9777021-4B86-497E-B334-A54F6B8C2007}"/>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26</a:t>
            </a:fld>
            <a:endParaRPr lang="en-US" dirty="0"/>
          </a:p>
        </p:txBody>
      </p:sp>
      <p:pic>
        <p:nvPicPr>
          <p:cNvPr id="11" name="Immagine 10">
            <a:extLst>
              <a:ext uri="{FF2B5EF4-FFF2-40B4-BE49-F238E27FC236}">
                <a16:creationId xmlns:a16="http://schemas.microsoft.com/office/drawing/2014/main" id="{BD4616AF-4AB4-41E4-934D-676EA261BC5B}"/>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2" name="Immagine 11">
            <a:extLst>
              <a:ext uri="{FF2B5EF4-FFF2-40B4-BE49-F238E27FC236}">
                <a16:creationId xmlns:a16="http://schemas.microsoft.com/office/drawing/2014/main" id="{303DAD76-5B96-4CBC-A356-50D7670E2B3B}"/>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3" name="Immagine 12">
            <a:extLst>
              <a:ext uri="{FF2B5EF4-FFF2-40B4-BE49-F238E27FC236}">
                <a16:creationId xmlns:a16="http://schemas.microsoft.com/office/drawing/2014/main" id="{C061D222-266E-444D-9402-1696E1DF1DB2}"/>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200583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3" name="Titolo 2">
            <a:extLst>
              <a:ext uri="{FF2B5EF4-FFF2-40B4-BE49-F238E27FC236}">
                <a16:creationId xmlns:a16="http://schemas.microsoft.com/office/drawing/2014/main" id="{37BEBF54-F02D-44EF-AD1E-7902EB303954}"/>
              </a:ext>
            </a:extLst>
          </p:cNvPr>
          <p:cNvSpPr>
            <a:spLocks noGrp="1"/>
          </p:cNvSpPr>
          <p:nvPr>
            <p:ph type="ctrTitle"/>
          </p:nvPr>
        </p:nvSpPr>
        <p:spPr>
          <a:xfrm>
            <a:off x="1675743" y="1780883"/>
            <a:ext cx="7766936" cy="3296234"/>
          </a:xfrm>
        </p:spPr>
        <p:txBody>
          <a:bodyPr/>
          <a:lstStyle/>
          <a:p>
            <a:pPr algn="ctr"/>
            <a:r>
              <a:rPr lang="it-IT" dirty="0"/>
              <a:t>Grazie per l’attenzione.</a:t>
            </a:r>
            <a:br>
              <a:rPr lang="it-IT" dirty="0"/>
            </a:br>
            <a:br>
              <a:rPr lang="it-IT" dirty="0"/>
            </a:br>
            <a:r>
              <a:rPr lang="it-IT" dirty="0"/>
              <a:t>Graziano Albanese</a:t>
            </a:r>
            <a:br>
              <a:rPr lang="it-IT" dirty="0"/>
            </a:br>
            <a:r>
              <a:rPr lang="it-IT" dirty="0"/>
              <a:t>ga@grazianoalbanese.it</a:t>
            </a:r>
          </a:p>
        </p:txBody>
      </p:sp>
      <p:sp>
        <p:nvSpPr>
          <p:cNvPr id="6" name="Segnaposto numero diapositiva 8">
            <a:extLst>
              <a:ext uri="{FF2B5EF4-FFF2-40B4-BE49-F238E27FC236}">
                <a16:creationId xmlns:a16="http://schemas.microsoft.com/office/drawing/2014/main" id="{045A65C5-1A13-444C-8F92-B63FF26093C4}"/>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27</a:t>
            </a:fld>
            <a:endParaRPr lang="en-US" dirty="0"/>
          </a:p>
        </p:txBody>
      </p:sp>
      <p:pic>
        <p:nvPicPr>
          <p:cNvPr id="10" name="Immagine 9">
            <a:extLst>
              <a:ext uri="{FF2B5EF4-FFF2-40B4-BE49-F238E27FC236}">
                <a16:creationId xmlns:a16="http://schemas.microsoft.com/office/drawing/2014/main" id="{043D1B63-360B-41A3-B556-E211B14E253A}"/>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1" name="Immagine 10">
            <a:extLst>
              <a:ext uri="{FF2B5EF4-FFF2-40B4-BE49-F238E27FC236}">
                <a16:creationId xmlns:a16="http://schemas.microsoft.com/office/drawing/2014/main" id="{F5AEAEE7-E801-4672-A7E5-E436A7695EB6}"/>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2" name="Immagine 11">
            <a:extLst>
              <a:ext uri="{FF2B5EF4-FFF2-40B4-BE49-F238E27FC236}">
                <a16:creationId xmlns:a16="http://schemas.microsoft.com/office/drawing/2014/main" id="{19AEFCCA-46B9-496D-8D2E-1196C8535A38}"/>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261844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481746AE-869E-41AC-886D-7B690679D62E}"/>
              </a:ext>
            </a:extLst>
          </p:cNvPr>
          <p:cNvSpPr>
            <a:spLocks noGrp="1"/>
          </p:cNvSpPr>
          <p:nvPr>
            <p:ph type="subTitle" idx="1"/>
          </p:nvPr>
        </p:nvSpPr>
        <p:spPr>
          <a:xfrm>
            <a:off x="1586966" y="1482571"/>
            <a:ext cx="7766936" cy="760915"/>
          </a:xfrm>
        </p:spPr>
        <p:txBody>
          <a:bodyPr>
            <a:normAutofit/>
          </a:bodyPr>
          <a:lstStyle/>
          <a:p>
            <a:pPr algn="just"/>
            <a:r>
              <a:rPr lang="it-IT" dirty="0">
                <a:solidFill>
                  <a:schemeClr val="tx1">
                    <a:lumMod val="75000"/>
                    <a:lumOff val="25000"/>
                  </a:schemeClr>
                </a:solidFill>
              </a:rPr>
              <a:t>Ho fiducia nelle PA e nel rispetto di queste al principio della trasparenza? </a:t>
            </a:r>
          </a:p>
        </p:txBody>
      </p:sp>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12" name="Rettangolo 11">
            <a:extLst>
              <a:ext uri="{FF2B5EF4-FFF2-40B4-BE49-F238E27FC236}">
                <a16:creationId xmlns:a16="http://schemas.microsoft.com/office/drawing/2014/main" id="{A766D48D-EF60-40FA-B027-4706273C2B2D}"/>
              </a:ext>
            </a:extLst>
          </p:cNvPr>
          <p:cNvSpPr/>
          <p:nvPr/>
        </p:nvSpPr>
        <p:spPr>
          <a:xfrm>
            <a:off x="2467992" y="2461332"/>
            <a:ext cx="1669002" cy="2146177"/>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BD983073-F8E4-442E-BCDA-23966BBD07D5}"/>
              </a:ext>
            </a:extLst>
          </p:cNvPr>
          <p:cNvSpPr/>
          <p:nvPr/>
        </p:nvSpPr>
        <p:spPr>
          <a:xfrm>
            <a:off x="6386006" y="2461332"/>
            <a:ext cx="1669002" cy="214617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CD43DF72-BAFA-4AB5-A2C3-76334DC90878}"/>
              </a:ext>
            </a:extLst>
          </p:cNvPr>
          <p:cNvSpPr txBox="1"/>
          <p:nvPr/>
        </p:nvSpPr>
        <p:spPr>
          <a:xfrm>
            <a:off x="6742593" y="4614055"/>
            <a:ext cx="955827" cy="369332"/>
          </a:xfrm>
          <a:prstGeom prst="rect">
            <a:avLst/>
          </a:prstGeom>
          <a:noFill/>
        </p:spPr>
        <p:txBody>
          <a:bodyPr wrap="square" rtlCol="0">
            <a:spAutoFit/>
          </a:bodyPr>
          <a:lstStyle/>
          <a:p>
            <a:r>
              <a:rPr lang="it-IT" dirty="0"/>
              <a:t>MI FIDO</a:t>
            </a:r>
          </a:p>
        </p:txBody>
      </p:sp>
      <p:sp>
        <p:nvSpPr>
          <p:cNvPr id="15" name="CasellaDiTesto 14">
            <a:extLst>
              <a:ext uri="{FF2B5EF4-FFF2-40B4-BE49-F238E27FC236}">
                <a16:creationId xmlns:a16="http://schemas.microsoft.com/office/drawing/2014/main" id="{775D8D1E-532C-45A3-854A-6BCAAD02CD70}"/>
              </a:ext>
            </a:extLst>
          </p:cNvPr>
          <p:cNvSpPr txBox="1"/>
          <p:nvPr/>
        </p:nvSpPr>
        <p:spPr>
          <a:xfrm>
            <a:off x="2512380" y="4614055"/>
            <a:ext cx="1580226" cy="369332"/>
          </a:xfrm>
          <a:prstGeom prst="rect">
            <a:avLst/>
          </a:prstGeom>
          <a:noFill/>
        </p:spPr>
        <p:txBody>
          <a:bodyPr wrap="square" rtlCol="0">
            <a:spAutoFit/>
          </a:bodyPr>
          <a:lstStyle/>
          <a:p>
            <a:r>
              <a:rPr lang="it-IT" dirty="0"/>
              <a:t>NON MI FIDO</a:t>
            </a:r>
          </a:p>
        </p:txBody>
      </p:sp>
      <p:sp>
        <p:nvSpPr>
          <p:cNvPr id="10" name="Segnaposto numero diapositiva 8">
            <a:extLst>
              <a:ext uri="{FF2B5EF4-FFF2-40B4-BE49-F238E27FC236}">
                <a16:creationId xmlns:a16="http://schemas.microsoft.com/office/drawing/2014/main" id="{C2F964E6-F1A8-4062-B452-17508E2B7025}"/>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a:t>
            </a:fld>
            <a:endParaRPr lang="en-US" dirty="0"/>
          </a:p>
        </p:txBody>
      </p:sp>
      <p:pic>
        <p:nvPicPr>
          <p:cNvPr id="11" name="Immagine 10">
            <a:extLst>
              <a:ext uri="{FF2B5EF4-FFF2-40B4-BE49-F238E27FC236}">
                <a16:creationId xmlns:a16="http://schemas.microsoft.com/office/drawing/2014/main" id="{EE671359-E9E9-404C-BC62-85A68A97C604}"/>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6" name="Immagine 15">
            <a:extLst>
              <a:ext uri="{FF2B5EF4-FFF2-40B4-BE49-F238E27FC236}">
                <a16:creationId xmlns:a16="http://schemas.microsoft.com/office/drawing/2014/main" id="{6BBB9F53-88AB-49C6-BDF0-605778A95176}"/>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7" name="Immagine 16">
            <a:extLst>
              <a:ext uri="{FF2B5EF4-FFF2-40B4-BE49-F238E27FC236}">
                <a16:creationId xmlns:a16="http://schemas.microsoft.com/office/drawing/2014/main" id="{DCF1C02E-F9E3-4A44-81FA-0CF95BB0D6F5}"/>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94304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Immagine 4">
            <a:extLst>
              <a:ext uri="{FF2B5EF4-FFF2-40B4-BE49-F238E27FC236}">
                <a16:creationId xmlns:a16="http://schemas.microsoft.com/office/drawing/2014/main" id="{A672D36C-7C9B-4C10-8FC3-E9766BCDBA08}"/>
              </a:ext>
            </a:extLst>
          </p:cNvPr>
          <p:cNvPicPr>
            <a:picLocks noChangeAspect="1"/>
          </p:cNvPicPr>
          <p:nvPr/>
        </p:nvPicPr>
        <p:blipFill>
          <a:blip r:embed="rId3"/>
          <a:stretch>
            <a:fillRect/>
          </a:stretch>
        </p:blipFill>
        <p:spPr>
          <a:xfrm>
            <a:off x="763479" y="906134"/>
            <a:ext cx="9348186" cy="438432"/>
          </a:xfrm>
          <a:prstGeom prst="rect">
            <a:avLst/>
          </a:prstGeom>
        </p:spPr>
      </p:pic>
      <p:pic>
        <p:nvPicPr>
          <p:cNvPr id="6" name="Immagine 5">
            <a:extLst>
              <a:ext uri="{FF2B5EF4-FFF2-40B4-BE49-F238E27FC236}">
                <a16:creationId xmlns:a16="http://schemas.microsoft.com/office/drawing/2014/main" id="{B2F11FE4-9771-41A0-936A-591F70952F58}"/>
              </a:ext>
            </a:extLst>
          </p:cNvPr>
          <p:cNvPicPr>
            <a:picLocks noChangeAspect="1"/>
          </p:cNvPicPr>
          <p:nvPr/>
        </p:nvPicPr>
        <p:blipFill>
          <a:blip r:embed="rId4"/>
          <a:stretch>
            <a:fillRect/>
          </a:stretch>
        </p:blipFill>
        <p:spPr>
          <a:xfrm>
            <a:off x="763479" y="1344566"/>
            <a:ext cx="8824404" cy="3887180"/>
          </a:xfrm>
          <a:prstGeom prst="rect">
            <a:avLst/>
          </a:prstGeom>
        </p:spPr>
      </p:pic>
      <p:sp>
        <p:nvSpPr>
          <p:cNvPr id="10" name="CasellaDiTesto 9">
            <a:extLst>
              <a:ext uri="{FF2B5EF4-FFF2-40B4-BE49-F238E27FC236}">
                <a16:creationId xmlns:a16="http://schemas.microsoft.com/office/drawing/2014/main" id="{4021C030-9C30-498B-B715-68691AD5748F}"/>
              </a:ext>
            </a:extLst>
          </p:cNvPr>
          <p:cNvSpPr txBox="1"/>
          <p:nvPr/>
        </p:nvSpPr>
        <p:spPr>
          <a:xfrm>
            <a:off x="965846" y="5504155"/>
            <a:ext cx="7450185" cy="369332"/>
          </a:xfrm>
          <a:prstGeom prst="rect">
            <a:avLst/>
          </a:prstGeom>
          <a:noFill/>
        </p:spPr>
        <p:txBody>
          <a:bodyPr wrap="square" rtlCol="0">
            <a:spAutoFit/>
          </a:bodyPr>
          <a:lstStyle/>
          <a:p>
            <a:r>
              <a:rPr lang="it-IT" dirty="0"/>
              <a:t>Rapporto Agi-Censis aprile 2019 – </a:t>
            </a:r>
            <a:r>
              <a:rPr lang="it-IT" dirty="0">
                <a:hlinkClick r:id="rId5"/>
              </a:rPr>
              <a:t>www.censis.it</a:t>
            </a:r>
            <a:r>
              <a:rPr lang="it-IT" dirty="0"/>
              <a:t> – </a:t>
            </a:r>
            <a:r>
              <a:rPr lang="it-IT" dirty="0">
                <a:hlinkClick r:id="rId6"/>
              </a:rPr>
              <a:t>www.agi.it</a:t>
            </a:r>
            <a:r>
              <a:rPr lang="it-IT" dirty="0"/>
              <a:t> </a:t>
            </a:r>
          </a:p>
        </p:txBody>
      </p:sp>
      <p:sp>
        <p:nvSpPr>
          <p:cNvPr id="11" name="Segnaposto numero diapositiva 8">
            <a:extLst>
              <a:ext uri="{FF2B5EF4-FFF2-40B4-BE49-F238E27FC236}">
                <a16:creationId xmlns:a16="http://schemas.microsoft.com/office/drawing/2014/main" id="{26138AF1-A065-47AE-A963-6105D4856867}"/>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a:t>
            </a:fld>
            <a:endParaRPr lang="en-US" dirty="0"/>
          </a:p>
        </p:txBody>
      </p:sp>
      <p:pic>
        <p:nvPicPr>
          <p:cNvPr id="12" name="Immagine 11">
            <a:extLst>
              <a:ext uri="{FF2B5EF4-FFF2-40B4-BE49-F238E27FC236}">
                <a16:creationId xmlns:a16="http://schemas.microsoft.com/office/drawing/2014/main" id="{93BE1AB2-7035-4AA9-9181-80EA709A1944}"/>
              </a:ext>
            </a:extLst>
          </p:cNvPr>
          <p:cNvPicPr>
            <a:picLocks noChangeAspect="1"/>
          </p:cNvPicPr>
          <p:nvPr/>
        </p:nvPicPr>
        <p:blipFill>
          <a:blip r:embed="rId7"/>
          <a:stretch>
            <a:fillRect/>
          </a:stretch>
        </p:blipFill>
        <p:spPr>
          <a:xfrm>
            <a:off x="10460251" y="6107250"/>
            <a:ext cx="1509614" cy="527837"/>
          </a:xfrm>
          <a:prstGeom prst="rect">
            <a:avLst/>
          </a:prstGeom>
        </p:spPr>
      </p:pic>
      <p:pic>
        <p:nvPicPr>
          <p:cNvPr id="13" name="Immagine 12">
            <a:extLst>
              <a:ext uri="{FF2B5EF4-FFF2-40B4-BE49-F238E27FC236}">
                <a16:creationId xmlns:a16="http://schemas.microsoft.com/office/drawing/2014/main" id="{92DA8C78-5C35-4182-8712-9D8C7CC3B6F6}"/>
              </a:ext>
            </a:extLst>
          </p:cNvPr>
          <p:cNvPicPr>
            <a:picLocks noChangeAspect="1"/>
          </p:cNvPicPr>
          <p:nvPr/>
        </p:nvPicPr>
        <p:blipFill>
          <a:blip r:embed="rId8"/>
          <a:stretch>
            <a:fillRect/>
          </a:stretch>
        </p:blipFill>
        <p:spPr>
          <a:xfrm>
            <a:off x="8240637" y="6107250"/>
            <a:ext cx="2066730" cy="598474"/>
          </a:xfrm>
          <a:prstGeom prst="rect">
            <a:avLst/>
          </a:prstGeom>
        </p:spPr>
      </p:pic>
      <p:pic>
        <p:nvPicPr>
          <p:cNvPr id="14" name="Immagine 13">
            <a:extLst>
              <a:ext uri="{FF2B5EF4-FFF2-40B4-BE49-F238E27FC236}">
                <a16:creationId xmlns:a16="http://schemas.microsoft.com/office/drawing/2014/main" id="{3B717AC2-6220-4B07-9C42-72B753C16AA6}"/>
              </a:ext>
            </a:extLst>
          </p:cNvPr>
          <p:cNvPicPr>
            <a:picLocks noChangeAspect="1"/>
          </p:cNvPicPr>
          <p:nvPr/>
        </p:nvPicPr>
        <p:blipFill>
          <a:blip r:embed="rId9"/>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222561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46F32257-E9AC-4665-B648-7EE01B9A8C77}"/>
              </a:ext>
            </a:extLst>
          </p:cNvPr>
          <p:cNvSpPr>
            <a:spLocks noGrp="1"/>
          </p:cNvSpPr>
          <p:nvPr>
            <p:ph type="sldNum" sz="quarter" idx="12"/>
          </p:nvPr>
        </p:nvSpPr>
        <p:spPr/>
        <p:txBody>
          <a:bodyPr/>
          <a:lstStyle/>
          <a:p>
            <a:fld id="{519954A3-9DFD-4C44-94BA-B95130A3BA1C}" type="slidenum">
              <a:rPr lang="en-US" smtClean="0"/>
              <a:t>5</a:t>
            </a:fld>
            <a:endParaRPr lang="en-US" dirty="0"/>
          </a:p>
        </p:txBody>
      </p:sp>
      <p:pic>
        <p:nvPicPr>
          <p:cNvPr id="6" name="Immagine 5">
            <a:extLst>
              <a:ext uri="{FF2B5EF4-FFF2-40B4-BE49-F238E27FC236}">
                <a16:creationId xmlns:a16="http://schemas.microsoft.com/office/drawing/2014/main" id="{628E4C5C-7775-410E-903F-233BB595E8D8}"/>
              </a:ext>
            </a:extLst>
          </p:cNvPr>
          <p:cNvPicPr>
            <a:picLocks noChangeAspect="1"/>
          </p:cNvPicPr>
          <p:nvPr/>
        </p:nvPicPr>
        <p:blipFill>
          <a:blip r:embed="rId2"/>
          <a:stretch>
            <a:fillRect/>
          </a:stretch>
        </p:blipFill>
        <p:spPr>
          <a:xfrm>
            <a:off x="0" y="5976677"/>
            <a:ext cx="965846" cy="950392"/>
          </a:xfrm>
          <a:prstGeom prst="rect">
            <a:avLst/>
          </a:prstGeom>
        </p:spPr>
      </p:pic>
      <p:sp>
        <p:nvSpPr>
          <p:cNvPr id="7" name="Segnaposto piè di pagina 7">
            <a:extLst>
              <a:ext uri="{FF2B5EF4-FFF2-40B4-BE49-F238E27FC236}">
                <a16:creationId xmlns:a16="http://schemas.microsoft.com/office/drawing/2014/main" id="{EFCB1352-4109-4F30-B0EB-D3121A9CCFE1}"/>
              </a:ext>
            </a:extLst>
          </p:cNvPr>
          <p:cNvSpPr txBox="1">
            <a:spLocks/>
          </p:cNvSpPr>
          <p:nvPr/>
        </p:nvSpPr>
        <p:spPr>
          <a:xfrm>
            <a:off x="3151984" y="6394419"/>
            <a:ext cx="447710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pic>
        <p:nvPicPr>
          <p:cNvPr id="10" name="Immagine 9">
            <a:extLst>
              <a:ext uri="{FF2B5EF4-FFF2-40B4-BE49-F238E27FC236}">
                <a16:creationId xmlns:a16="http://schemas.microsoft.com/office/drawing/2014/main" id="{CA528847-C24F-434E-A092-6607A7CFC679}"/>
              </a:ext>
            </a:extLst>
          </p:cNvPr>
          <p:cNvPicPr>
            <a:picLocks noChangeAspect="1"/>
          </p:cNvPicPr>
          <p:nvPr/>
        </p:nvPicPr>
        <p:blipFill>
          <a:blip r:embed="rId3"/>
          <a:stretch>
            <a:fillRect/>
          </a:stretch>
        </p:blipFill>
        <p:spPr>
          <a:xfrm>
            <a:off x="1152126" y="558214"/>
            <a:ext cx="7163740" cy="5261097"/>
          </a:xfrm>
          <a:prstGeom prst="rect">
            <a:avLst/>
          </a:prstGeom>
        </p:spPr>
      </p:pic>
      <p:sp>
        <p:nvSpPr>
          <p:cNvPr id="11" name="CasellaDiTesto 10">
            <a:extLst>
              <a:ext uri="{FF2B5EF4-FFF2-40B4-BE49-F238E27FC236}">
                <a16:creationId xmlns:a16="http://schemas.microsoft.com/office/drawing/2014/main" id="{28BA70AF-CEBF-42B0-8DBA-4CEA2BD6FE77}"/>
              </a:ext>
            </a:extLst>
          </p:cNvPr>
          <p:cNvSpPr txBox="1"/>
          <p:nvPr/>
        </p:nvSpPr>
        <p:spPr>
          <a:xfrm>
            <a:off x="1214421" y="5922199"/>
            <a:ext cx="7450185" cy="369332"/>
          </a:xfrm>
          <a:prstGeom prst="rect">
            <a:avLst/>
          </a:prstGeom>
          <a:noFill/>
        </p:spPr>
        <p:txBody>
          <a:bodyPr wrap="square" rtlCol="0">
            <a:spAutoFit/>
          </a:bodyPr>
          <a:lstStyle/>
          <a:p>
            <a:r>
              <a:rPr lang="it-IT" dirty="0"/>
              <a:t>Rapporto Agi-Censis aprile 2019 – </a:t>
            </a:r>
            <a:r>
              <a:rPr lang="it-IT" dirty="0">
                <a:hlinkClick r:id="rId4"/>
              </a:rPr>
              <a:t>www.censis.it</a:t>
            </a:r>
            <a:r>
              <a:rPr lang="it-IT" dirty="0"/>
              <a:t> – </a:t>
            </a:r>
            <a:r>
              <a:rPr lang="it-IT" dirty="0">
                <a:hlinkClick r:id="rId5"/>
              </a:rPr>
              <a:t>www.agi.it</a:t>
            </a:r>
            <a:r>
              <a:rPr lang="it-IT" dirty="0"/>
              <a:t> </a:t>
            </a:r>
          </a:p>
        </p:txBody>
      </p:sp>
      <p:sp>
        <p:nvSpPr>
          <p:cNvPr id="8" name="Segnaposto numero diapositiva 8">
            <a:extLst>
              <a:ext uri="{FF2B5EF4-FFF2-40B4-BE49-F238E27FC236}">
                <a16:creationId xmlns:a16="http://schemas.microsoft.com/office/drawing/2014/main" id="{67519378-58B2-414B-A7CE-8069F3D9EC02}"/>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a:t>
            </a:fld>
            <a:endParaRPr lang="en-US" dirty="0"/>
          </a:p>
        </p:txBody>
      </p:sp>
      <p:pic>
        <p:nvPicPr>
          <p:cNvPr id="9" name="Immagine 8">
            <a:extLst>
              <a:ext uri="{FF2B5EF4-FFF2-40B4-BE49-F238E27FC236}">
                <a16:creationId xmlns:a16="http://schemas.microsoft.com/office/drawing/2014/main" id="{BFE42DE8-EC32-4C06-964B-092BF43E8788}"/>
              </a:ext>
            </a:extLst>
          </p:cNvPr>
          <p:cNvPicPr>
            <a:picLocks noChangeAspect="1"/>
          </p:cNvPicPr>
          <p:nvPr/>
        </p:nvPicPr>
        <p:blipFill>
          <a:blip r:embed="rId6"/>
          <a:stretch>
            <a:fillRect/>
          </a:stretch>
        </p:blipFill>
        <p:spPr>
          <a:xfrm>
            <a:off x="10460251" y="6107250"/>
            <a:ext cx="1509614" cy="527837"/>
          </a:xfrm>
          <a:prstGeom prst="rect">
            <a:avLst/>
          </a:prstGeom>
        </p:spPr>
      </p:pic>
      <p:pic>
        <p:nvPicPr>
          <p:cNvPr id="12" name="Immagine 11">
            <a:extLst>
              <a:ext uri="{FF2B5EF4-FFF2-40B4-BE49-F238E27FC236}">
                <a16:creationId xmlns:a16="http://schemas.microsoft.com/office/drawing/2014/main" id="{1CED55BC-56DE-481D-9143-DB9A4628B32B}"/>
              </a:ext>
            </a:extLst>
          </p:cNvPr>
          <p:cNvPicPr>
            <a:picLocks noChangeAspect="1"/>
          </p:cNvPicPr>
          <p:nvPr/>
        </p:nvPicPr>
        <p:blipFill>
          <a:blip r:embed="rId7"/>
          <a:stretch>
            <a:fillRect/>
          </a:stretch>
        </p:blipFill>
        <p:spPr>
          <a:xfrm>
            <a:off x="8240637" y="6107250"/>
            <a:ext cx="2066730" cy="598474"/>
          </a:xfrm>
          <a:prstGeom prst="rect">
            <a:avLst/>
          </a:prstGeom>
        </p:spPr>
      </p:pic>
      <p:pic>
        <p:nvPicPr>
          <p:cNvPr id="13" name="Immagine 12">
            <a:extLst>
              <a:ext uri="{FF2B5EF4-FFF2-40B4-BE49-F238E27FC236}">
                <a16:creationId xmlns:a16="http://schemas.microsoft.com/office/drawing/2014/main" id="{B3CA486B-A24F-4685-9469-C9FCC495918C}"/>
              </a:ext>
            </a:extLst>
          </p:cNvPr>
          <p:cNvPicPr>
            <a:picLocks noChangeAspect="1"/>
          </p:cNvPicPr>
          <p:nvPr/>
        </p:nvPicPr>
        <p:blipFill>
          <a:blip r:embed="rId8"/>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94178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46F32257-E9AC-4665-B648-7EE01B9A8C77}"/>
              </a:ext>
            </a:extLst>
          </p:cNvPr>
          <p:cNvSpPr>
            <a:spLocks noGrp="1"/>
          </p:cNvSpPr>
          <p:nvPr>
            <p:ph type="sldNum" sz="quarter" idx="12"/>
          </p:nvPr>
        </p:nvSpPr>
        <p:spPr/>
        <p:txBody>
          <a:bodyPr/>
          <a:lstStyle/>
          <a:p>
            <a:fld id="{519954A3-9DFD-4C44-94BA-B95130A3BA1C}" type="slidenum">
              <a:rPr lang="en-US" smtClean="0"/>
              <a:t>6</a:t>
            </a:fld>
            <a:endParaRPr lang="en-US" dirty="0"/>
          </a:p>
        </p:txBody>
      </p:sp>
      <p:pic>
        <p:nvPicPr>
          <p:cNvPr id="6" name="Immagine 5">
            <a:extLst>
              <a:ext uri="{FF2B5EF4-FFF2-40B4-BE49-F238E27FC236}">
                <a16:creationId xmlns:a16="http://schemas.microsoft.com/office/drawing/2014/main" id="{628E4C5C-7775-410E-903F-233BB595E8D8}"/>
              </a:ext>
            </a:extLst>
          </p:cNvPr>
          <p:cNvPicPr>
            <a:picLocks noChangeAspect="1"/>
          </p:cNvPicPr>
          <p:nvPr/>
        </p:nvPicPr>
        <p:blipFill>
          <a:blip r:embed="rId2"/>
          <a:stretch>
            <a:fillRect/>
          </a:stretch>
        </p:blipFill>
        <p:spPr>
          <a:xfrm>
            <a:off x="0" y="5976677"/>
            <a:ext cx="965846" cy="950392"/>
          </a:xfrm>
          <a:prstGeom prst="rect">
            <a:avLst/>
          </a:prstGeom>
        </p:spPr>
      </p:pic>
      <p:sp>
        <p:nvSpPr>
          <p:cNvPr id="7" name="Segnaposto piè di pagina 7">
            <a:extLst>
              <a:ext uri="{FF2B5EF4-FFF2-40B4-BE49-F238E27FC236}">
                <a16:creationId xmlns:a16="http://schemas.microsoft.com/office/drawing/2014/main" id="{EFCB1352-4109-4F30-B0EB-D3121A9CCFE1}"/>
              </a:ext>
            </a:extLst>
          </p:cNvPr>
          <p:cNvSpPr txBox="1">
            <a:spLocks/>
          </p:cNvSpPr>
          <p:nvPr/>
        </p:nvSpPr>
        <p:spPr>
          <a:xfrm>
            <a:off x="3151984" y="6394419"/>
            <a:ext cx="447710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2" name="CasellaDiTesto 1">
            <a:extLst>
              <a:ext uri="{FF2B5EF4-FFF2-40B4-BE49-F238E27FC236}">
                <a16:creationId xmlns:a16="http://schemas.microsoft.com/office/drawing/2014/main" id="{3D5AAC96-8E37-4304-87E4-1480EEF80F9B}"/>
              </a:ext>
            </a:extLst>
          </p:cNvPr>
          <p:cNvSpPr txBox="1"/>
          <p:nvPr/>
        </p:nvSpPr>
        <p:spPr>
          <a:xfrm>
            <a:off x="965846" y="1100831"/>
            <a:ext cx="8204787" cy="646331"/>
          </a:xfrm>
          <a:prstGeom prst="rect">
            <a:avLst/>
          </a:prstGeom>
          <a:noFill/>
        </p:spPr>
        <p:txBody>
          <a:bodyPr wrap="square" rtlCol="0">
            <a:spAutoFit/>
          </a:bodyPr>
          <a:lstStyle/>
          <a:p>
            <a:r>
              <a:rPr lang="it-IT" dirty="0"/>
              <a:t>Il miglioramento delle PA passa dall’innovazione, ma questa deve essere affidata a personale con le capacità per gestirla e sfruttarla al meglio.</a:t>
            </a:r>
          </a:p>
        </p:txBody>
      </p:sp>
      <p:sp>
        <p:nvSpPr>
          <p:cNvPr id="8" name="Sottotitolo 2">
            <a:extLst>
              <a:ext uri="{FF2B5EF4-FFF2-40B4-BE49-F238E27FC236}">
                <a16:creationId xmlns:a16="http://schemas.microsoft.com/office/drawing/2014/main" id="{7627BB94-CF30-4BD4-A1D9-6A9F105BCC1C}"/>
              </a:ext>
            </a:extLst>
          </p:cNvPr>
          <p:cNvSpPr txBox="1">
            <a:spLocks/>
          </p:cNvSpPr>
          <p:nvPr/>
        </p:nvSpPr>
        <p:spPr>
          <a:xfrm>
            <a:off x="965846" y="3904927"/>
            <a:ext cx="7766936" cy="10968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altLang="it-IT" dirty="0">
                <a:solidFill>
                  <a:schemeClr val="tx1"/>
                </a:solidFill>
                <a:latin typeface="Liberation Mono" panose="02070409020205020404" pitchFamily="49" charset="0"/>
                <a:cs typeface="Liberation Mono" panose="02070409020205020404" pitchFamily="49" charset="0"/>
              </a:rPr>
              <a:t>Misure di intervento: l’informatizzazione, la dematerializzazione e la digitalizzazione.</a:t>
            </a:r>
            <a:endParaRPr lang="it-IT" altLang="it-IT" sz="4000" dirty="0">
              <a:solidFill>
                <a:schemeClr val="tx1"/>
              </a:solidFill>
              <a:latin typeface="Arial" panose="020B0604020202020204" pitchFamily="34" charset="0"/>
            </a:endParaRPr>
          </a:p>
          <a:p>
            <a:pPr algn="just"/>
            <a:endParaRPr lang="it-IT" dirty="0"/>
          </a:p>
        </p:txBody>
      </p:sp>
      <p:sp>
        <p:nvSpPr>
          <p:cNvPr id="9" name="Titolo 4">
            <a:extLst>
              <a:ext uri="{FF2B5EF4-FFF2-40B4-BE49-F238E27FC236}">
                <a16:creationId xmlns:a16="http://schemas.microsoft.com/office/drawing/2014/main" id="{57036A33-ACFF-4E8E-A612-50BA9F4D9D5E}"/>
              </a:ext>
            </a:extLst>
          </p:cNvPr>
          <p:cNvSpPr txBox="1">
            <a:spLocks/>
          </p:cNvSpPr>
          <p:nvPr/>
        </p:nvSpPr>
        <p:spPr>
          <a:xfrm>
            <a:off x="965846" y="2865391"/>
            <a:ext cx="7766936" cy="8358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e-government</a:t>
            </a:r>
          </a:p>
        </p:txBody>
      </p:sp>
      <p:sp>
        <p:nvSpPr>
          <p:cNvPr id="3" name="CasellaDiTesto 2">
            <a:extLst>
              <a:ext uri="{FF2B5EF4-FFF2-40B4-BE49-F238E27FC236}">
                <a16:creationId xmlns:a16="http://schemas.microsoft.com/office/drawing/2014/main" id="{9EBE0002-11AD-4558-AC37-2CF3B5672CCB}"/>
              </a:ext>
            </a:extLst>
          </p:cNvPr>
          <p:cNvSpPr txBox="1"/>
          <p:nvPr/>
        </p:nvSpPr>
        <p:spPr>
          <a:xfrm>
            <a:off x="1029810" y="2175029"/>
            <a:ext cx="3950563" cy="369332"/>
          </a:xfrm>
          <a:prstGeom prst="rect">
            <a:avLst/>
          </a:prstGeom>
          <a:noFill/>
        </p:spPr>
        <p:txBody>
          <a:bodyPr wrap="square" rtlCol="0">
            <a:spAutoFit/>
          </a:bodyPr>
          <a:lstStyle/>
          <a:p>
            <a:r>
              <a:rPr lang="it-IT" dirty="0"/>
              <a:t>Un processo di evoluzione chiamato</a:t>
            </a:r>
          </a:p>
        </p:txBody>
      </p:sp>
      <p:sp>
        <p:nvSpPr>
          <p:cNvPr id="10" name="Segnaposto numero diapositiva 8">
            <a:extLst>
              <a:ext uri="{FF2B5EF4-FFF2-40B4-BE49-F238E27FC236}">
                <a16:creationId xmlns:a16="http://schemas.microsoft.com/office/drawing/2014/main" id="{4331A5E2-D080-417F-9618-63BAC737DA76}"/>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6</a:t>
            </a:fld>
            <a:endParaRPr lang="en-US" dirty="0"/>
          </a:p>
        </p:txBody>
      </p:sp>
      <p:pic>
        <p:nvPicPr>
          <p:cNvPr id="11" name="Immagine 10">
            <a:extLst>
              <a:ext uri="{FF2B5EF4-FFF2-40B4-BE49-F238E27FC236}">
                <a16:creationId xmlns:a16="http://schemas.microsoft.com/office/drawing/2014/main" id="{F16A0197-128F-4E20-9C3C-C96B281C31A3}"/>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2" name="Immagine 11">
            <a:extLst>
              <a:ext uri="{FF2B5EF4-FFF2-40B4-BE49-F238E27FC236}">
                <a16:creationId xmlns:a16="http://schemas.microsoft.com/office/drawing/2014/main" id="{68E4E5BD-F8E8-4D56-9D85-13B22BECE0CE}"/>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3" name="Immagine 12">
            <a:extLst>
              <a:ext uri="{FF2B5EF4-FFF2-40B4-BE49-F238E27FC236}">
                <a16:creationId xmlns:a16="http://schemas.microsoft.com/office/drawing/2014/main" id="{9CA5F315-067F-47BC-BF48-9D0B1738F36D}"/>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214009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10" name="Titolo 4">
            <a:extLst>
              <a:ext uri="{FF2B5EF4-FFF2-40B4-BE49-F238E27FC236}">
                <a16:creationId xmlns:a16="http://schemas.microsoft.com/office/drawing/2014/main" id="{C44D8D60-DBA7-4FF8-81F8-0B49C7EA451C}"/>
              </a:ext>
            </a:extLst>
          </p:cNvPr>
          <p:cNvSpPr txBox="1">
            <a:spLocks/>
          </p:cNvSpPr>
          <p:nvPr/>
        </p:nvSpPr>
        <p:spPr>
          <a:xfrm>
            <a:off x="1165396" y="601585"/>
            <a:ext cx="7766936" cy="8358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e-government</a:t>
            </a:r>
          </a:p>
        </p:txBody>
      </p:sp>
      <p:sp>
        <p:nvSpPr>
          <p:cNvPr id="6" name="CasellaDiTesto 5">
            <a:extLst>
              <a:ext uri="{FF2B5EF4-FFF2-40B4-BE49-F238E27FC236}">
                <a16:creationId xmlns:a16="http://schemas.microsoft.com/office/drawing/2014/main" id="{A0FAB971-4AAA-4B96-8CFD-9230B0C62856}"/>
              </a:ext>
            </a:extLst>
          </p:cNvPr>
          <p:cNvSpPr txBox="1"/>
          <p:nvPr/>
        </p:nvSpPr>
        <p:spPr>
          <a:xfrm>
            <a:off x="1165396" y="1437401"/>
            <a:ext cx="8404732" cy="4431983"/>
          </a:xfrm>
          <a:prstGeom prst="rect">
            <a:avLst/>
          </a:prstGeom>
          <a:noFill/>
        </p:spPr>
        <p:txBody>
          <a:bodyPr wrap="square" rtlCol="0">
            <a:spAutoFit/>
          </a:bodyPr>
          <a:lstStyle/>
          <a:p>
            <a:pPr algn="just"/>
            <a:r>
              <a:rPr lang="it-IT" sz="1400" b="1" dirty="0"/>
              <a:t>Il processo di e-government della PA parte da molto lontano il primo provvedimento risale alla pubblicazione del </a:t>
            </a:r>
            <a:r>
              <a:rPr lang="it-IT" sz="1400" b="1" dirty="0" err="1"/>
              <a:t>D.Lgs</a:t>
            </a:r>
            <a:r>
              <a:rPr lang="it-IT" sz="1400" b="1" dirty="0"/>
              <a:t> 82/2005 Codice CAD, rinnovato con la legge Madia L.124/2015 che introduce per la prima volta il concetto di cittadinanza digitale e l’</a:t>
            </a:r>
            <a:r>
              <a:rPr lang="it-IT" altLang="it-IT" sz="1400" b="1" dirty="0">
                <a:latin typeface="Liberation Mono" panose="02070409020205020404" pitchFamily="49" charset="0"/>
                <a:cs typeface="Liberation Mono" panose="02070409020205020404" pitchFamily="49" charset="0"/>
              </a:rPr>
              <a:t>adeguamento al Reg UE 910/2014 EIDAS.</a:t>
            </a:r>
          </a:p>
          <a:p>
            <a:pPr algn="just"/>
            <a:endParaRPr lang="it-IT" altLang="it-IT" sz="1400" b="1" dirty="0"/>
          </a:p>
          <a:p>
            <a:pPr algn="just"/>
            <a:r>
              <a:rPr lang="it-IT" altLang="it-IT" sz="1400" b="1" dirty="0">
                <a:latin typeface="Liberation Mono" panose="02070409020205020404" pitchFamily="49" charset="0"/>
                <a:cs typeface="Liberation Mono" panose="02070409020205020404" pitchFamily="49" charset="0"/>
              </a:rPr>
              <a:t>Legge Madia 124/2015</a:t>
            </a:r>
          </a:p>
          <a:p>
            <a:pPr marL="285750" indent="-285750" algn="just">
              <a:buFontTx/>
              <a:buChar char="-"/>
            </a:pPr>
            <a:r>
              <a:rPr lang="it-IT" altLang="it-IT" sz="1400" b="1" dirty="0">
                <a:latin typeface="Liberation Mono" panose="02070409020205020404" pitchFamily="49" charset="0"/>
                <a:cs typeface="Liberation Mono" panose="02070409020205020404" pitchFamily="49" charset="0"/>
              </a:rPr>
              <a:t>dirigenza pubblica</a:t>
            </a:r>
          </a:p>
          <a:p>
            <a:pPr marL="285750" indent="-285750" algn="just">
              <a:buFontTx/>
              <a:buChar char="-"/>
            </a:pPr>
            <a:r>
              <a:rPr lang="it-IT" altLang="it-IT" sz="1400" b="1" dirty="0">
                <a:latin typeface="Liberation Mono" panose="02070409020205020404" pitchFamily="49" charset="0"/>
                <a:cs typeface="Liberation Mono" panose="02070409020205020404" pitchFamily="49" charset="0"/>
              </a:rPr>
              <a:t>valutazione dei rendimenti dei pubblici uffici</a:t>
            </a:r>
          </a:p>
          <a:p>
            <a:pPr algn="just"/>
            <a:r>
              <a:rPr lang="it-IT" altLang="it-IT" sz="1400" b="1" dirty="0">
                <a:latin typeface="Liberation Mono" panose="02070409020205020404" pitchFamily="49" charset="0"/>
                <a:cs typeface="Liberation Mono" panose="02070409020205020404" pitchFamily="49" charset="0"/>
              </a:rPr>
              <a:t>Il comma 1, lett. a), Legge n. 124/15 dispone che il Governo “individui strumenti per definire il livello minimo di sicurezza, qualità, fruibilità, accessibilità e tempestività dei servizi on line delle Amministrazioni pubbliche; prevedere, a tal fine, speciali regimi sanzionatori e premiali per le Amministrazioni stesse”</a:t>
            </a:r>
            <a:r>
              <a:rPr lang="it-IT" altLang="it-IT" sz="1400" b="1" dirty="0"/>
              <a:t> </a:t>
            </a:r>
          </a:p>
          <a:p>
            <a:pPr algn="just"/>
            <a:endParaRPr lang="it-IT" altLang="it-IT" sz="1400" b="1" dirty="0">
              <a:latin typeface="Arial" panose="020B0604020202020204" pitchFamily="34" charset="0"/>
            </a:endParaRPr>
          </a:p>
          <a:p>
            <a:pPr algn="just"/>
            <a:r>
              <a:rPr lang="it-IT" altLang="it-IT" sz="1400" b="1" dirty="0">
                <a:latin typeface="Arial" panose="020B0604020202020204" pitchFamily="34" charset="0"/>
              </a:rPr>
              <a:t>Ma non ci siamo mica fermati…</a:t>
            </a:r>
          </a:p>
          <a:p>
            <a:pPr algn="just"/>
            <a:endParaRPr lang="it-IT" altLang="it-IT" sz="1400" dirty="0"/>
          </a:p>
          <a:p>
            <a:pPr algn="just"/>
            <a:endParaRPr lang="it-IT" altLang="it-IT" sz="4000" dirty="0">
              <a:latin typeface="Arial" panose="020B0604020202020204" pitchFamily="34" charset="0"/>
            </a:endParaRPr>
          </a:p>
          <a:p>
            <a:r>
              <a:rPr lang="it-IT" dirty="0"/>
              <a:t>  </a:t>
            </a:r>
          </a:p>
        </p:txBody>
      </p:sp>
      <p:sp>
        <p:nvSpPr>
          <p:cNvPr id="13" name="Rectangle 3">
            <a:extLst>
              <a:ext uri="{FF2B5EF4-FFF2-40B4-BE49-F238E27FC236}">
                <a16:creationId xmlns:a16="http://schemas.microsoft.com/office/drawing/2014/main" id="{ADCC6980-1555-47D4-B8BF-E253C7E154E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Segnaposto numero diapositiva 8">
            <a:extLst>
              <a:ext uri="{FF2B5EF4-FFF2-40B4-BE49-F238E27FC236}">
                <a16:creationId xmlns:a16="http://schemas.microsoft.com/office/drawing/2014/main" id="{FFBB18D0-5B05-4AEE-84EC-8111AF29C646}"/>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7</a:t>
            </a:fld>
            <a:endParaRPr lang="en-US" dirty="0"/>
          </a:p>
        </p:txBody>
      </p:sp>
      <p:pic>
        <p:nvPicPr>
          <p:cNvPr id="12" name="Immagine 11">
            <a:extLst>
              <a:ext uri="{FF2B5EF4-FFF2-40B4-BE49-F238E27FC236}">
                <a16:creationId xmlns:a16="http://schemas.microsoft.com/office/drawing/2014/main" id="{293D3CB2-6FC3-4E21-890B-79C1F132C824}"/>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4" name="Immagine 13">
            <a:extLst>
              <a:ext uri="{FF2B5EF4-FFF2-40B4-BE49-F238E27FC236}">
                <a16:creationId xmlns:a16="http://schemas.microsoft.com/office/drawing/2014/main" id="{F95E09B6-3869-486B-9422-AD9927962647}"/>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5" name="Immagine 14">
            <a:extLst>
              <a:ext uri="{FF2B5EF4-FFF2-40B4-BE49-F238E27FC236}">
                <a16:creationId xmlns:a16="http://schemas.microsoft.com/office/drawing/2014/main" id="{DA3291FE-3876-4385-9F56-5461FEDC45C0}"/>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76156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FDFD330-CBC7-4C53-B6A0-2A01BB2B0F97}"/>
              </a:ext>
            </a:extLst>
          </p:cNvPr>
          <p:cNvPicPr>
            <a:picLocks noChangeAspect="1"/>
          </p:cNvPicPr>
          <p:nvPr/>
        </p:nvPicPr>
        <p:blipFill>
          <a:blip r:embed="rId2"/>
          <a:stretch>
            <a:fillRect/>
          </a:stretch>
        </p:blipFill>
        <p:spPr>
          <a:xfrm>
            <a:off x="0" y="5976677"/>
            <a:ext cx="965846" cy="950392"/>
          </a:xfrm>
          <a:prstGeom prst="rect">
            <a:avLst/>
          </a:prstGeom>
        </p:spPr>
      </p:pic>
      <p:sp>
        <p:nvSpPr>
          <p:cNvPr id="8" name="Segnaposto piè di pagina 7">
            <a:extLst>
              <a:ext uri="{FF2B5EF4-FFF2-40B4-BE49-F238E27FC236}">
                <a16:creationId xmlns:a16="http://schemas.microsoft.com/office/drawing/2014/main" id="{EA3C58F0-56A5-49B2-90E0-23B6895DD96E}"/>
              </a:ext>
            </a:extLst>
          </p:cNvPr>
          <p:cNvSpPr>
            <a:spLocks noGrp="1"/>
          </p:cNvSpPr>
          <p:nvPr>
            <p:ph type="ftr" sz="quarter" idx="11"/>
          </p:nvPr>
        </p:nvSpPr>
        <p:spPr>
          <a:xfrm>
            <a:off x="3151984" y="6394419"/>
            <a:ext cx="4477101" cy="365125"/>
          </a:xfrm>
        </p:spPr>
        <p:txBody>
          <a:bodyPr/>
          <a:lstStyle/>
          <a:p>
            <a:r>
              <a:rPr lang="it-IT" sz="1600" dirty="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9" name="Segnaposto numero diapositiva 8">
            <a:extLst>
              <a:ext uri="{FF2B5EF4-FFF2-40B4-BE49-F238E27FC236}">
                <a16:creationId xmlns:a16="http://schemas.microsoft.com/office/drawing/2014/main" id="{2AED1EA6-71AB-43FC-BFC7-ED3986230876}"/>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0" name="Titolo 4">
            <a:extLst>
              <a:ext uri="{FF2B5EF4-FFF2-40B4-BE49-F238E27FC236}">
                <a16:creationId xmlns:a16="http://schemas.microsoft.com/office/drawing/2014/main" id="{C44D8D60-DBA7-4FF8-81F8-0B49C7EA451C}"/>
              </a:ext>
            </a:extLst>
          </p:cNvPr>
          <p:cNvSpPr txBox="1">
            <a:spLocks/>
          </p:cNvSpPr>
          <p:nvPr/>
        </p:nvSpPr>
        <p:spPr>
          <a:xfrm>
            <a:off x="1165396" y="601585"/>
            <a:ext cx="7766936" cy="8358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e-government</a:t>
            </a:r>
          </a:p>
        </p:txBody>
      </p:sp>
      <p:sp>
        <p:nvSpPr>
          <p:cNvPr id="6" name="CasellaDiTesto 5">
            <a:extLst>
              <a:ext uri="{FF2B5EF4-FFF2-40B4-BE49-F238E27FC236}">
                <a16:creationId xmlns:a16="http://schemas.microsoft.com/office/drawing/2014/main" id="{A0FAB971-4AAA-4B96-8CFD-9230B0C62856}"/>
              </a:ext>
            </a:extLst>
          </p:cNvPr>
          <p:cNvSpPr txBox="1"/>
          <p:nvPr/>
        </p:nvSpPr>
        <p:spPr>
          <a:xfrm>
            <a:off x="1165396" y="1437401"/>
            <a:ext cx="8404732" cy="5078313"/>
          </a:xfrm>
          <a:prstGeom prst="rect">
            <a:avLst/>
          </a:prstGeom>
          <a:noFill/>
        </p:spPr>
        <p:txBody>
          <a:bodyPr wrap="square" rtlCol="0">
            <a:spAutoFit/>
          </a:bodyPr>
          <a:lstStyle/>
          <a:p>
            <a:pPr algn="just"/>
            <a:r>
              <a:rPr lang="it-IT" altLang="it-IT" sz="1400" b="1" dirty="0">
                <a:solidFill>
                  <a:schemeClr val="tx1">
                    <a:lumMod val="85000"/>
                    <a:lumOff val="15000"/>
                  </a:schemeClr>
                </a:solidFill>
                <a:latin typeface="+mj-lt"/>
              </a:rPr>
              <a:t>Nel 2016 il </a:t>
            </a:r>
            <a:r>
              <a:rPr lang="it-IT" altLang="it-IT" sz="1400" b="1" dirty="0" err="1">
                <a:solidFill>
                  <a:schemeClr val="tx1">
                    <a:lumMod val="85000"/>
                    <a:lumOff val="15000"/>
                  </a:schemeClr>
                </a:solidFill>
                <a:latin typeface="+mj-lt"/>
              </a:rPr>
              <a:t>D.Lgs</a:t>
            </a:r>
            <a:r>
              <a:rPr lang="it-IT" altLang="it-IT" sz="1400" b="1" dirty="0">
                <a:solidFill>
                  <a:schemeClr val="tx1">
                    <a:lumMod val="85000"/>
                    <a:lumOff val="15000"/>
                  </a:schemeClr>
                </a:solidFill>
                <a:latin typeface="+mj-lt"/>
              </a:rPr>
              <a:t> 97 introduce il concetto di trasparenza, e di accesso civico, </a:t>
            </a:r>
            <a:r>
              <a:rPr lang="it-IT" altLang="it-IT" sz="1400" b="1" dirty="0">
                <a:solidFill>
                  <a:schemeClr val="tx1">
                    <a:lumMod val="85000"/>
                    <a:lumOff val="15000"/>
                  </a:schemeClr>
                </a:solidFill>
                <a:latin typeface="+mj-lt"/>
                <a:cs typeface="Liberation Mono" panose="02070409020205020404" pitchFamily="49" charset="0"/>
              </a:rPr>
              <a:t>Freedom Of Information Act. Tutti i cittadini possono ottenere e riutilizzare i dati e i documenti ulteriori rispetto a quelli oggetto di pubblicazione obbligatoria detenuti dalle pubbliche amministrazioni, anche a prescindere da una specifica motivazione a sostegno della richiesta.</a:t>
            </a:r>
          </a:p>
          <a:p>
            <a:pPr algn="just"/>
            <a:endParaRPr lang="it-IT" altLang="it-IT" sz="1400" b="1" dirty="0">
              <a:solidFill>
                <a:schemeClr val="tx1">
                  <a:lumMod val="85000"/>
                  <a:lumOff val="15000"/>
                </a:schemeClr>
              </a:solidFill>
              <a:latin typeface="+mj-lt"/>
              <a:cs typeface="Liberation Mono" panose="02070409020205020404" pitchFamily="49" charset="0"/>
            </a:endParaRPr>
          </a:p>
          <a:p>
            <a:pPr algn="just"/>
            <a:r>
              <a:rPr lang="it-IT" altLang="it-IT" sz="1400" b="1" dirty="0">
                <a:solidFill>
                  <a:schemeClr val="tx1">
                    <a:lumMod val="85000"/>
                    <a:lumOff val="15000"/>
                  </a:schemeClr>
                </a:solidFill>
                <a:latin typeface="+mj-lt"/>
                <a:cs typeface="Liberation Mono" panose="02070409020205020404" pitchFamily="49" charset="0"/>
              </a:rPr>
              <a:t>Con quest’ultimo principio l’attuale ordinamento giuridico prevede diverse forme di accesso:</a:t>
            </a:r>
          </a:p>
          <a:p>
            <a:pPr marL="285750" indent="-285750" algn="just">
              <a:buFontTx/>
              <a:buChar char="-"/>
            </a:pPr>
            <a:r>
              <a:rPr lang="it-IT" altLang="it-IT" sz="1400" b="1" dirty="0">
                <a:latin typeface="+mj-lt"/>
              </a:rPr>
              <a:t>l’accesso ai sensi della legge 241/1990;</a:t>
            </a:r>
          </a:p>
          <a:p>
            <a:pPr marL="285750" indent="-285750" algn="just">
              <a:buFontTx/>
              <a:buChar char="-"/>
            </a:pPr>
            <a:r>
              <a:rPr lang="it-IT" altLang="it-IT" sz="1400" b="1" dirty="0">
                <a:latin typeface="+mj-lt"/>
                <a:cs typeface="Liberation Mono" panose="02070409020205020404" pitchFamily="49" charset="0"/>
              </a:rPr>
              <a:t>la prima tipologia di accesso civico disciplinata dall’articolo 5 I co. D.lgs. n.33 del 2013, </a:t>
            </a:r>
          </a:p>
          <a:p>
            <a:pPr marL="285750" indent="-285750" algn="just">
              <a:buFontTx/>
              <a:buChar char="-"/>
            </a:pPr>
            <a:r>
              <a:rPr lang="it-IT" altLang="it-IT" sz="1400" b="1" dirty="0">
                <a:latin typeface="+mj-lt"/>
                <a:cs typeface="Liberation Mono" panose="02070409020205020404" pitchFamily="49" charset="0"/>
              </a:rPr>
              <a:t>l’accesso civico generalizzato introdotto dal d.lgs. n.97 del 2016 all’articolo 5 bis ( accesso del c.d. FOIA)</a:t>
            </a:r>
          </a:p>
          <a:p>
            <a:pPr marL="285750" indent="-285750" algn="just">
              <a:buFontTx/>
              <a:buChar char="-"/>
            </a:pPr>
            <a:endParaRPr lang="it-IT" altLang="it-IT" sz="1400" b="1" dirty="0">
              <a:latin typeface="+mj-lt"/>
              <a:cs typeface="Liberation Mono" panose="02070409020205020404" pitchFamily="49" charset="0"/>
            </a:endParaRPr>
          </a:p>
          <a:p>
            <a:pPr algn="just"/>
            <a:r>
              <a:rPr lang="it-IT" altLang="it-IT" sz="1400" b="1" dirty="0">
                <a:latin typeface="+mj-lt"/>
                <a:cs typeface="Liberation Mono" panose="02070409020205020404" pitchFamily="49" charset="0"/>
              </a:rPr>
              <a:t>E la privacy?</a:t>
            </a:r>
          </a:p>
          <a:p>
            <a:pPr algn="just"/>
            <a:r>
              <a:rPr lang="it-IT" altLang="it-IT" sz="1400" b="1" dirty="0">
                <a:latin typeface="+mj-lt"/>
                <a:cs typeface="Liberation Mono" panose="02070409020205020404" pitchFamily="49" charset="0"/>
              </a:rPr>
              <a:t>Esistono all’interno degli stessi decreti articoli di riferimento che prevedono limitazioni e prescrizioni giustificate da motivazioni valide, come la tutela di diritti fondamentali degli interessati e alle informazione di carattere riservato per la tutela dell’ente e dello Stato. </a:t>
            </a:r>
          </a:p>
          <a:p>
            <a:pPr algn="just"/>
            <a:endParaRPr lang="it-IT" altLang="it-IT" sz="1400" b="1" dirty="0">
              <a:latin typeface="+mj-lt"/>
              <a:cs typeface="Liberation Mono" panose="02070409020205020404" pitchFamily="49" charset="0"/>
            </a:endParaRPr>
          </a:p>
          <a:p>
            <a:pPr algn="just"/>
            <a:r>
              <a:rPr lang="it-IT" altLang="it-IT" sz="1400" b="1" dirty="0">
                <a:latin typeface="+mj-lt"/>
                <a:cs typeface="Liberation Mono" panose="02070409020205020404" pitchFamily="49" charset="0"/>
              </a:rPr>
              <a:t>L’ultima riforma che ha per oggetto il CAD e quella introdotta dal </a:t>
            </a:r>
            <a:r>
              <a:rPr lang="it-IT" altLang="it-IT" sz="1400" b="1" dirty="0" err="1">
                <a:latin typeface="+mj-lt"/>
                <a:cs typeface="Liberation Mono" panose="02070409020205020404" pitchFamily="49" charset="0"/>
              </a:rPr>
              <a:t>d.lgs</a:t>
            </a:r>
            <a:r>
              <a:rPr lang="it-IT" altLang="it-IT" sz="1400" b="1" dirty="0">
                <a:latin typeface="+mj-lt"/>
                <a:cs typeface="Liberation Mono" panose="02070409020205020404" pitchFamily="49" charset="0"/>
              </a:rPr>
              <a:t> 217/2017</a:t>
            </a:r>
          </a:p>
          <a:p>
            <a:pPr lvl="0" defTabSz="914400" eaLnBrk="0" fontAlgn="base" hangingPunct="0">
              <a:spcBef>
                <a:spcPct val="0"/>
              </a:spcBef>
              <a:spcAft>
                <a:spcPct val="0"/>
              </a:spcAft>
            </a:pPr>
            <a:r>
              <a:rPr lang="it-IT" altLang="it-IT" sz="1400" b="1" dirty="0">
                <a:latin typeface="+mj-lt"/>
              </a:rPr>
              <a:t>Gli aspetti più significativi della riforma riguardano: il domicilio digitale, il Difensore Civico</a:t>
            </a:r>
            <a:endParaRPr lang="it-IT" altLang="it-IT" sz="1400" b="1" dirty="0">
              <a:latin typeface="+mj-lt"/>
              <a:cs typeface="Liberation Mono" panose="02070409020205020404" pitchFamily="49" charset="0"/>
            </a:endParaRPr>
          </a:p>
          <a:p>
            <a:pPr lvl="0" defTabSz="914400" eaLnBrk="0" fontAlgn="base" hangingPunct="0">
              <a:spcBef>
                <a:spcPct val="0"/>
              </a:spcBef>
              <a:spcAft>
                <a:spcPct val="0"/>
              </a:spcAft>
            </a:pPr>
            <a:r>
              <a:rPr lang="it-IT" altLang="it-IT" sz="1400" b="1" dirty="0">
                <a:latin typeface="+mj-lt"/>
                <a:cs typeface="Liberation Mono" panose="02070409020205020404" pitchFamily="49" charset="0"/>
              </a:rPr>
              <a:t>Digitale, la definizione di Open Data, il Riuso dei software e i pagamenti elettronici.</a:t>
            </a:r>
            <a:r>
              <a:rPr lang="it-IT" altLang="it-IT" sz="1400" b="1" dirty="0">
                <a:latin typeface="+mj-lt"/>
              </a:rPr>
              <a:t> </a:t>
            </a:r>
          </a:p>
          <a:p>
            <a:pPr algn="just"/>
            <a:endParaRPr lang="it-IT" altLang="it-IT" sz="4000" dirty="0">
              <a:latin typeface="Arial" panose="020B0604020202020204" pitchFamily="34" charset="0"/>
            </a:endParaRPr>
          </a:p>
          <a:p>
            <a:r>
              <a:rPr lang="it-IT" dirty="0"/>
              <a:t>  </a:t>
            </a:r>
          </a:p>
        </p:txBody>
      </p:sp>
      <p:sp>
        <p:nvSpPr>
          <p:cNvPr id="13" name="Rectangle 3">
            <a:extLst>
              <a:ext uri="{FF2B5EF4-FFF2-40B4-BE49-F238E27FC236}">
                <a16:creationId xmlns:a16="http://schemas.microsoft.com/office/drawing/2014/main" id="{ADCC6980-1555-47D4-B8BF-E253C7E154E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DB69183-3F0E-4105-A472-CED69093DDA8}"/>
              </a:ext>
            </a:extLst>
          </p:cNvPr>
          <p:cNvSpPr>
            <a:spLocks noChangeArrowheads="1"/>
          </p:cNvSpPr>
          <p:nvPr/>
        </p:nvSpPr>
        <p:spPr bwMode="auto">
          <a:xfrm>
            <a:off x="0" y="1054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000" b="0" i="0" u="none" strike="noStrike" cap="none" normalizeH="0" baseline="0" dirty="0">
              <a:ln>
                <a:noFill/>
              </a:ln>
              <a:solidFill>
                <a:schemeClr val="tx1"/>
              </a:solidFill>
              <a:effectLst/>
              <a:latin typeface="Liberation Mono" panose="02070409020205020404" pitchFamily="49" charset="0"/>
              <a:cs typeface="Liberation Mono" panose="02070409020205020404" pitchFamily="49" charset="0"/>
            </a:endParaRPr>
          </a:p>
        </p:txBody>
      </p:sp>
      <p:sp>
        <p:nvSpPr>
          <p:cNvPr id="4" name="Rectangle 3">
            <a:extLst>
              <a:ext uri="{FF2B5EF4-FFF2-40B4-BE49-F238E27FC236}">
                <a16:creationId xmlns:a16="http://schemas.microsoft.com/office/drawing/2014/main" id="{A7C27AFA-DCC4-42AB-817E-A29583ACC1C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Segnaposto numero diapositiva 8">
            <a:extLst>
              <a:ext uri="{FF2B5EF4-FFF2-40B4-BE49-F238E27FC236}">
                <a16:creationId xmlns:a16="http://schemas.microsoft.com/office/drawing/2014/main" id="{30041CC1-111F-470A-A499-311168F3826C}"/>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8</a:t>
            </a:fld>
            <a:endParaRPr lang="en-US" dirty="0"/>
          </a:p>
        </p:txBody>
      </p:sp>
      <p:pic>
        <p:nvPicPr>
          <p:cNvPr id="12" name="Immagine 11">
            <a:extLst>
              <a:ext uri="{FF2B5EF4-FFF2-40B4-BE49-F238E27FC236}">
                <a16:creationId xmlns:a16="http://schemas.microsoft.com/office/drawing/2014/main" id="{C433D9E2-7888-40C1-B84B-E53DCB507434}"/>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4" name="Immagine 13">
            <a:extLst>
              <a:ext uri="{FF2B5EF4-FFF2-40B4-BE49-F238E27FC236}">
                <a16:creationId xmlns:a16="http://schemas.microsoft.com/office/drawing/2014/main" id="{5C718486-7B83-4F2A-846B-D9F5129396D9}"/>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5" name="Immagine 14">
            <a:extLst>
              <a:ext uri="{FF2B5EF4-FFF2-40B4-BE49-F238E27FC236}">
                <a16:creationId xmlns:a16="http://schemas.microsoft.com/office/drawing/2014/main" id="{4BC90518-1905-4C3C-9B28-3A03F4BC485D}"/>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42259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46F32257-E9AC-4665-B648-7EE01B9A8C77}"/>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6" name="Immagine 5">
            <a:extLst>
              <a:ext uri="{FF2B5EF4-FFF2-40B4-BE49-F238E27FC236}">
                <a16:creationId xmlns:a16="http://schemas.microsoft.com/office/drawing/2014/main" id="{628E4C5C-7775-410E-903F-233BB595E8D8}"/>
              </a:ext>
            </a:extLst>
          </p:cNvPr>
          <p:cNvPicPr>
            <a:picLocks noChangeAspect="1"/>
          </p:cNvPicPr>
          <p:nvPr/>
        </p:nvPicPr>
        <p:blipFill>
          <a:blip r:embed="rId2"/>
          <a:stretch>
            <a:fillRect/>
          </a:stretch>
        </p:blipFill>
        <p:spPr>
          <a:xfrm>
            <a:off x="0" y="5976677"/>
            <a:ext cx="965846" cy="950392"/>
          </a:xfrm>
          <a:prstGeom prst="rect">
            <a:avLst/>
          </a:prstGeom>
        </p:spPr>
      </p:pic>
      <p:sp>
        <p:nvSpPr>
          <p:cNvPr id="7" name="Segnaposto piè di pagina 7">
            <a:extLst>
              <a:ext uri="{FF2B5EF4-FFF2-40B4-BE49-F238E27FC236}">
                <a16:creationId xmlns:a16="http://schemas.microsoft.com/office/drawing/2014/main" id="{EFCB1352-4109-4F30-B0EB-D3121A9CCFE1}"/>
              </a:ext>
            </a:extLst>
          </p:cNvPr>
          <p:cNvSpPr txBox="1">
            <a:spLocks/>
          </p:cNvSpPr>
          <p:nvPr/>
        </p:nvSpPr>
        <p:spPr>
          <a:xfrm>
            <a:off x="3151984" y="6394419"/>
            <a:ext cx="447710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a:solidFill>
                  <a:schemeClr val="tx1">
                    <a:lumMod val="75000"/>
                    <a:lumOff val="25000"/>
                  </a:schemeClr>
                </a:solidFill>
              </a:rPr>
              <a:t>Graziano Albanese - www.grazianoalbanese.it</a:t>
            </a:r>
            <a:endParaRPr lang="en-US" sz="1600" dirty="0">
              <a:solidFill>
                <a:schemeClr val="tx1">
                  <a:lumMod val="75000"/>
                  <a:lumOff val="25000"/>
                </a:schemeClr>
              </a:solidFill>
            </a:endParaRPr>
          </a:p>
        </p:txBody>
      </p:sp>
      <p:sp>
        <p:nvSpPr>
          <p:cNvPr id="17" name="Sottotitolo 2">
            <a:extLst>
              <a:ext uri="{FF2B5EF4-FFF2-40B4-BE49-F238E27FC236}">
                <a16:creationId xmlns:a16="http://schemas.microsoft.com/office/drawing/2014/main" id="{07AF1444-370C-4E63-BF59-1D9835521AFD}"/>
              </a:ext>
            </a:extLst>
          </p:cNvPr>
          <p:cNvSpPr txBox="1">
            <a:spLocks/>
          </p:cNvSpPr>
          <p:nvPr/>
        </p:nvSpPr>
        <p:spPr>
          <a:xfrm>
            <a:off x="1118246" y="1953318"/>
            <a:ext cx="7766936" cy="10968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it-IT" dirty="0">
              <a:latin typeface="+mj-lt"/>
            </a:endParaRPr>
          </a:p>
        </p:txBody>
      </p:sp>
      <p:sp>
        <p:nvSpPr>
          <p:cNvPr id="18" name="Titolo 4">
            <a:extLst>
              <a:ext uri="{FF2B5EF4-FFF2-40B4-BE49-F238E27FC236}">
                <a16:creationId xmlns:a16="http://schemas.microsoft.com/office/drawing/2014/main" id="{479803C5-0BB3-4E36-AD82-0B9D9B4B0249}"/>
              </a:ext>
            </a:extLst>
          </p:cNvPr>
          <p:cNvSpPr txBox="1">
            <a:spLocks/>
          </p:cNvSpPr>
          <p:nvPr/>
        </p:nvSpPr>
        <p:spPr>
          <a:xfrm>
            <a:off x="965846" y="1144134"/>
            <a:ext cx="7766936" cy="8358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Quali vantaggi per il cittadino</a:t>
            </a:r>
          </a:p>
        </p:txBody>
      </p:sp>
      <p:sp>
        <p:nvSpPr>
          <p:cNvPr id="19" name="Sottotitolo 2">
            <a:extLst>
              <a:ext uri="{FF2B5EF4-FFF2-40B4-BE49-F238E27FC236}">
                <a16:creationId xmlns:a16="http://schemas.microsoft.com/office/drawing/2014/main" id="{9803951F-9A3D-4E7F-809F-36E7F756707B}"/>
              </a:ext>
            </a:extLst>
          </p:cNvPr>
          <p:cNvSpPr txBox="1">
            <a:spLocks/>
          </p:cNvSpPr>
          <p:nvPr/>
        </p:nvSpPr>
        <p:spPr>
          <a:xfrm>
            <a:off x="965846" y="2042029"/>
            <a:ext cx="7766936" cy="7471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altLang="it-IT" dirty="0">
                <a:latin typeface="+mj-lt"/>
                <a:cs typeface="Liberation Mono" panose="02070409020205020404" pitchFamily="49" charset="0"/>
              </a:rPr>
              <a:t>Consenso, fiducia e soddisfazione, servizi più performanti, trasparenza.</a:t>
            </a:r>
          </a:p>
        </p:txBody>
      </p:sp>
      <p:sp>
        <p:nvSpPr>
          <p:cNvPr id="20" name="Titolo 4">
            <a:extLst>
              <a:ext uri="{FF2B5EF4-FFF2-40B4-BE49-F238E27FC236}">
                <a16:creationId xmlns:a16="http://schemas.microsoft.com/office/drawing/2014/main" id="{C07A9157-BF3C-4587-88FD-4F71EC8519BF}"/>
              </a:ext>
            </a:extLst>
          </p:cNvPr>
          <p:cNvSpPr txBox="1">
            <a:spLocks/>
          </p:cNvSpPr>
          <p:nvPr/>
        </p:nvSpPr>
        <p:spPr>
          <a:xfrm>
            <a:off x="1065391" y="3538289"/>
            <a:ext cx="7766936" cy="8358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Quali vantaggi per la comunità</a:t>
            </a:r>
          </a:p>
        </p:txBody>
      </p:sp>
      <p:sp>
        <p:nvSpPr>
          <p:cNvPr id="22" name="Sottotitolo 2">
            <a:extLst>
              <a:ext uri="{FF2B5EF4-FFF2-40B4-BE49-F238E27FC236}">
                <a16:creationId xmlns:a16="http://schemas.microsoft.com/office/drawing/2014/main" id="{66ECA346-5B86-429D-8E29-EB3E4D1C2B0C}"/>
              </a:ext>
            </a:extLst>
          </p:cNvPr>
          <p:cNvSpPr txBox="1">
            <a:spLocks/>
          </p:cNvSpPr>
          <p:nvPr/>
        </p:nvSpPr>
        <p:spPr>
          <a:xfrm>
            <a:off x="965846" y="4456392"/>
            <a:ext cx="7766936" cy="10968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it-IT" altLang="it-IT" dirty="0">
                <a:latin typeface="+mj-lt"/>
                <a:cs typeface="Liberation Mono" panose="02070409020205020404" pitchFamily="49" charset="0"/>
              </a:rPr>
              <a:t>Risparmi nei costi e migliore qualità dei servizi della pubblica amministrazione.</a:t>
            </a:r>
            <a:endParaRPr lang="it-IT" altLang="it-IT" sz="4000" dirty="0">
              <a:latin typeface="+mj-lt"/>
            </a:endParaRPr>
          </a:p>
          <a:p>
            <a:pPr algn="just"/>
            <a:endParaRPr lang="it-IT" dirty="0">
              <a:latin typeface="+mj-lt"/>
            </a:endParaRPr>
          </a:p>
        </p:txBody>
      </p:sp>
      <p:sp>
        <p:nvSpPr>
          <p:cNvPr id="10" name="Segnaposto numero diapositiva 8">
            <a:extLst>
              <a:ext uri="{FF2B5EF4-FFF2-40B4-BE49-F238E27FC236}">
                <a16:creationId xmlns:a16="http://schemas.microsoft.com/office/drawing/2014/main" id="{228BB59F-CE30-440E-988D-6A41DA1D58F9}"/>
              </a:ext>
            </a:extLst>
          </p:cNvPr>
          <p:cNvSpPr txBox="1">
            <a:spLocks/>
          </p:cNvSpPr>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9</a:t>
            </a:fld>
            <a:endParaRPr lang="en-US" dirty="0"/>
          </a:p>
        </p:txBody>
      </p:sp>
      <p:pic>
        <p:nvPicPr>
          <p:cNvPr id="11" name="Immagine 10">
            <a:extLst>
              <a:ext uri="{FF2B5EF4-FFF2-40B4-BE49-F238E27FC236}">
                <a16:creationId xmlns:a16="http://schemas.microsoft.com/office/drawing/2014/main" id="{0947BDC9-8FA4-4868-8F41-EB91FB1EB850}"/>
              </a:ext>
            </a:extLst>
          </p:cNvPr>
          <p:cNvPicPr>
            <a:picLocks noChangeAspect="1"/>
          </p:cNvPicPr>
          <p:nvPr/>
        </p:nvPicPr>
        <p:blipFill>
          <a:blip r:embed="rId3"/>
          <a:stretch>
            <a:fillRect/>
          </a:stretch>
        </p:blipFill>
        <p:spPr>
          <a:xfrm>
            <a:off x="10460251" y="6107250"/>
            <a:ext cx="1509614" cy="527837"/>
          </a:xfrm>
          <a:prstGeom prst="rect">
            <a:avLst/>
          </a:prstGeom>
        </p:spPr>
      </p:pic>
      <p:pic>
        <p:nvPicPr>
          <p:cNvPr id="12" name="Immagine 11">
            <a:extLst>
              <a:ext uri="{FF2B5EF4-FFF2-40B4-BE49-F238E27FC236}">
                <a16:creationId xmlns:a16="http://schemas.microsoft.com/office/drawing/2014/main" id="{D8D19200-AC20-4658-B4E4-E96B62364852}"/>
              </a:ext>
            </a:extLst>
          </p:cNvPr>
          <p:cNvPicPr>
            <a:picLocks noChangeAspect="1"/>
          </p:cNvPicPr>
          <p:nvPr/>
        </p:nvPicPr>
        <p:blipFill>
          <a:blip r:embed="rId4"/>
          <a:stretch>
            <a:fillRect/>
          </a:stretch>
        </p:blipFill>
        <p:spPr>
          <a:xfrm>
            <a:off x="8240637" y="6107250"/>
            <a:ext cx="2066730" cy="598474"/>
          </a:xfrm>
          <a:prstGeom prst="rect">
            <a:avLst/>
          </a:prstGeom>
        </p:spPr>
      </p:pic>
      <p:pic>
        <p:nvPicPr>
          <p:cNvPr id="13" name="Immagine 12">
            <a:extLst>
              <a:ext uri="{FF2B5EF4-FFF2-40B4-BE49-F238E27FC236}">
                <a16:creationId xmlns:a16="http://schemas.microsoft.com/office/drawing/2014/main" id="{49EC0351-4BAF-47EB-A211-2A51EFFDA85F}"/>
              </a:ext>
            </a:extLst>
          </p:cNvPr>
          <p:cNvPicPr>
            <a:picLocks noChangeAspect="1"/>
          </p:cNvPicPr>
          <p:nvPr/>
        </p:nvPicPr>
        <p:blipFill>
          <a:blip r:embed="rId5"/>
          <a:stretch>
            <a:fillRect/>
          </a:stretch>
        </p:blipFill>
        <p:spPr>
          <a:xfrm>
            <a:off x="10849292" y="4991546"/>
            <a:ext cx="1120573" cy="966011"/>
          </a:xfrm>
          <a:prstGeom prst="rect">
            <a:avLst/>
          </a:prstGeom>
        </p:spPr>
      </p:pic>
    </p:spTree>
    <p:extLst>
      <p:ext uri="{BB962C8B-B14F-4D97-AF65-F5344CB8AC3E}">
        <p14:creationId xmlns:p14="http://schemas.microsoft.com/office/powerpoint/2010/main" val="1660852867"/>
      </p:ext>
    </p:extLst>
  </p:cSld>
  <p:clrMapOvr>
    <a:masterClrMapping/>
  </p:clrMapOvr>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1668</TotalTime>
  <Words>1961</Words>
  <Application>Microsoft Office PowerPoint</Application>
  <PresentationFormat>Widescreen</PresentationFormat>
  <Paragraphs>202</Paragraphs>
  <Slides>27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vt:i4>
      </vt:variant>
    </vt:vector>
  </HeadingPairs>
  <TitlesOfParts>
    <vt:vector size="34" baseType="lpstr">
      <vt:lpstr>Arial</vt:lpstr>
      <vt:lpstr>Calibri</vt:lpstr>
      <vt:lpstr>Liberation Mono</vt:lpstr>
      <vt:lpstr>Trebuchet MS</vt:lpstr>
      <vt:lpstr>Verdana</vt:lpstr>
      <vt:lpstr>Wingdings 3</vt:lpstr>
      <vt:lpstr>Sfaccettatura</vt:lpstr>
      <vt:lpstr>  Distributed Ledger Technology:fiducia e trasparenza.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Blockchain e DLT</vt:lpstr>
      <vt:lpstr>Presentazione standard di PowerPoint</vt:lpstr>
      <vt:lpstr>Presentazione standard di PowerPoint</vt:lpstr>
      <vt:lpstr>Presentazione standard di PowerPoint</vt:lpstr>
      <vt:lpstr>Blockchain e classificazioni.</vt:lpstr>
      <vt:lpstr>Blockchain e classificazioni.</vt:lpstr>
      <vt:lpstr>Blockchain e classificazioni.</vt:lpstr>
      <vt:lpstr>Blockchain e classificazioni.</vt:lpstr>
      <vt:lpstr>Blockchain e classificazioni.</vt:lpstr>
      <vt:lpstr>Permissioned VS Permissionless</vt:lpstr>
      <vt:lpstr>Blockchain e classificazioni.</vt:lpstr>
      <vt:lpstr>E i costi?</vt:lpstr>
      <vt:lpstr>E i costi?</vt:lpstr>
      <vt:lpstr>Registri pubblici vs DLT Pubbliche</vt:lpstr>
      <vt:lpstr>Registri pubblici vs DLT Pubbliche</vt:lpstr>
      <vt:lpstr>  Distributed Ledger Technology:fiducia e trasparenza.</vt:lpstr>
      <vt:lpstr>Grazie per l’attenzione.  Graziano Albanese ga@grazianoalbanese.it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Graziano Albanese</dc:creator>
  <cp:lastModifiedBy>Graziano Albanese</cp:lastModifiedBy>
  <cp:revision>41</cp:revision>
  <dcterms:created xsi:type="dcterms:W3CDTF">2019-09-28T14:20:46Z</dcterms:created>
  <dcterms:modified xsi:type="dcterms:W3CDTF">2019-10-03T13:24:25Z</dcterms:modified>
</cp:coreProperties>
</file>