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81" r:id="rId4"/>
    <p:sldId id="282" r:id="rId5"/>
    <p:sldId id="287" r:id="rId6"/>
    <p:sldId id="264" r:id="rId7"/>
    <p:sldId id="265" r:id="rId8"/>
    <p:sldId id="288" r:id="rId9"/>
    <p:sldId id="261" r:id="rId10"/>
    <p:sldId id="291" r:id="rId11"/>
    <p:sldId id="29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D5E"/>
    <a:srgbClr val="FFBDBD"/>
    <a:srgbClr val="FFE7E7"/>
    <a:srgbClr val="283F19"/>
    <a:srgbClr val="DFF1CB"/>
    <a:srgbClr val="CEEAB0"/>
    <a:srgbClr val="FFD5D5"/>
    <a:srgbClr val="544000"/>
    <a:srgbClr val="122D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1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FE9C5-9017-4EEB-811A-45779D4473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62F81E-818C-4626-9565-3C3AE89C67F5}">
      <dgm:prSet phldrT="[Testo]" custT="1"/>
      <dgm:spPr>
        <a:solidFill>
          <a:srgbClr val="FFE7E7"/>
        </a:solidFill>
        <a:ln>
          <a:solidFill>
            <a:srgbClr val="FFBDBD"/>
          </a:solidFill>
        </a:ln>
      </dgm:spPr>
      <dgm:t>
        <a:bodyPr/>
        <a:lstStyle/>
        <a:p>
          <a:pPr algn="r"/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1) In Italia </a:t>
          </a:r>
          <a:r>
            <a:rPr lang="it-IT" sz="200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il diritto di autenticare un’opera d’arte spetta in primo luogo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 all'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artista,</a:t>
          </a:r>
          <a:r>
            <a:rPr lang="it-IT" sz="2000" dirty="0" smtClean="0">
              <a:latin typeface="Arial Narrow" panose="020B0606020202030204" pitchFamily="34" charset="0"/>
            </a:rPr>
            <a:t> 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ex art. 20 l. 633/1941, </a:t>
          </a:r>
          <a:b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legge sul Diritto d’autore</a:t>
          </a:r>
          <a:endParaRPr lang="it-IT" sz="2000" dirty="0">
            <a:solidFill>
              <a:srgbClr val="002060"/>
            </a:solidFill>
          </a:endParaRPr>
        </a:p>
      </dgm:t>
    </dgm:pt>
    <dgm:pt modelId="{DD59E73C-55E5-47AE-BF28-433E253041A2}" type="parTrans" cxnId="{6847F63D-6144-4DD7-ACA7-A3CA4B99CC31}">
      <dgm:prSet/>
      <dgm:spPr/>
      <dgm:t>
        <a:bodyPr/>
        <a:lstStyle/>
        <a:p>
          <a:endParaRPr lang="it-IT"/>
        </a:p>
      </dgm:t>
    </dgm:pt>
    <dgm:pt modelId="{986385D7-4FC9-48CB-B86A-631F56337E52}" type="sibTrans" cxnId="{6847F63D-6144-4DD7-ACA7-A3CA4B99CC31}">
      <dgm:prSet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it-IT"/>
        </a:p>
      </dgm:t>
    </dgm:pt>
    <dgm:pt modelId="{9784929B-50C2-4ED9-B6FC-DF88255260E6}">
      <dgm:prSet phldrT="[Testo]" custT="1"/>
      <dgm:spPr>
        <a:solidFill>
          <a:srgbClr val="FFE7E7"/>
        </a:solidFill>
        <a:ln>
          <a:solidFill>
            <a:srgbClr val="FFBDBD"/>
          </a:solidFill>
        </a:ln>
      </dgm:spPr>
      <dgm:t>
        <a:bodyPr/>
        <a:lstStyle/>
        <a:p>
          <a:pPr algn="r"/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2) </a:t>
          </a:r>
          <a:r>
            <a:rPr lang="it-IT" sz="200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Alla morte dell’artista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 il diritto di attribuzione della paternità è esercitabile dagli 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eredi</a:t>
          </a:r>
          <a:r>
            <a:rPr lang="it-IT" sz="2000" dirty="0" smtClean="0">
              <a:latin typeface="Arial Narrow" panose="020B0606020202030204" pitchFamily="34" charset="0"/>
            </a:rPr>
            <a:t> 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o da 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archivi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,</a:t>
          </a:r>
          <a:r>
            <a:rPr lang="it-IT" sz="2000" dirty="0" smtClean="0">
              <a:latin typeface="Arial Narrow" panose="020B0606020202030204" pitchFamily="34" charset="0"/>
            </a:rPr>
            <a:t> 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fondazioni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comitati di esperti</a:t>
          </a:r>
          <a:r>
            <a:rPr lang="it-IT" sz="20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o </a:t>
          </a:r>
          <a:r>
            <a:rPr lang="it-IT" sz="2000" u="sng" dirty="0" smtClean="0">
              <a:solidFill>
                <a:srgbClr val="C00000"/>
              </a:solidFill>
              <a:latin typeface="Arial Narrow" panose="020B0606020202030204" pitchFamily="34" charset="0"/>
            </a:rPr>
            <a:t>associazioni</a:t>
          </a:r>
          <a:r>
            <a:rPr lang="it-IT" sz="2000" dirty="0" smtClean="0">
              <a:solidFill>
                <a:srgbClr val="C00000"/>
              </a:solidFill>
              <a:latin typeface="Arial Narrow" panose="020B0606020202030204" pitchFamily="34" charset="0"/>
            </a:rPr>
            <a:t>, </a:t>
          </a:r>
          <a:r>
            <a:rPr lang="it-IT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mandatari degli eredi medesimi</a:t>
          </a:r>
          <a:r>
            <a:rPr lang="it-IT" sz="2000" dirty="0" smtClean="0">
              <a:latin typeface="Arial Narrow" panose="020B0606020202030204" pitchFamily="34" charset="0"/>
            </a:rPr>
            <a:t>. </a:t>
          </a:r>
          <a:endParaRPr lang="it-IT" sz="2000" dirty="0"/>
        </a:p>
      </dgm:t>
    </dgm:pt>
    <dgm:pt modelId="{D2D8FD73-16DB-4A9F-B488-53C238E01EED}" type="parTrans" cxnId="{026D1AF9-3E7C-4903-8756-94DEDEC5F3F7}">
      <dgm:prSet/>
      <dgm:spPr/>
      <dgm:t>
        <a:bodyPr/>
        <a:lstStyle/>
        <a:p>
          <a:endParaRPr lang="it-IT"/>
        </a:p>
      </dgm:t>
    </dgm:pt>
    <dgm:pt modelId="{A97F0E97-A8A5-4D5A-B643-0A59C26BC24F}" type="sibTrans" cxnId="{026D1AF9-3E7C-4903-8756-94DEDEC5F3F7}">
      <dgm:prSet/>
      <dgm:spPr>
        <a:gradFill flip="none" rotWithShape="1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it-IT"/>
        </a:p>
      </dgm:t>
    </dgm:pt>
    <dgm:pt modelId="{D5031451-5398-4D97-85B7-CFD5F418A7E6}">
      <dgm:prSet phldrT="[Testo]" custT="1"/>
      <dgm:spPr>
        <a:solidFill>
          <a:srgbClr val="FFE7E7"/>
        </a:solidFill>
        <a:ln>
          <a:solidFill>
            <a:srgbClr val="FFBDBD"/>
          </a:solidFill>
        </a:ln>
      </dgm:spPr>
      <dgm:t>
        <a:bodyPr/>
        <a:lstStyle/>
        <a:p>
          <a:pPr algn="r"/>
          <a: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  <a:t>3) </a:t>
          </a:r>
          <a:r>
            <a:rPr lang="it-IT" sz="2000" i="0" u="sng" dirty="0" smtClean="0">
              <a:solidFill>
                <a:srgbClr val="002060"/>
              </a:solidFill>
              <a:latin typeface="Arial Narrow" panose="020B0606020202030204" pitchFamily="34" charset="0"/>
            </a:rPr>
            <a:t>Inoltre</a:t>
          </a:r>
          <a: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  <a:t>, per costante orientamento di dottrina e giurisprudenza, l’</a:t>
          </a:r>
          <a:r>
            <a:rPr lang="it-IT" sz="2000" i="0" dirty="0" smtClean="0">
              <a:solidFill>
                <a:srgbClr val="C00000"/>
              </a:solidFill>
              <a:latin typeface="Arial Narrow" panose="020B0606020202030204" pitchFamily="34" charset="0"/>
            </a:rPr>
            <a:t>expertise</a:t>
          </a:r>
          <a: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  <a:t>, parere </a:t>
          </a:r>
          <a:r>
            <a:rPr lang="it-IT" sz="2000" i="0" dirty="0" smtClean="0">
              <a:solidFill>
                <a:srgbClr val="C00000"/>
              </a:solidFill>
              <a:latin typeface="Arial Narrow" panose="020B0606020202030204" pitchFamily="34" charset="0"/>
            </a:rPr>
            <a:t>competente ed autorevole</a:t>
          </a:r>
          <a:r>
            <a:rPr lang="it-IT" sz="2000" i="0" dirty="0" smtClean="0">
              <a:latin typeface="Arial Narrow" panose="020B0606020202030204" pitchFamily="34" charset="0"/>
            </a:rPr>
            <a:t> </a:t>
          </a:r>
          <a: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  <a:t>in merito all'autenticità, di un esperto non può essere limitata dagli eredi, in quanto il diritto di autenticazione non è un diritto spettante </a:t>
          </a:r>
          <a:b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it-IT" sz="2000" i="0" dirty="0" smtClean="0">
              <a:solidFill>
                <a:srgbClr val="002060"/>
              </a:solidFill>
              <a:latin typeface="Arial Narrow" panose="020B0606020202030204" pitchFamily="34" charset="0"/>
            </a:rPr>
            <a:t>loro in via esclusiva</a:t>
          </a:r>
          <a:endParaRPr lang="it-IT" sz="2000" i="0" dirty="0">
            <a:solidFill>
              <a:srgbClr val="002060"/>
            </a:solidFill>
          </a:endParaRPr>
        </a:p>
      </dgm:t>
    </dgm:pt>
    <dgm:pt modelId="{C49452B2-1856-4BF1-AF5A-763E4ACFCBC3}" type="parTrans" cxnId="{D3B432AB-BA09-4BAC-BEB3-E165992457C3}">
      <dgm:prSet/>
      <dgm:spPr/>
      <dgm:t>
        <a:bodyPr/>
        <a:lstStyle/>
        <a:p>
          <a:endParaRPr lang="it-IT"/>
        </a:p>
      </dgm:t>
    </dgm:pt>
    <dgm:pt modelId="{7E5F9075-FDA5-4ABB-8975-BB9D8E7A74A1}" type="sibTrans" cxnId="{D3B432AB-BA09-4BAC-BEB3-E165992457C3}">
      <dgm:prSet/>
      <dgm:spPr/>
      <dgm:t>
        <a:bodyPr/>
        <a:lstStyle/>
        <a:p>
          <a:endParaRPr lang="it-IT"/>
        </a:p>
      </dgm:t>
    </dgm:pt>
    <dgm:pt modelId="{312C81DD-939A-4D99-9201-5C5A158CCE0F}" type="pres">
      <dgm:prSet presAssocID="{9BEFE9C5-9017-4EEB-811A-45779D4473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3D6E911-13FC-479F-B16B-FF92E7EEED05}" type="pres">
      <dgm:prSet presAssocID="{9BEFE9C5-9017-4EEB-811A-45779D447320}" presName="dummyMaxCanvas" presStyleCnt="0">
        <dgm:presLayoutVars/>
      </dgm:prSet>
      <dgm:spPr/>
    </dgm:pt>
    <dgm:pt modelId="{71A55495-03B7-4CB9-B008-D549FA3C940B}" type="pres">
      <dgm:prSet presAssocID="{9BEFE9C5-9017-4EEB-811A-45779D447320}" presName="ThreeNodes_1" presStyleLbl="node1" presStyleIdx="0" presStyleCnt="3" custScaleY="839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A794EB-1F85-4B4D-8445-B72CC32EB178}" type="pres">
      <dgm:prSet presAssocID="{9BEFE9C5-9017-4EEB-811A-45779D447320}" presName="ThreeNodes_2" presStyleLbl="node1" presStyleIdx="1" presStyleCnt="3" custScaleY="919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E177C7-35CD-4EE1-8230-5345A114640E}" type="pres">
      <dgm:prSet presAssocID="{9BEFE9C5-9017-4EEB-811A-45779D447320}" presName="ThreeNodes_3" presStyleLbl="node1" presStyleIdx="2" presStyleCnt="3" custScaleX="966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61A81E-747E-4F54-94F1-3490A8891478}" type="pres">
      <dgm:prSet presAssocID="{9BEFE9C5-9017-4EEB-811A-45779D4473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8C7C62-7D1F-43C8-8A3A-8EA584947E28}" type="pres">
      <dgm:prSet presAssocID="{9BEFE9C5-9017-4EEB-811A-45779D4473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99B0D5-E62E-42D5-AD43-41C08331A883}" type="pres">
      <dgm:prSet presAssocID="{9BEFE9C5-9017-4EEB-811A-45779D4473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30AC59-C44D-4E16-BA40-F2F30F1FC8E5}" type="pres">
      <dgm:prSet presAssocID="{9BEFE9C5-9017-4EEB-811A-45779D4473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CCDAF5-C3B8-45A3-A0B9-F38DE45F0C2C}" type="pres">
      <dgm:prSet presAssocID="{9BEFE9C5-9017-4EEB-811A-45779D4473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A4805D-3F39-4D64-B6DA-9E176EE79B0E}" type="presOf" srcId="{986385D7-4FC9-48CB-B86A-631F56337E52}" destId="{1F61A81E-747E-4F54-94F1-3490A8891478}" srcOrd="0" destOrd="0" presId="urn:microsoft.com/office/officeart/2005/8/layout/vProcess5"/>
    <dgm:cxn modelId="{C36A90F9-FAA0-42B5-9D2C-A19F1A3EB6EA}" type="presOf" srcId="{9BEFE9C5-9017-4EEB-811A-45779D447320}" destId="{312C81DD-939A-4D99-9201-5C5A158CCE0F}" srcOrd="0" destOrd="0" presId="urn:microsoft.com/office/officeart/2005/8/layout/vProcess5"/>
    <dgm:cxn modelId="{FB7F7128-B49F-43DB-B458-89F2557045DA}" type="presOf" srcId="{D5031451-5398-4D97-85B7-CFD5F418A7E6}" destId="{42CCDAF5-C3B8-45A3-A0B9-F38DE45F0C2C}" srcOrd="1" destOrd="0" presId="urn:microsoft.com/office/officeart/2005/8/layout/vProcess5"/>
    <dgm:cxn modelId="{70176F84-49D4-4BB9-A71A-E767463FDE23}" type="presOf" srcId="{9784929B-50C2-4ED9-B6FC-DF88255260E6}" destId="{DA30AC59-C44D-4E16-BA40-F2F30F1FC8E5}" srcOrd="1" destOrd="0" presId="urn:microsoft.com/office/officeart/2005/8/layout/vProcess5"/>
    <dgm:cxn modelId="{86EDE9FD-5E9F-4FDE-B60E-B5CC36F5BE2A}" type="presOf" srcId="{C462F81E-818C-4626-9565-3C3AE89C67F5}" destId="{71A55495-03B7-4CB9-B008-D549FA3C940B}" srcOrd="0" destOrd="0" presId="urn:microsoft.com/office/officeart/2005/8/layout/vProcess5"/>
    <dgm:cxn modelId="{8C9EEB7E-FA3C-481B-84B5-90E5FE21A709}" type="presOf" srcId="{A97F0E97-A8A5-4D5A-B643-0A59C26BC24F}" destId="{CC8C7C62-7D1F-43C8-8A3A-8EA584947E28}" srcOrd="0" destOrd="0" presId="urn:microsoft.com/office/officeart/2005/8/layout/vProcess5"/>
    <dgm:cxn modelId="{026D1AF9-3E7C-4903-8756-94DEDEC5F3F7}" srcId="{9BEFE9C5-9017-4EEB-811A-45779D447320}" destId="{9784929B-50C2-4ED9-B6FC-DF88255260E6}" srcOrd="1" destOrd="0" parTransId="{D2D8FD73-16DB-4A9F-B488-53C238E01EED}" sibTransId="{A97F0E97-A8A5-4D5A-B643-0A59C26BC24F}"/>
    <dgm:cxn modelId="{6847F63D-6144-4DD7-ACA7-A3CA4B99CC31}" srcId="{9BEFE9C5-9017-4EEB-811A-45779D447320}" destId="{C462F81E-818C-4626-9565-3C3AE89C67F5}" srcOrd="0" destOrd="0" parTransId="{DD59E73C-55E5-47AE-BF28-433E253041A2}" sibTransId="{986385D7-4FC9-48CB-B86A-631F56337E52}"/>
    <dgm:cxn modelId="{3A32B8A1-BEFE-4F81-9B41-3DC0B5BE5FB9}" type="presOf" srcId="{C462F81E-818C-4626-9565-3C3AE89C67F5}" destId="{4A99B0D5-E62E-42D5-AD43-41C08331A883}" srcOrd="1" destOrd="0" presId="urn:microsoft.com/office/officeart/2005/8/layout/vProcess5"/>
    <dgm:cxn modelId="{D394BC50-267D-4F3F-852C-FD96D62FA68A}" type="presOf" srcId="{9784929B-50C2-4ED9-B6FC-DF88255260E6}" destId="{5BA794EB-1F85-4B4D-8445-B72CC32EB178}" srcOrd="0" destOrd="0" presId="urn:microsoft.com/office/officeart/2005/8/layout/vProcess5"/>
    <dgm:cxn modelId="{D3B432AB-BA09-4BAC-BEB3-E165992457C3}" srcId="{9BEFE9C5-9017-4EEB-811A-45779D447320}" destId="{D5031451-5398-4D97-85B7-CFD5F418A7E6}" srcOrd="2" destOrd="0" parTransId="{C49452B2-1856-4BF1-AF5A-763E4ACFCBC3}" sibTransId="{7E5F9075-FDA5-4ABB-8975-BB9D8E7A74A1}"/>
    <dgm:cxn modelId="{C5B93342-DBA2-4608-BAB2-A93827E3625C}" type="presOf" srcId="{D5031451-5398-4D97-85B7-CFD5F418A7E6}" destId="{63E177C7-35CD-4EE1-8230-5345A114640E}" srcOrd="0" destOrd="0" presId="urn:microsoft.com/office/officeart/2005/8/layout/vProcess5"/>
    <dgm:cxn modelId="{B6DA3DB1-52D5-4ADB-A3C3-037B9E00C91C}" type="presParOf" srcId="{312C81DD-939A-4D99-9201-5C5A158CCE0F}" destId="{83D6E911-13FC-479F-B16B-FF92E7EEED05}" srcOrd="0" destOrd="0" presId="urn:microsoft.com/office/officeart/2005/8/layout/vProcess5"/>
    <dgm:cxn modelId="{93A5B8AF-C071-47A7-9ACC-2F8E1E14494A}" type="presParOf" srcId="{312C81DD-939A-4D99-9201-5C5A158CCE0F}" destId="{71A55495-03B7-4CB9-B008-D549FA3C940B}" srcOrd="1" destOrd="0" presId="urn:microsoft.com/office/officeart/2005/8/layout/vProcess5"/>
    <dgm:cxn modelId="{346D4BA3-568F-4B8B-890C-150212DA472D}" type="presParOf" srcId="{312C81DD-939A-4D99-9201-5C5A158CCE0F}" destId="{5BA794EB-1F85-4B4D-8445-B72CC32EB178}" srcOrd="2" destOrd="0" presId="urn:microsoft.com/office/officeart/2005/8/layout/vProcess5"/>
    <dgm:cxn modelId="{4256D283-3E96-4BA9-8B5F-66A3B328B554}" type="presParOf" srcId="{312C81DD-939A-4D99-9201-5C5A158CCE0F}" destId="{63E177C7-35CD-4EE1-8230-5345A114640E}" srcOrd="3" destOrd="0" presId="urn:microsoft.com/office/officeart/2005/8/layout/vProcess5"/>
    <dgm:cxn modelId="{5414BC5D-0C2A-4DA2-ACA9-A61B04739B86}" type="presParOf" srcId="{312C81DD-939A-4D99-9201-5C5A158CCE0F}" destId="{1F61A81E-747E-4F54-94F1-3490A8891478}" srcOrd="4" destOrd="0" presId="urn:microsoft.com/office/officeart/2005/8/layout/vProcess5"/>
    <dgm:cxn modelId="{8CA86E98-0E3E-431E-AEA7-818B21BCA0DD}" type="presParOf" srcId="{312C81DD-939A-4D99-9201-5C5A158CCE0F}" destId="{CC8C7C62-7D1F-43C8-8A3A-8EA584947E28}" srcOrd="5" destOrd="0" presId="urn:microsoft.com/office/officeart/2005/8/layout/vProcess5"/>
    <dgm:cxn modelId="{66D1A0F2-8170-4093-B810-0C4FAC357ED1}" type="presParOf" srcId="{312C81DD-939A-4D99-9201-5C5A158CCE0F}" destId="{4A99B0D5-E62E-42D5-AD43-41C08331A883}" srcOrd="6" destOrd="0" presId="urn:microsoft.com/office/officeart/2005/8/layout/vProcess5"/>
    <dgm:cxn modelId="{22C5CB90-F498-44F1-8BF0-29292186EBE6}" type="presParOf" srcId="{312C81DD-939A-4D99-9201-5C5A158CCE0F}" destId="{DA30AC59-C44D-4E16-BA40-F2F30F1FC8E5}" srcOrd="7" destOrd="0" presId="urn:microsoft.com/office/officeart/2005/8/layout/vProcess5"/>
    <dgm:cxn modelId="{60DDEC6C-10ED-4911-BEA7-1014AB001A9A}" type="presParOf" srcId="{312C81DD-939A-4D99-9201-5C5A158CCE0F}" destId="{42CCDAF5-C3B8-45A3-A0B9-F38DE45F0C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55495-03B7-4CB9-B008-D549FA3C940B}">
      <dsp:nvSpPr>
        <dsp:cNvPr id="0" name=""/>
        <dsp:cNvSpPr/>
      </dsp:nvSpPr>
      <dsp:spPr>
        <a:xfrm>
          <a:off x="0" y="116855"/>
          <a:ext cx="6908800" cy="1219169"/>
        </a:xfrm>
        <a:prstGeom prst="roundRect">
          <a:avLst>
            <a:gd name="adj" fmla="val 10000"/>
          </a:avLst>
        </a:prstGeom>
        <a:solidFill>
          <a:srgbClr val="FFE7E7"/>
        </a:solidFill>
        <a:ln w="12700" cap="flat" cmpd="sng" algn="ctr">
          <a:solidFill>
            <a:srgbClr val="FFBD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1) In Italia </a:t>
          </a:r>
          <a:r>
            <a:rPr lang="it-IT" sz="20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il diritto di autenticare un’opera d’arte spetta in primo luogo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 all'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artista,</a:t>
          </a:r>
          <a:r>
            <a:rPr lang="it-IT" sz="2000" kern="1200" dirty="0" smtClean="0">
              <a:latin typeface="Arial Narrow" panose="020B0606020202030204" pitchFamily="34" charset="0"/>
            </a:rPr>
            <a:t> 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ex art. 20 l. 633/1941, </a:t>
          </a:r>
          <a:b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legge sul Diritto d’autore</a:t>
          </a:r>
          <a:endParaRPr lang="it-IT" sz="2000" kern="1200" dirty="0">
            <a:solidFill>
              <a:srgbClr val="002060"/>
            </a:solidFill>
          </a:endParaRPr>
        </a:p>
      </dsp:txBody>
      <dsp:txXfrm>
        <a:off x="35708" y="152563"/>
        <a:ext cx="5354720" cy="1147753"/>
      </dsp:txXfrm>
    </dsp:sp>
    <dsp:sp modelId="{5BA794EB-1F85-4B4D-8445-B72CC32EB178}">
      <dsp:nvSpPr>
        <dsp:cNvPr id="0" name=""/>
        <dsp:cNvSpPr/>
      </dsp:nvSpPr>
      <dsp:spPr>
        <a:xfrm>
          <a:off x="609599" y="1753839"/>
          <a:ext cx="6908800" cy="1335254"/>
        </a:xfrm>
        <a:prstGeom prst="roundRect">
          <a:avLst>
            <a:gd name="adj" fmla="val 10000"/>
          </a:avLst>
        </a:prstGeom>
        <a:solidFill>
          <a:srgbClr val="FFE7E7"/>
        </a:solidFill>
        <a:ln w="12700" cap="flat" cmpd="sng" algn="ctr">
          <a:solidFill>
            <a:srgbClr val="FFBD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2) </a:t>
          </a:r>
          <a:r>
            <a:rPr lang="it-IT" sz="200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Alla morte dell’artista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il diritto di attribuzione della paternità è esercitabile dagli 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eredi</a:t>
          </a:r>
          <a:r>
            <a:rPr lang="it-IT" sz="2000" kern="1200" dirty="0" smtClean="0">
              <a:latin typeface="Arial Narrow" panose="020B0606020202030204" pitchFamily="34" charset="0"/>
            </a:rPr>
            <a:t> 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o da 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archivi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</a:t>
          </a:r>
          <a:r>
            <a:rPr lang="it-IT" sz="2000" kern="1200" dirty="0" smtClean="0">
              <a:latin typeface="Arial Narrow" panose="020B0606020202030204" pitchFamily="34" charset="0"/>
            </a:rPr>
            <a:t> 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fondazioni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comitati di esperti</a:t>
          </a:r>
          <a:r>
            <a:rPr lang="it-IT" sz="20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 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o </a:t>
          </a:r>
          <a:r>
            <a:rPr lang="it-IT" sz="2000" u="sng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associazioni</a:t>
          </a:r>
          <a:r>
            <a:rPr lang="it-IT" sz="200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, </a:t>
          </a:r>
          <a:r>
            <a:rPr lang="it-IT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mandatari degli eredi medesimi</a:t>
          </a:r>
          <a:r>
            <a:rPr lang="it-IT" sz="2000" kern="1200" dirty="0" smtClean="0">
              <a:latin typeface="Arial Narrow" panose="020B0606020202030204" pitchFamily="34" charset="0"/>
            </a:rPr>
            <a:t>. </a:t>
          </a:r>
          <a:endParaRPr lang="it-IT" sz="2000" kern="1200" dirty="0"/>
        </a:p>
      </dsp:txBody>
      <dsp:txXfrm>
        <a:off x="648707" y="1792947"/>
        <a:ext cx="5276612" cy="1257038"/>
      </dsp:txXfrm>
    </dsp:sp>
    <dsp:sp modelId="{63E177C7-35CD-4EE1-8230-5345A114640E}">
      <dsp:nvSpPr>
        <dsp:cNvPr id="0" name=""/>
        <dsp:cNvSpPr/>
      </dsp:nvSpPr>
      <dsp:spPr>
        <a:xfrm>
          <a:off x="1336511" y="3390053"/>
          <a:ext cx="6674177" cy="1452879"/>
        </a:xfrm>
        <a:prstGeom prst="roundRect">
          <a:avLst>
            <a:gd name="adj" fmla="val 10000"/>
          </a:avLst>
        </a:prstGeom>
        <a:solidFill>
          <a:srgbClr val="FFE7E7"/>
        </a:solidFill>
        <a:ln w="12700" cap="flat" cmpd="sng" algn="ctr">
          <a:solidFill>
            <a:srgbClr val="FFBD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3) </a:t>
          </a:r>
          <a:r>
            <a:rPr lang="it-IT" sz="2000" i="0" u="sng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Inoltre</a:t>
          </a:r>
          <a: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per costante orientamento di dottrina e giurisprudenza, l’</a:t>
          </a:r>
          <a:r>
            <a:rPr lang="it-IT" sz="2000" i="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expertise</a:t>
          </a:r>
          <a: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, parere </a:t>
          </a:r>
          <a:r>
            <a:rPr lang="it-IT" sz="2000" i="0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competente ed autorevole</a:t>
          </a:r>
          <a:r>
            <a:rPr lang="it-IT" sz="2000" i="0" kern="1200" dirty="0" smtClean="0">
              <a:latin typeface="Arial Narrow" panose="020B0606020202030204" pitchFamily="34" charset="0"/>
            </a:rPr>
            <a:t> </a:t>
          </a:r>
          <a: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in merito all'autenticità, di un esperto non può essere limitata dagli eredi, in quanto il diritto di autenticazione non è un diritto spettante </a:t>
          </a:r>
          <a:b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it-IT" sz="2000" i="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loro in via esclusiva</a:t>
          </a:r>
          <a:endParaRPr lang="it-IT" sz="2000" i="0" kern="1200" dirty="0">
            <a:solidFill>
              <a:srgbClr val="002060"/>
            </a:solidFill>
          </a:endParaRPr>
        </a:p>
      </dsp:txBody>
      <dsp:txXfrm>
        <a:off x="1379064" y="3432606"/>
        <a:ext cx="5087872" cy="1367773"/>
      </dsp:txXfrm>
    </dsp:sp>
    <dsp:sp modelId="{1F61A81E-747E-4F54-94F1-3490A8891478}">
      <dsp:nvSpPr>
        <dsp:cNvPr id="0" name=""/>
        <dsp:cNvSpPr/>
      </dsp:nvSpPr>
      <dsp:spPr>
        <a:xfrm>
          <a:off x="5964428" y="1101767"/>
          <a:ext cx="944371" cy="944371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176911" y="1101767"/>
        <a:ext cx="519405" cy="710639"/>
      </dsp:txXfrm>
    </dsp:sp>
    <dsp:sp modelId="{CC8C7C62-7D1F-43C8-8A3A-8EA584947E28}">
      <dsp:nvSpPr>
        <dsp:cNvPr id="0" name=""/>
        <dsp:cNvSpPr/>
      </dsp:nvSpPr>
      <dsp:spPr>
        <a:xfrm>
          <a:off x="6574028" y="2787107"/>
          <a:ext cx="944371" cy="944371"/>
        </a:xfrm>
        <a:prstGeom prst="downArrow">
          <a:avLst>
            <a:gd name="adj1" fmla="val 55000"/>
            <a:gd name="adj2" fmla="val 45000"/>
          </a:avLst>
        </a:prstGeom>
        <a:gradFill flip="none" rotWithShape="1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>
        <a:off x="6786511" y="2787107"/>
        <a:ext cx="519405" cy="71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23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7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31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5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7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1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8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31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6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16AE-8B7F-405E-A1C3-CAFCC4D309D2}" type="datetimeFigureOut">
              <a:rPr lang="it-IT" smtClean="0"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53FA-8F68-4BDA-B819-4851ACAF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5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6.jpe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5.png"/><Relationship Id="rId5" Type="http://schemas.openxmlformats.org/officeDocument/2006/relationships/image" Target="../media/image10.jpeg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0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0.jpeg"/><Relationship Id="rId10" Type="http://schemas.openxmlformats.org/officeDocument/2006/relationships/image" Target="../media/image23.jp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61011" y="1010763"/>
            <a:ext cx="5071672" cy="11265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Georgia" panose="02040502050405020303" pitchFamily="18" charset="0"/>
              </a:rPr>
              <a:t>Arte &amp; </a:t>
            </a:r>
            <a:r>
              <a:rPr lang="it-IT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Tech</a:t>
            </a:r>
            <a:endParaRPr lang="it-IT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61011" y="2157835"/>
            <a:ext cx="5071672" cy="520257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Georgia" panose="02040502050405020303" pitchFamily="18" charset="0"/>
              </a:rPr>
              <a:t>Giacomo De </a:t>
            </a:r>
            <a:r>
              <a:rPr lang="it-IT" sz="4000" dirty="0" err="1" smtClean="0">
                <a:latin typeface="Georgia" panose="02040502050405020303" pitchFamily="18" charset="0"/>
              </a:rPr>
              <a:t>Simio</a:t>
            </a:r>
            <a:endParaRPr lang="it-IT" sz="4000" dirty="0">
              <a:latin typeface="Georgia" panose="02040502050405020303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411716" y="5137660"/>
            <a:ext cx="1109272" cy="107327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0"/>
            <a:ext cx="6132513" cy="34477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040114" y="5117115"/>
            <a:ext cx="1109272" cy="107327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8725915" y="5137660"/>
            <a:ext cx="1109272" cy="107327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r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1" y="568885"/>
            <a:ext cx="1682693" cy="64611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6132513" y="0"/>
            <a:ext cx="6059487" cy="46395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32513" y="6394045"/>
            <a:ext cx="6059487" cy="46395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989" y="2783476"/>
            <a:ext cx="1519125" cy="21505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563"/>
            <a:ext cx="6132513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0950" y="937872"/>
            <a:ext cx="4610100" cy="22594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dirty="0">
                <a:latin typeface="Arial Narrow" panose="020B0606020202030204" pitchFamily="34" charset="0"/>
              </a:rPr>
              <a:t>L</a:t>
            </a:r>
            <a:r>
              <a:rPr lang="it-IT" sz="3200" dirty="0" smtClean="0">
                <a:latin typeface="Arial Narrow" panose="020B0606020202030204" pitchFamily="34" charset="0"/>
              </a:rPr>
              <a:t>’evoluzione tecnologica guarda avanti e impatta non solo sul modo di fare arte, ma anche sul come l’arte viene portata sul mercato.</a:t>
            </a:r>
          </a:p>
          <a:p>
            <a:pPr marL="0" indent="0" algn="ctr">
              <a:buNone/>
            </a:pP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701758" y="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0527779" y="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1353800" y="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46" y="3327853"/>
            <a:ext cx="5382907" cy="3192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e 10"/>
          <p:cNvSpPr/>
          <p:nvPr/>
        </p:nvSpPr>
        <p:spPr>
          <a:xfrm>
            <a:off x="458491" y="937872"/>
            <a:ext cx="1894115" cy="1874610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9895514" y="3986722"/>
            <a:ext cx="1894115" cy="187461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0532731" y="2555931"/>
            <a:ext cx="1081836" cy="97665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9249509" y="1579279"/>
            <a:ext cx="1081836" cy="976652"/>
          </a:xfrm>
          <a:prstGeom prst="ellipse">
            <a:avLst/>
          </a:prstGeom>
          <a:blipFill dpi="0"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755567" y="3986722"/>
            <a:ext cx="1081836" cy="976652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908" y="1690234"/>
            <a:ext cx="5071672" cy="11265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" panose="02040502050405020303" pitchFamily="18" charset="0"/>
              </a:rPr>
              <a:t>Grazie</a:t>
            </a:r>
            <a:endParaRPr lang="it-IT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908" y="2837306"/>
            <a:ext cx="5071672" cy="520257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Georgia" panose="02040502050405020303" pitchFamily="18" charset="0"/>
              </a:rPr>
              <a:t>Giacomo De </a:t>
            </a:r>
            <a:r>
              <a:rPr lang="it-IT" sz="4000" dirty="0" err="1" smtClean="0">
                <a:latin typeface="Georgia" panose="02040502050405020303" pitchFamily="18" charset="0"/>
              </a:rPr>
              <a:t>Simio</a:t>
            </a:r>
            <a:endParaRPr lang="it-IT" sz="4000" dirty="0">
              <a:latin typeface="Georgia" panose="02040502050405020303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160909" y="3667979"/>
            <a:ext cx="1109272" cy="107327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59487" y="0"/>
            <a:ext cx="6132513" cy="34477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3789307" y="3647434"/>
            <a:ext cx="1109272" cy="107327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2475108" y="3667979"/>
            <a:ext cx="1109272" cy="107327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r="-2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6059487" cy="46395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394045"/>
            <a:ext cx="6059487" cy="46395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7" y="3357563"/>
            <a:ext cx="6132513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0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L’arte – un’attività commerciale</a:t>
            </a:r>
            <a:endParaRPr lang="it-IT" sz="4000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0600" y="1440245"/>
            <a:ext cx="6553200" cy="2957512"/>
          </a:xfrm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200" dirty="0">
                <a:latin typeface="Arial Narrow" panose="020B0606020202030204" pitchFamily="34" charset="0"/>
              </a:rPr>
              <a:t>Ma non sarà stato molto tempo dopo che le persone hanno iniziato a pagare per l'arte che è nata un'attività redditizia – ad es. la creazione di opere d’arte su commissione. E pertanto, non molto tempo dopo saranno emersi e primi falsi d’arte e, conseguentemente, si saranno iniziate a sviluppare tecniche per distinguere il falso da un’opera autentica</a:t>
            </a:r>
            <a:endParaRPr lang="it-IT" altLang="it-IT" sz="2200" dirty="0">
              <a:solidFill>
                <a:srgbClr val="222222"/>
              </a:solidFill>
              <a:latin typeface="Arial Narrow" panose="020B060602020203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sz="1400" dirty="0" smtClean="0">
              <a:latin typeface="Arial Narrow" panose="020B060602020203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200" dirty="0" smtClean="0">
                <a:latin typeface="Arial Narrow" panose="020B0606020202030204" pitchFamily="34" charset="0"/>
              </a:rPr>
              <a:t>Preminentemente, ci </a:t>
            </a:r>
            <a:r>
              <a:rPr lang="it-IT" sz="2200" dirty="0">
                <a:latin typeface="Arial Narrow" panose="020B0606020202030204" pitchFamily="34" charset="0"/>
              </a:rPr>
              <a:t>si affida, nel complesso, </a:t>
            </a:r>
            <a:r>
              <a:rPr lang="it-IT" sz="2200" dirty="0" smtClean="0">
                <a:latin typeface="Arial Narrow" panose="020B0606020202030204" pitchFamily="34" charset="0"/>
              </a:rPr>
              <a:t/>
            </a:r>
            <a:br>
              <a:rPr lang="it-IT" sz="2200" dirty="0" smtClean="0">
                <a:latin typeface="Arial Narrow" panose="020B0606020202030204" pitchFamily="34" charset="0"/>
              </a:rPr>
            </a:br>
            <a:r>
              <a:rPr lang="it-IT" sz="2200" dirty="0" smtClean="0">
                <a:latin typeface="Arial Narrow" panose="020B0606020202030204" pitchFamily="34" charset="0"/>
              </a:rPr>
              <a:t>agli </a:t>
            </a:r>
            <a:r>
              <a:rPr lang="it-IT" sz="2200" dirty="0">
                <a:latin typeface="Arial Narrow" panose="020B0606020202030204" pitchFamily="34" charset="0"/>
              </a:rPr>
              <a:t>occhi esigenti di esperti </a:t>
            </a:r>
            <a:endParaRPr lang="it-IT" altLang="it-IT" sz="2200" dirty="0">
              <a:latin typeface="Arial Narrow" panose="020B0606020202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631190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9701758" y="631190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0527779" y="631190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11353800" y="631190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1007239" y="5198602"/>
            <a:ext cx="1935480" cy="882395"/>
          </a:xfrm>
          <a:prstGeom prst="homePlat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ntagono 10"/>
          <p:cNvSpPr/>
          <p:nvPr/>
        </p:nvSpPr>
        <p:spPr>
          <a:xfrm>
            <a:off x="3582832" y="5193014"/>
            <a:ext cx="1935480" cy="882395"/>
          </a:xfrm>
          <a:prstGeom prst="homePlat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ntagono 11"/>
          <p:cNvSpPr/>
          <p:nvPr/>
        </p:nvSpPr>
        <p:spPr>
          <a:xfrm>
            <a:off x="6158425" y="5198602"/>
            <a:ext cx="1935480" cy="882395"/>
          </a:xfrm>
          <a:prstGeom prst="homePlat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entagono 12"/>
          <p:cNvSpPr/>
          <p:nvPr/>
        </p:nvSpPr>
        <p:spPr>
          <a:xfrm>
            <a:off x="8734018" y="5193014"/>
            <a:ext cx="1935480" cy="882395"/>
          </a:xfrm>
          <a:prstGeom prst="homePlat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13"/>
          <p:cNvSpPr/>
          <p:nvPr/>
        </p:nvSpPr>
        <p:spPr>
          <a:xfrm>
            <a:off x="586773" y="4628659"/>
            <a:ext cx="10082725" cy="454660"/>
          </a:xfrm>
          <a:prstGeom prst="flowChartProcess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CREAZIONE D’ARTE – VENDITA DELL’OPERA – RISCHIO DI FALSI - EXPERTISE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86773" y="1183164"/>
            <a:ext cx="3794760" cy="355092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3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1769" y="150414"/>
            <a:ext cx="10596932" cy="130139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Arial Nova Cond" panose="020B0506020202020204" pitchFamily="34" charset="0"/>
              </a:rPr>
              <a:t>L’autenticazione di un’opera d’arte</a:t>
            </a:r>
            <a:endParaRPr lang="it-IT" sz="4000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31190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701758" y="631190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0527779" y="631190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1353800" y="631190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 flipH="1">
            <a:off x="781768" y="1102708"/>
            <a:ext cx="2468880" cy="253138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911599" y="2980718"/>
            <a:ext cx="1961430" cy="205817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6000" r="-3000" b="-5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996923" y="4558061"/>
            <a:ext cx="1443270" cy="1509169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257609907"/>
              </p:ext>
            </p:extLst>
          </p:nvPr>
        </p:nvGraphicFramePr>
        <p:xfrm>
          <a:off x="3540593" y="1224297"/>
          <a:ext cx="812800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84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3496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Certificato di autenticità</a:t>
            </a:r>
            <a:endParaRPr lang="it-IT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687"/>
            <a:ext cx="10515600" cy="902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Per creare una propria collezione di opere d’arte </a:t>
            </a:r>
            <a:r>
              <a:rPr lang="it-IT" sz="2400" u="sng" dirty="0" smtClean="0">
                <a:latin typeface="Arial Narrow" panose="020B0606020202030204" pitchFamily="34" charset="0"/>
              </a:rPr>
              <a:t>è necessario disporre dell’idoneo corredo documentale</a:t>
            </a:r>
            <a:r>
              <a:rPr lang="it-IT" sz="2400" dirty="0" smtClean="0">
                <a:latin typeface="Arial Narrow" panose="020B0606020202030204" pitchFamily="34" charset="0"/>
              </a:rPr>
              <a:t> a supporto, su cui viene registrata ogni fase di vita dell’opera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sp>
        <p:nvSpPr>
          <p:cNvPr id="5" name="Uguale 4"/>
          <p:cNvSpPr/>
          <p:nvPr/>
        </p:nvSpPr>
        <p:spPr>
          <a:xfrm>
            <a:off x="5455528" y="2958146"/>
            <a:ext cx="1213595" cy="335280"/>
          </a:xfrm>
          <a:prstGeom prst="mathEqual">
            <a:avLst/>
          </a:prstGeom>
          <a:solidFill>
            <a:srgbClr val="122D4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324100" y="2603707"/>
            <a:ext cx="2982948" cy="10441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Il certificato di autenticità, </a:t>
            </a:r>
            <a:b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autentica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03570" y="2603707"/>
            <a:ext cx="2982948" cy="10441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Passaporto dell’opera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59424" y="3834767"/>
            <a:ext cx="8673152" cy="411480"/>
          </a:xfrm>
          <a:prstGeom prst="rect">
            <a:avLst/>
          </a:prstGeom>
          <a:solidFill>
            <a:srgbClr val="122D4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L’autentica, al suo interno, contiene una serie di </a:t>
            </a:r>
            <a:r>
              <a:rPr lang="it-IT" sz="3600" dirty="0" smtClean="0">
                <a:solidFill>
                  <a:srgbClr val="FFFF00"/>
                </a:solidFill>
              </a:rPr>
              <a:t>informazioni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sp>
        <p:nvSpPr>
          <p:cNvPr id="9" name="Elaborazione 8"/>
          <p:cNvSpPr/>
          <p:nvPr/>
        </p:nvSpPr>
        <p:spPr>
          <a:xfrm>
            <a:off x="822960" y="4696996"/>
            <a:ext cx="3002280" cy="175830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Immagine dell’opera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Titolo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Nome dell’artista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Anno di realizzazione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Elaborazione 9"/>
          <p:cNvSpPr/>
          <p:nvPr/>
        </p:nvSpPr>
        <p:spPr>
          <a:xfrm>
            <a:off x="4587240" y="4696995"/>
            <a:ext cx="3002280" cy="175830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Materiali usati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Misure dell’opera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Peso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Tipologia di opera (se unica o appartenente a una serie limitata)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laborazione 10"/>
          <p:cNvSpPr/>
          <p:nvPr/>
        </p:nvSpPr>
        <p:spPr>
          <a:xfrm>
            <a:off x="8351520" y="4696995"/>
            <a:ext cx="3002280" cy="175830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Firma autografa dell’artista (se vivente)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Altrimenti</a:t>
            </a:r>
            <a:r>
              <a:rPr lang="it-IT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quella della fondazione – archivio - galleria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Connettore 2 12"/>
          <p:cNvCxnSpPr>
            <a:stCxn id="8" idx="2"/>
            <a:endCxn id="9" idx="0"/>
          </p:cNvCxnSpPr>
          <p:nvPr/>
        </p:nvCxnSpPr>
        <p:spPr>
          <a:xfrm flipH="1">
            <a:off x="2324100" y="4246247"/>
            <a:ext cx="3771900" cy="450749"/>
          </a:xfrm>
          <a:prstGeom prst="straightConnector1">
            <a:avLst/>
          </a:prstGeom>
          <a:ln w="28575">
            <a:solidFill>
              <a:srgbClr val="122D4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stCxn id="8" idx="2"/>
            <a:endCxn id="10" idx="0"/>
          </p:cNvCxnSpPr>
          <p:nvPr/>
        </p:nvCxnSpPr>
        <p:spPr>
          <a:xfrm flipH="1">
            <a:off x="6088380" y="4246247"/>
            <a:ext cx="7620" cy="450748"/>
          </a:xfrm>
          <a:prstGeom prst="line">
            <a:avLst/>
          </a:prstGeom>
          <a:ln w="28575">
            <a:solidFill>
              <a:srgbClr val="122D4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8" idx="2"/>
            <a:endCxn id="11" idx="0"/>
          </p:cNvCxnSpPr>
          <p:nvPr/>
        </p:nvCxnSpPr>
        <p:spPr>
          <a:xfrm>
            <a:off x="6096000" y="4246247"/>
            <a:ext cx="3756660" cy="450748"/>
          </a:xfrm>
          <a:prstGeom prst="straightConnector1">
            <a:avLst/>
          </a:prstGeom>
          <a:ln w="28575">
            <a:solidFill>
              <a:srgbClr val="122D4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0" y="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e 35"/>
          <p:cNvSpPr/>
          <p:nvPr/>
        </p:nvSpPr>
        <p:spPr>
          <a:xfrm>
            <a:off x="9701758" y="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10527779" y="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e 37"/>
          <p:cNvSpPr/>
          <p:nvPr/>
        </p:nvSpPr>
        <p:spPr>
          <a:xfrm>
            <a:off x="11353800" y="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Più 47"/>
          <p:cNvSpPr/>
          <p:nvPr/>
        </p:nvSpPr>
        <p:spPr>
          <a:xfrm>
            <a:off x="3962400" y="5256109"/>
            <a:ext cx="487680" cy="640080"/>
          </a:xfrm>
          <a:prstGeom prst="mathPlus">
            <a:avLst/>
          </a:prstGeom>
          <a:solidFill>
            <a:srgbClr val="122D4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Più 48"/>
          <p:cNvSpPr/>
          <p:nvPr/>
        </p:nvSpPr>
        <p:spPr>
          <a:xfrm>
            <a:off x="7707364" y="5256109"/>
            <a:ext cx="487680" cy="640080"/>
          </a:xfrm>
          <a:prstGeom prst="mathPlus">
            <a:avLst/>
          </a:prstGeom>
          <a:solidFill>
            <a:srgbClr val="122D4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0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0254"/>
            <a:ext cx="10515600" cy="841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Arial Narrow" panose="020B0606020202030204" pitchFamily="34" charset="0"/>
              </a:rPr>
              <a:t>Ovviamente, più informazione si possiedono più l’opera aumenta di valore ed è conseguentemente più facile posizionarla sul mercato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31190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e 4"/>
          <p:cNvSpPr/>
          <p:nvPr/>
        </p:nvSpPr>
        <p:spPr>
          <a:xfrm>
            <a:off x="9701758" y="631190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0527779" y="631190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1353800" y="631190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aborazione 7"/>
          <p:cNvSpPr/>
          <p:nvPr/>
        </p:nvSpPr>
        <p:spPr>
          <a:xfrm>
            <a:off x="838200" y="2468721"/>
            <a:ext cx="7010400" cy="519113"/>
          </a:xfrm>
          <a:prstGeom prst="flowChartProcess">
            <a:avLst/>
          </a:prstGeom>
          <a:solidFill>
            <a:srgbClr val="283F1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3 Rischi </a:t>
            </a:r>
            <a:r>
              <a:rPr lang="it-IT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 non si possiede il certificato di autenticazione</a:t>
            </a:r>
            <a:endParaRPr lang="it-IT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ngolo ripiegato 8"/>
          <p:cNvSpPr/>
          <p:nvPr/>
        </p:nvSpPr>
        <p:spPr>
          <a:xfrm>
            <a:off x="8204866" y="2718833"/>
            <a:ext cx="3520440" cy="1577022"/>
          </a:xfrm>
          <a:prstGeom prst="foldedCorner">
            <a:avLst/>
          </a:prstGeom>
          <a:solidFill>
            <a:srgbClr val="DFF1CB"/>
          </a:solidFill>
          <a:ln>
            <a:solidFill>
              <a:srgbClr val="28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C00000"/>
                </a:solidFill>
              </a:rPr>
              <a:t>Rischio di non rivendere l’opera </a:t>
            </a:r>
            <a:r>
              <a:rPr lang="it-IT" dirty="0" smtClean="0">
                <a:solidFill>
                  <a:schemeClr val="tx1"/>
                </a:solidFill>
              </a:rPr>
              <a:t>successivamente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Angolo ripiegato 9"/>
          <p:cNvSpPr/>
          <p:nvPr/>
        </p:nvSpPr>
        <p:spPr>
          <a:xfrm>
            <a:off x="4684426" y="4485323"/>
            <a:ext cx="3520440" cy="1519237"/>
          </a:xfrm>
          <a:prstGeom prst="foldedCorner">
            <a:avLst/>
          </a:prstGeom>
          <a:solidFill>
            <a:srgbClr val="DFF1CB"/>
          </a:solidFill>
          <a:ln>
            <a:solidFill>
              <a:srgbClr val="28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C00000"/>
                </a:solidFill>
              </a:rPr>
              <a:t>Rischio di svalutazione.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Se non si può dimostrare l’autenticità, il valore dell’opera scade enormemente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Angolo ripiegato 10"/>
          <p:cNvSpPr/>
          <p:nvPr/>
        </p:nvSpPr>
        <p:spPr>
          <a:xfrm>
            <a:off x="838200" y="3442018"/>
            <a:ext cx="3520440" cy="1855628"/>
          </a:xfrm>
          <a:prstGeom prst="foldedCorner">
            <a:avLst/>
          </a:prstGeom>
          <a:solidFill>
            <a:srgbClr val="DFF1CB"/>
          </a:solidFill>
          <a:ln>
            <a:solidFill>
              <a:srgbClr val="283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rgbClr val="C00000"/>
                </a:solidFill>
              </a:rPr>
              <a:t>Nessuna richiesta di prestito.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Nessun museo, curatore o istituzione vorrà </a:t>
            </a:r>
            <a:r>
              <a:rPr lang="it-IT" dirty="0" smtClean="0">
                <a:solidFill>
                  <a:schemeClr val="tx1"/>
                </a:solidFill>
              </a:rPr>
              <a:t>avere </a:t>
            </a:r>
            <a:r>
              <a:rPr lang="it-IT" dirty="0" smtClean="0">
                <a:solidFill>
                  <a:schemeClr val="tx1"/>
                </a:solidFill>
              </a:rPr>
              <a:t>a che fare con un’opera che non abbia un corredo </a:t>
            </a:r>
            <a:r>
              <a:rPr lang="it-IT" dirty="0" err="1" smtClean="0">
                <a:solidFill>
                  <a:schemeClr val="tx1"/>
                </a:solidFill>
              </a:rPr>
              <a:t>documetale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cristallino 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3" name="Connettore diritto 12"/>
          <p:cNvCxnSpPr>
            <a:stCxn id="8" idx="2"/>
            <a:endCxn id="9" idx="1"/>
          </p:cNvCxnSpPr>
          <p:nvPr/>
        </p:nvCxnSpPr>
        <p:spPr>
          <a:xfrm>
            <a:off x="4343400" y="2987834"/>
            <a:ext cx="3861466" cy="519510"/>
          </a:xfrm>
          <a:prstGeom prst="line">
            <a:avLst/>
          </a:prstGeom>
          <a:ln>
            <a:solidFill>
              <a:srgbClr val="283F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/>
          <p:cNvCxnSpPr>
            <a:stCxn id="8" idx="2"/>
            <a:endCxn id="10" idx="0"/>
          </p:cNvCxnSpPr>
          <p:nvPr/>
        </p:nvCxnSpPr>
        <p:spPr>
          <a:xfrm>
            <a:off x="4343400" y="2987834"/>
            <a:ext cx="2101246" cy="1497489"/>
          </a:xfrm>
          <a:prstGeom prst="line">
            <a:avLst/>
          </a:prstGeom>
          <a:ln>
            <a:solidFill>
              <a:srgbClr val="283F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/>
          <p:cNvCxnSpPr>
            <a:stCxn id="8" idx="2"/>
            <a:endCxn id="11" idx="0"/>
          </p:cNvCxnSpPr>
          <p:nvPr/>
        </p:nvCxnSpPr>
        <p:spPr>
          <a:xfrm flipH="1">
            <a:off x="2598420" y="2987834"/>
            <a:ext cx="1744980" cy="454184"/>
          </a:xfrm>
          <a:prstGeom prst="line">
            <a:avLst/>
          </a:prstGeom>
          <a:ln>
            <a:solidFill>
              <a:srgbClr val="283F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olo 1"/>
          <p:cNvSpPr txBox="1">
            <a:spLocks/>
          </p:cNvSpPr>
          <p:nvPr/>
        </p:nvSpPr>
        <p:spPr>
          <a:xfrm>
            <a:off x="838200" y="177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Certificato di autenticità - </a:t>
            </a:r>
            <a:r>
              <a:rPr lang="it-IT" dirty="0" smtClean="0">
                <a:solidFill>
                  <a:srgbClr val="C00000"/>
                </a:solidFill>
                <a:latin typeface="Arial Nova Cond" panose="020B0506020202020204" pitchFamily="34" charset="0"/>
              </a:rPr>
              <a:t>i Rischi</a:t>
            </a:r>
            <a:endParaRPr lang="it-IT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8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 Nova Cond" panose="020B0506020202020204" pitchFamily="34" charset="0"/>
              </a:rPr>
              <a:t>Tecniche</a:t>
            </a:r>
            <a:r>
              <a:rPr lang="en-US" sz="4000" dirty="0" smtClean="0">
                <a:solidFill>
                  <a:srgbClr val="C00000"/>
                </a:solidFill>
                <a:latin typeface="Arial Nova Cond" panose="020B0506020202020204" pitchFamily="34" charset="0"/>
              </a:rPr>
              <a:t> di </a:t>
            </a:r>
            <a:r>
              <a:rPr lang="en-US" sz="4000" dirty="0" err="1" smtClean="0">
                <a:solidFill>
                  <a:srgbClr val="C00000"/>
                </a:solidFill>
                <a:latin typeface="Arial Nova Cond" panose="020B0506020202020204" pitchFamily="34" charset="0"/>
              </a:rPr>
              <a:t>autenticazione</a:t>
            </a:r>
            <a:endParaRPr lang="it-IT" sz="4000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e 4"/>
          <p:cNvSpPr/>
          <p:nvPr/>
        </p:nvSpPr>
        <p:spPr>
          <a:xfrm>
            <a:off x="9701758" y="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0527779" y="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1353800" y="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47799" y="2255520"/>
            <a:ext cx="3523781" cy="443484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371731" y="2255519"/>
            <a:ext cx="1922443" cy="216407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306197" y="2271474"/>
            <a:ext cx="1934638" cy="214812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rot="16200000">
            <a:off x="7961519" y="5317122"/>
            <a:ext cx="2152115" cy="594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Nuove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tecnologie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 rot="16200000">
            <a:off x="4923615" y="3033013"/>
            <a:ext cx="2148334" cy="624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Riflettografia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infrarossa</a:t>
            </a:r>
          </a:p>
        </p:txBody>
      </p:sp>
      <p:sp>
        <p:nvSpPr>
          <p:cNvPr id="15" name="Rettangolo 14"/>
          <p:cNvSpPr/>
          <p:nvPr/>
        </p:nvSpPr>
        <p:spPr>
          <a:xfrm rot="16200000">
            <a:off x="7981403" y="3025137"/>
            <a:ext cx="2152115" cy="624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Radiografia a 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Raggi X 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 rot="16200000">
            <a:off x="-1066549" y="4176014"/>
            <a:ext cx="4419095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Fattore umano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352236" y="4538244"/>
            <a:ext cx="1941937" cy="215211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936415" y="1260473"/>
            <a:ext cx="10319168" cy="446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sintesi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tra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investigazione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artistica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scientifica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non è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una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novità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per le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ricerche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per </a:t>
            </a:r>
            <a:r>
              <a:rPr lang="en-US" sz="20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l’autenticazione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Parentesi graffa aperta 24"/>
          <p:cNvSpPr/>
          <p:nvPr/>
        </p:nvSpPr>
        <p:spPr>
          <a:xfrm>
            <a:off x="5216614" y="2271267"/>
            <a:ext cx="209362" cy="4419094"/>
          </a:xfrm>
          <a:prstGeom prst="leftBrace">
            <a:avLst>
              <a:gd name="adj1" fmla="val 50857"/>
              <a:gd name="adj2" fmla="val 48276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 rot="16200000">
            <a:off x="4921725" y="5301883"/>
            <a:ext cx="2152114" cy="624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Analisi frattale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306197" y="4542234"/>
            <a:ext cx="1934638" cy="2148126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94099" y="1610027"/>
            <a:ext cx="7261484" cy="59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O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gni </a:t>
            </a: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meccanismo di antifalsificazione visibile può essere contraffatto </a:t>
            </a:r>
            <a: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it-IT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20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solo </a:t>
            </a:r>
            <a:r>
              <a:rPr lang="it-IT" sz="20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ciò che è invisibile non può essere alterato </a:t>
            </a:r>
            <a:r>
              <a:rPr lang="it-IT" sz="20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 copiato</a:t>
            </a:r>
            <a:endParaRPr lang="it-IT" sz="2000" u="sng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492118"/>
            <a:ext cx="3764280" cy="2866522"/>
          </a:xfrm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1492118"/>
            <a:ext cx="6446520" cy="297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“ </a:t>
            </a:r>
            <a:r>
              <a:rPr lang="en-US" sz="2000" u="sng" dirty="0" smtClean="0">
                <a:latin typeface="Arial Narrow" panose="020B0606020202030204" pitchFamily="34" charset="0"/>
              </a:rPr>
              <a:t>We </a:t>
            </a:r>
            <a:r>
              <a:rPr lang="en-US" sz="2000" u="sng" dirty="0">
                <a:latin typeface="Arial Narrow" panose="020B0606020202030204" pitchFamily="34" charset="0"/>
              </a:rPr>
              <a:t>present a fractal analysis</a:t>
            </a:r>
            <a:r>
              <a:rPr lang="en-US" sz="2000" dirty="0">
                <a:latin typeface="Arial Narrow" panose="020B0606020202030204" pitchFamily="34" charset="0"/>
              </a:rPr>
              <a:t> procedure </a:t>
            </a:r>
            <a:r>
              <a:rPr lang="en-US" sz="2000" dirty="0" smtClean="0">
                <a:latin typeface="Arial Narrow" panose="020B0606020202030204" pitchFamily="34" charset="0"/>
              </a:rPr>
              <a:t>called</a:t>
            </a:r>
            <a:r>
              <a:rPr lang="en-US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‘‘</a:t>
            </a:r>
            <a:r>
              <a:rPr lang="en-US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Dimensional Interplay Analysis’’ </a:t>
            </a:r>
            <a:r>
              <a:rPr lang="en-US" sz="2000" u="sng" dirty="0">
                <a:latin typeface="Arial Narrow" panose="020B0606020202030204" pitchFamily="34" charset="0"/>
              </a:rPr>
              <a:t>and apply it to 14 </a:t>
            </a:r>
            <a:r>
              <a:rPr lang="en-US" sz="2000" u="sng" dirty="0" smtClean="0">
                <a:latin typeface="Arial Narrow" panose="020B0606020202030204" pitchFamily="34" charset="0"/>
              </a:rPr>
              <a:t>paintings selected </a:t>
            </a:r>
            <a:r>
              <a:rPr lang="en-US" sz="2000" u="sng" dirty="0">
                <a:latin typeface="Arial Narrow" panose="020B0606020202030204" pitchFamily="34" charset="0"/>
              </a:rPr>
              <a:t>from Pollock’s catalog</a:t>
            </a:r>
            <a:r>
              <a:rPr lang="en-US" sz="2000" dirty="0">
                <a:latin typeface="Arial Narrow" panose="020B0606020202030204" pitchFamily="34" charset="0"/>
              </a:rPr>
              <a:t> to represent the </a:t>
            </a:r>
            <a:r>
              <a:rPr lang="en-US" sz="2000" dirty="0" smtClean="0">
                <a:latin typeface="Arial Narrow" panose="020B0606020202030204" pitchFamily="34" charset="0"/>
              </a:rPr>
              <a:t>variety of </a:t>
            </a:r>
            <a:r>
              <a:rPr lang="en-US" sz="2000" dirty="0">
                <a:latin typeface="Arial Narrow" panose="020B0606020202030204" pitchFamily="34" charset="0"/>
              </a:rPr>
              <a:t>his poured work. Based on this research, </a:t>
            </a:r>
            <a:r>
              <a:rPr lang="en-US" sz="2000" u="sng" dirty="0">
                <a:latin typeface="Arial Narrow" panose="020B0606020202030204" pitchFamily="34" charset="0"/>
              </a:rPr>
              <a:t>we identify </a:t>
            </a:r>
            <a:r>
              <a:rPr lang="en-US" sz="2000" dirty="0" smtClean="0">
                <a:latin typeface="Arial Narrow" panose="020B0606020202030204" pitchFamily="34" charset="0"/>
              </a:rPr>
              <a:t>a precise </a:t>
            </a:r>
            <a:r>
              <a:rPr lang="en-US" sz="2000" dirty="0">
                <a:latin typeface="Arial Narrow" panose="020B0606020202030204" pitchFamily="34" charset="0"/>
              </a:rPr>
              <a:t>and </a:t>
            </a:r>
            <a:r>
              <a:rPr lang="en-US" sz="2000" u="sng" dirty="0">
                <a:latin typeface="Arial Narrow" panose="020B0606020202030204" pitchFamily="34" charset="0"/>
              </a:rPr>
              <a:t>highly distinguishable set of fractal </a:t>
            </a:r>
            <a:r>
              <a:rPr lang="en-US" sz="2000" u="sng" dirty="0" smtClean="0">
                <a:latin typeface="Arial Narrow" panose="020B0606020202030204" pitchFamily="34" charset="0"/>
              </a:rPr>
              <a:t>characteristics</a:t>
            </a:r>
            <a:r>
              <a:rPr lang="en-US" sz="2000" u="sng" dirty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Secondly</a:t>
            </a:r>
            <a:r>
              <a:rPr lang="en-US" sz="2000" u="sng" dirty="0">
                <a:latin typeface="Arial Narrow" panose="020B0606020202030204" pitchFamily="34" charset="0"/>
              </a:rPr>
              <a:t>, </a:t>
            </a: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we analyze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37 paintings generated by </a:t>
            </a: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students and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also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14</a:t>
            </a:r>
            <a:r>
              <a:rPr lang="en-US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paintings </a:t>
            </a: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of unknown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origin </a:t>
            </a:r>
            <a:r>
              <a:rPr lang="en-US" sz="2000" dirty="0" smtClean="0">
                <a:latin typeface="Arial Narrow" panose="020B0606020202030204" pitchFamily="34" charset="0"/>
              </a:rPr>
              <a:t>(submitted </a:t>
            </a:r>
            <a:r>
              <a:rPr lang="en-US" sz="2000" dirty="0">
                <a:latin typeface="Arial Narrow" panose="020B0606020202030204" pitchFamily="34" charset="0"/>
              </a:rPr>
              <a:t>by private collectors in the USA who </a:t>
            </a:r>
            <a:r>
              <a:rPr lang="en-US" sz="2000" dirty="0" smtClean="0">
                <a:latin typeface="Arial Narrow" panose="020B0606020202030204" pitchFamily="34" charset="0"/>
              </a:rPr>
              <a:t>believe the </a:t>
            </a:r>
            <a:r>
              <a:rPr lang="en-US" sz="2000" dirty="0">
                <a:latin typeface="Arial Narrow" panose="020B0606020202030204" pitchFamily="34" charset="0"/>
              </a:rPr>
              <a:t>paintings to date from the Pollock era), and show </a:t>
            </a:r>
            <a:r>
              <a:rPr lang="en-US" sz="2000" dirty="0" smtClean="0">
                <a:latin typeface="Arial Narrow" panose="020B0606020202030204" pitchFamily="34" charset="0"/>
              </a:rPr>
              <a:t>that of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none these </a:t>
            </a: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paintings exhibit the set of fractal </a:t>
            </a:r>
            <a:r>
              <a:rPr lang="en-US" sz="20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characteristics identified </a:t>
            </a:r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in Pollock’s paintings</a:t>
            </a:r>
            <a:r>
              <a:rPr lang="en-US" sz="2000" dirty="0" smtClean="0">
                <a:latin typeface="Arial Narrow" panose="020B0606020202030204" pitchFamily="34" charset="0"/>
              </a:rPr>
              <a:t>. ”</a:t>
            </a:r>
            <a:endParaRPr lang="it-IT" sz="2000" dirty="0">
              <a:latin typeface="Arial Narrow" panose="020B0606020202030204" pitchFamily="34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Nova Cond" panose="020B0506020202020204" pitchFamily="34" charset="0"/>
              </a:rPr>
              <a:t>Authenticating Pollock paintings using fractal </a:t>
            </a:r>
            <a:r>
              <a:rPr lang="en-US" sz="32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  <a:t>geometry</a:t>
            </a:r>
            <a:br>
              <a:rPr lang="en-US" sz="3200" dirty="0" smtClean="0">
                <a:solidFill>
                  <a:srgbClr val="002060"/>
                </a:solidFill>
                <a:latin typeface="Arial Nova Cond" panose="020B0506020202020204" pitchFamily="34" charset="0"/>
              </a:rPr>
            </a:b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</a:rPr>
              <a:t>Physics Department, University of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ova Cond" panose="020B0506020202020204" pitchFamily="34" charset="0"/>
              </a:rPr>
              <a:t>Oregon (2006)</a:t>
            </a:r>
            <a:endParaRPr lang="it-IT" sz="3200" dirty="0">
              <a:solidFill>
                <a:schemeClr val="accent5">
                  <a:lumMod val="50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6292642"/>
            <a:ext cx="9368852" cy="5461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9701758" y="6292642"/>
            <a:ext cx="629587" cy="56535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0527779" y="6292642"/>
            <a:ext cx="629587" cy="55036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1353800" y="6292642"/>
            <a:ext cx="629587" cy="56109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163111" y="4934561"/>
            <a:ext cx="868680" cy="94488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0485120" y="4934561"/>
            <a:ext cx="868680" cy="94488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8200" y="4628041"/>
            <a:ext cx="7871582" cy="155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Nature’s fractals obey statistical </a:t>
            </a:r>
            <a:r>
              <a:rPr lang="en-US" sz="20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self-similarity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To detect statistical self-similarity, a scanned photographic image of </a:t>
            </a:r>
            <a:r>
              <a:rPr lang="en-US" sz="2000" u="sng" dirty="0">
                <a:solidFill>
                  <a:srgbClr val="C00000"/>
                </a:solidFill>
                <a:latin typeface="Arial Narrow" panose="020B0606020202030204" pitchFamily="34" charset="0"/>
              </a:rPr>
              <a:t>the painting is covered with a computer-generated mesh of identical squares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By analyzing which of the squares are ‘‘occupied’’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(i.e., contains a part of the painted pattern)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and which are ‘‘empty’’, the statistical qualities of the pattern can be calculated.</a:t>
            </a: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Per 15"/>
          <p:cNvSpPr/>
          <p:nvPr/>
        </p:nvSpPr>
        <p:spPr>
          <a:xfrm>
            <a:off x="10031791" y="4221480"/>
            <a:ext cx="1743450" cy="2301111"/>
          </a:xfrm>
          <a:prstGeom prst="mathMultiply">
            <a:avLst>
              <a:gd name="adj1" fmla="val 1035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88" y="4546738"/>
            <a:ext cx="1273486" cy="1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66800" y="253516"/>
            <a:ext cx="10287000" cy="62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OGGI…</a:t>
            </a:r>
            <a:endParaRPr lang="it-IT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7474" y="818148"/>
            <a:ext cx="10515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ova Cond" panose="020B0506020202020204" pitchFamily="34" charset="0"/>
              </a:rPr>
              <a:t>L'intelligenza artificiale ora può individuare falsi d‘opere d’arte, </a:t>
            </a:r>
            <a:r>
              <a:rPr kumimoji="0" lang="it-IT" altLang="it-IT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ova Cond" panose="020B0506020202020204" pitchFamily="34" charset="0"/>
              </a:rPr>
              <a:t>confrontando i tratti di pennello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292642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701758" y="6292642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e 8"/>
          <p:cNvSpPr/>
          <p:nvPr/>
        </p:nvSpPr>
        <p:spPr>
          <a:xfrm>
            <a:off x="10527779" y="6292642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1353800" y="6292642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66800" y="2747578"/>
            <a:ext cx="5577840" cy="314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“We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aim at developing an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AI methodology that facilitates attribution of drawings of unknown authors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The methodology used is based on </a:t>
            </a:r>
            <a:r>
              <a:rPr lang="en-US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quantifying the characteristics of individual strokes in drawings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We propose 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 novel algorithm for segmenting individual strokes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We experimented with a dataset of 300 digitized drawings with over 80 thousands strokes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The </a:t>
            </a:r>
            <a:r>
              <a:rPr lang="en-U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collection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mainly consisted of drawings </a:t>
            </a:r>
            <a:r>
              <a:rPr lang="en-U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of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Pablo </a:t>
            </a:r>
            <a:r>
              <a:rPr lang="en-U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Picasso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Henry </a:t>
            </a:r>
            <a:r>
              <a:rPr lang="en-US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Matisse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and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Egon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Arial Narrow" panose="020B0606020202030204" pitchFamily="34" charset="0"/>
              </a:rPr>
              <a:t>Schiele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besides a small number of representative works of other artists.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66800" y="2159219"/>
            <a:ext cx="3884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err="1">
                <a:latin typeface="Arial Narrow" panose="020B0606020202030204" pitchFamily="34" charset="0"/>
              </a:rPr>
              <a:t>Rutgers</a:t>
            </a:r>
            <a:r>
              <a:rPr lang="it-IT" u="sng" dirty="0">
                <a:latin typeface="Arial Narrow" panose="020B0606020202030204" pitchFamily="34" charset="0"/>
              </a:rPr>
              <a:t> </a:t>
            </a:r>
            <a:r>
              <a:rPr lang="it-IT" u="sng" dirty="0" err="1" smtClean="0">
                <a:latin typeface="Arial Narrow" panose="020B0606020202030204" pitchFamily="34" charset="0"/>
              </a:rPr>
              <a:t>University</a:t>
            </a:r>
            <a:r>
              <a:rPr lang="it-IT" u="sng" dirty="0" smtClean="0">
                <a:latin typeface="Arial Narrow" panose="020B0606020202030204" pitchFamily="34" charset="0"/>
              </a:rPr>
              <a:t>, New Jersey, USA (2017)</a:t>
            </a:r>
            <a:endParaRPr lang="it-IT" u="sng" dirty="0">
              <a:latin typeface="Arial Narrow" panose="020B0606020202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879080" y="2309930"/>
            <a:ext cx="3789513" cy="35790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The experiments shows that the proposed methodology can classify individual strokes with accuracy 70%-90%, and aggregate over drawings with accuracy above 80%, </a:t>
            </a:r>
            <a:r>
              <a:rPr lang="en-US" sz="24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while being robust to be deceived by fakes</a:t>
            </a:r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(with accuracy 100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%)</a:t>
            </a:r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6644640" y="3176759"/>
            <a:ext cx="123444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6873240" y="2811738"/>
            <a:ext cx="777240" cy="73004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aperta 5"/>
          <p:cNvSpPr/>
          <p:nvPr/>
        </p:nvSpPr>
        <p:spPr>
          <a:xfrm>
            <a:off x="636814" y="4408714"/>
            <a:ext cx="260660" cy="1281521"/>
          </a:xfrm>
          <a:prstGeom prst="leftBrace">
            <a:avLst>
              <a:gd name="adj1" fmla="val 2307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aperta 16"/>
          <p:cNvSpPr/>
          <p:nvPr/>
        </p:nvSpPr>
        <p:spPr>
          <a:xfrm>
            <a:off x="7564483" y="4792392"/>
            <a:ext cx="171994" cy="897843"/>
          </a:xfrm>
          <a:prstGeom prst="leftBrace">
            <a:avLst>
              <a:gd name="adj1" fmla="val 32866"/>
              <a:gd name="adj2" fmla="val 445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61089"/>
            <a:ext cx="10515600" cy="998699"/>
          </a:xfrm>
        </p:spPr>
        <p:txBody>
          <a:bodyPr>
            <a:normAutofit/>
          </a:bodyPr>
          <a:lstStyle/>
          <a:p>
            <a:pPr algn="ctr" fontAlgn="base"/>
            <a:r>
              <a:rPr lang="it-IT" sz="4000" dirty="0" err="1">
                <a:solidFill>
                  <a:srgbClr val="002060"/>
                </a:solidFill>
                <a:latin typeface="Arial Nova Cond" panose="020B0506020202020204" pitchFamily="34" charset="0"/>
              </a:rPr>
              <a:t>Xart</a:t>
            </a:r>
            <a:r>
              <a:rPr lang="it-IT" sz="4000" dirty="0">
                <a:solidFill>
                  <a:srgbClr val="002060"/>
                </a:solidFill>
                <a:latin typeface="Arial Nova Cond" panose="020B0506020202020204" pitchFamily="34" charset="0"/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  <a:latin typeface="Arial Nova Cond" panose="020B0506020202020204" pitchFamily="34" charset="0"/>
              </a:rPr>
              <a:t>Fingerprint</a:t>
            </a:r>
            <a:endParaRPr lang="it-IT" sz="4000" dirty="0">
              <a:solidFill>
                <a:srgbClr val="00206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43724"/>
            <a:ext cx="10515600" cy="1005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it-IT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XART </a:t>
            </a:r>
            <a:r>
              <a:rPr lang="it-IT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Fingerprint</a:t>
            </a:r>
            <a:r>
              <a:rPr lang="it-IT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Authentication</a:t>
            </a:r>
            <a:r>
              <a:rPr lang="it-IT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System</a:t>
            </a:r>
            <a:r>
              <a:rPr lang="it-IT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®</a:t>
            </a:r>
            <a:r>
              <a:rPr lang="it-IT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br>
              <a:rPr lang="it-IT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[</a:t>
            </a:r>
            <a:r>
              <a:rPr 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evoluzione del brevetto italiano «Metodo di identificazione di dipinti»]</a:t>
            </a:r>
          </a:p>
        </p:txBody>
      </p:sp>
      <p:sp>
        <p:nvSpPr>
          <p:cNvPr id="4" name="Rettangolo 3"/>
          <p:cNvSpPr/>
          <p:nvPr/>
        </p:nvSpPr>
        <p:spPr>
          <a:xfrm>
            <a:off x="838200" y="1420878"/>
            <a:ext cx="10515600" cy="58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Nato dalla collaborazione fra </a:t>
            </a:r>
            <a:r>
              <a:rPr lang="it-IT" dirty="0" err="1">
                <a:solidFill>
                  <a:schemeClr val="tx1"/>
                </a:solidFill>
                <a:latin typeface="Arial Narrow" panose="020B0606020202030204" pitchFamily="34" charset="0"/>
              </a:rPr>
              <a:t>Ce.S.Ar</a:t>
            </a:r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 - Centro Studi </a:t>
            </a:r>
            <a:r>
              <a:rPr lang="it-IT" dirty="0" err="1">
                <a:solidFill>
                  <a:schemeClr val="tx1"/>
                </a:solidFill>
                <a:latin typeface="Arial Narrow" panose="020B0606020202030204" pitchFamily="34" charset="0"/>
              </a:rPr>
              <a:t>Archeometrici</a:t>
            </a:r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, Sapienza Università di Roma e la società Ars </a:t>
            </a:r>
            <a:r>
              <a:rPr lang="it-IT" dirty="0" err="1">
                <a:solidFill>
                  <a:schemeClr val="tx1"/>
                </a:solidFill>
                <a:latin typeface="Arial Narrow" panose="020B0606020202030204" pitchFamily="34" charset="0"/>
              </a:rPr>
              <a:t>Mensurae</a:t>
            </a:r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 è stato presentato il </a:t>
            </a:r>
            <a:r>
              <a:rPr lang="it-IT" sz="2000" u="sng" dirty="0">
                <a:solidFill>
                  <a:schemeClr val="tx1"/>
                </a:solidFill>
                <a:latin typeface="Arial Narrow" panose="020B0606020202030204" pitchFamily="34" charset="0"/>
              </a:rPr>
              <a:t>10.11.2018</a:t>
            </a:r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, alla fiera di Parma di arti e Novecento,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368852" cy="54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701758" y="0"/>
            <a:ext cx="629587" cy="56535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0527779" y="0"/>
            <a:ext cx="629587" cy="5503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1353800" y="0"/>
            <a:ext cx="629587" cy="5610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831" y="3228804"/>
            <a:ext cx="2858125" cy="151424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093956" y="3228804"/>
            <a:ext cx="2858125" cy="15142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è un innovativo sistema a prova di contraffazione che consente di realizzare l’impronta digitale di un’opera d’arte.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171531" y="5012869"/>
            <a:ext cx="7764904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L'autenticità passa attraverso una "impronta digitale" dell'opera, verificabile da una chiave pubblica o privata, e impossibile da falsificare.</a:t>
            </a:r>
          </a:p>
        </p:txBody>
      </p:sp>
      <p:sp>
        <p:nvSpPr>
          <p:cNvPr id="17" name="Ovale 16"/>
          <p:cNvSpPr/>
          <p:nvPr/>
        </p:nvSpPr>
        <p:spPr>
          <a:xfrm>
            <a:off x="834112" y="4930303"/>
            <a:ext cx="899410" cy="83944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0257956" y="4930304"/>
            <a:ext cx="899410" cy="839449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171531" y="5906399"/>
            <a:ext cx="7764904" cy="472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Utilizza </a:t>
            </a:r>
            <a:r>
              <a:rPr lang="it-IT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raggi </a:t>
            </a:r>
            <a:r>
              <a:rPr lang="it-IT" sz="2400" dirty="0">
                <a:solidFill>
                  <a:schemeClr val="tx1"/>
                </a:solidFill>
                <a:latin typeface="Arial Narrow" panose="020B0606020202030204" pitchFamily="34" charset="0"/>
              </a:rPr>
              <a:t>x e infrarossi per scovare ciò che dell’opera non è visibile e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rendere la sua unicità il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suo più </a:t>
            </a:r>
            <a:r>
              <a:rPr lang="it-IT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efficace </a:t>
            </a:r>
            <a:r>
              <a:rPr lang="it-IT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anti-falsificante</a:t>
            </a:r>
            <a:endParaRPr lang="it-IT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758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Arial Nova Cond</vt:lpstr>
      <vt:lpstr>Calibri</vt:lpstr>
      <vt:lpstr>Calibri Light</vt:lpstr>
      <vt:lpstr>Georgia</vt:lpstr>
      <vt:lpstr>Wingdings</vt:lpstr>
      <vt:lpstr>Tema di Office</vt:lpstr>
      <vt:lpstr>Arte &amp; Tech</vt:lpstr>
      <vt:lpstr>L’arte – un’attività commerciale</vt:lpstr>
      <vt:lpstr>L’autenticazione di un’opera d’arte</vt:lpstr>
      <vt:lpstr>Certificato di autenticità</vt:lpstr>
      <vt:lpstr>Presentazione standard di PowerPoint</vt:lpstr>
      <vt:lpstr>Tecniche di autenticazione</vt:lpstr>
      <vt:lpstr>Authenticating Pollock paintings using fractal geometry Physics Department, University of Oregon (2006)</vt:lpstr>
      <vt:lpstr>Presentazione standard di PowerPoint</vt:lpstr>
      <vt:lpstr>Xart Fingerprint</vt:lpstr>
      <vt:lpstr>Presentazione standard di PowerPoint</vt:lpstr>
      <vt:lpstr>Grazie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De Simio</dc:creator>
  <cp:lastModifiedBy>Giacomo De Simio</cp:lastModifiedBy>
  <cp:revision>97</cp:revision>
  <dcterms:created xsi:type="dcterms:W3CDTF">2019-09-25T00:21:37Z</dcterms:created>
  <dcterms:modified xsi:type="dcterms:W3CDTF">2019-10-01T03:58:29Z</dcterms:modified>
</cp:coreProperties>
</file>