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6/6/2019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datos.santander.es/app/santander-bici/" TargetMode="External"/><Relationship Id="rId2" Type="http://schemas.openxmlformats.org/officeDocument/2006/relationships/hyperlink" Target="http://datos.santander.es/data/" TargetMode="External"/><Relationship Id="rId1" Type="http://schemas.openxmlformats.org/officeDocument/2006/relationships/slideLayout" Target="../slideLayouts/slideLayout1.xml"/><Relationship Id="rId4" Type="http://schemas.openxmlformats.org/officeDocument/2006/relationships/hyperlink" Target="http://gis.ayto-santander.es:8080/visorGISaytoSantander/visorGISaytoSantander.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ldSxXlTb2Vw?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D1D9E-A3EC-4384-8B3F-E3907B5A0262}"/>
              </a:ext>
            </a:extLst>
          </p:cNvPr>
          <p:cNvSpPr>
            <a:spLocks noGrp="1"/>
          </p:cNvSpPr>
          <p:nvPr>
            <p:ph type="ctrTitle"/>
          </p:nvPr>
        </p:nvSpPr>
        <p:spPr>
          <a:xfrm>
            <a:off x="3962399" y="614861"/>
            <a:ext cx="7197726" cy="2421464"/>
          </a:xfrm>
        </p:spPr>
        <p:txBody>
          <a:bodyPr/>
          <a:lstStyle/>
          <a:p>
            <a:r>
              <a:rPr lang="it-IT" dirty="0"/>
              <a:t>Social scoring e </a:t>
            </a:r>
            <a:r>
              <a:rPr lang="it-IT" dirty="0" err="1"/>
              <a:t>mobilita’</a:t>
            </a:r>
            <a:r>
              <a:rPr lang="it-IT" dirty="0"/>
              <a:t> sostenibile, che fine fa la privacy?</a:t>
            </a:r>
          </a:p>
        </p:txBody>
      </p:sp>
      <p:sp>
        <p:nvSpPr>
          <p:cNvPr id="3" name="Sottotitolo 2">
            <a:extLst>
              <a:ext uri="{FF2B5EF4-FFF2-40B4-BE49-F238E27FC236}">
                <a16:creationId xmlns:a16="http://schemas.microsoft.com/office/drawing/2014/main" id="{76DB1464-2BAD-444A-A7C0-A0BFCEAE1AA2}"/>
              </a:ext>
            </a:extLst>
          </p:cNvPr>
          <p:cNvSpPr>
            <a:spLocks noGrp="1"/>
          </p:cNvSpPr>
          <p:nvPr>
            <p:ph type="subTitle" idx="1"/>
          </p:nvPr>
        </p:nvSpPr>
        <p:spPr/>
        <p:txBody>
          <a:bodyPr>
            <a:noAutofit/>
          </a:bodyPr>
          <a:lstStyle/>
          <a:p>
            <a:r>
              <a:rPr lang="it-IT" sz="2400" dirty="0"/>
              <a:t>e-</a:t>
            </a:r>
            <a:r>
              <a:rPr lang="it-IT" sz="2400" dirty="0" err="1"/>
              <a:t>rpivacy</a:t>
            </a:r>
            <a:r>
              <a:rPr lang="it-IT" sz="2400" dirty="0"/>
              <a:t> </a:t>
            </a:r>
            <a:r>
              <a:rPr lang="it-IT" sz="2400" dirty="0" err="1"/>
              <a:t>sprinG</a:t>
            </a:r>
            <a:r>
              <a:rPr lang="it-IT" sz="2400" dirty="0"/>
              <a:t> </a:t>
            </a:r>
            <a:r>
              <a:rPr lang="it-IT" sz="2400" dirty="0" err="1"/>
              <a:t>edition</a:t>
            </a:r>
            <a:r>
              <a:rPr lang="it-IT" sz="2400" dirty="0"/>
              <a:t> </a:t>
            </a:r>
            <a:r>
              <a:rPr lang="it-IT" sz="2400" dirty="0" err="1"/>
              <a:t>torino</a:t>
            </a:r>
            <a:r>
              <a:rPr lang="it-IT" sz="2400" dirty="0"/>
              <a:t> 6-7 giugno 2019</a:t>
            </a:r>
          </a:p>
          <a:p>
            <a:endParaRPr lang="it-IT" sz="2400" dirty="0"/>
          </a:p>
          <a:p>
            <a:r>
              <a:rPr lang="it-IT" sz="2400" dirty="0"/>
              <a:t>NICOLA GARGANO – GRAZIANO ALBANESE </a:t>
            </a:r>
          </a:p>
        </p:txBody>
      </p:sp>
    </p:spTree>
    <p:extLst>
      <p:ext uri="{BB962C8B-B14F-4D97-AF65-F5344CB8AC3E}">
        <p14:creationId xmlns:p14="http://schemas.microsoft.com/office/powerpoint/2010/main" val="269382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A250004-23D4-46C5-A7B9-65A9FF545D10}"/>
              </a:ext>
            </a:extLst>
          </p:cNvPr>
          <p:cNvSpPr txBox="1"/>
          <p:nvPr/>
        </p:nvSpPr>
        <p:spPr>
          <a:xfrm>
            <a:off x="631812" y="938754"/>
            <a:ext cx="9479751" cy="584775"/>
          </a:xfrm>
          <a:prstGeom prst="rect">
            <a:avLst/>
          </a:prstGeom>
          <a:noFill/>
        </p:spPr>
        <p:txBody>
          <a:bodyPr wrap="square" rtlCol="0">
            <a:spAutoFit/>
          </a:bodyPr>
          <a:lstStyle/>
          <a:p>
            <a:r>
              <a:rPr lang="it-IT" sz="3200" dirty="0"/>
              <a:t>Tra Consapevolezza e diritti degli interessati </a:t>
            </a:r>
          </a:p>
        </p:txBody>
      </p:sp>
      <p:sp>
        <p:nvSpPr>
          <p:cNvPr id="2" name="Rettangolo 1"/>
          <p:cNvSpPr/>
          <p:nvPr/>
        </p:nvSpPr>
        <p:spPr>
          <a:xfrm>
            <a:off x="131493" y="1818045"/>
            <a:ext cx="11665689" cy="4154984"/>
          </a:xfrm>
          <a:prstGeom prst="rect">
            <a:avLst/>
          </a:prstGeom>
        </p:spPr>
        <p:txBody>
          <a:bodyPr wrap="square">
            <a:spAutoFit/>
          </a:bodyPr>
          <a:lstStyle/>
          <a:p>
            <a:pPr algn="just"/>
            <a:r>
              <a:rPr lang="it-IT" sz="2400" dirty="0"/>
              <a:t> Alcuni sistemi analizzati possono arrivare a profilare informazioni degli interessati tramite l’uso di cookies per l’invio di proposte pubblicitarie, che prevedono fra le alter cose, anche il trasferimento dei dati raccolti in paesi terzi fuori dalla UE.</a:t>
            </a:r>
          </a:p>
          <a:p>
            <a:pPr algn="just"/>
            <a:r>
              <a:rPr lang="it-IT" sz="2400" dirty="0"/>
              <a:t> </a:t>
            </a:r>
          </a:p>
          <a:p>
            <a:pPr marL="342900" indent="-342900" algn="just">
              <a:buFont typeface="Arial" panose="020B0604020202020204" pitchFamily="34" charset="0"/>
              <a:buChar char="•"/>
            </a:pPr>
            <a:r>
              <a:rPr lang="it-IT" sz="2400" dirty="0"/>
              <a:t>Particolare attenzione è da rivolgere alle APP, ed al livello di implementazione delle stesse, con la possibilità di modificare il livello di consenso all’uso  cookies e alle dichiarazioni rese dagli sviluppatori, relativamente a:</a:t>
            </a:r>
          </a:p>
          <a:p>
            <a:pPr marL="342900" indent="-342900" algn="just">
              <a:buFont typeface="Arial" panose="020B0604020202020204" pitchFamily="34" charset="0"/>
              <a:buChar char="•"/>
            </a:pPr>
            <a:r>
              <a:rPr lang="it-IT" sz="2400" dirty="0"/>
              <a:t>- </a:t>
            </a:r>
            <a:r>
              <a:rPr lang="it-IT" sz="2400" dirty="0" err="1"/>
              <a:t>anonimizzazione</a:t>
            </a:r>
            <a:r>
              <a:rPr lang="it-IT" sz="2400" dirty="0"/>
              <a:t> di alcuni dati come l’indirizzo IP</a:t>
            </a:r>
          </a:p>
          <a:p>
            <a:pPr marL="342900" indent="-342900" algn="just">
              <a:buFont typeface="Arial" panose="020B0604020202020204" pitchFamily="34" charset="0"/>
              <a:buChar char="•"/>
            </a:pPr>
            <a:r>
              <a:rPr lang="it-IT" sz="2400" dirty="0"/>
              <a:t>- raccolta del consenso</a:t>
            </a:r>
          </a:p>
          <a:p>
            <a:pPr marL="342900" indent="-342900" algn="just">
              <a:buFont typeface="Arial" panose="020B0604020202020204" pitchFamily="34" charset="0"/>
              <a:buChar char="•"/>
            </a:pPr>
            <a:r>
              <a:rPr lang="it-IT" sz="2400" dirty="0"/>
              <a:t>- autorizzazione all’uso dei cookies</a:t>
            </a:r>
          </a:p>
          <a:p>
            <a:pPr marL="342900" indent="-342900" algn="just">
              <a:buFont typeface="Arial" panose="020B0604020202020204" pitchFamily="34" charset="0"/>
              <a:buChar char="•"/>
            </a:pPr>
            <a:r>
              <a:rPr lang="it-IT" sz="2400" dirty="0"/>
              <a:t>- abilitazione di notifiche </a:t>
            </a:r>
            <a:r>
              <a:rPr lang="it-IT" sz="2400" dirty="0" err="1"/>
              <a:t>push</a:t>
            </a:r>
            <a:r>
              <a:rPr lang="it-IT" sz="2400" dirty="0"/>
              <a:t> </a:t>
            </a:r>
          </a:p>
        </p:txBody>
      </p:sp>
    </p:spTree>
    <p:extLst>
      <p:ext uri="{BB962C8B-B14F-4D97-AF65-F5344CB8AC3E}">
        <p14:creationId xmlns:p14="http://schemas.microsoft.com/office/powerpoint/2010/main" val="30861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9612" y="2216507"/>
            <a:ext cx="11665689" cy="2677656"/>
          </a:xfrm>
          <a:prstGeom prst="rect">
            <a:avLst/>
          </a:prstGeom>
        </p:spPr>
        <p:txBody>
          <a:bodyPr wrap="square">
            <a:spAutoFit/>
          </a:bodyPr>
          <a:lstStyle/>
          <a:p>
            <a:pPr marL="342900" indent="-342900">
              <a:buFont typeface="Arial" panose="020B0604020202020204" pitchFamily="34" charset="0"/>
              <a:buChar char="•"/>
            </a:pPr>
            <a:r>
              <a:rPr lang="it-IT" sz="2400" dirty="0"/>
              <a:t>Va detto che una parte di questi dati come le informazioni di sessione che comprendo anche l’ID che identifica l’interessato, sono misure di sicurezza necessarie per garantire la forniture degli stessi servizi, e che pertanto sono necessari.</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Molta attenzione è quindi da rivolgere alla fase di registrazione alle piattaforme ed alle APP per i servi dei Titolari, per permettere la raccolta dei soli dati utili necessari alla fornitura dei servizi.</a:t>
            </a:r>
          </a:p>
        </p:txBody>
      </p:sp>
      <p:sp>
        <p:nvSpPr>
          <p:cNvPr id="6" name="CasellaDiTesto 5">
            <a:extLst>
              <a:ext uri="{FF2B5EF4-FFF2-40B4-BE49-F238E27FC236}">
                <a16:creationId xmlns:a16="http://schemas.microsoft.com/office/drawing/2014/main" id="{2A250004-23D4-46C5-A7B9-65A9FF545D10}"/>
              </a:ext>
            </a:extLst>
          </p:cNvPr>
          <p:cNvSpPr txBox="1"/>
          <p:nvPr/>
        </p:nvSpPr>
        <p:spPr>
          <a:xfrm>
            <a:off x="622933" y="668506"/>
            <a:ext cx="9479751" cy="584775"/>
          </a:xfrm>
          <a:prstGeom prst="rect">
            <a:avLst/>
          </a:prstGeom>
          <a:noFill/>
        </p:spPr>
        <p:txBody>
          <a:bodyPr wrap="square" rtlCol="0">
            <a:spAutoFit/>
          </a:bodyPr>
          <a:lstStyle/>
          <a:p>
            <a:r>
              <a:rPr lang="it-IT" sz="3200" dirty="0"/>
              <a:t>Tra Consapevolezza e diritti degli interessati </a:t>
            </a:r>
          </a:p>
        </p:txBody>
      </p:sp>
    </p:spTree>
    <p:extLst>
      <p:ext uri="{BB962C8B-B14F-4D97-AF65-F5344CB8AC3E}">
        <p14:creationId xmlns:p14="http://schemas.microsoft.com/office/powerpoint/2010/main" val="240541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2A250004-23D4-46C5-A7B9-65A9FF545D10}"/>
              </a:ext>
            </a:extLst>
          </p:cNvPr>
          <p:cNvSpPr txBox="1"/>
          <p:nvPr/>
        </p:nvSpPr>
        <p:spPr>
          <a:xfrm>
            <a:off x="631811" y="73697"/>
            <a:ext cx="9479751" cy="584775"/>
          </a:xfrm>
          <a:prstGeom prst="rect">
            <a:avLst/>
          </a:prstGeom>
          <a:noFill/>
        </p:spPr>
        <p:txBody>
          <a:bodyPr wrap="square" rtlCol="0">
            <a:spAutoFit/>
          </a:bodyPr>
          <a:lstStyle/>
          <a:p>
            <a:r>
              <a:rPr lang="it-IT" sz="3200" dirty="0"/>
              <a:t>Tra Consapevolezza e diritti degli interessati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52" y="885602"/>
            <a:ext cx="458152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ccia a destra 3"/>
          <p:cNvSpPr/>
          <p:nvPr/>
        </p:nvSpPr>
        <p:spPr>
          <a:xfrm rot="10800000">
            <a:off x="4627600" y="530881"/>
            <a:ext cx="5741582" cy="1877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610446" y="2028632"/>
            <a:ext cx="5479312" cy="3970318"/>
          </a:xfrm>
          <a:prstGeom prst="rect">
            <a:avLst/>
          </a:prstGeom>
        </p:spPr>
        <p:txBody>
          <a:bodyPr wrap="square">
            <a:spAutoFit/>
          </a:bodyPr>
          <a:lstStyle/>
          <a:p>
            <a:pPr marL="285750" indent="-285750" algn="just">
              <a:buFont typeface="Arial" panose="020B0604020202020204" pitchFamily="34" charset="0"/>
              <a:buChar char="•"/>
            </a:pPr>
            <a:r>
              <a:rPr lang="it-IT" dirty="0"/>
              <a:t>sviluppatori di sistemi operativi per dispositivi mobili, APPLE e ANDROID.</a:t>
            </a:r>
          </a:p>
          <a:p>
            <a:pPr marL="285750" indent="-285750" algn="just">
              <a:buFont typeface="Arial" panose="020B0604020202020204" pitchFamily="34" charset="0"/>
              <a:buChar char="•"/>
            </a:pPr>
            <a:r>
              <a:rPr lang="it-IT" dirty="0"/>
              <a:t>raccolta durante l’uso del dispositivo, indipendentemente dall’utilizzo delle APP per i servizi di mobilità sostenibile, di informazioni relative alla posizione degli interessati</a:t>
            </a:r>
          </a:p>
          <a:p>
            <a:pPr marL="285750" indent="-285750" algn="just">
              <a:buFont typeface="Arial" panose="020B0604020202020204" pitchFamily="34" charset="0"/>
              <a:buChar char="•"/>
            </a:pPr>
            <a:r>
              <a:rPr lang="it-IT" dirty="0"/>
              <a:t>nell’ambito dell’uso delle APP per i servizi di mobilità sostenibile, che prevedono l’analisi della posizione GPS utile per il ritiro e per la riconsegna del mezzo, e necessaria in alcuni casi durante lo spostamento</a:t>
            </a:r>
          </a:p>
          <a:p>
            <a:pPr marL="285750" indent="-285750" algn="just">
              <a:buFont typeface="Arial" panose="020B0604020202020204" pitchFamily="34" charset="0"/>
              <a:buChar char="•"/>
            </a:pPr>
            <a:r>
              <a:rPr lang="it-IT" dirty="0"/>
              <a:t>tutti i titolari del trattamento (gestori delle piattaforme e delle app), effettuano una cessione del dato stesso, verso i Titolare dei sistemi di posizionamento per le mappe. </a:t>
            </a:r>
          </a:p>
        </p:txBody>
      </p:sp>
    </p:spTree>
    <p:extLst>
      <p:ext uri="{BB962C8B-B14F-4D97-AF65-F5344CB8AC3E}">
        <p14:creationId xmlns:p14="http://schemas.microsoft.com/office/powerpoint/2010/main" val="315218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2A250004-23D4-46C5-A7B9-65A9FF545D10}"/>
              </a:ext>
            </a:extLst>
          </p:cNvPr>
          <p:cNvSpPr txBox="1"/>
          <p:nvPr/>
        </p:nvSpPr>
        <p:spPr>
          <a:xfrm>
            <a:off x="631811" y="73697"/>
            <a:ext cx="9479751" cy="584775"/>
          </a:xfrm>
          <a:prstGeom prst="rect">
            <a:avLst/>
          </a:prstGeom>
          <a:noFill/>
        </p:spPr>
        <p:txBody>
          <a:bodyPr wrap="square" rtlCol="0">
            <a:spAutoFit/>
          </a:bodyPr>
          <a:lstStyle/>
          <a:p>
            <a:r>
              <a:rPr lang="it-IT" sz="3200" dirty="0"/>
              <a:t>Smart </a:t>
            </a:r>
            <a:r>
              <a:rPr lang="it-IT" sz="3200" dirty="0" err="1"/>
              <a:t>cities</a:t>
            </a:r>
            <a:r>
              <a:rPr lang="it-IT" sz="3200" dirty="0"/>
              <a:t> e mobilità sostenibile</a:t>
            </a:r>
          </a:p>
        </p:txBody>
      </p:sp>
      <p:sp>
        <p:nvSpPr>
          <p:cNvPr id="5" name="Rettangolo 4"/>
          <p:cNvSpPr/>
          <p:nvPr/>
        </p:nvSpPr>
        <p:spPr>
          <a:xfrm>
            <a:off x="389860" y="890949"/>
            <a:ext cx="10731795" cy="5724644"/>
          </a:xfrm>
          <a:prstGeom prst="rect">
            <a:avLst/>
          </a:prstGeom>
        </p:spPr>
        <p:txBody>
          <a:bodyPr wrap="square">
            <a:spAutoFit/>
          </a:bodyPr>
          <a:lstStyle/>
          <a:p>
            <a:pPr algn="just"/>
            <a:r>
              <a:rPr lang="it-IT" dirty="0"/>
              <a:t>Diverse le città in Europa e nel mondo che hanno da tempo avviato politiche di sviluppo che prevedono di fatto l’implementazione di migliaia di sensori per raccogliere informazioni utili relative a mobilità e sostenibilità delle stesse. Un esempio è quello della spagnola Santander che dal 2013 ha avviato un progetto di sviluppo di città sostenibile con l’implementazione di app per i device mobili e l’implementazione di sensori che rilevano migliaia di dati relativi agli abitanti e che tra i vari servizi, ne implemento uno relativo all’analisi del traffico privato e pubblico.</a:t>
            </a:r>
          </a:p>
          <a:p>
            <a:pPr algn="just"/>
            <a:r>
              <a:rPr lang="it-IT" dirty="0"/>
              <a:t>Nell’ambito del tracciamento degli interessati relativo ai loro spostamenti e agli eventuali punti di ritiro e consegna dei mezzi, questi sensori contribuiscono attivamente a determinare la posizione degli stessi, ad esempio tramite i punti di accesso Wi-Fi e i ripetitori di segnale dei cellulari, nonché tramite i dispositivi dotati di Bluetooth e tramite le informazione relativi ai luoghi nelle vicinanze.</a:t>
            </a:r>
          </a:p>
          <a:p>
            <a:pPr algn="just"/>
            <a:endParaRPr lang="it-IT" dirty="0"/>
          </a:p>
          <a:p>
            <a:pPr algn="just"/>
            <a:r>
              <a:rPr lang="it-IT" dirty="0">
                <a:hlinkClick r:id="rId2"/>
              </a:rPr>
              <a:t>http://datos.santander.es/data/</a:t>
            </a:r>
            <a:r>
              <a:rPr lang="it-IT" dirty="0"/>
              <a:t> </a:t>
            </a:r>
          </a:p>
          <a:p>
            <a:pPr algn="just"/>
            <a:r>
              <a:rPr lang="it-IT" dirty="0">
                <a:hlinkClick r:id="rId3"/>
              </a:rPr>
              <a:t>http://datos.santander.es/app/santander-bici/</a:t>
            </a:r>
            <a:r>
              <a:rPr lang="it-IT" dirty="0"/>
              <a:t> </a:t>
            </a:r>
          </a:p>
          <a:p>
            <a:pPr algn="just"/>
            <a:r>
              <a:rPr lang="it-IT" dirty="0">
                <a:hlinkClick r:id="rId4"/>
              </a:rPr>
              <a:t>http://gis.ayto-santander.es:8080/visorGISaytoSantander/visorGISaytoSantander.html</a:t>
            </a:r>
            <a:endParaRPr lang="it-IT" dirty="0"/>
          </a:p>
          <a:p>
            <a:pPr algn="just"/>
            <a:endParaRPr lang="it-IT" dirty="0"/>
          </a:p>
          <a:p>
            <a:pPr algn="just"/>
            <a:r>
              <a:rPr lang="it-IT" sz="2400" dirty="0"/>
              <a:t>Gli sviluppatori di dispositivi mobili e di APP per la mobilità sostenibile, diventano responsabili di trattamento? I dati relativi agli spostamenti e al posizionamento degli interessati raccolti per conto delle smart cities, rendono queste città titolari o responsabili del trattamento?</a:t>
            </a:r>
          </a:p>
        </p:txBody>
      </p:sp>
    </p:spTree>
    <p:extLst>
      <p:ext uri="{BB962C8B-B14F-4D97-AF65-F5344CB8AC3E}">
        <p14:creationId xmlns:p14="http://schemas.microsoft.com/office/powerpoint/2010/main" val="274370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2A250004-23D4-46C5-A7B9-65A9FF545D10}"/>
              </a:ext>
            </a:extLst>
          </p:cNvPr>
          <p:cNvSpPr txBox="1"/>
          <p:nvPr/>
        </p:nvSpPr>
        <p:spPr>
          <a:xfrm>
            <a:off x="631811" y="73697"/>
            <a:ext cx="9479751" cy="584775"/>
          </a:xfrm>
          <a:prstGeom prst="rect">
            <a:avLst/>
          </a:prstGeom>
          <a:noFill/>
        </p:spPr>
        <p:txBody>
          <a:bodyPr wrap="square" rtlCol="0">
            <a:spAutoFit/>
          </a:bodyPr>
          <a:lstStyle/>
          <a:p>
            <a:r>
              <a:rPr lang="it-IT" sz="3200" dirty="0"/>
              <a:t>Smart </a:t>
            </a:r>
            <a:r>
              <a:rPr lang="it-IT" sz="3200" dirty="0" err="1"/>
              <a:t>cities</a:t>
            </a:r>
            <a:r>
              <a:rPr lang="it-IT" sz="3200" dirty="0"/>
              <a:t> e mobilità sostenibile</a:t>
            </a:r>
          </a:p>
        </p:txBody>
      </p:sp>
      <p:sp>
        <p:nvSpPr>
          <p:cNvPr id="5" name="Rettangolo 4"/>
          <p:cNvSpPr/>
          <p:nvPr/>
        </p:nvSpPr>
        <p:spPr>
          <a:xfrm>
            <a:off x="304800" y="890949"/>
            <a:ext cx="10731795" cy="3970318"/>
          </a:xfrm>
          <a:prstGeom prst="rect">
            <a:avLst/>
          </a:prstGeom>
        </p:spPr>
        <p:txBody>
          <a:bodyPr wrap="square">
            <a:spAutoFit/>
          </a:bodyPr>
          <a:lstStyle/>
          <a:p>
            <a:pPr algn="just"/>
            <a:r>
              <a:rPr lang="it-IT" sz="2800" dirty="0"/>
              <a:t>Recentemente il colosso di Mountain </a:t>
            </a:r>
            <a:r>
              <a:rPr lang="it-IT" sz="2800" dirty="0" err="1"/>
              <a:t>View</a:t>
            </a:r>
            <a:r>
              <a:rPr lang="it-IT" sz="2800" dirty="0"/>
              <a:t> durante l’evento Google I/O 2019 ha annunciato che a breve sarà rilasciato un aggiornamento per l’ applicazione Google </a:t>
            </a:r>
            <a:r>
              <a:rPr lang="it-IT" sz="2800" dirty="0" err="1"/>
              <a:t>Maps</a:t>
            </a:r>
            <a:r>
              <a:rPr lang="it-IT" sz="2800" dirty="0"/>
              <a:t>, che permetterà la consultazione e la navigazione anonima e senza alcuna </a:t>
            </a:r>
            <a:r>
              <a:rPr lang="it-IT" sz="2800" dirty="0" err="1"/>
              <a:t>profilazione</a:t>
            </a:r>
            <a:r>
              <a:rPr lang="it-IT" sz="2800" dirty="0"/>
              <a:t> dell’utente.</a:t>
            </a:r>
          </a:p>
          <a:p>
            <a:pPr algn="just"/>
            <a:r>
              <a:rPr lang="it-IT" sz="2800" dirty="0"/>
              <a:t>Non resta quindi che attendere, premesso che la modalità anonima della consultazione delle mappe, eviterà il trasferimento delle informazioni personali relative al posizionamento degli interessati, verso Google </a:t>
            </a:r>
            <a:r>
              <a:rPr lang="it-IT" sz="2800" dirty="0" err="1"/>
              <a:t>Inc</a:t>
            </a:r>
            <a:r>
              <a:rPr lang="it-IT" sz="2800" dirty="0"/>
              <a:t>, ma resta l’invio delle informazioni ai gestori delle APP e delle piattaforme di </a:t>
            </a:r>
            <a:r>
              <a:rPr lang="it-IT" sz="2800" dirty="0" err="1"/>
              <a:t>sharing</a:t>
            </a:r>
            <a:r>
              <a:rPr lang="it-IT" sz="2800" dirty="0"/>
              <a:t>.</a:t>
            </a:r>
          </a:p>
        </p:txBody>
      </p:sp>
    </p:spTree>
    <p:extLst>
      <p:ext uri="{BB962C8B-B14F-4D97-AF65-F5344CB8AC3E}">
        <p14:creationId xmlns:p14="http://schemas.microsoft.com/office/powerpoint/2010/main" val="241976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04800" y="391218"/>
            <a:ext cx="10731795" cy="4278094"/>
          </a:xfrm>
          <a:prstGeom prst="rect">
            <a:avLst/>
          </a:prstGeom>
        </p:spPr>
        <p:txBody>
          <a:bodyPr wrap="square">
            <a:spAutoFit/>
          </a:bodyPr>
          <a:lstStyle/>
          <a:p>
            <a:r>
              <a:rPr lang="it-IT" sz="5400" dirty="0"/>
              <a:t>Quanto valgono le nostre informazioni personali?</a:t>
            </a:r>
          </a:p>
          <a:p>
            <a:endParaRPr lang="it-IT" sz="5400" dirty="0"/>
          </a:p>
          <a:p>
            <a:r>
              <a:rPr lang="it-IT" sz="5400" dirty="0"/>
              <a:t>Quanto siamo consapevoli?</a:t>
            </a:r>
          </a:p>
          <a:p>
            <a:endParaRPr lang="it-IT" sz="2800" dirty="0"/>
          </a:p>
          <a:p>
            <a:endParaRPr lang="it-IT" sz="2800" dirty="0"/>
          </a:p>
        </p:txBody>
      </p:sp>
      <p:sp>
        <p:nvSpPr>
          <p:cNvPr id="4" name="Sottotitolo 2"/>
          <p:cNvSpPr txBox="1">
            <a:spLocks/>
          </p:cNvSpPr>
          <p:nvPr/>
        </p:nvSpPr>
        <p:spPr>
          <a:xfrm>
            <a:off x="166576" y="4999095"/>
            <a:ext cx="11593033" cy="1858905"/>
          </a:xfrm>
          <a:prstGeom prst="rect">
            <a:avLst/>
          </a:prstGeom>
        </p:spPr>
        <p:txBody>
          <a:bodyPr vert="horz" wrap="square" lIns="90000" tIns="45000" rIns="90000" bIns="45000" rtlCol="0" anchor="t">
            <a:normAutofit/>
          </a:bodyPr>
          <a:lstStyle>
            <a:defPPr lvl="0">
              <a:buSzPct val="45000"/>
              <a:buFont typeface="StarSymbol"/>
              <a:buNone/>
              <a:defRPr/>
            </a:defPPr>
            <a:lvl1pPr marL="342900" lvl="0" indent="-342900" algn="l" defTabSz="914400" rtl="0" eaLnBrk="1" latinLnBrk="0" hangingPunct="1">
              <a:spcBef>
                <a:spcPct val="20000"/>
              </a:spcBef>
              <a:buSzPct val="45000"/>
              <a:buFont typeface="StarSymbol"/>
              <a:buChar char="●"/>
              <a:defRPr sz="3200" kern="1200">
                <a:solidFill>
                  <a:schemeClr val="tx1"/>
                </a:solidFill>
                <a:latin typeface="+mn-lt"/>
                <a:ea typeface="+mn-ea"/>
                <a:cs typeface="+mn-cs"/>
              </a:defRPr>
            </a:lvl1pPr>
            <a:lvl2pPr marL="742950" lvl="1" indent="-285750" algn="l" defTabSz="914400" rtl="0" eaLnBrk="1" latinLnBrk="0" hangingPunct="1">
              <a:spcBef>
                <a:spcPct val="20000"/>
              </a:spcBef>
              <a:buSzPct val="45000"/>
              <a:buFont typeface="StarSymbol"/>
              <a:buChar char="●"/>
              <a:defRPr sz="2800" kern="1200">
                <a:solidFill>
                  <a:schemeClr val="tx1"/>
                </a:solidFill>
                <a:latin typeface="+mn-lt"/>
                <a:ea typeface="+mn-ea"/>
                <a:cs typeface="+mn-cs"/>
              </a:defRPr>
            </a:lvl2pPr>
            <a:lvl3pPr marL="1143000" lvl="2" indent="-228600" algn="l" defTabSz="914400" rtl="0" eaLnBrk="1" latinLnBrk="0" hangingPunct="1">
              <a:spcBef>
                <a:spcPct val="20000"/>
              </a:spcBef>
              <a:buSzPct val="45000"/>
              <a:buFont typeface="StarSymbol"/>
              <a:buChar char="●"/>
              <a:defRPr sz="2400" kern="1200">
                <a:solidFill>
                  <a:schemeClr val="tx1"/>
                </a:solidFill>
                <a:latin typeface="+mn-lt"/>
                <a:ea typeface="+mn-ea"/>
                <a:cs typeface="+mn-cs"/>
              </a:defRPr>
            </a:lvl3pPr>
            <a:lvl4pPr marL="1600200" lvl="3"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4pPr>
            <a:lvl5pPr marL="2057400" lvl="4"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5pPr>
            <a:lvl6pPr marL="2514600" lvl="5"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6pPr>
            <a:lvl7pPr marL="2971800" lvl="6"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7pPr>
            <a:lvl8pPr marL="3429000" lvl="7"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8pPr>
            <a:lvl9pPr marL="3886200" lvl="8"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9pPr>
          </a:lstStyle>
          <a:p>
            <a:pPr marL="0" indent="0" algn="ctr">
              <a:buFont typeface="StarSymbol"/>
              <a:buNone/>
            </a:pPr>
            <a:r>
              <a:rPr lang="it-IT" b="1" dirty="0">
                <a:solidFill>
                  <a:srgbClr val="FF0000"/>
                </a:solidFill>
                <a:effectLst>
                  <a:outerShdw blurRad="38100" dist="38100" dir="2700000" algn="tl">
                    <a:srgbClr val="000000">
                      <a:alpha val="43137"/>
                    </a:srgbClr>
                  </a:outerShdw>
                </a:effectLst>
                <a:latin typeface="Calibri" pitchFamily="18"/>
              </a:rPr>
              <a:t>Graziano Albanese                                                           Nicola Gargano</a:t>
            </a:r>
          </a:p>
        </p:txBody>
      </p:sp>
      <p:sp>
        <p:nvSpPr>
          <p:cNvPr id="7" name="Titolo 1"/>
          <p:cNvSpPr txBox="1">
            <a:spLocks/>
          </p:cNvSpPr>
          <p:nvPr/>
        </p:nvSpPr>
        <p:spPr>
          <a:xfrm>
            <a:off x="3092232" y="4061773"/>
            <a:ext cx="7272808" cy="607539"/>
          </a:xfrm>
          <a:prstGeom prst="rect">
            <a:avLst/>
          </a:prstGeom>
          <a:effectLst/>
        </p:spPr>
        <p:txBody>
          <a:bodyPr vert="horz" wrap="square" lIns="91440" tIns="45720" rIns="91440" bIns="45720" rtlCol="0" anchor="ctr" anchorCtr="0">
            <a:spAutoFit/>
          </a:bodyPr>
          <a:lstStyle>
            <a:defPPr lvl="0">
              <a:buClr>
                <a:srgbClr val="DBBD71"/>
              </a:buClr>
              <a:buSzPct val="100000"/>
              <a:buFont typeface="Arial" pitchFamily="34"/>
              <a:buNone/>
              <a:defRPr/>
            </a:defPPr>
            <a:lvl1pPr lvl="0" algn="l" defTabSz="457200" rtl="0" eaLnBrk="1" latinLnBrk="0" hangingPunct="1">
              <a:spcBef>
                <a:spcPct val="0"/>
              </a:spcBef>
              <a:buClr>
                <a:srgbClr val="DBBD71"/>
              </a:buClr>
              <a:buSzPct val="100000"/>
              <a:buFont typeface="Arial" pitchFamily="34"/>
              <a:buChar char="•"/>
              <a:defRPr sz="3600" kern="1200" cap="all">
                <a:ln w="3175" cmpd="sng">
                  <a:noFill/>
                </a:ln>
                <a:solidFill>
                  <a:schemeClr val="tx1"/>
                </a:solidFill>
                <a:effectLst/>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lnSpc>
                <a:spcPct val="93000"/>
              </a:lnSpc>
              <a:spcBef>
                <a:spcPts val="0"/>
              </a:spcBef>
              <a:buFont typeface="Arial" pitchFamily="34"/>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it-IT" b="1" dirty="0"/>
              <a:t>Grazie per l’attenzione</a:t>
            </a:r>
          </a:p>
        </p:txBody>
      </p:sp>
      <p:pic>
        <p:nvPicPr>
          <p:cNvPr id="8"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940" y="6211335"/>
            <a:ext cx="1835696" cy="64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46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lementi multimediali online 7" title="Pin Bike - la mobilitￃﾠ sostenibile in cittￃﾠ">
            <a:hlinkClick r:id="" action="ppaction://media"/>
            <a:extLst>
              <a:ext uri="{FF2B5EF4-FFF2-40B4-BE49-F238E27FC236}">
                <a16:creationId xmlns:a16="http://schemas.microsoft.com/office/drawing/2014/main" id="{F4FA2197-627B-485C-AAA0-3C26DD14FBB6}"/>
              </a:ext>
            </a:extLst>
          </p:cNvPr>
          <p:cNvPicPr>
            <a:picLocks noRot="1" noChangeAspect="1"/>
          </p:cNvPicPr>
          <p:nvPr>
            <a:videoFile r:link="rId1"/>
          </p:nvPr>
        </p:nvPicPr>
        <p:blipFill>
          <a:blip r:embed="rId3"/>
          <a:stretch>
            <a:fillRect/>
          </a:stretch>
        </p:blipFill>
        <p:spPr>
          <a:xfrm>
            <a:off x="5223030" y="2203882"/>
            <a:ext cx="6096000" cy="3429000"/>
          </a:xfrm>
          <a:prstGeom prst="rect">
            <a:avLst/>
          </a:prstGeom>
        </p:spPr>
      </p:pic>
      <p:sp>
        <p:nvSpPr>
          <p:cNvPr id="10" name="CasellaDiTesto 9">
            <a:extLst>
              <a:ext uri="{FF2B5EF4-FFF2-40B4-BE49-F238E27FC236}">
                <a16:creationId xmlns:a16="http://schemas.microsoft.com/office/drawing/2014/main" id="{2A250004-23D4-46C5-A7B9-65A9FF545D10}"/>
              </a:ext>
            </a:extLst>
          </p:cNvPr>
          <p:cNvSpPr txBox="1"/>
          <p:nvPr/>
        </p:nvSpPr>
        <p:spPr>
          <a:xfrm>
            <a:off x="2095130" y="452761"/>
            <a:ext cx="9064101" cy="1077218"/>
          </a:xfrm>
          <a:prstGeom prst="rect">
            <a:avLst/>
          </a:prstGeom>
          <a:noFill/>
        </p:spPr>
        <p:txBody>
          <a:bodyPr wrap="square" rtlCol="0">
            <a:spAutoFit/>
          </a:bodyPr>
          <a:lstStyle/>
          <a:p>
            <a:r>
              <a:rPr lang="it-IT" sz="3200" dirty="0"/>
              <a:t>Da dove siamo partiti, un esempio di social scoring nella mobilità sostenibile</a:t>
            </a:r>
          </a:p>
        </p:txBody>
      </p:sp>
      <p:sp>
        <p:nvSpPr>
          <p:cNvPr id="11" name="CasellaDiTesto 10">
            <a:extLst>
              <a:ext uri="{FF2B5EF4-FFF2-40B4-BE49-F238E27FC236}">
                <a16:creationId xmlns:a16="http://schemas.microsoft.com/office/drawing/2014/main" id="{892DC40B-012D-435D-AE8F-F5D0CB35E888}"/>
              </a:ext>
            </a:extLst>
          </p:cNvPr>
          <p:cNvSpPr txBox="1"/>
          <p:nvPr/>
        </p:nvSpPr>
        <p:spPr>
          <a:xfrm>
            <a:off x="5223030" y="6035907"/>
            <a:ext cx="3349842" cy="369332"/>
          </a:xfrm>
          <a:prstGeom prst="rect">
            <a:avLst/>
          </a:prstGeom>
          <a:noFill/>
        </p:spPr>
        <p:txBody>
          <a:bodyPr wrap="square" rtlCol="0">
            <a:spAutoFit/>
          </a:bodyPr>
          <a:lstStyle/>
          <a:p>
            <a:r>
              <a:rPr lang="it-IT" dirty="0"/>
              <a:t>https://youtu.be/ldSxXlTb2Vw</a:t>
            </a:r>
          </a:p>
        </p:txBody>
      </p:sp>
      <p:sp>
        <p:nvSpPr>
          <p:cNvPr id="12" name="CasellaDiTesto 11">
            <a:extLst>
              <a:ext uri="{FF2B5EF4-FFF2-40B4-BE49-F238E27FC236}">
                <a16:creationId xmlns:a16="http://schemas.microsoft.com/office/drawing/2014/main" id="{8E2737A4-C17B-49D9-8270-3AA7F24EF94C}"/>
              </a:ext>
            </a:extLst>
          </p:cNvPr>
          <p:cNvSpPr txBox="1"/>
          <p:nvPr/>
        </p:nvSpPr>
        <p:spPr>
          <a:xfrm>
            <a:off x="630314" y="2203882"/>
            <a:ext cx="3879542" cy="3785652"/>
          </a:xfrm>
          <a:prstGeom prst="rect">
            <a:avLst/>
          </a:prstGeom>
          <a:noFill/>
        </p:spPr>
        <p:txBody>
          <a:bodyPr wrap="square" rtlCol="0">
            <a:spAutoFit/>
          </a:bodyPr>
          <a:lstStyle/>
          <a:p>
            <a:r>
              <a:rPr lang="it-IT" sz="2400" dirty="0"/>
              <a:t>Percorrenze giornaliere</a:t>
            </a:r>
          </a:p>
          <a:p>
            <a:r>
              <a:rPr lang="it-IT" sz="2400" dirty="0"/>
              <a:t>Percorsi casa lavoro</a:t>
            </a:r>
          </a:p>
          <a:p>
            <a:r>
              <a:rPr lang="it-IT" sz="2400" dirty="0"/>
              <a:t>Scuola lavoro</a:t>
            </a:r>
          </a:p>
          <a:p>
            <a:endParaRPr lang="it-IT" sz="2400" dirty="0"/>
          </a:p>
          <a:p>
            <a:r>
              <a:rPr lang="it-IT" sz="2400" dirty="0"/>
              <a:t>Più pedali, più vali…</a:t>
            </a:r>
          </a:p>
          <a:p>
            <a:r>
              <a:rPr lang="it-IT" sz="2400" dirty="0"/>
              <a:t>- bonus fiscali</a:t>
            </a:r>
          </a:p>
          <a:p>
            <a:r>
              <a:rPr lang="it-IT" sz="2400" dirty="0"/>
              <a:t>- sconti e coupon</a:t>
            </a:r>
          </a:p>
          <a:p>
            <a:pPr marL="342900" indent="-342900">
              <a:buFontTx/>
              <a:buChar char="-"/>
            </a:pPr>
            <a:endParaRPr lang="it-IT" sz="2400" dirty="0"/>
          </a:p>
          <a:p>
            <a:r>
              <a:rPr lang="it-IT" sz="2400" dirty="0"/>
              <a:t>La società sa quanto sei ecosostenibile.</a:t>
            </a:r>
          </a:p>
        </p:txBody>
      </p:sp>
    </p:spTree>
    <p:extLst>
      <p:ext uri="{BB962C8B-B14F-4D97-AF65-F5344CB8AC3E}">
        <p14:creationId xmlns:p14="http://schemas.microsoft.com/office/powerpoint/2010/main" val="86972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A250004-23D4-46C5-A7B9-65A9FF545D10}"/>
              </a:ext>
            </a:extLst>
          </p:cNvPr>
          <p:cNvSpPr txBox="1"/>
          <p:nvPr/>
        </p:nvSpPr>
        <p:spPr>
          <a:xfrm>
            <a:off x="668666" y="589921"/>
            <a:ext cx="5362113" cy="584775"/>
          </a:xfrm>
          <a:prstGeom prst="rect">
            <a:avLst/>
          </a:prstGeom>
          <a:noFill/>
        </p:spPr>
        <p:txBody>
          <a:bodyPr wrap="square" rtlCol="0">
            <a:spAutoFit/>
          </a:bodyPr>
          <a:lstStyle/>
          <a:p>
            <a:r>
              <a:rPr lang="it-IT" sz="3200" dirty="0"/>
              <a:t>La mobilità sostenibile in Italia</a:t>
            </a:r>
          </a:p>
        </p:txBody>
      </p:sp>
      <p:pic>
        <p:nvPicPr>
          <p:cNvPr id="2" name="Immagine 1">
            <a:extLst>
              <a:ext uri="{FF2B5EF4-FFF2-40B4-BE49-F238E27FC236}">
                <a16:creationId xmlns:a16="http://schemas.microsoft.com/office/drawing/2014/main" id="{134FF4B0-5E8F-4985-828B-C4E5A6F7BBC6}"/>
              </a:ext>
            </a:extLst>
          </p:cNvPr>
          <p:cNvPicPr>
            <a:picLocks noChangeAspect="1"/>
          </p:cNvPicPr>
          <p:nvPr/>
        </p:nvPicPr>
        <p:blipFill>
          <a:blip r:embed="rId2"/>
          <a:stretch>
            <a:fillRect/>
          </a:stretch>
        </p:blipFill>
        <p:spPr>
          <a:xfrm>
            <a:off x="454122" y="1272460"/>
            <a:ext cx="7369100" cy="4373428"/>
          </a:xfrm>
          <a:prstGeom prst="rect">
            <a:avLst/>
          </a:prstGeom>
        </p:spPr>
      </p:pic>
      <p:sp>
        <p:nvSpPr>
          <p:cNvPr id="3" name="Rettangolo 2">
            <a:extLst>
              <a:ext uri="{FF2B5EF4-FFF2-40B4-BE49-F238E27FC236}">
                <a16:creationId xmlns:a16="http://schemas.microsoft.com/office/drawing/2014/main" id="{57F64E16-CBEB-4999-9BEE-67A1C43D1819}"/>
              </a:ext>
            </a:extLst>
          </p:cNvPr>
          <p:cNvSpPr/>
          <p:nvPr/>
        </p:nvSpPr>
        <p:spPr>
          <a:xfrm>
            <a:off x="668666" y="5826772"/>
            <a:ext cx="6096000" cy="646331"/>
          </a:xfrm>
          <a:prstGeom prst="rect">
            <a:avLst/>
          </a:prstGeom>
        </p:spPr>
        <p:txBody>
          <a:bodyPr>
            <a:spAutoFit/>
          </a:bodyPr>
          <a:lstStyle/>
          <a:p>
            <a:r>
              <a:rPr lang="it-IT" i="1" dirty="0">
                <a:latin typeface="Calibri, serif"/>
              </a:rPr>
              <a:t>Sharing </a:t>
            </a:r>
            <a:r>
              <a:rPr lang="it-IT" i="1" dirty="0" err="1">
                <a:latin typeface="Calibri, serif"/>
              </a:rPr>
              <a:t>Mobility</a:t>
            </a:r>
            <a:r>
              <a:rPr lang="it-IT" i="1" dirty="0">
                <a:latin typeface="Calibri, serif"/>
              </a:rPr>
              <a:t> – Osservatorio Nazionale. 2^ RAPPORTO NAZIONALE SULLA SHARING MOBILITY 2017</a:t>
            </a:r>
            <a:endParaRPr lang="it-IT" dirty="0">
              <a:latin typeface="Liberation Serif" panose="02020603050405020304" pitchFamily="18" charset="0"/>
            </a:endParaRPr>
          </a:p>
        </p:txBody>
      </p:sp>
      <p:sp>
        <p:nvSpPr>
          <p:cNvPr id="4" name="Rettangolo 3">
            <a:extLst>
              <a:ext uri="{FF2B5EF4-FFF2-40B4-BE49-F238E27FC236}">
                <a16:creationId xmlns:a16="http://schemas.microsoft.com/office/drawing/2014/main" id="{B1EF32A9-FB09-4B20-BCA1-D3B0294E1FBD}"/>
              </a:ext>
            </a:extLst>
          </p:cNvPr>
          <p:cNvSpPr/>
          <p:nvPr/>
        </p:nvSpPr>
        <p:spPr>
          <a:xfrm>
            <a:off x="7946420" y="1632116"/>
            <a:ext cx="3453384" cy="3785652"/>
          </a:xfrm>
          <a:prstGeom prst="rect">
            <a:avLst/>
          </a:prstGeom>
        </p:spPr>
        <p:txBody>
          <a:bodyPr wrap="square">
            <a:spAutoFit/>
          </a:bodyPr>
          <a:lstStyle/>
          <a:p>
            <a:r>
              <a:rPr lang="it-IT" sz="2400" dirty="0">
                <a:latin typeface="Calibri, serif"/>
              </a:rPr>
              <a:t>I principali servizi di mobilità sostenibile:</a:t>
            </a:r>
          </a:p>
          <a:p>
            <a:pPr marL="342900" indent="-342900">
              <a:buFontTx/>
              <a:buChar char="-"/>
            </a:pPr>
            <a:r>
              <a:rPr lang="it-IT" sz="2400" dirty="0" err="1">
                <a:latin typeface="Calibri, serif"/>
              </a:rPr>
              <a:t>Carsharing</a:t>
            </a:r>
            <a:endParaRPr lang="it-IT" sz="2400" dirty="0">
              <a:latin typeface="Calibri, serif"/>
            </a:endParaRPr>
          </a:p>
          <a:p>
            <a:pPr marL="342900" indent="-342900">
              <a:buFontTx/>
              <a:buChar char="-"/>
            </a:pPr>
            <a:r>
              <a:rPr lang="it-IT" sz="2400" dirty="0">
                <a:latin typeface="Calibri, serif"/>
              </a:rPr>
              <a:t>Bikesharing</a:t>
            </a:r>
          </a:p>
          <a:p>
            <a:pPr marL="342900" indent="-342900">
              <a:buFontTx/>
              <a:buChar char="-"/>
            </a:pPr>
            <a:r>
              <a:rPr lang="it-IT" sz="2400" dirty="0" err="1">
                <a:latin typeface="Calibri, serif"/>
              </a:rPr>
              <a:t>Scootersharing</a:t>
            </a:r>
            <a:endParaRPr lang="it-IT" sz="2400" dirty="0">
              <a:latin typeface="Calibri, serif"/>
            </a:endParaRPr>
          </a:p>
          <a:p>
            <a:pPr marL="342900" indent="-342900">
              <a:buFontTx/>
              <a:buChar char="-"/>
            </a:pPr>
            <a:r>
              <a:rPr lang="it-IT" sz="2400" dirty="0">
                <a:latin typeface="Calibri, serif"/>
              </a:rPr>
              <a:t>Carpooling</a:t>
            </a:r>
          </a:p>
          <a:p>
            <a:pPr marL="342900" indent="-342900">
              <a:buFontTx/>
              <a:buChar char="-"/>
            </a:pPr>
            <a:r>
              <a:rPr lang="it-IT" sz="2400" dirty="0">
                <a:latin typeface="Calibri, serif"/>
              </a:rPr>
              <a:t>Bus-</a:t>
            </a:r>
            <a:r>
              <a:rPr lang="it-IT" sz="2400" dirty="0" err="1">
                <a:latin typeface="Calibri, serif"/>
              </a:rPr>
              <a:t>Sharing</a:t>
            </a:r>
            <a:endParaRPr lang="it-IT" sz="2400" dirty="0">
              <a:latin typeface="Calibri, serif"/>
            </a:endParaRPr>
          </a:p>
          <a:p>
            <a:pPr marL="342900" indent="-342900">
              <a:buFontTx/>
              <a:buChar char="-"/>
            </a:pPr>
            <a:r>
              <a:rPr lang="it-IT" sz="2400" dirty="0">
                <a:latin typeface="Calibri, serif"/>
              </a:rPr>
              <a:t>Monopattino </a:t>
            </a:r>
            <a:r>
              <a:rPr lang="it-IT" sz="2400" dirty="0" err="1">
                <a:latin typeface="Calibri, serif"/>
              </a:rPr>
              <a:t>Sharing</a:t>
            </a:r>
            <a:endParaRPr lang="it-IT" sz="2400" dirty="0">
              <a:latin typeface="Calibri, serif"/>
            </a:endParaRPr>
          </a:p>
          <a:p>
            <a:pPr marL="342900" indent="-342900">
              <a:buFontTx/>
              <a:buChar char="-"/>
            </a:pPr>
            <a:endParaRPr lang="it-IT" sz="2400" dirty="0">
              <a:effectLst/>
              <a:latin typeface="Calibri, serif"/>
            </a:endParaRPr>
          </a:p>
          <a:p>
            <a:endParaRPr lang="it-IT" sz="2400" dirty="0">
              <a:effectLst/>
              <a:latin typeface="Liberation Serif" panose="02020603050405020304" pitchFamily="18" charset="0"/>
            </a:endParaRPr>
          </a:p>
        </p:txBody>
      </p:sp>
    </p:spTree>
    <p:extLst>
      <p:ext uri="{BB962C8B-B14F-4D97-AF65-F5344CB8AC3E}">
        <p14:creationId xmlns:p14="http://schemas.microsoft.com/office/powerpoint/2010/main" val="144202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A250004-23D4-46C5-A7B9-65A9FF545D10}"/>
              </a:ext>
            </a:extLst>
          </p:cNvPr>
          <p:cNvSpPr txBox="1"/>
          <p:nvPr/>
        </p:nvSpPr>
        <p:spPr>
          <a:xfrm>
            <a:off x="668666" y="589921"/>
            <a:ext cx="5362113" cy="584775"/>
          </a:xfrm>
          <a:prstGeom prst="rect">
            <a:avLst/>
          </a:prstGeom>
          <a:noFill/>
        </p:spPr>
        <p:txBody>
          <a:bodyPr wrap="square" rtlCol="0">
            <a:spAutoFit/>
          </a:bodyPr>
          <a:lstStyle/>
          <a:p>
            <a:r>
              <a:rPr lang="it-IT" sz="3200" dirty="0"/>
              <a:t>La mobilità sostenibile in Italia</a:t>
            </a:r>
          </a:p>
        </p:txBody>
      </p:sp>
      <p:sp>
        <p:nvSpPr>
          <p:cNvPr id="3" name="Rettangolo 2">
            <a:extLst>
              <a:ext uri="{FF2B5EF4-FFF2-40B4-BE49-F238E27FC236}">
                <a16:creationId xmlns:a16="http://schemas.microsoft.com/office/drawing/2014/main" id="{57F64E16-CBEB-4999-9BEE-67A1C43D1819}"/>
              </a:ext>
            </a:extLst>
          </p:cNvPr>
          <p:cNvSpPr/>
          <p:nvPr/>
        </p:nvSpPr>
        <p:spPr>
          <a:xfrm>
            <a:off x="668666" y="5630004"/>
            <a:ext cx="6096000" cy="646331"/>
          </a:xfrm>
          <a:prstGeom prst="rect">
            <a:avLst/>
          </a:prstGeom>
        </p:spPr>
        <p:txBody>
          <a:bodyPr>
            <a:spAutoFit/>
          </a:bodyPr>
          <a:lstStyle/>
          <a:p>
            <a:r>
              <a:rPr lang="it-IT" i="1" dirty="0">
                <a:latin typeface="Calibri, serif"/>
              </a:rPr>
              <a:t>Sharing </a:t>
            </a:r>
            <a:r>
              <a:rPr lang="it-IT" i="1" dirty="0" err="1">
                <a:latin typeface="Calibri, serif"/>
              </a:rPr>
              <a:t>Mobility</a:t>
            </a:r>
            <a:r>
              <a:rPr lang="it-IT" i="1" dirty="0">
                <a:latin typeface="Calibri, serif"/>
              </a:rPr>
              <a:t> – Osservatorio Nazionale. 2^ RAPPORTO NAZIONALE SULLA SHARING MOBILITY 2017</a:t>
            </a:r>
            <a:endParaRPr lang="it-IT" dirty="0">
              <a:latin typeface="Liberation Serif" panose="02020603050405020304" pitchFamily="18" charset="0"/>
            </a:endParaRPr>
          </a:p>
        </p:txBody>
      </p:sp>
      <p:sp>
        <p:nvSpPr>
          <p:cNvPr id="4" name="Rettangolo 3">
            <a:extLst>
              <a:ext uri="{FF2B5EF4-FFF2-40B4-BE49-F238E27FC236}">
                <a16:creationId xmlns:a16="http://schemas.microsoft.com/office/drawing/2014/main" id="{B1EF32A9-FB09-4B20-BCA1-D3B0294E1FBD}"/>
              </a:ext>
            </a:extLst>
          </p:cNvPr>
          <p:cNvSpPr/>
          <p:nvPr/>
        </p:nvSpPr>
        <p:spPr>
          <a:xfrm>
            <a:off x="7935788" y="1658716"/>
            <a:ext cx="3453384" cy="3785652"/>
          </a:xfrm>
          <a:prstGeom prst="rect">
            <a:avLst/>
          </a:prstGeom>
        </p:spPr>
        <p:txBody>
          <a:bodyPr wrap="square">
            <a:spAutoFit/>
          </a:bodyPr>
          <a:lstStyle/>
          <a:p>
            <a:r>
              <a:rPr lang="it-IT" sz="2400" dirty="0">
                <a:latin typeface="Calibri, serif"/>
              </a:rPr>
              <a:t>Bikesharing più dell’80% della mobilità sostenibile in Italia.</a:t>
            </a:r>
          </a:p>
          <a:p>
            <a:r>
              <a:rPr lang="it-IT" sz="2400" dirty="0">
                <a:latin typeface="Calibri, serif"/>
              </a:rPr>
              <a:t>Altri servizi:</a:t>
            </a:r>
          </a:p>
          <a:p>
            <a:pPr marL="342900" indent="-342900">
              <a:buFontTx/>
              <a:buChar char="-"/>
            </a:pPr>
            <a:r>
              <a:rPr lang="it-IT" sz="2400" dirty="0">
                <a:latin typeface="Calibri, serif"/>
              </a:rPr>
              <a:t>Aggregatori</a:t>
            </a:r>
          </a:p>
          <a:p>
            <a:r>
              <a:rPr lang="it-IT" sz="2400" dirty="0"/>
              <a:t>(Urbi, Free2Moove e </a:t>
            </a:r>
            <a:r>
              <a:rPr lang="it-IT" sz="2400" dirty="0" err="1"/>
              <a:t>Moovit</a:t>
            </a:r>
            <a:r>
              <a:rPr lang="it-IT" sz="2400" dirty="0"/>
              <a:t>)</a:t>
            </a:r>
            <a:endParaRPr lang="it-IT" sz="2400" dirty="0">
              <a:latin typeface="Calibri, serif"/>
            </a:endParaRPr>
          </a:p>
          <a:p>
            <a:pPr marL="342900" indent="-342900">
              <a:buFontTx/>
              <a:buChar char="-"/>
            </a:pPr>
            <a:r>
              <a:rPr lang="it-IT" sz="2400" dirty="0" err="1">
                <a:latin typeface="Calibri, serif"/>
              </a:rPr>
              <a:t>Carsharing</a:t>
            </a:r>
            <a:endParaRPr lang="it-IT" sz="2400" dirty="0">
              <a:latin typeface="Calibri, serif"/>
            </a:endParaRPr>
          </a:p>
          <a:p>
            <a:pPr marL="342900" indent="-342900">
              <a:buFontTx/>
              <a:buChar char="-"/>
            </a:pPr>
            <a:r>
              <a:rPr lang="it-IT" sz="2400" dirty="0" err="1">
                <a:latin typeface="Calibri, serif"/>
              </a:rPr>
              <a:t>Carpooling</a:t>
            </a:r>
            <a:endParaRPr lang="it-IT" sz="2400" dirty="0">
              <a:latin typeface="Calibri, serif"/>
            </a:endParaRPr>
          </a:p>
          <a:p>
            <a:pPr marL="342900" indent="-342900">
              <a:buFontTx/>
              <a:buChar char="-"/>
            </a:pPr>
            <a:r>
              <a:rPr lang="it-IT" sz="2400" dirty="0" err="1">
                <a:latin typeface="Calibri, serif"/>
              </a:rPr>
              <a:t>Scootersharing</a:t>
            </a:r>
            <a:endParaRPr lang="it-IT" sz="2400" dirty="0">
              <a:latin typeface="Calibri, serif"/>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42" y="1281740"/>
            <a:ext cx="7475618" cy="404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7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A250004-23D4-46C5-A7B9-65A9FF545D10}"/>
              </a:ext>
            </a:extLst>
          </p:cNvPr>
          <p:cNvSpPr txBox="1"/>
          <p:nvPr/>
        </p:nvSpPr>
        <p:spPr>
          <a:xfrm>
            <a:off x="881317" y="462330"/>
            <a:ext cx="5554994" cy="584775"/>
          </a:xfrm>
          <a:prstGeom prst="rect">
            <a:avLst/>
          </a:prstGeom>
          <a:noFill/>
        </p:spPr>
        <p:txBody>
          <a:bodyPr wrap="square" rtlCol="0">
            <a:spAutoFit/>
          </a:bodyPr>
          <a:lstStyle/>
          <a:p>
            <a:r>
              <a:rPr lang="it-IT" sz="3200" dirty="0"/>
              <a:t>Dalla P di </a:t>
            </a:r>
            <a:r>
              <a:rPr lang="it-IT" sz="3200" dirty="0" err="1"/>
              <a:t>autostoP</a:t>
            </a:r>
            <a:r>
              <a:rPr lang="it-IT" sz="3200" dirty="0"/>
              <a:t> alla P di </a:t>
            </a:r>
            <a:r>
              <a:rPr lang="it-IT" sz="3200" dirty="0" err="1"/>
              <a:t>aPp</a:t>
            </a:r>
            <a:endParaRPr lang="it-IT" sz="3200" dirty="0"/>
          </a:p>
        </p:txBody>
      </p:sp>
      <p:sp>
        <p:nvSpPr>
          <p:cNvPr id="4" name="Rettangolo 3">
            <a:extLst>
              <a:ext uri="{FF2B5EF4-FFF2-40B4-BE49-F238E27FC236}">
                <a16:creationId xmlns:a16="http://schemas.microsoft.com/office/drawing/2014/main" id="{B1EF32A9-FB09-4B20-BCA1-D3B0294E1FBD}"/>
              </a:ext>
            </a:extLst>
          </p:cNvPr>
          <p:cNvSpPr/>
          <p:nvPr/>
        </p:nvSpPr>
        <p:spPr>
          <a:xfrm>
            <a:off x="7234039" y="2824680"/>
            <a:ext cx="3453384" cy="1938992"/>
          </a:xfrm>
          <a:prstGeom prst="rect">
            <a:avLst/>
          </a:prstGeom>
        </p:spPr>
        <p:txBody>
          <a:bodyPr wrap="square">
            <a:spAutoFit/>
          </a:bodyPr>
          <a:lstStyle/>
          <a:p>
            <a:pPr algn="just"/>
            <a:r>
              <a:rPr lang="it-IT" sz="2400" dirty="0">
                <a:latin typeface="Calibri, serif"/>
              </a:rPr>
              <a:t>Da un sistema completamente anonimo ad uno che necessità dell’identificazione e le qualità dell’interessato.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179513"/>
            <a:ext cx="6119813"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457" y="1176856"/>
            <a:ext cx="2781298" cy="164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14373" y="5393632"/>
            <a:ext cx="6096000" cy="923330"/>
          </a:xfrm>
          <a:prstGeom prst="rect">
            <a:avLst/>
          </a:prstGeom>
        </p:spPr>
        <p:txBody>
          <a:bodyPr>
            <a:spAutoFit/>
          </a:bodyPr>
          <a:lstStyle/>
          <a:p>
            <a:pPr algn="just"/>
            <a:r>
              <a:rPr lang="it-IT" dirty="0" err="1"/>
              <a:t>Carsharing</a:t>
            </a:r>
            <a:r>
              <a:rPr lang="it-IT" dirty="0"/>
              <a:t>  e Carpooling  sono servizi nati quasi contestualmente ai sistemi di mobilità, in passato però questi sistemi prendevano tutti il nome di autostop.</a:t>
            </a:r>
          </a:p>
        </p:txBody>
      </p:sp>
    </p:spTree>
    <p:extLst>
      <p:ext uri="{BB962C8B-B14F-4D97-AF65-F5344CB8AC3E}">
        <p14:creationId xmlns:p14="http://schemas.microsoft.com/office/powerpoint/2010/main" val="210827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A250004-23D4-46C5-A7B9-65A9FF545D10}"/>
              </a:ext>
            </a:extLst>
          </p:cNvPr>
          <p:cNvSpPr txBox="1"/>
          <p:nvPr/>
        </p:nvSpPr>
        <p:spPr>
          <a:xfrm>
            <a:off x="631812" y="68746"/>
            <a:ext cx="6933613" cy="584775"/>
          </a:xfrm>
          <a:prstGeom prst="rect">
            <a:avLst/>
          </a:prstGeom>
          <a:noFill/>
        </p:spPr>
        <p:txBody>
          <a:bodyPr wrap="square" rtlCol="0">
            <a:spAutoFit/>
          </a:bodyPr>
          <a:lstStyle/>
          <a:p>
            <a:r>
              <a:rPr lang="it-IT" sz="3200" dirty="0"/>
              <a:t>Non solo </a:t>
            </a:r>
            <a:r>
              <a:rPr lang="it-IT" sz="3200" dirty="0" err="1"/>
              <a:t>profilazione</a:t>
            </a:r>
            <a:r>
              <a:rPr lang="it-IT" sz="3200" dirty="0"/>
              <a:t> ma anche </a:t>
            </a:r>
            <a:r>
              <a:rPr lang="it-IT" sz="3200" dirty="0" err="1"/>
              <a:t>scoring</a:t>
            </a:r>
            <a:endParaRPr lang="it-IT" sz="3200" dirty="0"/>
          </a:p>
        </p:txBody>
      </p:sp>
      <p:sp>
        <p:nvSpPr>
          <p:cNvPr id="4" name="Rettangolo 3">
            <a:extLst>
              <a:ext uri="{FF2B5EF4-FFF2-40B4-BE49-F238E27FC236}">
                <a16:creationId xmlns:a16="http://schemas.microsoft.com/office/drawing/2014/main" id="{B1EF32A9-FB09-4B20-BCA1-D3B0294E1FBD}"/>
              </a:ext>
            </a:extLst>
          </p:cNvPr>
          <p:cNvSpPr/>
          <p:nvPr/>
        </p:nvSpPr>
        <p:spPr>
          <a:xfrm>
            <a:off x="3971183" y="663122"/>
            <a:ext cx="3407812" cy="1200329"/>
          </a:xfrm>
          <a:prstGeom prst="rect">
            <a:avLst/>
          </a:prstGeom>
        </p:spPr>
        <p:txBody>
          <a:bodyPr wrap="square">
            <a:spAutoFit/>
          </a:bodyPr>
          <a:lstStyle/>
          <a:p>
            <a:pPr algn="just"/>
            <a:r>
              <a:rPr lang="it-IT" sz="2400" dirty="0">
                <a:latin typeface="Calibri, serif"/>
              </a:rPr>
              <a:t>Chiamare un taxi da una </a:t>
            </a:r>
            <a:r>
              <a:rPr lang="it-IT" sz="2400" dirty="0" err="1">
                <a:latin typeface="Calibri, serif"/>
              </a:rPr>
              <a:t>app</a:t>
            </a:r>
            <a:r>
              <a:rPr lang="it-IT" sz="2400" dirty="0">
                <a:latin typeface="Calibri, serif"/>
              </a:rPr>
              <a:t> è comodo ma non anonimo</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996" y="68745"/>
            <a:ext cx="2089577" cy="1759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830" y="68746"/>
            <a:ext cx="2420848" cy="468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62" y="2856880"/>
            <a:ext cx="6206162" cy="385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183" y="1827768"/>
            <a:ext cx="5576646" cy="292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tangolo 10">
            <a:extLst>
              <a:ext uri="{FF2B5EF4-FFF2-40B4-BE49-F238E27FC236}">
                <a16:creationId xmlns:a16="http://schemas.microsoft.com/office/drawing/2014/main" id="{B1EF32A9-FB09-4B20-BCA1-D3B0294E1FBD}"/>
              </a:ext>
            </a:extLst>
          </p:cNvPr>
          <p:cNvSpPr/>
          <p:nvPr/>
        </p:nvSpPr>
        <p:spPr>
          <a:xfrm>
            <a:off x="6569070" y="5047280"/>
            <a:ext cx="5360659" cy="1200329"/>
          </a:xfrm>
          <a:prstGeom prst="rect">
            <a:avLst/>
          </a:prstGeom>
        </p:spPr>
        <p:txBody>
          <a:bodyPr wrap="square">
            <a:spAutoFit/>
          </a:bodyPr>
          <a:lstStyle/>
          <a:p>
            <a:pPr algn="just"/>
            <a:r>
              <a:rPr lang="it-IT" sz="2400" dirty="0">
                <a:latin typeface="Calibri, serif"/>
              </a:rPr>
              <a:t>Ma in compenso anche il mio autista sarà soggetto a una valutazione o un punteggio</a:t>
            </a:r>
          </a:p>
        </p:txBody>
      </p:sp>
      <p:sp>
        <p:nvSpPr>
          <p:cNvPr id="12" name="Rettangolo 11">
            <a:extLst>
              <a:ext uri="{FF2B5EF4-FFF2-40B4-BE49-F238E27FC236}">
                <a16:creationId xmlns:a16="http://schemas.microsoft.com/office/drawing/2014/main" id="{B1EF32A9-FB09-4B20-BCA1-D3B0294E1FBD}"/>
              </a:ext>
            </a:extLst>
          </p:cNvPr>
          <p:cNvSpPr/>
          <p:nvPr/>
        </p:nvSpPr>
        <p:spPr>
          <a:xfrm>
            <a:off x="312718" y="720443"/>
            <a:ext cx="3530009" cy="2062103"/>
          </a:xfrm>
          <a:prstGeom prst="rect">
            <a:avLst/>
          </a:prstGeom>
        </p:spPr>
        <p:txBody>
          <a:bodyPr wrap="square">
            <a:spAutoFit/>
          </a:bodyPr>
          <a:lstStyle/>
          <a:p>
            <a:pPr algn="just"/>
            <a:r>
              <a:rPr lang="it-IT" sz="3200" dirty="0">
                <a:solidFill>
                  <a:srgbClr val="FF0000"/>
                </a:solidFill>
                <a:latin typeface="Calibri, serif"/>
              </a:rPr>
              <a:t>Se parcheggio la bici cosi? Potrò ancora usare il servizio?</a:t>
            </a:r>
          </a:p>
        </p:txBody>
      </p:sp>
    </p:spTree>
    <p:extLst>
      <p:ext uri="{BB962C8B-B14F-4D97-AF65-F5344CB8AC3E}">
        <p14:creationId xmlns:p14="http://schemas.microsoft.com/office/powerpoint/2010/main" val="62434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A250004-23D4-46C5-A7B9-65A9FF545D10}"/>
              </a:ext>
            </a:extLst>
          </p:cNvPr>
          <p:cNvSpPr txBox="1"/>
          <p:nvPr/>
        </p:nvSpPr>
        <p:spPr>
          <a:xfrm>
            <a:off x="631812" y="68746"/>
            <a:ext cx="6933613" cy="584775"/>
          </a:xfrm>
          <a:prstGeom prst="rect">
            <a:avLst/>
          </a:prstGeom>
          <a:noFill/>
        </p:spPr>
        <p:txBody>
          <a:bodyPr wrap="square" rtlCol="0">
            <a:spAutoFit/>
          </a:bodyPr>
          <a:lstStyle/>
          <a:p>
            <a:r>
              <a:rPr lang="it-IT" sz="3200" dirty="0"/>
              <a:t>Mobilità sostenibile e big data</a:t>
            </a:r>
          </a:p>
        </p:txBody>
      </p:sp>
      <p:sp>
        <p:nvSpPr>
          <p:cNvPr id="4" name="Rettangolo 3">
            <a:extLst>
              <a:ext uri="{FF2B5EF4-FFF2-40B4-BE49-F238E27FC236}">
                <a16:creationId xmlns:a16="http://schemas.microsoft.com/office/drawing/2014/main" id="{B1EF32A9-FB09-4B20-BCA1-D3B0294E1FBD}"/>
              </a:ext>
            </a:extLst>
          </p:cNvPr>
          <p:cNvSpPr/>
          <p:nvPr/>
        </p:nvSpPr>
        <p:spPr>
          <a:xfrm>
            <a:off x="292316" y="856357"/>
            <a:ext cx="10967561" cy="6001643"/>
          </a:xfrm>
          <a:prstGeom prst="rect">
            <a:avLst/>
          </a:prstGeom>
        </p:spPr>
        <p:txBody>
          <a:bodyPr wrap="square">
            <a:spAutoFit/>
          </a:bodyPr>
          <a:lstStyle/>
          <a:p>
            <a:pPr marL="342900" indent="-342900" algn="just">
              <a:buFont typeface="Arial" panose="020B0604020202020204" pitchFamily="34" charset="0"/>
              <a:buChar char="•"/>
            </a:pPr>
            <a:r>
              <a:rPr lang="it-IT" sz="2400" dirty="0"/>
              <a:t>Oggi la mobilità sostenibile è una necessità per le città, </a:t>
            </a:r>
            <a:r>
              <a:rPr lang="it-IT" sz="2400" dirty="0" err="1"/>
              <a:t>perchè</a:t>
            </a:r>
            <a:r>
              <a:rPr lang="it-IT" sz="2400" dirty="0"/>
              <a:t> permette di effettuare spostamenti in economia, in mancanza del sistema di trasporto pubblico. Ma per via dell’evoluzione dei sistemi e della tecnologia della società dell’informazione è incrementata notevolmente la qualità e la quantità dei dati delle informazioni trattate degli interessati.</a:t>
            </a:r>
          </a:p>
          <a:p>
            <a:pPr marL="342900" indent="-342900" algn="just">
              <a:buFont typeface="Arial" panose="020B0604020202020204" pitchFamily="34" charset="0"/>
              <a:buChar char="•"/>
            </a:pPr>
            <a:r>
              <a:rPr lang="it-IT" sz="2400" dirty="0"/>
              <a:t>I dati e le informazioni acquisite sono molto diversi per tipo di servizio, si va da dati solo di natura personali, a nati necessari, come quelli relativi alla patente o alla carta di credito o relativi a sistemi di pagamento per le registrazioni nelle piattaforme degli stesi servizi.</a:t>
            </a:r>
          </a:p>
          <a:p>
            <a:pPr marL="342900" indent="-342900" algn="just">
              <a:buFont typeface="Arial" panose="020B0604020202020204" pitchFamily="34" charset="0"/>
              <a:buChar char="•"/>
            </a:pPr>
            <a:r>
              <a:rPr lang="it-IT" sz="2400" dirty="0"/>
              <a:t>Se si tiene conto quindi dei dati personali trattati, in relazione al numero degli interessati iscritti a questi sistemi (si consideri che solo gli iscritti del </a:t>
            </a:r>
            <a:r>
              <a:rPr lang="it-IT" sz="2400" dirty="0" err="1"/>
              <a:t>carsharing</a:t>
            </a:r>
            <a:r>
              <a:rPr lang="it-IT" sz="2400" dirty="0"/>
              <a:t> superano oggi la cifra di 1ML), si può facilmente capire quanto la quantità di questi dati per alcune piattaforme, rappresenti in trattamento di big data, che può anche interessare dati relativi al posizionamento GPS degli interessati.</a:t>
            </a:r>
          </a:p>
          <a:p>
            <a:pPr marL="342900" indent="-342900">
              <a:buFont typeface="Arial" panose="020B0604020202020204" pitchFamily="34" charset="0"/>
              <a:buChar char="•"/>
            </a:pPr>
            <a:endParaRPr lang="it-IT" sz="2400" dirty="0"/>
          </a:p>
          <a:p>
            <a:endParaRPr lang="it-IT" sz="2400" dirty="0"/>
          </a:p>
        </p:txBody>
      </p:sp>
    </p:spTree>
    <p:extLst>
      <p:ext uri="{BB962C8B-B14F-4D97-AF65-F5344CB8AC3E}">
        <p14:creationId xmlns:p14="http://schemas.microsoft.com/office/powerpoint/2010/main" val="274080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A250004-23D4-46C5-A7B9-65A9FF545D10}"/>
              </a:ext>
            </a:extLst>
          </p:cNvPr>
          <p:cNvSpPr txBox="1"/>
          <p:nvPr/>
        </p:nvSpPr>
        <p:spPr>
          <a:xfrm>
            <a:off x="631812" y="68746"/>
            <a:ext cx="6933613" cy="584775"/>
          </a:xfrm>
          <a:prstGeom prst="rect">
            <a:avLst/>
          </a:prstGeom>
          <a:noFill/>
        </p:spPr>
        <p:txBody>
          <a:bodyPr wrap="square" rtlCol="0">
            <a:spAutoFit/>
          </a:bodyPr>
          <a:lstStyle/>
          <a:p>
            <a:r>
              <a:rPr lang="it-IT" sz="3200" dirty="0"/>
              <a:t>Mobilità sostenibile e big data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36" y="1087723"/>
            <a:ext cx="7442838" cy="397337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7674935" y="992030"/>
            <a:ext cx="3893288" cy="5632311"/>
          </a:xfrm>
          <a:prstGeom prst="rect">
            <a:avLst/>
          </a:prstGeom>
        </p:spPr>
        <p:txBody>
          <a:bodyPr wrap="square">
            <a:spAutoFit/>
          </a:bodyPr>
          <a:lstStyle/>
          <a:p>
            <a:pPr algn="just"/>
            <a:r>
              <a:rPr lang="it-IT" sz="2400" dirty="0"/>
              <a:t>SISTEMI FREE FLOATING E STATION BASED</a:t>
            </a:r>
          </a:p>
          <a:p>
            <a:pPr algn="just"/>
            <a:endParaRPr lang="it-IT" sz="2400" dirty="0"/>
          </a:p>
          <a:p>
            <a:pPr marL="285750" indent="-285750" algn="just">
              <a:buFont typeface="Arial" panose="020B0604020202020204" pitchFamily="34" charset="0"/>
              <a:buChar char="•"/>
            </a:pPr>
            <a:r>
              <a:rPr lang="it-IT" sz="2400" dirty="0"/>
              <a:t>free </a:t>
            </a:r>
            <a:r>
              <a:rPr lang="it-IT" sz="2400" dirty="0" err="1"/>
              <a:t>floating</a:t>
            </a:r>
            <a:r>
              <a:rPr lang="it-IT" sz="2400" dirty="0"/>
              <a:t>, che permette di poter rilevare tramite le mappe e il posizionamento GPS fatto con il proprio device mobile, dove si trova il mezzo di trasporto di nostro interesse</a:t>
            </a:r>
          </a:p>
          <a:p>
            <a:pPr marL="285750" indent="-285750" algn="just">
              <a:buFont typeface="Arial" panose="020B0604020202020204" pitchFamily="34" charset="0"/>
              <a:buChar char="•"/>
            </a:pPr>
            <a:endParaRPr lang="it-IT" sz="2400" dirty="0"/>
          </a:p>
          <a:p>
            <a:pPr marL="285750" indent="-285750" algn="just">
              <a:buFont typeface="Arial" panose="020B0604020202020204" pitchFamily="34" charset="0"/>
              <a:buChar char="•"/>
            </a:pPr>
            <a:r>
              <a:rPr lang="it-IT" sz="2400" dirty="0"/>
              <a:t>station </a:t>
            </a:r>
            <a:r>
              <a:rPr lang="it-IT" sz="2400" dirty="0" err="1"/>
              <a:t>based</a:t>
            </a:r>
            <a:r>
              <a:rPr lang="it-IT" sz="2400" dirty="0"/>
              <a:t> che prevedono la presa e la riconsegna del mezzo in parcheggi o stazioni fisse.</a:t>
            </a:r>
          </a:p>
        </p:txBody>
      </p:sp>
    </p:spTree>
    <p:extLst>
      <p:ext uri="{BB962C8B-B14F-4D97-AF65-F5344CB8AC3E}">
        <p14:creationId xmlns:p14="http://schemas.microsoft.com/office/powerpoint/2010/main" val="133829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A250004-23D4-46C5-A7B9-65A9FF545D10}"/>
              </a:ext>
            </a:extLst>
          </p:cNvPr>
          <p:cNvSpPr txBox="1"/>
          <p:nvPr/>
        </p:nvSpPr>
        <p:spPr>
          <a:xfrm>
            <a:off x="631812" y="68746"/>
            <a:ext cx="6933613" cy="584775"/>
          </a:xfrm>
          <a:prstGeom prst="rect">
            <a:avLst/>
          </a:prstGeom>
          <a:noFill/>
        </p:spPr>
        <p:txBody>
          <a:bodyPr wrap="square" rtlCol="0">
            <a:spAutoFit/>
          </a:bodyPr>
          <a:lstStyle/>
          <a:p>
            <a:r>
              <a:rPr lang="it-IT" sz="3200" dirty="0"/>
              <a:t>Quali dati?</a:t>
            </a:r>
          </a:p>
        </p:txBody>
      </p:sp>
      <p:sp>
        <p:nvSpPr>
          <p:cNvPr id="2" name="Rettangolo 1"/>
          <p:cNvSpPr/>
          <p:nvPr/>
        </p:nvSpPr>
        <p:spPr>
          <a:xfrm>
            <a:off x="4697816" y="76467"/>
            <a:ext cx="6902303" cy="14988719"/>
          </a:xfrm>
          <a:prstGeom prst="rect">
            <a:avLst/>
          </a:prstGeom>
        </p:spPr>
        <p:txBody>
          <a:bodyPr wrap="square">
            <a:spAutoFit/>
          </a:bodyPr>
          <a:lstStyle/>
          <a:p>
            <a:r>
              <a:rPr lang="it-IT" sz="3200" dirty="0"/>
              <a:t>PROFILAZIONE</a:t>
            </a:r>
          </a:p>
          <a:p>
            <a:pPr marL="342900" indent="-342900">
              <a:buFont typeface="Arial" panose="020B0604020202020204" pitchFamily="34" charset="0"/>
              <a:buChar char="•"/>
            </a:pPr>
            <a:r>
              <a:rPr lang="it-IT" sz="2400" dirty="0"/>
              <a:t>posizione GPS utile a fornire indicazione su dove si trova il mezzo che stiamo cercando e dove lo stiamo lasciando</a:t>
            </a:r>
          </a:p>
          <a:p>
            <a:pPr marL="342900" indent="-342900">
              <a:buFont typeface="Arial" panose="020B0604020202020204" pitchFamily="34" charset="0"/>
              <a:buChar char="•"/>
            </a:pPr>
            <a:r>
              <a:rPr lang="it-IT" sz="2400" dirty="0"/>
              <a:t>sistemi di notifiche </a:t>
            </a:r>
            <a:r>
              <a:rPr lang="it-IT" sz="2400" dirty="0" err="1"/>
              <a:t>push</a:t>
            </a:r>
            <a:r>
              <a:rPr lang="it-IT" sz="2400" dirty="0"/>
              <a:t>, che posso inviarci continuamente informazioni sui mezzi disponibili nelle vicinanze, quindi monitorando i nostri spostamenti, anche se non interessati al servizio.</a:t>
            </a:r>
          </a:p>
          <a:p>
            <a:r>
              <a:rPr lang="it-IT" sz="2400" dirty="0"/>
              <a:t> </a:t>
            </a:r>
          </a:p>
          <a:p>
            <a:r>
              <a:rPr lang="it-IT" sz="2400" dirty="0"/>
              <a:t>I tipi di dati trattati sono necessari per la fornitura dei servizi stessi, e quindi conformi al tipo di trattamento ed al contratto stipolato per il tipo di servizio.</a:t>
            </a:r>
          </a:p>
          <a:p>
            <a:r>
              <a:rPr lang="it-IT" sz="2400" dirty="0"/>
              <a:t>Quello che spesso avviene, è invece il trattamento di  dati per ulteriori finalità che non hanno niente a che fare con le finalità di scopo o con la tutela dei diritti del titolare, ma che si rendono possibili, sulla base del consenso espresso in fase di registrazione ai sistemi.</a:t>
            </a:r>
          </a:p>
          <a:p>
            <a:r>
              <a:rPr lang="it-IT" sz="2400" dirty="0"/>
              <a:t> </a:t>
            </a:r>
          </a:p>
          <a:p>
            <a:r>
              <a:rPr lang="it-IT" sz="2400" dirty="0"/>
              <a:t>Alcuni sistemi analizzati (car2go) possono arrivare a profilare informazioni degli interessati tramite l’uso di </a:t>
            </a:r>
            <a:r>
              <a:rPr lang="it-IT" sz="2400" dirty="0" err="1"/>
              <a:t>cookyes</a:t>
            </a:r>
            <a:r>
              <a:rPr lang="it-IT" sz="2400" dirty="0"/>
              <a:t> per l’invio di proposte pubblicitarie, che prevedono fra le alter cose, anche il trasferimento dei dati raccolti in paesi terzi fuori dalla UE.</a:t>
            </a:r>
          </a:p>
          <a:p>
            <a:r>
              <a:rPr lang="it-IT" sz="2400" dirty="0"/>
              <a:t> </a:t>
            </a:r>
          </a:p>
          <a:p>
            <a:r>
              <a:rPr lang="it-IT" sz="2400" dirty="0"/>
              <a:t>Particolare attenzione è quindi da rivolgere alle stesse APP, ed al livello di implementazione delle stesse, con la possibilità di modificare il livello di consenso dei </a:t>
            </a:r>
            <a:r>
              <a:rPr lang="it-IT" sz="2400" dirty="0" err="1"/>
              <a:t>cookyes</a:t>
            </a:r>
            <a:r>
              <a:rPr lang="it-IT" sz="2400" dirty="0"/>
              <a:t> e alle dichiarazioni rese dagli sviluppatori, relativi alla </a:t>
            </a:r>
            <a:r>
              <a:rPr lang="it-IT" sz="2400" dirty="0" err="1"/>
              <a:t>anonimizzazione</a:t>
            </a:r>
            <a:r>
              <a:rPr lang="it-IT" sz="2400" dirty="0"/>
              <a:t> di alcuni dati come l’indirizzo IP. </a:t>
            </a:r>
          </a:p>
          <a:p>
            <a:r>
              <a:rPr lang="it-IT" sz="2400" dirty="0"/>
              <a:t>Va detto che una parte di questi dati come le informazioni di sessione che comprendo anche l’ID che identifica l’interessato, sono misure di sicurezza necessarie per garantire la forniture degli stessi servizi, e che pertanto sono necessari.</a:t>
            </a:r>
          </a:p>
          <a:p>
            <a:r>
              <a:rPr lang="it-IT" sz="2400" dirty="0"/>
              <a:t> </a:t>
            </a:r>
          </a:p>
          <a:p>
            <a:r>
              <a:rPr lang="it-IT" sz="2400" dirty="0"/>
              <a:t>Molta attenzione è quindi da rivolgere alla fase di registrazione alle piattaforme ed alle APP per i servi dei Titolari, per permettere la raccolta dei soli dati utili necessari alla fornitura dei servizi.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49" y="768202"/>
            <a:ext cx="3965058" cy="396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511249" y="4903012"/>
            <a:ext cx="3422798" cy="1200329"/>
          </a:xfrm>
          <a:prstGeom prst="rect">
            <a:avLst/>
          </a:prstGeom>
        </p:spPr>
        <p:txBody>
          <a:bodyPr wrap="square">
            <a:spAutoFit/>
          </a:bodyPr>
          <a:lstStyle/>
          <a:p>
            <a:r>
              <a:rPr lang="it-IT" sz="3600" dirty="0"/>
              <a:t>Dati comuni ma non solo…..</a:t>
            </a:r>
          </a:p>
        </p:txBody>
      </p:sp>
    </p:spTree>
    <p:extLst>
      <p:ext uri="{BB962C8B-B14F-4D97-AF65-F5344CB8AC3E}">
        <p14:creationId xmlns:p14="http://schemas.microsoft.com/office/powerpoint/2010/main" val="3184345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TM03457452[[fn=Celestiale]]</Template>
  <TotalTime>467</TotalTime>
  <Words>1093</Words>
  <Application>Microsoft Office PowerPoint</Application>
  <PresentationFormat>Widescreen</PresentationFormat>
  <Paragraphs>99</Paragraphs>
  <Slides>15</Slides>
  <Notes>0</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Arial</vt:lpstr>
      <vt:lpstr>Calibri</vt:lpstr>
      <vt:lpstr>Calibri Light</vt:lpstr>
      <vt:lpstr>Calibri, serif</vt:lpstr>
      <vt:lpstr>Liberation Serif</vt:lpstr>
      <vt:lpstr>StarSymbol</vt:lpstr>
      <vt:lpstr>Celestiale</vt:lpstr>
      <vt:lpstr>Social scoring e mobilita’ sostenibile, che fine fa la privacy?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scoring e mobilita’ sostenibile, che fine fa la privacy?</dc:title>
  <dc:creator>Graziano Albanese</dc:creator>
  <cp:lastModifiedBy>Graziano Albanese</cp:lastModifiedBy>
  <cp:revision>17</cp:revision>
  <dcterms:created xsi:type="dcterms:W3CDTF">2019-06-01T12:58:27Z</dcterms:created>
  <dcterms:modified xsi:type="dcterms:W3CDTF">2019-06-06T05:22:34Z</dcterms:modified>
</cp:coreProperties>
</file>