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498"/>
    <a:srgbClr val="5E7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16"/>
            <a:ext cx="12213259" cy="68460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47166" y="418011"/>
            <a:ext cx="3749039" cy="1867989"/>
          </a:xfrm>
        </p:spPr>
        <p:txBody>
          <a:bodyPr anchor="b"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92095"/>
            <a:ext cx="10146030" cy="352773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88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1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6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75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7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97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33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69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96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59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A393-A89B-4D3E-9AEC-0CDBD2E8F88E}" type="datetimeFigureOut">
              <a:rPr lang="it-IT" smtClean="0"/>
              <a:t>14/04/2017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BF38-188D-4328-AEBF-14F5693F2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8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6550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rgbClr val="0070C0"/>
                </a:solidFill>
                <a:latin typeface="Milano LET" pitchFamily="2" charset="0"/>
              </a:rPr>
              <a:t>Panem et </a:t>
            </a:r>
            <a:r>
              <a:rPr lang="it-IT" sz="5400" b="1" dirty="0" err="1">
                <a:solidFill>
                  <a:srgbClr val="0070C0"/>
                </a:solidFill>
                <a:latin typeface="Milano LET" pitchFamily="2" charset="0"/>
              </a:rPr>
              <a:t>circenses</a:t>
            </a:r>
            <a:r>
              <a:rPr lang="it-IT" sz="5400" b="1" dirty="0">
                <a:solidFill>
                  <a:srgbClr val="0070C0"/>
                </a:solidFill>
                <a:latin typeface="Milano LET" pitchFamily="2" charset="0"/>
              </a:rPr>
              <a:t> </a:t>
            </a:r>
            <a:r>
              <a:rPr lang="it-IT" sz="5400" b="1" dirty="0" smtClean="0">
                <a:solidFill>
                  <a:srgbClr val="0070C0"/>
                </a:solidFill>
                <a:latin typeface="Milano LET" pitchFamily="2" charset="0"/>
              </a:rPr>
              <a:t/>
            </a:r>
            <a:br>
              <a:rPr lang="it-IT" sz="5400" b="1" dirty="0" smtClean="0">
                <a:solidFill>
                  <a:srgbClr val="0070C0"/>
                </a:solidFill>
                <a:latin typeface="Milano LET" pitchFamily="2" charset="0"/>
              </a:rPr>
            </a:br>
            <a:r>
              <a:rPr lang="it-IT" sz="5400" b="1" dirty="0" smtClean="0">
                <a:solidFill>
                  <a:srgbClr val="0070C0"/>
                </a:solidFill>
                <a:latin typeface="Milano LET" pitchFamily="2" charset="0"/>
              </a:rPr>
              <a:t>l’ha </a:t>
            </a:r>
            <a:r>
              <a:rPr lang="it-IT" sz="5400" b="1" dirty="0">
                <a:solidFill>
                  <a:srgbClr val="0070C0"/>
                </a:solidFill>
                <a:latin typeface="Milano LET" pitchFamily="2" charset="0"/>
              </a:rPr>
              <a:t>detto </a:t>
            </a:r>
            <a:r>
              <a:rPr lang="it-IT" sz="5400" b="1" dirty="0" err="1">
                <a:solidFill>
                  <a:srgbClr val="0070C0"/>
                </a:solidFill>
                <a:latin typeface="Milano LET" pitchFamily="2" charset="0"/>
              </a:rPr>
              <a:t>Zuckerberg</a:t>
            </a:r>
            <a:r>
              <a:rPr lang="it-IT" sz="5400" b="1" dirty="0">
                <a:solidFill>
                  <a:srgbClr val="0070C0"/>
                </a:solidFill>
                <a:latin typeface="Milano LET" pitchFamily="2" charset="0"/>
              </a:rPr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91" y="1967808"/>
            <a:ext cx="6780159" cy="48901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18054055">
            <a:off x="-568259" y="3756991"/>
            <a:ext cx="409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latin typeface="Milano LET" pitchFamily="2" charset="0"/>
              </a:rPr>
              <a:t>Diego Giorio</a:t>
            </a:r>
            <a:endParaRPr lang="it-IT" sz="4400" b="1" dirty="0">
              <a:solidFill>
                <a:srgbClr val="0070C0"/>
              </a:solidFill>
              <a:latin typeface="Milano LET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8054055">
            <a:off x="8586391" y="2301605"/>
            <a:ext cx="4540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latin typeface="Milano LET" pitchFamily="2" charset="0"/>
              </a:rPr>
              <a:t>XXI  e-privacy</a:t>
            </a:r>
            <a:endParaRPr lang="it-IT" sz="4400" b="1" dirty="0">
              <a:solidFill>
                <a:srgbClr val="0070C0"/>
              </a:solidFill>
              <a:latin typeface="Milano LET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054055">
            <a:off x="8514556" y="3936943"/>
            <a:ext cx="495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latin typeface="Milano LET" pitchFamily="2" charset="0"/>
              </a:rPr>
              <a:t>Lucca – 24 giugno 2017</a:t>
            </a:r>
            <a:endParaRPr lang="it-IT" sz="3600" b="1" dirty="0">
              <a:solidFill>
                <a:srgbClr val="0070C0"/>
              </a:solidFill>
              <a:latin typeface="Milano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92094"/>
            <a:ext cx="10129823" cy="3858831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problema centrale, piuttosto, risiede nella larga diponibilità di tecnologia a basso costo, non necessariamente legata alla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Rete: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semplice diceria, anche fondata, in passato poteva sempre essere negata dall’interessata; un video o una foto sono invece molto più difficili da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sconfessare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(sempre che siano autentici).</a:t>
            </a:r>
          </a:p>
        </p:txBody>
      </p:sp>
    </p:spTree>
    <p:extLst>
      <p:ext uri="{BB962C8B-B14F-4D97-AF65-F5344CB8AC3E}">
        <p14:creationId xmlns:p14="http://schemas.microsoft.com/office/powerpoint/2010/main" val="4138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92094"/>
            <a:ext cx="10129823" cy="385883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addietro non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c'erano i social, una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bufala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girava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solo nel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borgo: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impattava però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100% delle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persone, dato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ci si conosceva più o meno tutti, tanto nei piccoli centri quanto nei quartieri cittadini.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Oggi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una notizia viene diluita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flusso continuo di informazioni, che la disperde e conduce all’oblio anche troppo in fretta.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massimo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nella Rete c'è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opposto, una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bulimia di conoscenza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 ci porta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 non soffermarci su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nulla: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perché determinati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problemi non si vogliono vedere,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perché distrarre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gente dalle questioni più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serie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può essere una scelta politica ben precisa e consapevole.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3306" y="1941326"/>
            <a:ext cx="10129823" cy="616343"/>
          </a:xfrm>
          <a:solidFill>
            <a:srgbClr val="5E7DBD"/>
          </a:solidFill>
        </p:spPr>
        <p:txBody>
          <a:bodyPr anchor="ctr">
            <a:norm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detto </a:t>
            </a:r>
            <a:r>
              <a:rPr lang="it-IT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panem</a:t>
            </a:r>
            <a:r>
              <a:rPr lang="it-IT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it-IT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circenses</a:t>
            </a:r>
            <a:r>
              <a:rPr lang="it-IT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l’ha inventato </a:t>
            </a: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Zuckerberg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92" y="2560902"/>
            <a:ext cx="5957849" cy="42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3179928"/>
            <a:ext cx="10129823" cy="2037531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 contro, anche le teorie del complotto sono, da secoli, un modo di schierarsi contro il potere costituito, nella speranza 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sovvertirlo;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volta che accadono fatti gravi, dall’ 11 settembre ad un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terremoto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si scatenano, oggi come un tempo, le teorie di macchinazioni occulte e la caccia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agli untori. </a:t>
            </a:r>
          </a:p>
        </p:txBody>
      </p:sp>
    </p:spTree>
    <p:extLst>
      <p:ext uri="{BB962C8B-B14F-4D97-AF65-F5344CB8AC3E}">
        <p14:creationId xmlns:p14="http://schemas.microsoft.com/office/powerpoint/2010/main" val="84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3179928"/>
            <a:ext cx="10129823" cy="3370997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Anche il fatto che certe bufale girino tanto da diventare una specie di dogma laico non è nuovo, ma ha radici molto più profonde. 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Tanti danno oggi per scontato che la Chiesa del medioevo abbia portato ad un periodo di oscurantismo, in contrapposizione all’età dei lumi.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20370"/>
            <a:ext cx="10129823" cy="3930555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Certo, errori ne sono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stati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commessi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Però pochi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ricordano che le università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sono diffuse proprio nel medioevo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partire dalle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scuole delle cattedrali e dei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monasteri,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Lavoisier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stato condannato a morte dai rivoluzionari perché aveva collaborato col governo precedente per realizzare una riforma fiscale e per introdurre il sistema metrico decimale.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All’osservazione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si trattava di una mente fine, di uno scienziato, il Tribunale avrebbe risposto che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République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n'a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savants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ovvero che, in piena età dei lumi, la Repubblica non ha bisogno 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sapienti!</a:t>
            </a:r>
          </a:p>
        </p:txBody>
      </p:sp>
    </p:spTree>
    <p:extLst>
      <p:ext uri="{BB962C8B-B14F-4D97-AF65-F5344CB8AC3E}">
        <p14:creationId xmlns:p14="http://schemas.microsoft.com/office/powerpoint/2010/main" val="3425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20370"/>
            <a:ext cx="10129823" cy="3930555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Oppure 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Cina 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Mao: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non aveva bisogno di medici perché il popolo deve curarsi da solo.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Qualcuno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ritiene che siano solo leggende, altri che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tratti di esagerazioni, altri ancora che siano fatti storici.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Ad esempio c’è chi sostiene che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nella Cina rivoluzionaria ci sarebbero stati pochi dottori, 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troppo </a:t>
            </a:r>
            <a:r>
              <a:rPr lang="it-IT" b="1" smtClean="0">
                <a:latin typeface="Arial" panose="020B0604020202020204" pitchFamily="34" charset="0"/>
                <a:cs typeface="Arial" panose="020B0604020202020204" pitchFamily="34" charset="0"/>
              </a:rPr>
              <a:t>concentrati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 città, per cui Mao ridusse il periodo di formazione dei medici a soli due anni, per portare subito assistenza nelle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campagne;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suo operato sarebbe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quindi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più che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ragionevole.</a:t>
            </a:r>
          </a:p>
        </p:txBody>
      </p:sp>
    </p:spTree>
    <p:extLst>
      <p:ext uri="{BB962C8B-B14F-4D97-AF65-F5344CB8AC3E}">
        <p14:creationId xmlns:p14="http://schemas.microsoft.com/office/powerpoint/2010/main" val="37935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3193576"/>
            <a:ext cx="10129823" cy="3357349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è questa la sede per un dibattito teologico/storico.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mi interessa, in questo contesto, è osservare che molte [bufale? verità?] erano oggetto di dibattito già nell’800 – ed anche prima -, senza dover aspettare che arrivasse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634018"/>
            <a:ext cx="10129823" cy="3821373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un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lato il WEB può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circolare notizie false insieme a quelle vere,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dall’altro offre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possibilità di avere accesso ad un patrimonio sterminato 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conoscenza: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formano le menti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diffonde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cultura superando limiti geografici ed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consente la comparazione di più punti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vista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modo migliore di formarsi un’opinione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è leggere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testo “obiettivo”, che non esiste, quanto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leggere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opinioni contrapposte e valutarle con la propria testa, operazione sicuramente facilitata dal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(la lettura, intendo, non il ragionamento).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839" y="484474"/>
            <a:ext cx="4180656" cy="21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74961"/>
            <a:ext cx="10129823" cy="38213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Piuttosto in questo processo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c’è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problema intrinseco dei motori “intelligenti”, ovvero il fatto che tentano di individuare i miei gusti e mi offrono quindi in modo prioritario siti che concordano con la mia opinione, portando ad una sorta di auto-convincimento vidimato dalla Rete.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Pensiamo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comunque alle biblioteche il cui patrimonio è stato reso disponibile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on-line;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pensiamo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ed altre piattaforme MOOC, che hanno portato corsi di Harward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altre università prestigiose negli angoli più remoti del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mondo.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Hanno oltretutto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favorito l’aggregazione ed il confronto, dato che in molti contesti i ragazzi si radunano per seguire insieme le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lezioni. </a:t>
            </a:r>
          </a:p>
        </p:txBody>
      </p:sp>
    </p:spTree>
    <p:extLst>
      <p:ext uri="{BB962C8B-B14F-4D97-AF65-F5344CB8AC3E}">
        <p14:creationId xmlns:p14="http://schemas.microsoft.com/office/powerpoint/2010/main" val="6583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Tanto per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partire da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punto concreto, vi porto un pochino indietro nel tempo.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tantissimo, come avevo fatto in interventi passati, quando avevo citato le trasformazioni del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Cambriano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 i bagni pubblici di Efeso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volta torniamo solamente alle scuole elementari: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71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74961"/>
            <a:ext cx="10129823" cy="3821373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Condividere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 correggere i lavori in modo collettivo consente di realizzare patrimoni culturali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immensi (pensiamo a Wikipedia).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Aiuta ad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evitare quei problemi di copiatura e traduzione che hanno creato tante distorsioni in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passato, ad esempio: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l’idea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Eva avesse offerto ad Adamo una mela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(la Bibbia non specifica il frutto: l’equivoco è nato nel medioevo per assonanza con la parola </a:t>
            </a:r>
            <a:r>
              <a:rPr lang="it-IT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malus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promessa delle settantadue vergini del paradiso islamico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(il testo originario del Corano, parlerebbe di </a:t>
            </a:r>
            <a:r>
              <a:rPr lang="it-IT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, “chicchi d’uva”, che nel deserto era considerata una rarissima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delizia,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non di </a:t>
            </a:r>
            <a:r>
              <a:rPr lang="it-IT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huri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, vergini, ma, nella scrittura, l’arabo antico era solo consonantico ed è nato un piccolo malinteso).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74961"/>
            <a:ext cx="10129823" cy="3821373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Sicuramente qualche islamista non sarà d’accordo con questa lettura,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 questa chiacchierata l’obiettivo non è l’esegesi coranica, bensì evidenziare come di verità ce ne siano tante e le bufale girino da secoli,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 senza Internet.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10129823" cy="3821373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Pensiamo anche agli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errori degli amanuensi, che potevano saltare una riga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(cosiddetto errore di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parablepsis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 per omeoteleuto o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omeoarco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 seconda che la frase saltata avesse la stessa fine o lo stesso inizio di quella copiata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ppure potevano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sbagliare a copiare o ad abbreviare un termine, o addirittura “correggere” intenzionalmente un testo considerato errato (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cosiddetto errore di ipercorrettismo). </a:t>
            </a:r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esempio “Dio”,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Theos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era abbreviato in ΘΣ, alquanto simile a “il quale”, ΟΣ. Evidente che fra “…Dio disse” e “…il quale disse” c’è solo un trattino di differenza, ma una profonda variazione di significato 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Oggi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errore in un testo può essere evidenziato immediatamente: pensiamo alle funzioni di evidenziazione condivisa del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Kindle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di Amazon.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6608701" cy="3821373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 come non ricordare il Mosè di Michelangelo, capolavoro assoluto dell’arte, che presenta però un curioso paio di corna sulla fronte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problema è nato dal fatto che la Bibbia racconta che Mosè, ricevute le Tavole della Legge, scese dal monte presentando …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qui la parola ebraica può essere tradotta tanto “corna” quanto “raggi di luce”.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3" y="655091"/>
            <a:ext cx="3398293" cy="50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6595053" cy="382137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Oggi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appare evidente che la frase vuol significare che il suo volto era radioso, ma San Girolamo, nel tradurre la Vulgata, ritenne che l’aura luminosa fosse propria solo della divinità e scrisse quindi “corna”, diligentemente scolpite dall’artista.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bozza di traduzione fosse stata resa disponibile su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 Medium per la revisione, probabilmente oggi ammireremmo un Mosè leggermente diverso.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69" y="1375012"/>
            <a:ext cx="2748023" cy="38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10129824" cy="399879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Certo, anche allora si sarebbe potuto far rivedere il testo,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però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all’epoca pochi sapevano leggere e scrivere, figuriamoci tradurre in latino dal greco ed ebraico, e quei pochi o erano allievi di una scuola, che quindi mai si sarebbero osati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contraddire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il maestro,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oppure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erano talmente sparsi nelle varie corti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abbazie da rendere pressoché impossibile, con i mezzi disponibili a quel tempo, un’attività condivisa.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 era riusciti ad Alessandria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d’Egitto,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 la Versione dei Settanta, quando settantadue saggi si radunarono per tradurre la Bibbia dall’ebraico al greco, ma si tratta di una notevole eccezione nel panorama storico.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10129824" cy="399879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 ogni caso, ogni persona ed ogni generazione valuta i fatti attraverso i propri filtri culturali e cognitivi;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 questo osservo sempre con sospetto quegli scienziati che, convinti di aver rimosso tutti gli errori del passato, dispensano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certezze.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sono sfiorati dall'idea che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nel futuro, i nostri discendenti guarderanno alle nostre teorie e conoscenze con lo stesso sorriso ironico con cui accogliamo oggi questi errori del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passato?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scienza è dubbio, ricerca, evoluzione, perfezionamento; se si pensa di essere arrivati alla verità assoluta la si trasforma in una religione, in un’ideologia.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10129824" cy="399879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Insomma, in termini di errori e bufale nulla di nuovo sotto il sole, tanto che si parli di papiri quanto di bit.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Può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cambiare la magnitudo dell’impatto, ma, tutto sommato, per le questioni personali è sempre il 100% delle persone a cui realmente può interessare e delle quali mi interessa l’opinione.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Piuttosto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vedo un problema un po’ più serio per i personaggi pubblici: se il Re Sole diceva una stupidaggine, questa restava confinata tra la corte, i diplomatici ed i personaggi che vi ruotavano attorno;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oggi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qualunque VIP che scriva un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 sproposito viene immediatamente letto da milioni di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fellower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947915"/>
            <a:ext cx="10129824" cy="3630305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Altrettanto immediata, però, può essere la possibilità di replica, annullando almeno parzialmente l’effetto,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Inoltre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gran parlare che si sta facendo ora attorno alle bufale in rete ha tutto sommato portato alla luce un problema antico come il mondo, ma solo recentemente oggetto di attenzione.</a:t>
            </a:r>
          </a:p>
        </p:txBody>
      </p:sp>
    </p:spTree>
    <p:extLst>
      <p:ext uri="{BB962C8B-B14F-4D97-AF65-F5344CB8AC3E}">
        <p14:creationId xmlns:p14="http://schemas.microsoft.com/office/powerpoint/2010/main" val="28477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7"/>
            <a:ext cx="10129824" cy="399879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Peraltro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lodevole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obiettivo di combattere le bufale in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 presenta un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grosso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pericolo: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censura di tutto ciò che non è conforme al pensiero dominante, facendo cadere una delle peculiarità delle Rete, ovvero la libera espressione.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non aveva tutti i torti Umberto Eco nel dire che Internet ha dato diritto di parola agli imbecilli, però chi deve stabilire che lui non è un imbecille e può quindi scrivere quel che gli pare, mentre un altro può solo leggere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mancano mai coloro che poco intendono e molto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giudicano.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aveva detto Antonio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Rosmini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che è vissuto tra il 1797 ed il 1855, e che non credo quindi abbia avuto accesso 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7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53" y="2692094"/>
            <a:ext cx="6215169" cy="33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3637" y="2489780"/>
            <a:ext cx="10129824" cy="3998793"/>
          </a:xfrm>
        </p:spPr>
        <p:txBody>
          <a:bodyPr>
            <a:noAutofit/>
          </a:bodyPr>
          <a:lstStyle/>
          <a:p>
            <a:pPr algn="just"/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Quando la pubblicazione di un libro era impegnativa in termini di impaginazione, stampa, distribuzione, un nuovo autore doveva </a:t>
            </a:r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basarsi: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presentazione di un autore famoso, </a:t>
            </a:r>
            <a:endParaRPr lang="it-IT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fortuna di incontrare i gusti del selezionatore, </a:t>
            </a:r>
            <a:endParaRPr lang="it-IT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coraggio di qualche editore che provava a dare alle stampe un libro dal successo dubbio. </a:t>
            </a:r>
            <a:endParaRPr lang="it-IT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Oggi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chiunque può pubblicare – magari anche troppo facilmente – un e-book ed offrirlo al giudizio del pubblico. </a:t>
            </a:r>
            <a:endParaRPr lang="it-IT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passato moltissime opere degne </a:t>
            </a:r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state scartate </a:t>
            </a:r>
            <a:r>
              <a:rPr lang="it-I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 se di alto valore culturale, per valutazioni affrettate o per mancanza di mercato.</a:t>
            </a:r>
            <a:endParaRPr 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734235"/>
            <a:ext cx="10129824" cy="3843985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contro,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opere meno importanti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state offerte al pubblico per ragioni commerciali e non culturali,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oppure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perché l’autore aveva una disponibilità propria e sosteneva quindi personalmente tutti i costi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(quelli che Umberto Eco, ne Il pendolo di Foucault, chiama autori APS, “A Proprie Spese”). </a:t>
            </a:r>
            <a:endParaRPr lang="it-I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incoraggiante esempio di self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Marcos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Chicot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col suo L’assassino di Pitagora, bel romanzo storico che ha visto la luce grazie al WEB, dopo essere stato rifiutato da vari editori, e che ora è conteso da quelle stesse Case che lo avevano scartato.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4672" y="2579428"/>
            <a:ext cx="10129824" cy="1924334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Storia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analoga a quella di Jack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ben descritta in Martin Eden; nel 1909 non c’era però il self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su Internet!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contro, quella stessa possibilità di auto-pubblicazione consente di far circolare anche opere quantomeno discutibili: è l’inevitabile rovescio della medaglia.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784673" y="4503762"/>
            <a:ext cx="10129823" cy="616343"/>
          </a:xfrm>
          <a:prstGeom prst="rect">
            <a:avLst/>
          </a:prstGeom>
          <a:solidFill>
            <a:srgbClr val="5E7DBD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il bello di un’opera discutibile è proprio il poterne discutere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88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7377" y="2620371"/>
            <a:ext cx="10129824" cy="388961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Non sempre, comunque, la selezione degli “esperti“ corrisponde al giudizio del pubblico.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Microsoft è nata perché l’IBM riteneva che il software fosse una parte residuale del valore di un computer e decise di lasciar perdere le noccioline;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Raffaella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Carrà fu giudicata da Macario non adatta a fare la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soubrette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 recentissimo mercato della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new economy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non mancano i casi di dipendenti licenziati o comunque non valorizzati, le cui idee sono poi state ricomprate a caro prezzo.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Steve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Jobs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docet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7377" y="2620371"/>
            <a:ext cx="10129824" cy="3889611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Auspico certamente un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controllo contro le deviazioni più estreme, come pedofilia, terrorismo, traffico d’armi,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credo però che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Internet non debba assolutamente essere sottoposta ad un controllo (da parte di chi?),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esattamente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come non credo che possa e debba esserci un controllo delle idee e delle pubblicazioni nel mondo reale.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questo guardo con molta diffidenza ai sistemi anti-bufale e non per nulla sono contrario alle leggi contro il negazionismo.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890" y="525576"/>
            <a:ext cx="2921275" cy="19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7377" y="2620371"/>
            <a:ext cx="10129824" cy="388961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certo perché sia negazionista, anche perché tanto mio nonno quanto il mio prozio furono internati in campi di concentramento, ed ho potuto avere notizie di prima mano;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peraltro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gli stessi imputati del processo di Norimberga si difesero sostenendo che stavano eseguendo gli ordini, non negando i fatti contestati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Sono però ugualmente contrario ad una legge che imponga un modo unico di vedere la storia perché ritengo che quella norma, anziché rendere omaggio a quanti hanno combattuto, hanno sofferto e sono morti per la libertà, disonori invece la loro memoria, imponendo una censura, che è l’esatto opposto degli ideali per i quali si sono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immolati.</a:t>
            </a:r>
          </a:p>
        </p:txBody>
      </p:sp>
    </p:spTree>
    <p:extLst>
      <p:ext uri="{BB962C8B-B14F-4D97-AF65-F5344CB8AC3E}">
        <p14:creationId xmlns:p14="http://schemas.microsoft.com/office/powerpoint/2010/main" val="15564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18386" y="2504320"/>
            <a:ext cx="10129824" cy="2677770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storia si fa sui libri – o su Internet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non si fa a colpi di codice penale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Vogliamo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forse affiancare al codice civile e penale anche un codice storico, per cui l’interpretazione della Storia diviene unica e prefissata, e chi la pensa diversamente viene sanzionato?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il prezzo da pagare per la libertà è la pubblicazione di qualche testo squinternato, personalmente sono disposto a pagarlo.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778187" y="5062678"/>
            <a:ext cx="3447187" cy="1490660"/>
            <a:chOff x="4778187" y="5062678"/>
            <a:chExt cx="3447187" cy="149066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187" y="5082988"/>
              <a:ext cx="987540" cy="1470350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702" y="5062678"/>
              <a:ext cx="998804" cy="1490659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125" y="5082987"/>
              <a:ext cx="1050249" cy="1470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3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7377" y="2620371"/>
            <a:ext cx="10129824" cy="3889611"/>
          </a:xfrm>
        </p:spPr>
        <p:txBody>
          <a:bodyPr>
            <a:normAutofit/>
          </a:bodyPr>
          <a:lstStyle/>
          <a:p>
            <a:pPr algn="just"/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«Il pericolo che incombe sulla società di oggi non è quello dell’olocausto nucleare, ma della perdita della libertà di coscienza delle persone, delle famiglie, dei popoli, delle nazioni, ottenuta attraverso l’uso senza scrupoli dei mezzi della comunicazione 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sociale»</a:t>
            </a:r>
          </a:p>
          <a:p>
            <a:pPr algn="just"/>
            <a:r>
              <a:rPr lang="it-IT" dirty="0" smtClean="0"/>
              <a:t>San </a:t>
            </a:r>
            <a:r>
              <a:rPr lang="it-IT" dirty="0"/>
              <a:t>Giovanni Paolo II, </a:t>
            </a:r>
            <a:r>
              <a:rPr lang="it-IT" dirty="0" err="1"/>
              <a:t>Dives</a:t>
            </a:r>
            <a:r>
              <a:rPr lang="it-IT" dirty="0"/>
              <a:t> in misericordia, n.11</a:t>
            </a:r>
            <a:endParaRPr lang="it-IT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7377" y="2620371"/>
            <a:ext cx="10129824" cy="3889611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Voltaire ha coniato il detto: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È meglio correre il rischio di salvare un colpevole piuttosto che condannare un innocente, </a:t>
            </a:r>
            <a:endParaRPr lang="it-IT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esteso in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meglio dieci colpevoli in libertà piuttosto che un innocente in prigione.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Parafrasando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757378" y="4667535"/>
            <a:ext cx="10129823" cy="1009933"/>
          </a:xfrm>
          <a:prstGeom prst="rect">
            <a:avLst/>
          </a:prstGeom>
          <a:solidFill>
            <a:srgbClr val="5E7DBD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Meglio tante idee stupide in libertà, piuttosto che un’idea valida imprigionata dalla censura. 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869067" y="5861713"/>
            <a:ext cx="3906443" cy="464023"/>
          </a:xfrm>
          <a:prstGeom prst="rect">
            <a:avLst/>
          </a:prstGeom>
          <a:solidFill>
            <a:srgbClr val="5E7DBD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WEB come in libreria</a:t>
            </a:r>
            <a:endParaRPr lang="it-IT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7377" y="2620372"/>
            <a:ext cx="10129824" cy="1228298"/>
          </a:xfrm>
        </p:spPr>
        <p:txBody>
          <a:bodyPr>
            <a:normAutofit/>
          </a:bodyPr>
          <a:lstStyle/>
          <a:p>
            <a:pPr algn="just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6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Grazie per l'attenzione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95" y="3563368"/>
            <a:ext cx="2019436" cy="1194833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4546069" y="3675639"/>
            <a:ext cx="2851018" cy="114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Grazie per il  </a:t>
            </a:r>
            <a:endParaRPr lang="it-IT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651379" y="5701196"/>
            <a:ext cx="10235822" cy="638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i="1" dirty="0" smtClean="0">
                <a:solidFill>
                  <a:srgbClr val="366498"/>
                </a:solidFill>
                <a:latin typeface="Academy Engraved LET" pitchFamily="2" charset="0"/>
                <a:cs typeface="Arial" panose="020B0604020202020204" pitchFamily="34" charset="0"/>
              </a:rPr>
              <a:t>Diego Giorio – XXI e-privacy – Lucca 24 giugno 2017</a:t>
            </a:r>
            <a:endParaRPr lang="it-IT" sz="3600" b="1" i="1" dirty="0">
              <a:solidFill>
                <a:srgbClr val="366498"/>
              </a:solidFill>
              <a:latin typeface="Academy Engraved LE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52" y="499644"/>
            <a:ext cx="4838950" cy="60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92094"/>
            <a:ext cx="7785351" cy="2248395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Questo testo non è stato preso dal programma 2017 contro il cyber-bullismo: è tratto da un libro di religione di IV elementare del 1923.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qualcuno ha figli che frequentano queste scuole, potrà sviluppare le sue considerazioni personali rispetto ai programmi di oggi.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71" y="436728"/>
            <a:ext cx="2360679" cy="3787254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798320" y="4940489"/>
            <a:ext cx="10146030" cy="143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Io l’ho portato all’attenzione del pubblico per una considerazione tutto sommato banale, ovvero che nulla è cambiato nei millenni e che la psicologia dei singoli e delle masse sono rimaste le stesse, cambiano solamente i mezzi disponibili. </a:t>
            </a:r>
          </a:p>
        </p:txBody>
      </p:sp>
    </p:spTree>
    <p:extLst>
      <p:ext uri="{BB962C8B-B14F-4D97-AF65-F5344CB8AC3E}">
        <p14:creationId xmlns:p14="http://schemas.microsoft.com/office/powerpoint/2010/main" val="15075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clava si è passati ai missili intercontinentali, dal pettine d’osso si è passati alla spa ipertecnologica, dalle comari nei cortili si è passati 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ma i desideri, le paure, le gelosie, le malelingue sono le stesse che vengono già narrati nell’Epopea di Gilgamesh, scritta nel 1700 a.C. sulla base di poemetti sumerici risalenti al 2500. a.C.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78" y="4591904"/>
            <a:ext cx="1905000" cy="1905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95" y="4591904"/>
            <a:ext cx="299053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92094"/>
            <a:ext cx="10129823" cy="3858831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Neanche mi preoccupa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attraverso il WEB le notizie infondate possano circolare con maggiore velocità 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diffusione: </a:t>
            </a: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ciò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che al singolo importa, tutto sommato, è la propria rete di amicizie e relazioni sociali, comunque sia estesa ed articolata: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frequento una scuola lontana dal mio comune, se la mia vita sociale si incentra soprattutto sui compagni di classe e nel paese torno solo per dormire, il fatto che i vicini di casa facciano circolare delle voci su di me mi è abbastanza indifferente, sempre che venga a saperlo.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1" y="2692094"/>
            <a:ext cx="6651412" cy="2421773"/>
          </a:xfrm>
        </p:spPr>
        <p:txBody>
          <a:bodyPr>
            <a:normAutofit/>
          </a:bodyPr>
          <a:lstStyle/>
          <a:p>
            <a:pPr algn="just"/>
            <a:r>
              <a:rPr lang="it-IT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contraire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se leggo per caso su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che la sig.na X in Finlandia o in Cina è una ragazza facile, la cosa mi lascia totalmente indifferente, dato che non la conosco e, vera o no la notizia, la cosa non mi tocca.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1" y="1532466"/>
            <a:ext cx="3222580" cy="42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2692094"/>
            <a:ext cx="10129823" cy="3858831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Questo non significa che i problemi non esistano: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casi di suicidio perché foto o video osé sono finiti su Internet sono reali e sono drammatici.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anche in questo caso, il problema non lo vedo nella Rete in sé, che, come tutti gli strumenti, non è né buona né cattiva, e neppure nel fatto che alcuni ne abbiano fatto un uso distorto: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il loro cervello è quello, senza il WEB avrebbero sparlato nell’osteria, pubblicato un libello, oppure appeso un foglietto anonimo sulla bacheca dell’ufficio o dell’università. </a:t>
            </a: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2891</Words>
  <Application>Microsoft Office PowerPoint</Application>
  <PresentationFormat>Widescreen</PresentationFormat>
  <Paragraphs>126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Academy Engraved LET</vt:lpstr>
      <vt:lpstr>Arial</vt:lpstr>
      <vt:lpstr>Calibri</vt:lpstr>
      <vt:lpstr>Calibri Light</vt:lpstr>
      <vt:lpstr>Milano LET</vt:lpstr>
      <vt:lpstr>Tema di Office</vt:lpstr>
      <vt:lpstr>Panem et circenses  l’ha detto Zuckerberg?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 Giorio</dc:creator>
  <cp:lastModifiedBy>Diego Giorio</cp:lastModifiedBy>
  <cp:revision>33</cp:revision>
  <dcterms:created xsi:type="dcterms:W3CDTF">2017-03-30T13:59:32Z</dcterms:created>
  <dcterms:modified xsi:type="dcterms:W3CDTF">2017-04-14T17:47:22Z</dcterms:modified>
</cp:coreProperties>
</file>