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6" r:id="rId12"/>
    <p:sldId id="270" r:id="rId13"/>
    <p:sldId id="268" r:id="rId14"/>
    <p:sldId id="269" r:id="rId15"/>
    <p:sldId id="272" r:id="rId16"/>
    <p:sldId id="271" r:id="rId17"/>
    <p:sldId id="273" r:id="rId18"/>
    <p:sldId id="277" r:id="rId19"/>
    <p:sldId id="275" r:id="rId20"/>
    <p:sldId id="274" r:id="rId21"/>
    <p:sldId id="276" r:id="rId22"/>
    <p:sldId id="278" r:id="rId23"/>
    <p:sldId id="280" r:id="rId2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65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5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859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2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6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1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8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3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5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3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0326" y="3000893"/>
            <a:ext cx="6741558" cy="883687"/>
          </a:xfrm>
        </p:spPr>
        <p:txBody>
          <a:bodyPr/>
          <a:lstStyle/>
          <a:p>
            <a:r>
              <a:rPr lang="it-IT" dirty="0" smtClean="0">
                <a:latin typeface="Bauhaus 93" panose="04030905020B02020C02" pitchFamily="82" charset="0"/>
              </a:rPr>
              <a:t>S.p.A Autovie Venete</a:t>
            </a:r>
            <a:endParaRPr lang="it-IT" dirty="0">
              <a:latin typeface="Bauhaus 93" panose="04030905020B02020C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76696" y="4039495"/>
            <a:ext cx="4605188" cy="1096899"/>
          </a:xfrm>
        </p:spPr>
        <p:txBody>
          <a:bodyPr/>
          <a:lstStyle/>
          <a:p>
            <a:r>
              <a:rPr lang="it-IT" dirty="0" smtClean="0"/>
              <a:t>Prototipo del Sistema di segnalazioni </a:t>
            </a:r>
          </a:p>
          <a:p>
            <a:r>
              <a:rPr lang="it-IT" dirty="0" smtClean="0"/>
              <a:t>per la prevenzione della corruzione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3" y="5291310"/>
            <a:ext cx="2191029" cy="13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7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Sicurezza e Tutela della riservatezza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9969" y="2002648"/>
            <a:ext cx="7528561" cy="388077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Il sistema </a:t>
            </a:r>
            <a:r>
              <a:rPr lang="it-IT" dirty="0" smtClean="0"/>
              <a:t>garantisce </a:t>
            </a:r>
            <a:r>
              <a:rPr lang="it-IT" dirty="0"/>
              <a:t>attraverso l’implementazione di </a:t>
            </a:r>
            <a:r>
              <a:rPr lang="it-IT" dirty="0" smtClean="0"/>
              <a:t>tecnologie </a:t>
            </a:r>
            <a:r>
              <a:rPr lang="it-IT" dirty="0"/>
              <a:t>di crittografia moderne e </a:t>
            </a:r>
            <a:r>
              <a:rPr lang="it-IT" dirty="0" smtClean="0"/>
              <a:t>standard :</a:t>
            </a:r>
          </a:p>
          <a:p>
            <a:r>
              <a:rPr lang="it-IT" dirty="0" smtClean="0"/>
              <a:t>la </a:t>
            </a:r>
            <a:r>
              <a:rPr lang="it-IT" dirty="0"/>
              <a:t>tutela della confidenzialità dei questionari e allegati, </a:t>
            </a:r>
          </a:p>
          <a:p>
            <a:r>
              <a:rPr lang="it-IT" dirty="0"/>
              <a:t>l</a:t>
            </a:r>
            <a:r>
              <a:rPr lang="it-IT" dirty="0" smtClean="0"/>
              <a:t>a riservatezza </a:t>
            </a:r>
            <a:r>
              <a:rPr lang="it-IT" dirty="0"/>
              <a:t>dell’identità </a:t>
            </a:r>
            <a:r>
              <a:rPr lang="it-IT"/>
              <a:t>dei </a:t>
            </a:r>
            <a:r>
              <a:rPr lang="it-IT" smtClean="0"/>
              <a:t>segnalanti.  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sistema non deve permettere l’accesso ai dati in chiaro</a:t>
            </a:r>
          </a:p>
          <a:p>
            <a:r>
              <a:rPr lang="it-IT" dirty="0" smtClean="0"/>
              <a:t>ai </a:t>
            </a:r>
            <a:r>
              <a:rPr lang="it-IT" dirty="0"/>
              <a:t>soggetti non autorizzati, </a:t>
            </a:r>
          </a:p>
          <a:p>
            <a:r>
              <a:rPr lang="it-IT" dirty="0" smtClean="0"/>
              <a:t>agli </a:t>
            </a:r>
            <a:r>
              <a:rPr lang="it-IT" dirty="0"/>
              <a:t>amministratori di </a:t>
            </a:r>
            <a:r>
              <a:rPr lang="it-IT" dirty="0" smtClean="0"/>
              <a:t>sistema, </a:t>
            </a:r>
            <a:endParaRPr lang="it-IT" dirty="0"/>
          </a:p>
          <a:p>
            <a:r>
              <a:rPr lang="it-IT" dirty="0" smtClean="0"/>
              <a:t>ai </a:t>
            </a:r>
            <a:r>
              <a:rPr lang="it-IT" dirty="0"/>
              <a:t>soggetti che possano accedere alla base dati del sistema.</a:t>
            </a:r>
          </a:p>
        </p:txBody>
      </p:sp>
    </p:spTree>
    <p:extLst>
      <p:ext uri="{BB962C8B-B14F-4D97-AF65-F5344CB8AC3E}">
        <p14:creationId xmlns:p14="http://schemas.microsoft.com/office/powerpoint/2010/main" val="13378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217" y="393469"/>
            <a:ext cx="6347713" cy="1320800"/>
          </a:xfrm>
        </p:spPr>
        <p:txBody>
          <a:bodyPr/>
          <a:lstStyle/>
          <a:p>
            <a:r>
              <a:rPr lang="it-IT" dirty="0" smtClean="0"/>
              <a:t>CARATTERISTICHE TECNICHE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7" y="1243765"/>
            <a:ext cx="6780418" cy="4547781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Uso </a:t>
            </a:r>
            <a:r>
              <a:rPr lang="it-IT" dirty="0"/>
              <a:t>di moderne tecniche di protezione delle informazioni </a:t>
            </a:r>
            <a:r>
              <a:rPr lang="it-IT" dirty="0" smtClean="0"/>
              <a:t>con crittografia </a:t>
            </a:r>
            <a:r>
              <a:rPr lang="it-IT" dirty="0"/>
              <a:t>operata direttamente nel Browser con WebCrypto API</a:t>
            </a:r>
          </a:p>
          <a:p>
            <a:r>
              <a:rPr lang="it-IT" dirty="0"/>
              <a:t>Sicurezza sui Dati </a:t>
            </a:r>
          </a:p>
          <a:p>
            <a:r>
              <a:rPr lang="it-IT" dirty="0" smtClean="0"/>
              <a:t>Compatibilità del </a:t>
            </a:r>
            <a:r>
              <a:rPr lang="it-IT" dirty="0"/>
              <a:t>W3C (Chrome, Firefox, Internet Explorer)</a:t>
            </a:r>
          </a:p>
          <a:p>
            <a:r>
              <a:rPr lang="it-IT" dirty="0" smtClean="0"/>
              <a:t>Tecnologie </a:t>
            </a:r>
            <a:r>
              <a:rPr lang="it-IT" dirty="0"/>
              <a:t>di crittografia standard per la protezione </a:t>
            </a:r>
            <a:r>
              <a:rPr lang="it-IT" dirty="0" smtClean="0"/>
              <a:t>delle informazioni </a:t>
            </a:r>
            <a:r>
              <a:rPr lang="it-IT" dirty="0"/>
              <a:t>di segnalazione attraverso OpenPGP (RFC 4880)</a:t>
            </a:r>
          </a:p>
          <a:p>
            <a:r>
              <a:rPr lang="it-IT" dirty="0" smtClean="0"/>
              <a:t>Tecnologie </a:t>
            </a:r>
            <a:r>
              <a:rPr lang="it-IT" dirty="0"/>
              <a:t>di crittografia standard per la protezione </a:t>
            </a:r>
            <a:r>
              <a:rPr lang="it-IT" dirty="0" smtClean="0"/>
              <a:t>delle comunicazioni </a:t>
            </a:r>
            <a:r>
              <a:rPr lang="it-IT" dirty="0"/>
              <a:t>TLS 1.2 con cifratura simmetrica AES‐256 </a:t>
            </a:r>
            <a:r>
              <a:rPr lang="it-IT" dirty="0" smtClean="0"/>
              <a:t>e scambio </a:t>
            </a:r>
            <a:r>
              <a:rPr lang="it-IT" dirty="0"/>
              <a:t>chiavi ECC a curve </a:t>
            </a:r>
            <a:r>
              <a:rPr lang="it-IT" dirty="0" smtClean="0"/>
              <a:t>ellittiche</a:t>
            </a:r>
            <a:endParaRPr lang="it-IT" dirty="0"/>
          </a:p>
          <a:p>
            <a:r>
              <a:rPr lang="it-IT" dirty="0" smtClean="0"/>
              <a:t>Integrazione </a:t>
            </a:r>
            <a:r>
              <a:rPr lang="it-IT" dirty="0"/>
              <a:t>della tecnologia di anonimato Tor, per </a:t>
            </a:r>
            <a:r>
              <a:rPr lang="it-IT" dirty="0" smtClean="0"/>
              <a:t>proteggere l'origine </a:t>
            </a:r>
            <a:r>
              <a:rPr lang="it-IT" dirty="0"/>
              <a:t>informatica di una segnalazione da parte di terzi</a:t>
            </a:r>
          </a:p>
          <a:p>
            <a:r>
              <a:rPr lang="it-IT" dirty="0" smtClean="0"/>
              <a:t>Uso </a:t>
            </a:r>
            <a:r>
              <a:rPr lang="it-IT" dirty="0"/>
              <a:t>di componenti tecnologiche assoggettate a molteplici </a:t>
            </a:r>
            <a:r>
              <a:rPr lang="it-IT" dirty="0" smtClean="0"/>
              <a:t>test di </a:t>
            </a:r>
            <a:r>
              <a:rPr lang="it-IT" dirty="0"/>
              <a:t>intrusione e peer </a:t>
            </a:r>
            <a:r>
              <a:rPr lang="it-IT" dirty="0" smtClean="0"/>
              <a:t>review</a:t>
            </a:r>
            <a:r>
              <a:rPr lang="it-IT" dirty="0"/>
              <a:t> </a:t>
            </a:r>
          </a:p>
          <a:p>
            <a:r>
              <a:rPr lang="it-IT" dirty="0" smtClean="0"/>
              <a:t>Pieno </a:t>
            </a:r>
            <a:r>
              <a:rPr lang="it-IT" dirty="0"/>
              <a:t>rispetto delle misure di sicurezza applicativa web OWASP</a:t>
            </a:r>
          </a:p>
          <a:p>
            <a:r>
              <a:rPr lang="it-IT" dirty="0"/>
              <a:t>Sicurezza sulle </a:t>
            </a:r>
            <a:r>
              <a:rPr lang="it-IT" dirty="0" smtClean="0"/>
              <a:t>comunicazioni</a:t>
            </a:r>
            <a:endParaRPr lang="it-IT" dirty="0"/>
          </a:p>
          <a:p>
            <a:r>
              <a:rPr lang="it-IT" dirty="0"/>
              <a:t>Sicurezza </a:t>
            </a:r>
            <a:r>
              <a:rPr lang="it-IT" dirty="0" smtClean="0"/>
              <a:t> Applicativa (Open </a:t>
            </a:r>
            <a:r>
              <a:rPr lang="it-IT" dirty="0"/>
              <a:t>Web Application Security Project</a:t>
            </a:r>
            <a:r>
              <a:rPr lang="it-IT" dirty="0" smtClean="0"/>
              <a:t>)</a:t>
            </a:r>
          </a:p>
          <a:p>
            <a:r>
              <a:rPr lang="it-IT" dirty="0" smtClean="0"/>
              <a:t>Validazione della sicurezza indipendente</a:t>
            </a:r>
            <a:endParaRPr lang="it-IT" dirty="0"/>
          </a:p>
          <a:p>
            <a:r>
              <a:rPr lang="it-IT" dirty="0" smtClean="0"/>
              <a:t>Messa </a:t>
            </a:r>
            <a:r>
              <a:rPr lang="it-IT" dirty="0"/>
              <a:t>in atto di molteplici misure di prevenzione di attacchi </a:t>
            </a:r>
            <a:r>
              <a:rPr lang="it-IT" dirty="0" smtClean="0"/>
              <a:t>per la negazione del </a:t>
            </a:r>
            <a:r>
              <a:rPr lang="it-IT" dirty="0"/>
              <a:t>servizio e saturazione (</a:t>
            </a:r>
            <a:r>
              <a:rPr lang="it-IT" dirty="0" smtClean="0"/>
              <a:t>DDOS)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www.owasp.org/skins/owasp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5" y="5701123"/>
            <a:ext cx="99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W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62" y="5692491"/>
            <a:ext cx="1659486" cy="10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lobaLeak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48" y="5692491"/>
            <a:ext cx="14287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90" y="1954060"/>
            <a:ext cx="3297120" cy="21037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5" y="2263752"/>
            <a:ext cx="2148016" cy="1484334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3869101" y="4384110"/>
            <a:ext cx="451898" cy="789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Disco magnetico 6"/>
          <p:cNvSpPr/>
          <p:nvPr/>
        </p:nvSpPr>
        <p:spPr>
          <a:xfrm>
            <a:off x="2704661" y="5499581"/>
            <a:ext cx="2780778" cy="78914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73" y="1954060"/>
            <a:ext cx="1293356" cy="19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8772"/>
            <a:ext cx="5309829" cy="366922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34689" y="591933"/>
            <a:ext cx="6150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Inserire </a:t>
            </a:r>
            <a:r>
              <a:rPr lang="it-IT" dirty="0"/>
              <a:t>la segnalazione nel </a:t>
            </a:r>
            <a:r>
              <a:rPr lang="it-IT" dirty="0" smtClean="0"/>
              <a:t>sistema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Accedere </a:t>
            </a:r>
            <a:r>
              <a:rPr lang="it-IT" dirty="0"/>
              <a:t>alla lista delle </a:t>
            </a:r>
            <a:r>
              <a:rPr lang="it-IT" dirty="0" smtClean="0"/>
              <a:t>segnalazioni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Ricercare </a:t>
            </a:r>
            <a:r>
              <a:rPr lang="it-IT" dirty="0"/>
              <a:t>la propria </a:t>
            </a:r>
            <a:r>
              <a:rPr lang="it-IT" dirty="0" smtClean="0"/>
              <a:t>segnalazione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Visualizzare </a:t>
            </a:r>
            <a:r>
              <a:rPr lang="it-IT" dirty="0"/>
              <a:t>ogni </a:t>
            </a:r>
            <a:r>
              <a:rPr lang="it-IT" dirty="0" smtClean="0"/>
              <a:t>segnalazione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Controllare </a:t>
            </a:r>
            <a:r>
              <a:rPr lang="it-IT" dirty="0"/>
              <a:t>lo stato di lavorazione </a:t>
            </a:r>
            <a:r>
              <a:rPr lang="it-IT" dirty="0" smtClean="0"/>
              <a:t>della segnalazione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Comunicare </a:t>
            </a:r>
            <a:r>
              <a:rPr lang="it-IT" dirty="0"/>
              <a:t>con la Struttura </a:t>
            </a:r>
            <a:r>
              <a:rPr lang="it-IT" dirty="0" smtClean="0"/>
              <a:t>ricevente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Integrare </a:t>
            </a:r>
            <a:r>
              <a:rPr lang="it-IT" dirty="0"/>
              <a:t>le informazioni con </a:t>
            </a:r>
            <a:r>
              <a:rPr lang="it-IT" dirty="0" smtClean="0"/>
              <a:t>file multimediali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58500" y="222601"/>
            <a:ext cx="5027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solidFill>
                  <a:schemeClr val="accent1"/>
                </a:solidFill>
              </a:rPr>
              <a:t>Cosa può fare il Segnalante:</a:t>
            </a:r>
          </a:p>
        </p:txBody>
      </p:sp>
    </p:spTree>
    <p:extLst>
      <p:ext uri="{BB962C8B-B14F-4D97-AF65-F5344CB8AC3E}">
        <p14:creationId xmlns:p14="http://schemas.microsoft.com/office/powerpoint/2010/main" val="2994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può fare il ricevente (RPCT)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2160590"/>
            <a:ext cx="6888481" cy="3880773"/>
          </a:xfrm>
        </p:spPr>
        <p:txBody>
          <a:bodyPr/>
          <a:lstStyle/>
          <a:p>
            <a:r>
              <a:rPr lang="it-IT" dirty="0" smtClean="0"/>
              <a:t>Richiedere </a:t>
            </a:r>
            <a:r>
              <a:rPr lang="it-IT" dirty="0"/>
              <a:t>l’identità </a:t>
            </a:r>
            <a:r>
              <a:rPr lang="it-IT" dirty="0" smtClean="0"/>
              <a:t>al </a:t>
            </a:r>
            <a:r>
              <a:rPr lang="it-IT" dirty="0"/>
              <a:t>segnalante</a:t>
            </a:r>
          </a:p>
          <a:p>
            <a:r>
              <a:rPr lang="it-IT" dirty="0" smtClean="0"/>
              <a:t>Comunicare con il segnalante</a:t>
            </a:r>
            <a:endParaRPr lang="it-IT" dirty="0"/>
          </a:p>
          <a:p>
            <a:r>
              <a:rPr lang="it-IT" dirty="0" smtClean="0"/>
              <a:t>Ricercare </a:t>
            </a:r>
            <a:r>
              <a:rPr lang="it-IT" dirty="0"/>
              <a:t>le segnalazioni</a:t>
            </a:r>
          </a:p>
          <a:p>
            <a:r>
              <a:rPr lang="it-IT" dirty="0" smtClean="0"/>
              <a:t>Chiedere al Segnalante di inserire ulteriori informazioni</a:t>
            </a:r>
          </a:p>
          <a:p>
            <a:r>
              <a:rPr lang="it-IT" dirty="0" smtClean="0"/>
              <a:t>Gestire la segnalazione</a:t>
            </a:r>
          </a:p>
          <a:p>
            <a:r>
              <a:rPr lang="it-IT" dirty="0" smtClean="0"/>
              <a:t>Esportare i dati (anche in maniera forense) per utilizzi futuri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191" y="4447878"/>
            <a:ext cx="1518241" cy="22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62474" cy="6858001"/>
          </a:xfrm>
        </p:spPr>
      </p:pic>
    </p:spTree>
    <p:extLst>
      <p:ext uri="{BB962C8B-B14F-4D97-AF65-F5344CB8AC3E}">
        <p14:creationId xmlns:p14="http://schemas.microsoft.com/office/powerpoint/2010/main" val="22720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0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5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65"/>
            <a:ext cx="9144000" cy="69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8599" y="427334"/>
            <a:ext cx="602257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Un po’ di storia..</a:t>
            </a:r>
          </a:p>
          <a:p>
            <a:pPr>
              <a:defRPr/>
            </a:pPr>
            <a:endParaRPr lang="it-IT" sz="1350" dirty="0">
              <a:cs typeface="Arial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it-IT" sz="1350" dirty="0">
                <a:latin typeface="Bauhaus 93" panose="04030905020B02020C02" pitchFamily="82" charset="0"/>
                <a:cs typeface="Arial" charset="0"/>
              </a:rPr>
              <a:t>Autovie Venete S.p.A. </a:t>
            </a:r>
            <a:r>
              <a:rPr lang="it-IT" sz="1350" dirty="0">
                <a:cs typeface="Arial" charset="0"/>
              </a:rPr>
              <a:t>è tra le principali realtà italiane per la costruzione e la gestione di reti autostradali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it-IT" sz="1350" dirty="0">
              <a:cs typeface="Arial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it-IT" sz="1350" dirty="0">
                <a:cs typeface="Arial" charset="0"/>
              </a:rPr>
              <a:t>Fondata nel 1928, </a:t>
            </a:r>
            <a:r>
              <a:rPr lang="it-IT" sz="1350" dirty="0" smtClean="0">
                <a:cs typeface="Arial" charset="0"/>
              </a:rPr>
              <a:t>inizia la sua opera </a:t>
            </a:r>
            <a:r>
              <a:rPr lang="it-IT" sz="1350" dirty="0">
                <a:cs typeface="Arial" charset="0"/>
              </a:rPr>
              <a:t>dal dopoguerra per realizzare una superstrada che attraversava l'altopiano carsico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it-IT" sz="1350" dirty="0">
              <a:cs typeface="Arial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it-IT" sz="1350" dirty="0">
                <a:cs typeface="Arial" charset="0"/>
              </a:rPr>
              <a:t>Concessionaria delle autostrade A4 Venezia-Trieste, A23 Palmanova-Udine Sud,  A28 Portogruaro-Pordenone-Conegliano 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15" y="3736879"/>
            <a:ext cx="4343409" cy="289636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94957" y="3012657"/>
            <a:ext cx="4357947" cy="904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latin typeface="Bauhaus 93" panose="04030905020B02020C02" pitchFamily="82" charset="0"/>
              </a:rPr>
              <a:t>Autovie Venete ha sempre investito nella tecnologia nella sicurezza e nella compliance</a:t>
            </a:r>
          </a:p>
        </p:txBody>
      </p:sp>
    </p:spTree>
    <p:extLst>
      <p:ext uri="{BB962C8B-B14F-4D97-AF65-F5344CB8AC3E}">
        <p14:creationId xmlns:p14="http://schemas.microsoft.com/office/powerpoint/2010/main" val="13585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79" y="318756"/>
            <a:ext cx="6347713" cy="1320800"/>
          </a:xfrm>
        </p:spPr>
        <p:txBody>
          <a:bodyPr/>
          <a:lstStyle/>
          <a:p>
            <a:r>
              <a:rPr lang="it-IT" dirty="0" smtClean="0"/>
              <a:t>FASI DELL’APPROVAZIONE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66699" y="1195748"/>
            <a:ext cx="2385753" cy="887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APPROVAZIONE TOP MANAGEMENT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66699" y="3226307"/>
            <a:ext cx="2385753" cy="887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COINVOLGIMENTO</a:t>
            </a:r>
          </a:p>
          <a:p>
            <a:pPr algn="ctr"/>
            <a:r>
              <a:rPr lang="it-IT" dirty="0" smtClean="0"/>
              <a:t>FUNZIONI AZIENDALI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66699" y="2211028"/>
            <a:ext cx="2385753" cy="887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PASSAGGIO IN CDA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066699" y="4241586"/>
            <a:ext cx="2385753" cy="887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PIANO FORMAZIONE</a:t>
            </a:r>
          </a:p>
          <a:p>
            <a:pPr algn="ctr"/>
            <a:r>
              <a:rPr lang="it-IT" dirty="0" smtClean="0"/>
              <a:t>RTPC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44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799" y="3011977"/>
            <a:ext cx="2166852" cy="678874"/>
          </a:xfrm>
        </p:spPr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55221" y="5998664"/>
            <a:ext cx="609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e-privacy </a:t>
            </a:r>
            <a:r>
              <a:rPr lang="it-IT" sz="1200" dirty="0"/>
              <a:t>2016 </a:t>
            </a:r>
            <a:r>
              <a:rPr lang="it-IT" sz="1200" dirty="0" err="1"/>
              <a:t>autumn</a:t>
            </a:r>
            <a:r>
              <a:rPr lang="it-IT" sz="1200" dirty="0"/>
              <a:t> </a:t>
            </a:r>
            <a:r>
              <a:rPr lang="it-IT" sz="1200" dirty="0" err="1" smtClean="0"/>
              <a:t>edition</a:t>
            </a:r>
            <a:endParaRPr lang="it-IT" sz="1200" dirty="0" smtClean="0"/>
          </a:p>
          <a:p>
            <a:pPr algn="ctr"/>
            <a:r>
              <a:rPr lang="it-IT" sz="1200" dirty="0" smtClean="0"/>
              <a:t>Sala </a:t>
            </a:r>
            <a:r>
              <a:rPr lang="it-IT" sz="1200" dirty="0"/>
              <a:t>del Carroccio del Comune di </a:t>
            </a:r>
            <a:r>
              <a:rPr lang="it-IT" sz="1200" dirty="0" smtClean="0"/>
              <a:t>Roma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5632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9668" y="1158586"/>
            <a:ext cx="6447501" cy="990600"/>
          </a:xfrm>
        </p:spPr>
        <p:txBody>
          <a:bodyPr>
            <a:normAutofit/>
          </a:bodyPr>
          <a:lstStyle/>
          <a:p>
            <a:r>
              <a:rPr lang="it-IT" dirty="0">
                <a:latin typeface="Bauhaus 93" panose="04030905020B02020C02" pitchFamily="82" charset="0"/>
              </a:rPr>
              <a:t>LA NOSTRA MISSION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3678" y="2149186"/>
            <a:ext cx="5473006" cy="3669569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it-IT" dirty="0"/>
              <a:t>Realizziamo infrastrutture autostradali ad altissimo livello qualitativo per garantire in modo sempre più funzionale i crescenti fabbisogni di mobilità, sicurezza e informazione agli utenti</a:t>
            </a:r>
          </a:p>
          <a:p>
            <a:pPr>
              <a:buClr>
                <a:schemeClr val="accent5"/>
              </a:buClr>
              <a:buFont typeface="Wingdings" pitchFamily="2" charset="2"/>
              <a:buChar char="ü"/>
              <a:defRPr/>
            </a:pPr>
            <a:endParaRPr lang="it-IT" dirty="0"/>
          </a:p>
          <a:p>
            <a:pPr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it-IT" dirty="0"/>
              <a:t>Forniamo  un servizio per l’utente nel pieno rispetto del territorio e </a:t>
            </a:r>
            <a:r>
              <a:rPr lang="it-IT" dirty="0" smtClean="0"/>
              <a:t>creiamo </a:t>
            </a:r>
            <a:r>
              <a:rPr lang="it-IT" dirty="0"/>
              <a:t>valore anche per gli stakeholders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2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746" y="483177"/>
            <a:ext cx="6447501" cy="446809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Bauhaus 93" panose="04030905020B02020C02" pitchFamily="82" charset="0"/>
              </a:rPr>
              <a:t>Un po’ di numeri</a:t>
            </a:r>
            <a:endParaRPr lang="it-IT" dirty="0">
              <a:latin typeface="Bauhaus 93" panose="04030905020B02020C02" pitchFamily="82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1727" y="2554087"/>
            <a:ext cx="2321675" cy="17281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9" y="4856177"/>
            <a:ext cx="6291921" cy="114248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4369" y="1477750"/>
            <a:ext cx="4596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Datacenter</a:t>
            </a:r>
          </a:p>
          <a:p>
            <a:r>
              <a:rPr lang="it-IT" dirty="0" smtClean="0"/>
              <a:t>Piu’ di 200 server tra virtuali e fisici</a:t>
            </a:r>
          </a:p>
          <a:p>
            <a:r>
              <a:rPr lang="it-IT" dirty="0" smtClean="0"/>
              <a:t>Circa 700 identità da gestire</a:t>
            </a:r>
          </a:p>
          <a:p>
            <a:r>
              <a:rPr lang="it-IT" dirty="0" smtClean="0"/>
              <a:t>32 mln operazion</a:t>
            </a:r>
            <a:r>
              <a:rPr lang="it-IT" dirty="0"/>
              <a:t>i</a:t>
            </a:r>
            <a:r>
              <a:rPr lang="it-IT" dirty="0" smtClean="0"/>
              <a:t> uscita all’anno</a:t>
            </a:r>
          </a:p>
          <a:p>
            <a:r>
              <a:rPr lang="it-IT" dirty="0" smtClean="0"/>
              <a:t>70 mln transazioni informatiche all’anno</a:t>
            </a:r>
          </a:p>
          <a:p>
            <a:r>
              <a:rPr lang="it-IT" dirty="0" smtClean="0"/>
              <a:t>0,5 miliardi di record informatici gestiti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4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1" y="980902"/>
            <a:ext cx="3611584" cy="542821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00053" y="856332"/>
            <a:ext cx="4657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La Segnalazione degli Illeciti</a:t>
            </a:r>
            <a:endParaRPr lang="it-IT" sz="2700" dirty="0">
              <a:solidFill>
                <a:schemeClr val="accent2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  <a:p>
            <a:r>
              <a:rPr lang="it-IT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in </a:t>
            </a:r>
            <a:r>
              <a:rPr lang="it-IT" sz="27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Autovie</a:t>
            </a:r>
            <a:r>
              <a:rPr lang="it-IT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 </a:t>
            </a:r>
            <a:r>
              <a:rPr lang="it-IT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Venete passa per:</a:t>
            </a:r>
            <a:endParaRPr lang="it-IT" sz="2700" dirty="0">
              <a:solidFill>
                <a:schemeClr val="accent2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05533" y="1938100"/>
            <a:ext cx="38156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Istituzione dell’Ufficio Interno del </a:t>
            </a:r>
            <a:r>
              <a:rPr lang="it-IT" dirty="0" smtClean="0"/>
              <a:t>RTPC</a:t>
            </a:r>
          </a:p>
          <a:p>
            <a:endParaRPr lang="it-IT" dirty="0"/>
          </a:p>
          <a:p>
            <a:r>
              <a:rPr lang="it-IT" dirty="0" smtClean="0"/>
              <a:t>Una segnalazione </a:t>
            </a:r>
            <a:r>
              <a:rPr lang="it-IT" dirty="0" err="1" smtClean="0"/>
              <a:t>puo’</a:t>
            </a:r>
            <a:r>
              <a:rPr lang="it-IT" dirty="0" smtClean="0"/>
              <a:t> essere fatta via email o presentandosi direttamente all’ufficio preposto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L’implementazione attiva del Piano </a:t>
            </a:r>
            <a:r>
              <a:rPr lang="it-IT" dirty="0"/>
              <a:t>Nazionale Anticorruzione e </a:t>
            </a:r>
            <a:r>
              <a:rPr lang="it-IT" dirty="0" err="1"/>
              <a:t>determine</a:t>
            </a:r>
            <a:r>
              <a:rPr lang="it-IT" dirty="0"/>
              <a:t> </a:t>
            </a:r>
            <a:r>
              <a:rPr lang="it-IT" dirty="0" smtClean="0"/>
              <a:t>ANAC</a:t>
            </a:r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dirty="0"/>
              <a:t>c</a:t>
            </a:r>
            <a:r>
              <a:rPr lang="it-IT" dirty="0" smtClean="0"/>
              <a:t>orsi di formazione a tutto il personale</a:t>
            </a:r>
            <a:endParaRPr lang="it-IT" dirty="0"/>
          </a:p>
          <a:p>
            <a:endParaRPr lang="it-IT" sz="1200" dirty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869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Obiettivi del prototipo: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6334" y="1374177"/>
            <a:ext cx="6280978" cy="4586047"/>
          </a:xfrm>
        </p:spPr>
        <p:txBody>
          <a:bodyPr>
            <a:noAutofit/>
          </a:bodyPr>
          <a:lstStyle/>
          <a:p>
            <a:r>
              <a:rPr lang="it-IT" dirty="0" smtClean="0"/>
              <a:t>Realizzare </a:t>
            </a:r>
            <a:r>
              <a:rPr lang="it-IT" dirty="0"/>
              <a:t>un sistema per gestire le segnalazioni, provenienti dai </a:t>
            </a:r>
            <a:r>
              <a:rPr lang="it-IT" dirty="0" smtClean="0"/>
              <a:t>dipendenti</a:t>
            </a:r>
          </a:p>
          <a:p>
            <a:r>
              <a:rPr lang="it-IT" dirty="0" smtClean="0"/>
              <a:t>Il sistema dovrà essere rispondente alla attuali normative ed assicurare la cogenza nel tempo</a:t>
            </a:r>
          </a:p>
          <a:p>
            <a:r>
              <a:rPr lang="it-IT" dirty="0" smtClean="0"/>
              <a:t>Permettere </a:t>
            </a:r>
            <a:r>
              <a:rPr lang="it-IT" dirty="0"/>
              <a:t>ai </a:t>
            </a:r>
            <a:r>
              <a:rPr lang="it-IT" dirty="0" smtClean="0"/>
              <a:t>dipendenti della P.A. di </a:t>
            </a:r>
            <a:r>
              <a:rPr lang="it-IT" dirty="0"/>
              <a:t>segnalare </a:t>
            </a:r>
            <a:r>
              <a:rPr lang="it-IT" dirty="0" smtClean="0"/>
              <a:t>eventuali condotte </a:t>
            </a:r>
            <a:r>
              <a:rPr lang="it-IT" dirty="0"/>
              <a:t>illecite con uno strumento facile da usare</a:t>
            </a:r>
          </a:p>
          <a:p>
            <a:r>
              <a:rPr lang="it-IT" dirty="0" smtClean="0"/>
              <a:t>Tutelare </a:t>
            </a:r>
            <a:r>
              <a:rPr lang="it-IT" dirty="0"/>
              <a:t>l’identità di chi segnala, garantendo alti standard </a:t>
            </a:r>
            <a:r>
              <a:rPr lang="it-IT" dirty="0" smtClean="0"/>
              <a:t>di sicurezza</a:t>
            </a:r>
            <a:endParaRPr lang="it-IT" dirty="0"/>
          </a:p>
          <a:p>
            <a:r>
              <a:rPr lang="it-IT" dirty="0" smtClean="0"/>
              <a:t>Garantire </a:t>
            </a:r>
            <a:r>
              <a:rPr lang="it-IT" dirty="0"/>
              <a:t>la riservatezza delle informazioni contenute </a:t>
            </a:r>
            <a:r>
              <a:rPr lang="it-IT" dirty="0" smtClean="0"/>
              <a:t>nella segnalazione</a:t>
            </a:r>
            <a:endParaRPr lang="it-IT" dirty="0"/>
          </a:p>
          <a:p>
            <a:r>
              <a:rPr lang="it-IT" dirty="0" smtClean="0"/>
              <a:t>Permettere </a:t>
            </a:r>
            <a:r>
              <a:rPr lang="it-IT" dirty="0"/>
              <a:t>ad un ristretto gruppo di persone (</a:t>
            </a:r>
            <a:r>
              <a:rPr lang="it-IT" dirty="0" smtClean="0"/>
              <a:t>Struttura ricevente</a:t>
            </a:r>
            <a:r>
              <a:rPr lang="it-IT" dirty="0"/>
              <a:t>) di ricevere ed analizzare le </a:t>
            </a:r>
            <a:r>
              <a:rPr lang="it-IT" dirty="0" smtClean="0"/>
              <a:t>segnalazioni</a:t>
            </a:r>
          </a:p>
          <a:p>
            <a:r>
              <a:rPr lang="it-IT" dirty="0"/>
              <a:t>Realizzare un sistema per la gestione delle segnalazioni di condotte illecite provenienti dai dipendenti.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35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244" y="839585"/>
            <a:ext cx="7046423" cy="1057564"/>
          </a:xfrm>
        </p:spPr>
        <p:txBody>
          <a:bodyPr/>
          <a:lstStyle/>
          <a:p>
            <a:r>
              <a:rPr lang="it-IT" dirty="0" smtClean="0"/>
              <a:t>Ed agli obiettivi vanno aggiunti: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Rapporto </a:t>
            </a:r>
            <a:r>
              <a:rPr lang="it-IT" dirty="0" smtClean="0"/>
              <a:t>fiduciario con </a:t>
            </a:r>
            <a:r>
              <a:rPr lang="it-IT" dirty="0"/>
              <a:t>il </a:t>
            </a:r>
            <a:r>
              <a:rPr lang="it-IT" dirty="0" smtClean="0"/>
              <a:t>segnalante</a:t>
            </a:r>
          </a:p>
          <a:p>
            <a:r>
              <a:rPr lang="it-IT" dirty="0"/>
              <a:t>Efficienza nella gestione </a:t>
            </a:r>
            <a:r>
              <a:rPr lang="it-IT" dirty="0" smtClean="0"/>
              <a:t>delle segnalazioni</a:t>
            </a:r>
          </a:p>
          <a:p>
            <a:r>
              <a:rPr lang="it-IT" b="1" dirty="0"/>
              <a:t>Contenimento dei </a:t>
            </a:r>
            <a:r>
              <a:rPr lang="it-IT" b="1" dirty="0" smtClean="0"/>
              <a:t>costi</a:t>
            </a:r>
          </a:p>
          <a:p>
            <a:r>
              <a:rPr lang="it-IT" dirty="0"/>
              <a:t>Minimizzazione dei </a:t>
            </a:r>
            <a:r>
              <a:rPr lang="it-IT" dirty="0" smtClean="0"/>
              <a:t>rischi </a:t>
            </a:r>
            <a:r>
              <a:rPr lang="it-IT" dirty="0"/>
              <a:t>di </a:t>
            </a:r>
            <a:r>
              <a:rPr lang="it-IT" dirty="0" smtClean="0"/>
              <a:t>progetto</a:t>
            </a:r>
          </a:p>
          <a:p>
            <a:r>
              <a:rPr lang="it-IT" dirty="0"/>
              <a:t>Sicurezza nella gestione dei dati e delle </a:t>
            </a:r>
            <a:r>
              <a:rPr lang="it-IT" dirty="0" smtClean="0"/>
              <a:t>informazioni </a:t>
            </a:r>
            <a:r>
              <a:rPr lang="it-IT" dirty="0"/>
              <a:t>per la Tutela delle </a:t>
            </a:r>
            <a:r>
              <a:rPr lang="it-IT" dirty="0" smtClean="0"/>
              <a:t>Riservatezza</a:t>
            </a:r>
          </a:p>
        </p:txBody>
      </p:sp>
    </p:spTree>
    <p:extLst>
      <p:ext uri="{BB962C8B-B14F-4D97-AF65-F5344CB8AC3E}">
        <p14:creationId xmlns:p14="http://schemas.microsoft.com/office/powerpoint/2010/main" val="10544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fficienza </a:t>
            </a:r>
            <a:r>
              <a:rPr lang="it-IT" dirty="0"/>
              <a:t>nella gestione delle segnalazioni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2160590"/>
            <a:ext cx="6713914" cy="3880773"/>
          </a:xfrm>
        </p:spPr>
        <p:txBody>
          <a:bodyPr>
            <a:normAutofit/>
          </a:bodyPr>
          <a:lstStyle/>
          <a:p>
            <a:r>
              <a:rPr lang="it-IT" dirty="0" smtClean="0"/>
              <a:t>Creazione di un gruppo di lavoro interno</a:t>
            </a:r>
          </a:p>
          <a:p>
            <a:r>
              <a:rPr lang="it-IT" dirty="0" smtClean="0"/>
              <a:t>Istituendo un Piano di formazione</a:t>
            </a:r>
          </a:p>
          <a:p>
            <a:r>
              <a:rPr lang="it-IT" dirty="0" smtClean="0"/>
              <a:t>Creazione del questionario </a:t>
            </a:r>
            <a:r>
              <a:rPr lang="it-IT" dirty="0"/>
              <a:t>mirato </a:t>
            </a:r>
            <a:r>
              <a:rPr lang="it-IT" dirty="0"/>
              <a:t>al fine di </a:t>
            </a:r>
            <a:r>
              <a:rPr lang="it-IT" dirty="0"/>
              <a:t>circostanziare al meglio la </a:t>
            </a:r>
            <a:r>
              <a:rPr lang="it-IT" dirty="0" smtClean="0"/>
              <a:t>segnalazione</a:t>
            </a:r>
            <a:r>
              <a:rPr lang="it-IT" dirty="0"/>
              <a:t>, </a:t>
            </a:r>
            <a:r>
              <a:rPr lang="it-IT" dirty="0" smtClean="0"/>
              <a:t>ottimizzando </a:t>
            </a:r>
            <a:r>
              <a:rPr lang="it-IT" dirty="0"/>
              <a:t>il tempo di </a:t>
            </a:r>
            <a:r>
              <a:rPr lang="it-IT" dirty="0"/>
              <a:t>lavoro </a:t>
            </a:r>
            <a:r>
              <a:rPr lang="it-IT" dirty="0"/>
              <a:t>e </a:t>
            </a:r>
            <a:r>
              <a:rPr lang="it-IT" dirty="0" smtClean="0"/>
              <a:t>riducendo </a:t>
            </a:r>
            <a:r>
              <a:rPr lang="it-IT" dirty="0"/>
              <a:t>le segnalazioni poco significative</a:t>
            </a:r>
          </a:p>
          <a:p>
            <a:r>
              <a:rPr lang="it-IT" dirty="0"/>
              <a:t>Realizzazione di una </a:t>
            </a:r>
            <a:r>
              <a:rPr lang="it-IT" dirty="0"/>
              <a:t>base dati delle segnalazioni pervenute</a:t>
            </a:r>
          </a:p>
          <a:p>
            <a:r>
              <a:rPr lang="it-IT" dirty="0"/>
              <a:t>Creazione di uno </a:t>
            </a:r>
            <a:r>
              <a:rPr lang="it-IT" dirty="0" smtClean="0"/>
              <a:t>strumento di report sullo </a:t>
            </a:r>
            <a:r>
              <a:rPr lang="it-IT" dirty="0"/>
              <a:t>stato delle </a:t>
            </a:r>
            <a:r>
              <a:rPr lang="it-IT" dirty="0" smtClean="0"/>
              <a:t>segnalazioni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58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fare questo: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1844707"/>
            <a:ext cx="6347714" cy="2045650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P</a:t>
            </a:r>
            <a:r>
              <a:rPr lang="it-IT" dirty="0" smtClean="0"/>
              <a:t>iattaforma basata sul FREE SOFTWARE con </a:t>
            </a:r>
            <a:r>
              <a:rPr lang="it-IT" dirty="0"/>
              <a:t>componenti </a:t>
            </a:r>
            <a:r>
              <a:rPr lang="it-IT" dirty="0" smtClean="0"/>
              <a:t>e tecnologiche </a:t>
            </a:r>
            <a:r>
              <a:rPr lang="it-IT" dirty="0"/>
              <a:t>stabili </a:t>
            </a:r>
            <a:r>
              <a:rPr lang="it-IT" dirty="0" smtClean="0"/>
              <a:t>ed ampiamente diffuse</a:t>
            </a:r>
          </a:p>
          <a:p>
            <a:r>
              <a:rPr lang="it-IT" dirty="0" smtClean="0"/>
              <a:t>Che fosse rispondente al CAD dell’AGID</a:t>
            </a:r>
          </a:p>
          <a:p>
            <a:r>
              <a:rPr lang="it-IT" dirty="0" smtClean="0"/>
              <a:t>Che evitasse il VENDOR LOCK-IN</a:t>
            </a:r>
          </a:p>
          <a:p>
            <a:r>
              <a:rPr lang="it-IT" dirty="0" smtClean="0"/>
              <a:t>Che fosse personalizzabile e multi-tenant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41" y="4163975"/>
            <a:ext cx="3297438" cy="2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Words>708</Words>
  <Application>Microsoft Office PowerPoint</Application>
  <PresentationFormat>Presentazione su schermo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Bauhaus 93</vt:lpstr>
      <vt:lpstr>Trebuchet MS</vt:lpstr>
      <vt:lpstr>Wingdings</vt:lpstr>
      <vt:lpstr>Wingdings 3</vt:lpstr>
      <vt:lpstr>Sfaccettatura</vt:lpstr>
      <vt:lpstr>S.p.A Autovie Venete</vt:lpstr>
      <vt:lpstr>Presentazione standard di PowerPoint</vt:lpstr>
      <vt:lpstr>LA NOSTRA MISSION</vt:lpstr>
      <vt:lpstr>Un po’ di numeri</vt:lpstr>
      <vt:lpstr>Presentazione standard di PowerPoint</vt:lpstr>
      <vt:lpstr>Gli Obiettivi del prototipo:</vt:lpstr>
      <vt:lpstr>Ed agli obiettivi vanno aggiunti:</vt:lpstr>
      <vt:lpstr>Efficienza nella gestione delle segnalazioni</vt:lpstr>
      <vt:lpstr>Per fare questo:</vt:lpstr>
      <vt:lpstr>Sicurezza e Tutela della riservatezza</vt:lpstr>
      <vt:lpstr>CARATTERISTICHE TECNICHE</vt:lpstr>
      <vt:lpstr>Presentazione standard di PowerPoint</vt:lpstr>
      <vt:lpstr>Presentazione standard di PowerPoint</vt:lpstr>
      <vt:lpstr>Cosa può fare il ricevente (RPCT)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FASI DELL’APPROVAZIONE</vt:lpstr>
      <vt:lpstr>GRAZIE</vt:lpstr>
    </vt:vector>
  </TitlesOfParts>
  <Company>CENTAURUS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S.p.A Autovie Venete</dc:title>
  <dc:creator>Efrem Zugnaz</dc:creator>
  <cp:lastModifiedBy>Efrem Zugnaz</cp:lastModifiedBy>
  <cp:revision>37</cp:revision>
  <cp:lastPrinted>2016-10-26T13:51:56Z</cp:lastPrinted>
  <dcterms:created xsi:type="dcterms:W3CDTF">2016-09-28T11:41:27Z</dcterms:created>
  <dcterms:modified xsi:type="dcterms:W3CDTF">2016-10-26T13:57:13Z</dcterms:modified>
</cp:coreProperties>
</file>