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302" r:id="rId37"/>
    <p:sldId id="295" r:id="rId38"/>
    <p:sldId id="296" r:id="rId39"/>
    <p:sldId id="297" r:id="rId40"/>
    <p:sldId id="301" r:id="rId41"/>
    <p:sldId id="298" r:id="rId42"/>
    <p:sldId id="300" r:id="rId43"/>
  </p:sldIdLst>
  <p:sldSz cx="9144000" cy="5148263"/>
  <p:notesSz cx="5148263" cy="9144000"/>
  <p:defaultTextStyle>
    <a:defPPr>
      <a:defRPr/>
    </a:defPPr>
    <a:lvl1pPr marL="0" algn="l">
      <a:defRPr sz="1800">
        <a:solidFill>
          <a:schemeClr val="tx1"/>
        </a:solidFill>
        <a:latin typeface="+mn-lt"/>
        <a:ea typeface="+mn-ea"/>
      </a:defRPr>
    </a:lvl1pPr>
    <a:lvl2pPr marL="457200" algn="l">
      <a:defRPr sz="1800">
        <a:solidFill>
          <a:schemeClr val="tx1"/>
        </a:solidFill>
        <a:latin typeface="+mn-lt"/>
        <a:ea typeface="+mn-ea"/>
      </a:defRPr>
    </a:lvl2pPr>
    <a:lvl3pPr marL="914400" algn="l">
      <a:defRPr sz="1800">
        <a:solidFill>
          <a:schemeClr val="tx1"/>
        </a:solidFill>
        <a:latin typeface="+mn-lt"/>
        <a:ea typeface="+mn-ea"/>
      </a:defRPr>
    </a:lvl3pPr>
    <a:lvl4pPr marL="1371600" algn="l">
      <a:defRPr sz="1800">
        <a:solidFill>
          <a:schemeClr val="tx1"/>
        </a:solidFill>
        <a:latin typeface="+mn-lt"/>
        <a:ea typeface="+mn-ea"/>
      </a:defRPr>
    </a:lvl4pPr>
    <a:lvl5pPr marL="1828800" algn="l">
      <a:defRPr sz="1800">
        <a:solidFill>
          <a:schemeClr val="tx1"/>
        </a:solidFill>
        <a:latin typeface="+mn-lt"/>
        <a:ea typeface="+mn-ea"/>
      </a:defRPr>
    </a:lvl5pPr>
    <a:lvl6pPr marL="2286000" algn="l">
      <a:defRPr sz="1800">
        <a:solidFill>
          <a:schemeClr val="tx1"/>
        </a:solidFill>
        <a:latin typeface="+mn-lt"/>
        <a:ea typeface="+mn-ea"/>
      </a:defRPr>
    </a:lvl6pPr>
    <a:lvl7pPr marL="2743200" algn="l">
      <a:defRPr sz="1800">
        <a:solidFill>
          <a:schemeClr val="tx1"/>
        </a:solidFill>
        <a:latin typeface="+mn-lt"/>
        <a:ea typeface="+mn-ea"/>
      </a:defRPr>
    </a:lvl7pPr>
    <a:lvl8pPr marL="3200400" algn="l">
      <a:defRPr sz="1800">
        <a:solidFill>
          <a:schemeClr val="tx1"/>
        </a:solidFill>
        <a:latin typeface="+mn-lt"/>
        <a:ea typeface="+mn-ea"/>
      </a:defRPr>
    </a:lvl8pPr>
    <a:lvl9pPr marL="3657600" algn="l">
      <a:defRPr sz="1800">
        <a:solidFill>
          <a:schemeClr val="tx1"/>
        </a:solidFill>
        <a:latin typeface="+mn-lt"/>
        <a:ea typeface="+mn-e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DA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36" autoAdjust="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bwMode="auto">
          <a:xfrm>
            <a:off x="3884613" y="8685213"/>
            <a:ext cx="2971800" cy="457200"/>
          </a:xfrm>
          <a:prstGeom prst="rect">
            <a:avLst/>
          </a:prstGeom>
          <a:extLst/>
        </p:spPr>
        <p:txBody>
          <a:bodyPr/>
          <a:lstStyle>
            <a:lvl1pPr algn="l">
              <a:defRPr sz="1200">
                <a:latin typeface="Arial" charset="0"/>
              </a:defRPr>
            </a:lvl1pPr>
          </a:lstStyle>
          <a:p>
            <a:endParaRPr/>
          </a:p>
        </p:txBody>
      </p:sp>
    </p:spTree>
    <p:extLst>
      <p:ext uri="{BB962C8B-B14F-4D97-AF65-F5344CB8AC3E}">
        <p14:creationId xmlns:p14="http://schemas.microsoft.com/office/powerpoint/2010/main" val="370472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Segnaposto note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96169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D’altra parte </a:t>
            </a:r>
            <a:r>
              <a:rPr lang="it-IT" dirty="0" err="1" smtClean="0"/>
              <a:t>Facebook</a:t>
            </a:r>
            <a:r>
              <a:rPr lang="it-IT" dirty="0" smtClean="0"/>
              <a:t> non è uno Stato democratico, ma un’azienda che esiste principalmente per remunerare gli azionisti; se le sue regole, come quelle di Google , fossero la Costituzione di uno Stato, questo non sarebbe certo classificato come democratico. Ed in questo caso il vecchio detto “a caval donato non si guarda in bocca”, si ritorce contro l'utente, che, non avendo pagato nulla, nulla può pretendere.</a:t>
            </a:r>
          </a:p>
          <a:p>
            <a:endParaRPr lang="it-IT" dirty="0"/>
          </a:p>
        </p:txBody>
      </p:sp>
    </p:spTree>
    <p:extLst>
      <p:ext uri="{BB962C8B-B14F-4D97-AF65-F5344CB8AC3E}">
        <p14:creationId xmlns:p14="http://schemas.microsoft.com/office/powerpoint/2010/main" val="422976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sz="1200" kern="1200" dirty="0" smtClean="0">
                <a:solidFill>
                  <a:schemeClr val="tx1"/>
                </a:solidFill>
                <a:effectLst/>
                <a:latin typeface="Arial" charset="0"/>
                <a:ea typeface="+mn-ea"/>
                <a:cs typeface="+mn-cs"/>
              </a:rPr>
              <a:t>Certamente lo Stato democratico, inteso ovviamente come l’espressione della maggioranza dei suoi cittadini, non deve limitare l’uso del WEB – tranne che in casi eccezionali – e deve piuttosto garantirne l’accesso, la neutralità, la libertà di espressione e di commercio. Ma compito dello Stato è anche tutelare le fasce più deboli, prevenire e perseguire i reati, regolare le attività in accordo con i principi etici, ridistribuire la ricchezza. Nel mondo reale come in quello virtuale. </a:t>
            </a:r>
            <a:endParaRPr lang="it-IT" dirty="0"/>
          </a:p>
        </p:txBody>
      </p:sp>
    </p:spTree>
    <p:extLst>
      <p:ext uri="{BB962C8B-B14F-4D97-AF65-F5344CB8AC3E}">
        <p14:creationId xmlns:p14="http://schemas.microsoft.com/office/powerpoint/2010/main" val="369441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Anzi, proprio certe liberalizzazioni del mondo virtuale possono rendere necessario un intervento “neutralizzatore” dello Stato: i taxi o gli alberghi non possono rifiutare un cliente, devono essercene di attrezzati per i portatori di handicap, devono coprire un orario completo. Finché servono come integrazione non ci sono problemi, ma se servizi come </a:t>
            </a:r>
            <a:r>
              <a:rPr lang="it-IT" dirty="0" err="1" smtClean="0"/>
              <a:t>Uber</a:t>
            </a:r>
            <a:r>
              <a:rPr lang="it-IT" dirty="0" smtClean="0"/>
              <a:t> o </a:t>
            </a:r>
            <a:r>
              <a:rPr lang="it-IT" dirty="0" err="1" smtClean="0"/>
              <a:t>AirBnb</a:t>
            </a:r>
            <a:r>
              <a:rPr lang="it-IT" dirty="0" smtClean="0"/>
              <a:t> si sostituissero completamente all’equivalete classico, si finirebbe con l'avere zone non coperte, persone rifiutate, disabili che non trovano stanze o mezzi attrezzati</a:t>
            </a:r>
            <a:endParaRPr lang="it-IT" dirty="0"/>
          </a:p>
        </p:txBody>
      </p:sp>
    </p:spTree>
    <p:extLst>
      <p:ext uri="{BB962C8B-B14F-4D97-AF65-F5344CB8AC3E}">
        <p14:creationId xmlns:p14="http://schemas.microsoft.com/office/powerpoint/2010/main" val="20401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Oppure pensiamo a quei servizi “a punteggio”, molto validi se il punteggio è assegnato in modo onesto, pericolosi se gestiti a livello locale, come le banche del tempo per piccoli lavori di manutenzione, in zone a forte prevalenza etnica o sociale, dove una persona percepita in qualche modo come diversa, magari per casta o religione, potrebbe ricevere un punteggio basso per discriminazione e non per incapacità oggettiva. </a:t>
            </a:r>
            <a:endParaRPr lang="it-IT" dirty="0"/>
          </a:p>
        </p:txBody>
      </p:sp>
    </p:spTree>
    <p:extLst>
      <p:ext uri="{BB962C8B-B14F-4D97-AF65-F5344CB8AC3E}">
        <p14:creationId xmlns:p14="http://schemas.microsoft.com/office/powerpoint/2010/main" val="13511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Un ottimo esempio di intervento dello Stato a favore della concorrenza ed a tutela del cittadino è stata la portabilità del numero telefonico, che di fatto non appartiene più all’operatore, ma alla persona, che può quindi portarlo con sé e trasferirlo dove più gli conviene.</a:t>
            </a:r>
            <a:endParaRPr lang="it-IT" dirty="0"/>
          </a:p>
        </p:txBody>
      </p:sp>
    </p:spTree>
    <p:extLst>
      <p:ext uri="{BB962C8B-B14F-4D97-AF65-F5344CB8AC3E}">
        <p14:creationId xmlns:p14="http://schemas.microsoft.com/office/powerpoint/2010/main" val="32962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Vorrei quindi condividere qualche riflessione sui rapporti fra pubblico e privato, e soprattutto chiedermi se ha senso che alcune funzioni storicamente pubbliche vengano via via demandate ai privati.</a:t>
            </a:r>
          </a:p>
          <a:p>
            <a:r>
              <a:rPr lang="it-IT" dirty="0" smtClean="0"/>
              <a:t>Ciò che si sta riscontrando negli ultimi anni è una certa esternalizzazione di una serie di servizi che una volta erano affidati allo Stato, attraverso i suoi Enti ed i suoi pubblici ufficiali. Forse Internet è più un mezzo che una causa, dato che la scelta è prettamente politica ed è iniziata prima del WEB. Si è passati da uno statalismo anche troppo accentuato, che ha visto attività prettamente privatistiche in mano allo Stato – pensiamo ad esempio all’Alfa Romeo - ad una privatizzazione sempre più spinta, non solo in Italia.</a:t>
            </a:r>
          </a:p>
        </p:txBody>
      </p:sp>
    </p:spTree>
    <p:extLst>
      <p:ext uri="{BB962C8B-B14F-4D97-AF65-F5344CB8AC3E}">
        <p14:creationId xmlns:p14="http://schemas.microsoft.com/office/powerpoint/2010/main" val="40013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Che lo Stato esista per gestire il bene comune e non per produrre auto o biscotti lo do per assodato. Però abbiamo visto negli ultimi anni nazioni democratiche come gli USA affidare missioni sempre più ampie e impegnative ai </a:t>
            </a:r>
            <a:r>
              <a:rPr lang="it-IT" dirty="0" err="1" smtClean="0"/>
              <a:t>contractors</a:t>
            </a:r>
            <a:r>
              <a:rPr lang="it-IT" dirty="0" smtClean="0"/>
              <a:t>  (mercenari sembra brutto), demandando quindi il ruolo di difesa e di attacco a Società private, che, evidentemente, sono dotate di armi e di capacità logistiche ed operative paragonabili a quelle dello Stato. Siamo sicuri che sia una buona idea per il mantenimento della democrazia?</a:t>
            </a:r>
          </a:p>
          <a:p>
            <a:endParaRPr lang="it-IT" dirty="0" smtClean="0"/>
          </a:p>
          <a:p>
            <a:endParaRPr lang="it-IT" dirty="0"/>
          </a:p>
        </p:txBody>
      </p:sp>
    </p:spTree>
    <p:extLst>
      <p:ext uri="{BB962C8B-B14F-4D97-AF65-F5344CB8AC3E}">
        <p14:creationId xmlns:p14="http://schemas.microsoft.com/office/powerpoint/2010/main" val="269659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L’Italia, con l’introduzione della mediazione obbligatoria , ha demandato una parte dell'amministrazione della giustizia a soggetti privati.</a:t>
            </a:r>
          </a:p>
          <a:p>
            <a:r>
              <a:rPr lang="it-IT" dirty="0" smtClean="0"/>
              <a:t>La revisione delle auto non è più prerogativa della motorizzazione ma compito di officine private.</a:t>
            </a:r>
          </a:p>
          <a:p>
            <a:r>
              <a:rPr lang="it-IT" dirty="0" smtClean="0"/>
              <a:t>I Comuni, anche per i tagli al personale, hanno esternalizzato tutta una serie di servizi, dallo scuolabus alla manutenzione di strade ed edifici, dall’ufficio tecnico  alla ragioneria.</a:t>
            </a:r>
          </a:p>
          <a:p>
            <a:endParaRPr lang="it-IT" dirty="0"/>
          </a:p>
        </p:txBody>
      </p:sp>
    </p:spTree>
    <p:extLst>
      <p:ext uri="{BB962C8B-B14F-4D97-AF65-F5344CB8AC3E}">
        <p14:creationId xmlns:p14="http://schemas.microsoft.com/office/powerpoint/2010/main" val="3372672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Che oggi sia di moda parlare di telelavoro e </a:t>
            </a:r>
            <a:r>
              <a:rPr lang="it-IT" dirty="0" err="1" smtClean="0"/>
              <a:t>smart</a:t>
            </a:r>
            <a:r>
              <a:rPr lang="it-IT" dirty="0" smtClean="0"/>
              <a:t> </a:t>
            </a:r>
            <a:r>
              <a:rPr lang="it-IT" dirty="0" err="1" smtClean="0"/>
              <a:t>working</a:t>
            </a:r>
            <a:r>
              <a:rPr lang="it-IT" dirty="0" smtClean="0"/>
              <a:t> è innegabile, e sicuramente in molti casi si possono riscontrare benefici notevoli sia per il lavoratore che per il datore di lavoro.</a:t>
            </a:r>
          </a:p>
          <a:p>
            <a:r>
              <a:rPr lang="it-IT" dirty="0" smtClean="0"/>
              <a:t>Così come non voglio negare ci possano essere ditte serie che lavorano con precisione ed impiegati pubblici corrotti. </a:t>
            </a:r>
          </a:p>
          <a:p>
            <a:r>
              <a:rPr lang="it-IT" sz="1200" kern="1200" dirty="0" smtClean="0">
                <a:solidFill>
                  <a:schemeClr val="tx1"/>
                </a:solidFill>
                <a:effectLst/>
                <a:latin typeface="Arial" charset="0"/>
                <a:ea typeface="+mn-ea"/>
                <a:cs typeface="+mn-cs"/>
              </a:rPr>
              <a:t>Tuttavia una serie di compiti, ovvero quelli che devono (dovrebbero) essere svolti nell’interesse pubblico, ritengo debbano ancora essere prerogativa dello Stato. </a:t>
            </a:r>
            <a:endParaRPr lang="it-IT" dirty="0" smtClean="0"/>
          </a:p>
          <a:p>
            <a:endParaRPr lang="it-IT" dirty="0"/>
          </a:p>
        </p:txBody>
      </p:sp>
    </p:spTree>
    <p:extLst>
      <p:ext uri="{BB962C8B-B14F-4D97-AF65-F5344CB8AC3E}">
        <p14:creationId xmlns:p14="http://schemas.microsoft.com/office/powerpoint/2010/main" val="381749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La sanità privata, apparentemente, può essere più moderna ed efficiente rispetto alla sanità pubblica, tuttavia un servizio sanitario basato esclusivamente sul bilancio di fine anno e sui dividendi da distribuire fra i soci, porta inevitabilmente a scegliere i malati più redditizi, da curare e coccolare, lasciando quelli in perdita al loro destino. Per inciso, in questo esempio nulla vieta che le due realtà coesistano pacificamente, anzi, il fatto stesso che ci sia una concorrenza fra pubblico e privato può alzare l’asticella per entrambi e portare a servizi migliori per tutti. Un po’ come il software libero, che non sempre è al livello di quello proprietario, ma certamente è da stimolo perché questo migliori senza crescere troppo di prezzo.</a:t>
            </a:r>
            <a:endParaRPr lang="it-IT" dirty="0"/>
          </a:p>
        </p:txBody>
      </p:sp>
    </p:spTree>
    <p:extLst>
      <p:ext uri="{BB962C8B-B14F-4D97-AF65-F5344CB8AC3E}">
        <p14:creationId xmlns:p14="http://schemas.microsoft.com/office/powerpoint/2010/main" val="37372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Segnaposto note 99999"/>
          <p:cNvSpPr>
            <a:spLocks noGrp="1" noChangeArrowheads="1"/>
          </p:cNvSpPr>
          <p:nvPr>
            <p:ph type="body" idx="1"/>
          </p:nvPr>
        </p:nvSpPr>
        <p:spPr/>
        <p:txBody>
          <a:bodyPr/>
          <a:lstStyle/>
          <a:p>
            <a:r>
              <a:rPr lang="it-IT" sz="1200" kern="1200" dirty="0" smtClean="0">
                <a:solidFill>
                  <a:schemeClr val="tx1"/>
                </a:solidFill>
                <a:effectLst/>
                <a:latin typeface="Arial" charset="0"/>
                <a:ea typeface="+mn-ea"/>
                <a:cs typeface="+mn-cs"/>
              </a:rPr>
              <a:t>Le scoperte e le invenzioni che hanno costituito una pietra miliare per l’umanità, hanno portato cambiamenti che travalicano la funzione pratica della novità, costringendo ad una trasformazione del pensiero, ad una revisione delle certezze acquisite, a concepire nuovi modelli di società.</a:t>
            </a:r>
          </a:p>
          <a:p>
            <a:r>
              <a:rPr lang="it-IT" sz="1200" kern="1200" dirty="0" smtClean="0">
                <a:solidFill>
                  <a:schemeClr val="tx1"/>
                </a:solidFill>
                <a:effectLst/>
                <a:latin typeface="Arial" charset="0"/>
                <a:ea typeface="+mn-ea"/>
                <a:cs typeface="+mn-cs"/>
              </a:rPr>
              <a:t>Il fuoco ha consentito di scaldarsi e di cucinare, ma anche di illuminare, di affumicare e quindi poter conservare i cibi, il che ha certamente comportato un mutare di abitudini, di tecniche di caccia, di relazioni sociali: la tribù, d’inverno, aveva scorte di cibo e non doveva per forza coricarsi col buio, ma poteva radunarsi attorno al fuoco e scambiarsi idee, facendo evolvere il linguaggio e la società.</a:t>
            </a:r>
          </a:p>
          <a:p>
            <a:r>
              <a:rPr lang="it-IT" sz="1200" kern="1200" dirty="0" smtClean="0">
                <a:solidFill>
                  <a:schemeClr val="tx1"/>
                </a:solidFill>
                <a:effectLst/>
                <a:latin typeface="Arial" charset="0"/>
                <a:ea typeface="+mn-ea"/>
                <a:cs typeface="+mn-cs"/>
              </a:rPr>
              <a:t>L’agricoltura e l’allevamento hanno fatto diventare stanziali le tribù, il che ha comportato la nascita della proprietà privata e quindi del diritto, dell’edilizia, dell’arte, della geometria, della contabilità…</a:t>
            </a:r>
          </a:p>
          <a:p>
            <a:r>
              <a:rPr lang="it-IT" sz="1200" kern="1200" dirty="0" smtClean="0">
                <a:solidFill>
                  <a:schemeClr val="tx1"/>
                </a:solidFill>
                <a:effectLst/>
                <a:latin typeface="Arial" charset="0"/>
                <a:ea typeface="+mn-ea"/>
                <a:cs typeface="+mn-cs"/>
              </a:rPr>
              <a:t>The, caffè e cioccolata hanno fatto nascere locali pubblici dove la gente usava incontrarsi, e con essi sono nati il dibattito, i dialoghi letterari, il moderno modo di confrontarsi e di parlamentare, fenomeni che, grazie agli inglesi </a:t>
            </a:r>
            <a:r>
              <a:rPr lang="it-IT" sz="1200" i="1" kern="1200" dirty="0" smtClean="0">
                <a:solidFill>
                  <a:schemeClr val="tx1"/>
                </a:solidFill>
                <a:effectLst/>
                <a:latin typeface="Arial" charset="0"/>
                <a:ea typeface="+mn-ea"/>
                <a:cs typeface="+mn-cs"/>
              </a:rPr>
              <a:t>tea </a:t>
            </a:r>
            <a:r>
              <a:rPr lang="it-IT" sz="1200" i="1" kern="1200" dirty="0" err="1" smtClean="0">
                <a:solidFill>
                  <a:schemeClr val="tx1"/>
                </a:solidFill>
                <a:effectLst/>
                <a:latin typeface="Arial" charset="0"/>
                <a:ea typeface="+mn-ea"/>
                <a:cs typeface="+mn-cs"/>
              </a:rPr>
              <a:t>gardens</a:t>
            </a:r>
            <a:r>
              <a:rPr lang="it-IT" sz="1200" kern="1200" dirty="0" smtClean="0">
                <a:solidFill>
                  <a:schemeClr val="tx1"/>
                </a:solidFill>
                <a:effectLst/>
                <a:latin typeface="Arial" charset="0"/>
                <a:ea typeface="+mn-ea"/>
                <a:cs typeface="+mn-cs"/>
              </a:rPr>
              <a:t>, si sono estesi anche alle donne, fino ad allora socialmente escluse dai locali di ritrovo.</a:t>
            </a:r>
          </a:p>
          <a:p>
            <a:r>
              <a:rPr lang="it-IT" sz="1200" kern="1200" dirty="0" err="1" smtClean="0">
                <a:solidFill>
                  <a:schemeClr val="tx1"/>
                </a:solidFill>
                <a:effectLst/>
                <a:latin typeface="Arial" charset="0"/>
                <a:ea typeface="+mn-ea"/>
                <a:cs typeface="+mn-cs"/>
              </a:rPr>
              <a:t>Fracesco</a:t>
            </a:r>
            <a:r>
              <a:rPr lang="it-IT" sz="1200" kern="1200" dirty="0" smtClean="0">
                <a:solidFill>
                  <a:schemeClr val="tx1"/>
                </a:solidFill>
                <a:effectLst/>
                <a:latin typeface="Arial" charset="0"/>
                <a:ea typeface="+mn-ea"/>
                <a:cs typeface="+mn-cs"/>
              </a:rPr>
              <a:t> </a:t>
            </a:r>
            <a:r>
              <a:rPr lang="it-IT" sz="1200" kern="1200" dirty="0" err="1" smtClean="0">
                <a:solidFill>
                  <a:schemeClr val="tx1"/>
                </a:solidFill>
                <a:effectLst/>
                <a:latin typeface="Arial" charset="0"/>
                <a:ea typeface="+mn-ea"/>
                <a:cs typeface="+mn-cs"/>
              </a:rPr>
              <a:t>Antinuzzi</a:t>
            </a:r>
            <a:r>
              <a:rPr lang="it-IT" sz="1200" kern="1200" dirty="0" smtClean="0">
                <a:solidFill>
                  <a:schemeClr val="tx1"/>
                </a:solidFill>
                <a:effectLst/>
                <a:latin typeface="Arial" charset="0"/>
                <a:ea typeface="+mn-ea"/>
                <a:cs typeface="+mn-cs"/>
              </a:rPr>
              <a:t>, </a:t>
            </a:r>
            <a:r>
              <a:rPr lang="it-IT" sz="1200" i="1" kern="1200" dirty="0" smtClean="0">
                <a:solidFill>
                  <a:schemeClr val="tx1"/>
                </a:solidFill>
                <a:effectLst/>
                <a:latin typeface="Arial" charset="0"/>
                <a:ea typeface="+mn-ea"/>
                <a:cs typeface="+mn-cs"/>
              </a:rPr>
              <a:t>Spezie, una storia di scoperte, avidità e lusso, Ed. Laterza.</a:t>
            </a:r>
            <a:endParaRPr lang="it-IT" sz="1200" kern="1200" dirty="0" smtClean="0">
              <a:solidFill>
                <a:schemeClr val="tx1"/>
              </a:solidFill>
              <a:effectLst/>
              <a:latin typeface="Arial" charset="0"/>
              <a:ea typeface="+mn-ea"/>
              <a:cs typeface="+mn-cs"/>
            </a:endParaRPr>
          </a:p>
          <a:p>
            <a:endParaRPr dirty="0"/>
          </a:p>
        </p:txBody>
      </p:sp>
    </p:spTree>
    <p:extLst>
      <p:ext uri="{BB962C8B-B14F-4D97-AF65-F5344CB8AC3E}">
        <p14:creationId xmlns:p14="http://schemas.microsoft.com/office/powerpoint/2010/main" val="174076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Però la concorrenza, in determinati settori, può non essere necessariamente positiva: se un’officina di revisione si fa la fama di essere particolarmente rigorosa, mentre quella vicina fa passare di tutto, la prima, per quanto più seria e ligia, finirà col chiudere oppure adeguarsi, vanificando lo scopo per cui i controlli sono stati istituiti, mentre un apparato dello Stato, non temendo la concorrenza, dovrebbe agire solamente nel rispetto delle norme.</a:t>
            </a:r>
          </a:p>
          <a:p>
            <a:r>
              <a:rPr lang="it-IT" dirty="0" smtClean="0"/>
              <a:t>Analogamente, se le carte d’identità o la certificazione venissero affidate a ditte private, temo che fiorirebbe un mercato di documenti, diciamo così, diversamente autentici, più di quanto non accada già ora.</a:t>
            </a:r>
          </a:p>
          <a:p>
            <a:endParaRPr lang="it-IT" dirty="0"/>
          </a:p>
        </p:txBody>
      </p:sp>
    </p:spTree>
    <p:extLst>
      <p:ext uri="{BB962C8B-B14F-4D97-AF65-F5344CB8AC3E}">
        <p14:creationId xmlns:p14="http://schemas.microsoft.com/office/powerpoint/2010/main" val="307545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Finora mi rendo conto di avere fatto considerazioni soprattutto politiche, anche se so di non essere al convegno del Partito Socialista, ma volevo inquadrare a grandi linee i termini generali, senza peraltro proporre soluzioni, che non sono state trovate in via definitiva neppure in tanti dibattiti filosofici dei secoli passati. Al massimo posso ricordare il vecchio motto in medio </a:t>
            </a:r>
            <a:r>
              <a:rPr lang="it-IT" dirty="0" err="1" smtClean="0"/>
              <a:t>stat</a:t>
            </a:r>
            <a:r>
              <a:rPr lang="it-IT" dirty="0" smtClean="0"/>
              <a:t> </a:t>
            </a:r>
            <a:r>
              <a:rPr lang="it-IT" dirty="0" err="1" smtClean="0"/>
              <a:t>virtus</a:t>
            </a:r>
            <a:r>
              <a:rPr lang="it-IT" dirty="0" smtClean="0"/>
              <a:t>, ovvero lasciare che l'iniziativa privata faccia il suo mestiere e lo Stato continui a fare il suo, quindi provveda a garantire quei servizi sanitari, infrastrutturali e di sicurezza pubblica che non devono essere gestiti con criteri meramente economici.</a:t>
            </a:r>
          </a:p>
          <a:p>
            <a:r>
              <a:rPr lang="it-IT" dirty="0" smtClean="0"/>
              <a:t>Il che non vuol dire che un’ASL debba pagare un pannolone 10 volte quello che costa ad un privato, ma che la gestione di determinati servizi non deve essere orientata al profitto. </a:t>
            </a:r>
            <a:endParaRPr lang="it-IT" dirty="0"/>
          </a:p>
        </p:txBody>
      </p:sp>
    </p:spTree>
    <p:extLst>
      <p:ext uri="{BB962C8B-B14F-4D97-AF65-F5344CB8AC3E}">
        <p14:creationId xmlns:p14="http://schemas.microsoft.com/office/powerpoint/2010/main" val="1569644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Che è poi la stessa ragione per cui persone specchiatamene oneste, che non si sarebbero mai neppure sognate di rubare un libro o un film, non si fanno problemi a scaricare illegalmente programmi, e-book o simili. Ed è peraltro lo stesso problema psicologico, simmetricamente opposto, che porta impiegati ligi e coscienziosi, che mai imiterebbero una firma olografa, a pretendere di avere a disposizione la firma digitale del Sindaco o del dirigente: essendo un oggetto fisico, viene vista come una dotazione d'ufficio, al pari della fotocopiatrice o della plastificatrice.</a:t>
            </a:r>
            <a:endParaRPr lang="it-IT" dirty="0"/>
          </a:p>
        </p:txBody>
      </p:sp>
    </p:spTree>
    <p:extLst>
      <p:ext uri="{BB962C8B-B14F-4D97-AF65-F5344CB8AC3E}">
        <p14:creationId xmlns:p14="http://schemas.microsoft.com/office/powerpoint/2010/main" val="35375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Ritornando al rapporto pubblico/privato, pensiamo alle Poste, che tagliano gli uffici (= pubblico servizio) nei paesini di montagna, alle ferrovie, che tagliano i rami secchi isolando le comunità meno redditizie. Riuscite ad immaginarvi la polizia, i vigili del fuoco, i tribunali interamente privatizzati? D’accordo, prima di </a:t>
            </a:r>
            <a:r>
              <a:rPr lang="it-IT" dirty="0" err="1" smtClean="0"/>
              <a:t>bitcoin</a:t>
            </a:r>
            <a:r>
              <a:rPr lang="it-IT" dirty="0" smtClean="0"/>
              <a:t> avrei anche faticato ad immaginarmi una moneta senza uno Stato (ah no, pardon, dimenticavo che c’era già l’esperienza dell’euro), ma resto comunque dell’idea che alcune funzioni debbano restare pubbliche.</a:t>
            </a:r>
          </a:p>
          <a:p>
            <a:endParaRPr lang="it-IT" dirty="0"/>
          </a:p>
        </p:txBody>
      </p:sp>
    </p:spTree>
    <p:extLst>
      <p:ext uri="{BB962C8B-B14F-4D97-AF65-F5344CB8AC3E}">
        <p14:creationId xmlns:p14="http://schemas.microsoft.com/office/powerpoint/2010/main" val="37957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sz="1200" kern="1200" dirty="0" smtClean="0">
                <a:solidFill>
                  <a:schemeClr val="tx1"/>
                </a:solidFill>
                <a:effectLst/>
                <a:latin typeface="Arial" charset="0"/>
                <a:ea typeface="+mn-ea"/>
                <a:cs typeface="+mn-cs"/>
              </a:rPr>
              <a:t>Vi parlo dello Stato Civile, perché è l’esempio che conosco meglio, ma il discorso può valere in molti campi: il sistema di registrazione degli eventi di nascita, matrimonio e morte, come lo conosciamo oggi è nato, come sistema pubblico, in Francia, dato che fino ad allora era stata la Chiesa (dal Concilio di Trento, 1545 - 1563) a gestire i registri di battesimo, matrimonio e morte, escludendo </a:t>
            </a:r>
            <a:r>
              <a:rPr lang="it-IT" sz="1200" i="1" kern="1200" dirty="0" smtClean="0">
                <a:solidFill>
                  <a:schemeClr val="tx1"/>
                </a:solidFill>
                <a:effectLst/>
                <a:latin typeface="Arial" charset="0"/>
                <a:ea typeface="+mn-ea"/>
                <a:cs typeface="+mn-cs"/>
              </a:rPr>
              <a:t>de facto</a:t>
            </a:r>
            <a:r>
              <a:rPr lang="it-IT" sz="1200" kern="1200" dirty="0" smtClean="0">
                <a:solidFill>
                  <a:schemeClr val="tx1"/>
                </a:solidFill>
                <a:effectLst/>
                <a:latin typeface="Arial" charset="0"/>
                <a:ea typeface="+mn-ea"/>
                <a:cs typeface="+mn-cs"/>
              </a:rPr>
              <a:t> i non cattolici. E la nascita dello stato civile segna anche il passaggio da suddito a cittadino, che per vedere riconosciuti i propri diritti deve anzitutto dimostrare di essere nato, di appartenere a quello Stato attraverso i genitori, di avere una dimora e così via. Prima ciò che interessava era la statura fisica per tenere in mano una spada o un fucile. </a:t>
            </a:r>
            <a:endParaRPr lang="it-IT" dirty="0"/>
          </a:p>
        </p:txBody>
      </p:sp>
    </p:spTree>
    <p:extLst>
      <p:ext uri="{BB962C8B-B14F-4D97-AF65-F5344CB8AC3E}">
        <p14:creationId xmlns:p14="http://schemas.microsoft.com/office/powerpoint/2010/main" val="2535722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Se dovessimo pensare di esternalizzare funzioni di questo tipo faremmo un passo indietro, torneremmo al 1700, sostituendo il registro dei battesimi a quello dei consumatori, con le multinazionali che escludono chi per handicap o stato di povertà non è in grado di fare acquisti e non può quindi esibire un profilo interessante.</a:t>
            </a:r>
          </a:p>
          <a:p>
            <a:r>
              <a:rPr lang="it-IT" dirty="0" smtClean="0"/>
              <a:t>Sto esagerando? Sono pessimista?</a:t>
            </a:r>
            <a:endParaRPr lang="it-IT" dirty="0"/>
          </a:p>
        </p:txBody>
      </p:sp>
    </p:spTree>
    <p:extLst>
      <p:ext uri="{BB962C8B-B14F-4D97-AF65-F5344CB8AC3E}">
        <p14:creationId xmlns:p14="http://schemas.microsoft.com/office/powerpoint/2010/main" val="272951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E allora come mai l’art. 35 D.P.R. 445/00 attribuisce valore di documento a tutte le tessere rilasciate dallo Stato purché munite di fotografia, </a:t>
            </a:r>
            <a:r>
              <a:rPr lang="it-IT" dirty="0" smtClean="0"/>
              <a:t>mentre </a:t>
            </a:r>
            <a:r>
              <a:rPr lang="it-IT" dirty="0" smtClean="0"/>
              <a:t>la nostra identità sui siti pubblici è stata affidata a Poste, TIM e </a:t>
            </a:r>
            <a:r>
              <a:rPr lang="it-IT" dirty="0" err="1" smtClean="0"/>
              <a:t>Infocert</a:t>
            </a:r>
            <a:r>
              <a:rPr lang="it-IT" dirty="0" smtClean="0"/>
              <a:t>? </a:t>
            </a:r>
            <a:endParaRPr lang="it-IT" dirty="0"/>
          </a:p>
        </p:txBody>
      </p:sp>
    </p:spTree>
    <p:extLst>
      <p:ext uri="{BB962C8B-B14F-4D97-AF65-F5344CB8AC3E}">
        <p14:creationId xmlns:p14="http://schemas.microsoft.com/office/powerpoint/2010/main" val="412015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Perché molti Comuni affidano a ditte private la gestione dei tributi e le relative verifiche, azioni di recupero crediti </a:t>
            </a:r>
            <a:r>
              <a:rPr lang="it-IT" dirty="0" err="1" smtClean="0"/>
              <a:t>ecc</a:t>
            </a:r>
            <a:r>
              <a:rPr lang="it-IT" dirty="0" smtClean="0"/>
              <a:t>, anzi, sono incentivati a farlo ? Perché esistono ditte private che rilevano le violazioni del codice della strada e gestiscono tutta la pratica, per così dire, chiavi in mano? Mentre funzioni delicate, come la conservazione sostitutiva, per le quali raramente esistono professionalità adeguate all’interno dell’Ente, si impone di non esternalizzarle .</a:t>
            </a:r>
            <a:endParaRPr lang="it-IT" dirty="0"/>
          </a:p>
        </p:txBody>
      </p:sp>
    </p:spTree>
    <p:extLst>
      <p:ext uri="{BB962C8B-B14F-4D97-AF65-F5344CB8AC3E}">
        <p14:creationId xmlns:p14="http://schemas.microsoft.com/office/powerpoint/2010/main" val="1058928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Certo, oggi col telelavoro molte funzioni posso essere svolte da remoto, il che tuttavia non significa che debbano essere affidate ad una ditta esterna, magari localizzata in India o in Romania, bensì che il pubblico ufficiale, che per concorso e formazione deve agire nell’interesse dello Stato e nel rispetto delle norme , possa anche lavorare da casa ed essere valutato in base a criteri di efficienza e non sulla mera timbratura del cartellino.</a:t>
            </a:r>
          </a:p>
          <a:p>
            <a:r>
              <a:rPr lang="it-IT" dirty="0" smtClean="0"/>
              <a:t>Anche per questo, sempre più si stanno spingendo cittadini e imprese ad utilizzare il WEB per consegnare pratiche ed istanze. Già il CAD obbliga a tenere i rapporti con le ditte esclusivamente in via telematica  ed una recente sentenza sancisce la nullità degli atti effettuati con mezzi diversi.</a:t>
            </a:r>
          </a:p>
          <a:p>
            <a:pPr marL="0" marR="0" indent="0" algn="l" defTabSz="914400" rtl="0" eaLnBrk="1" fontAlgn="base" latinLnBrk="0" hangingPunct="1">
              <a:lnSpc>
                <a:spcPct val="100000"/>
              </a:lnSpc>
              <a:spcBef>
                <a:spcPct val="30000"/>
              </a:spcBef>
              <a:spcAft>
                <a:spcPct val="0"/>
              </a:spcAft>
              <a:buClrTx/>
              <a:buSzTx/>
              <a:buFontTx/>
              <a:buNone/>
              <a:tabLst/>
              <a:defRPr/>
            </a:pPr>
            <a:r>
              <a:rPr lang="it-IT" sz="1200" kern="1200" dirty="0" smtClean="0">
                <a:solidFill>
                  <a:schemeClr val="tx1"/>
                </a:solidFill>
                <a:effectLst/>
                <a:latin typeface="Arial" charset="0"/>
                <a:ea typeface="+mn-ea"/>
                <a:cs typeface="+mn-cs"/>
              </a:rPr>
              <a:t>Una volta che la pratica è telematica, fatte salve le dovute cautele riguardo la privacy e con i dovuti aggiustamenti tecnici, tutto il processo di </a:t>
            </a:r>
            <a:r>
              <a:rPr lang="it-IT" sz="1200" i="1" kern="1200" dirty="0" err="1" smtClean="0">
                <a:solidFill>
                  <a:schemeClr val="tx1"/>
                </a:solidFill>
                <a:effectLst/>
                <a:latin typeface="Arial" charset="0"/>
                <a:ea typeface="+mn-ea"/>
                <a:cs typeface="+mn-cs"/>
              </a:rPr>
              <a:t>backoffice</a:t>
            </a:r>
            <a:r>
              <a:rPr lang="it-IT" sz="1200" i="1" kern="1200" dirty="0" smtClean="0">
                <a:solidFill>
                  <a:schemeClr val="tx1"/>
                </a:solidFill>
                <a:effectLst/>
                <a:latin typeface="Arial" charset="0"/>
                <a:ea typeface="+mn-ea"/>
                <a:cs typeface="+mn-cs"/>
              </a:rPr>
              <a:t> </a:t>
            </a:r>
            <a:r>
              <a:rPr lang="it-IT" sz="1200" kern="1200" dirty="0" smtClean="0">
                <a:solidFill>
                  <a:schemeClr val="tx1"/>
                </a:solidFill>
                <a:effectLst/>
                <a:latin typeface="Arial" charset="0"/>
                <a:ea typeface="+mn-ea"/>
                <a:cs typeface="+mn-cs"/>
              </a:rPr>
              <a:t>può avvenire da remoto. Anche una conferenza dei servizi può essere effettuata via Skype da casa, almeno in teoria. Il passo successivo, però è di affidare la gestione della pratica al primo che capita, a ditte che assumono lo stagista per tre mesi, e che non hanno la formazione, la </a:t>
            </a:r>
            <a:r>
              <a:rPr lang="it-IT" sz="1200" i="1" kern="1200" dirty="0" smtClean="0">
                <a:solidFill>
                  <a:schemeClr val="tx1"/>
                </a:solidFill>
                <a:effectLst/>
                <a:latin typeface="Arial" charset="0"/>
                <a:ea typeface="+mn-ea"/>
                <a:cs typeface="+mn-cs"/>
              </a:rPr>
              <a:t>forma mentis</a:t>
            </a:r>
            <a:r>
              <a:rPr lang="it-IT" sz="1200" kern="1200" dirty="0" smtClean="0">
                <a:solidFill>
                  <a:schemeClr val="tx1"/>
                </a:solidFill>
                <a:effectLst/>
                <a:latin typeface="Arial" charset="0"/>
                <a:ea typeface="+mn-ea"/>
                <a:cs typeface="+mn-cs"/>
              </a:rPr>
              <a:t>, l’interesse a far funzionare l’ufficio che può avere un pubblico ufficiale a tempo indeterminato.</a:t>
            </a:r>
          </a:p>
          <a:p>
            <a:endParaRPr lang="it-IT" dirty="0" smtClean="0"/>
          </a:p>
          <a:p>
            <a:endParaRPr lang="it-IT" dirty="0"/>
          </a:p>
        </p:txBody>
      </p:sp>
    </p:spTree>
    <p:extLst>
      <p:ext uri="{BB962C8B-B14F-4D97-AF65-F5344CB8AC3E}">
        <p14:creationId xmlns:p14="http://schemas.microsoft.com/office/powerpoint/2010/main" val="2263868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Oggi la gestione del traffico può avvenire a mezzo telecamere ed altri sistemi di rilevamento, molto spesso automatizzati, i quali possono essere anche gestiti da casa. Ma vogliamo togliere i vigili dalle strade (dove già ci stanno poco) e lasciare che la multa me la dia uno che da casa sua guarda un video? E soprattutto vogliamo che questo qualcuno sia l’impiegato di una ditta, magari situata in Lituania, che ha come unico obiettivo quello di far cassa (più di quanto già non lo sia per molti Comuni)? E non ipotizzo una gestione completamente automatizzata, sul modello della nuova AI proposta da </a:t>
            </a:r>
            <a:r>
              <a:rPr lang="it-IT" dirty="0" err="1" smtClean="0"/>
              <a:t>Facebook</a:t>
            </a:r>
            <a:r>
              <a:rPr lang="it-IT" dirty="0" smtClean="0"/>
              <a:t>  o da altri sistemi di assistenza con tecnologia di intelligenza artificiale  solo perché l’attuale regolamento privacy europeo lo vieta espressamente . La liberalizzazione del mercato dell’energia è stata una svolta di concorrenza e di libertà, oppure i cittadini pagano di più e sono pure perseguitati dai call center?</a:t>
            </a:r>
            <a:endParaRPr lang="it-IT" dirty="0"/>
          </a:p>
        </p:txBody>
      </p:sp>
    </p:spTree>
    <p:extLst>
      <p:ext uri="{BB962C8B-B14F-4D97-AF65-F5344CB8AC3E}">
        <p14:creationId xmlns:p14="http://schemas.microsoft.com/office/powerpoint/2010/main" val="14728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Segnaposto note 99999"/>
          <p:cNvSpPr>
            <a:spLocks noGrp="1" noChangeArrowheads="1"/>
          </p:cNvSpPr>
          <p:nvPr>
            <p:ph type="body" idx="1"/>
          </p:nvPr>
        </p:nvSpPr>
        <p:spPr/>
        <p:txBody>
          <a:bodyPr/>
          <a:lstStyle/>
          <a:p>
            <a:r>
              <a:rPr lang="it-IT" sz="1200" kern="1200" dirty="0" smtClean="0">
                <a:solidFill>
                  <a:schemeClr val="tx1"/>
                </a:solidFill>
                <a:effectLst/>
                <a:latin typeface="Arial" charset="0"/>
                <a:ea typeface="+mn-ea"/>
                <a:cs typeface="+mn-cs"/>
              </a:rPr>
              <a:t>Internet è certamente un’altra pietra miliare nella storia della civiltà, dato che l’uomo per la prima volta ha un accesso quasi completo a tutto lo scibile umano e ad un’intelligenza collettiva senza precedenti. Che poi la si usi per postare la foto del gatto è un altro discorso.</a:t>
            </a:r>
          </a:p>
          <a:p>
            <a:r>
              <a:rPr lang="it-IT" sz="1200" kern="1200" dirty="0" smtClean="0">
                <a:solidFill>
                  <a:schemeClr val="tx1"/>
                </a:solidFill>
                <a:effectLst/>
                <a:latin typeface="Arial" charset="0"/>
                <a:ea typeface="+mn-ea"/>
                <a:cs typeface="+mn-cs"/>
              </a:rPr>
              <a:t>Qualcuno l’ha paragonata, per importanza, all’invenzione della stampa. Personalmente lo trovo persino limitativo: nonostante la stampa, i libri e la cultura sono rimasti fenomeni elitari per moltissimo tempo. I primi libri venivano stampati a mano in tirature limitate, e normalmente venduti a fogli sciolti, spesso senza le lettere iniziali della pagina, affinché l’acquirente potesse ottenere un volume miniato e rilegato a suo gusto. Insomma, un oggetto per pochi, perché pochi potevano acquistarlo e pochi sapevano leggerlo, almeno fino a quando non si è diffusa l’istruzione obbligatoria e non si è arrivati alla stampa a basso costo, ma sono occorsi secoli ed ulteriori sviluppi tecnologici.</a:t>
            </a:r>
          </a:p>
          <a:p>
            <a:r>
              <a:rPr lang="it-IT" sz="1200" i="1" kern="1200" dirty="0" smtClean="0">
                <a:solidFill>
                  <a:schemeClr val="tx1"/>
                </a:solidFill>
                <a:effectLst/>
                <a:latin typeface="Arial" charset="0"/>
                <a:ea typeface="+mn-ea"/>
                <a:cs typeface="+mn-cs"/>
              </a:rPr>
              <a:t>Marzo Magno Alessandro, L'alba dei libri - Quando Venezia ha fatto leggere il mondo - Collezione Storica Garzanti.</a:t>
            </a:r>
            <a:endParaRPr lang="it-IT" sz="1200" kern="1200" dirty="0" smtClean="0">
              <a:solidFill>
                <a:schemeClr val="tx1"/>
              </a:solidFill>
              <a:effectLst/>
              <a:latin typeface="Arial" charset="0"/>
              <a:ea typeface="+mn-ea"/>
              <a:cs typeface="+mn-cs"/>
            </a:endParaRPr>
          </a:p>
          <a:p>
            <a:r>
              <a:rPr lang="it-IT" sz="1200" kern="1200" dirty="0" smtClean="0">
                <a:solidFill>
                  <a:schemeClr val="tx1"/>
                </a:solidFill>
                <a:effectLst/>
                <a:latin typeface="Arial" charset="0"/>
                <a:ea typeface="+mn-ea"/>
                <a:cs typeface="+mn-cs"/>
              </a:rPr>
              <a:t>Per il Regno di Sardegna, nel 1859 (Legge Casati, L. 13 novembre 1859 n. 3725).</a:t>
            </a:r>
          </a:p>
          <a:p>
            <a:endParaRPr dirty="0"/>
          </a:p>
        </p:txBody>
      </p:sp>
    </p:spTree>
    <p:extLst>
      <p:ext uri="{BB962C8B-B14F-4D97-AF65-F5344CB8AC3E}">
        <p14:creationId xmlns:p14="http://schemas.microsoft.com/office/powerpoint/2010/main" val="590017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Un volta era impensabile gestire il bilancio di un Comune al di fuori dell’edificio, esattamente come era impensabile per una ditta, che funzionava sulla base di archivi e procedure cartacee, esternalizzare molti servizi. Oggi tra fatture elettroniche, mandati di pagamenti on line e così via è un’operazione facilmente realizzabile. Ma un ragioniere costa al Comune 30-35.000 euro all’anno, e svolge anche altre mansioni, mentre un servizio di ragioneria da remoto costa 40.000 euro/anno, e deve essere comunque alimentato e gestito da qualcuno all’interno del Comune (che, possibilmente, sia anche in grado di controllare il lavoro svolto). Non parliamo poi di un servizio on site, che arriva a 400euro/giorno.</a:t>
            </a:r>
            <a:endParaRPr lang="it-IT" dirty="0"/>
          </a:p>
        </p:txBody>
      </p:sp>
    </p:spTree>
    <p:extLst>
      <p:ext uri="{BB962C8B-B14F-4D97-AF65-F5344CB8AC3E}">
        <p14:creationId xmlns:p14="http://schemas.microsoft.com/office/powerpoint/2010/main" val="429040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L’emissione materiale di un documento d’identità può anche essere effettuata da remoto, come avviene con le patenti ed avverrà con le carte d’identità , ma resta comunque prerogativa di un Ente statale, come può essere la Zecca o la Motorizzazione. Questo, naturalmente, non significa che un dipendente infedele non lo si trovi anche lì, ma che il sistema, nel suo complesso, dev’essere progettato e gestito secondo criteri di conformità. Comunque, se vogliamo vederla dal punto di vista degli stereotipi – o della statistica – se una ditta privata è più efficiente di un Ente pubblico, problemi di falsi e truffe sono più attribuibili ai privati, che di solito sono sempre coinvolti quando si scoprono giri di patenti false, di truffe alle assicurazioni e simili. D’altra parte, la recente crisi economica insegna: neppure il sistema privato è perfetto, ed una civiltà gestita esclusivamente sulla ricerca del profitto è destinata a sgretolarsi, non ad elevarsi.</a:t>
            </a:r>
            <a:endParaRPr lang="it-IT" dirty="0"/>
          </a:p>
        </p:txBody>
      </p:sp>
    </p:spTree>
    <p:extLst>
      <p:ext uri="{BB962C8B-B14F-4D97-AF65-F5344CB8AC3E}">
        <p14:creationId xmlns:p14="http://schemas.microsoft.com/office/powerpoint/2010/main" val="3707667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Perché </a:t>
            </a:r>
            <a:r>
              <a:rPr lang="it-IT" dirty="0" smtClean="0"/>
              <a:t>non pensare </a:t>
            </a:r>
            <a:r>
              <a:rPr lang="it-IT" dirty="0" smtClean="0"/>
              <a:t>allora di </a:t>
            </a:r>
            <a:r>
              <a:rPr lang="it-IT" dirty="0" smtClean="0"/>
              <a:t>sfruttare le potenzialità del Web non per smantellare </a:t>
            </a:r>
            <a:r>
              <a:rPr lang="it-IT" dirty="0" smtClean="0"/>
              <a:t>l’apparato </a:t>
            </a:r>
            <a:r>
              <a:rPr lang="it-IT" dirty="0" smtClean="0"/>
              <a:t>pubblico, ma per rafforzarlo nei sui aspetti peculiari, in forma moderna, e dargli la professionalità, l’efficienza e la trasparenza che il WEB può contribuire a formare? </a:t>
            </a:r>
          </a:p>
        </p:txBody>
      </p:sp>
    </p:spTree>
    <p:extLst>
      <p:ext uri="{BB962C8B-B14F-4D97-AF65-F5344CB8AC3E}">
        <p14:creationId xmlns:p14="http://schemas.microsoft.com/office/powerpoint/2010/main" val="1454472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La mia idea di PA nell’era del WEB non è l'emissione di una patente affidata ad una ditta privata o – peggio – a più ditte in concorrenza fra loro, dove l’utente può scegliere non quella più comoda, economica o seria, ma quella – diciamo così - più elastica. </a:t>
            </a:r>
          </a:p>
          <a:p>
            <a:r>
              <a:rPr lang="it-IT" dirty="0" smtClean="0"/>
              <a:t>La mia idea di PA moderna è quella dove la patente è magari dematerializzata , ma comunque rilasciata da un Ente statale, esattamente come la carta d’identità. </a:t>
            </a:r>
            <a:endParaRPr lang="it-IT" dirty="0"/>
          </a:p>
        </p:txBody>
      </p:sp>
    </p:spTree>
    <p:extLst>
      <p:ext uri="{BB962C8B-B14F-4D97-AF65-F5344CB8AC3E}">
        <p14:creationId xmlns:p14="http://schemas.microsoft.com/office/powerpoint/2010/main" val="2528508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Magari si può pensare di sfruttare la versatilità e l’immediatezza del WEB per bloccare questi documenti quando si cancella per irreperibilità una persona, oppure quando uno straniero ritorna all’estero; potrebbe essere un’interessante applicazione per sfruttare la Rete. </a:t>
            </a:r>
            <a:endParaRPr lang="it-IT" dirty="0"/>
          </a:p>
        </p:txBody>
      </p:sp>
    </p:spTree>
    <p:extLst>
      <p:ext uri="{BB962C8B-B14F-4D97-AF65-F5344CB8AC3E}">
        <p14:creationId xmlns:p14="http://schemas.microsoft.com/office/powerpoint/2010/main" val="181022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La mia idea di PA è un bel sistema demografico centralizzato dove – con la dovuta attenzione alla privacy – si raccolgono i miei documenti e si forma un fascicolo accessibile alle altre PA senza dover dar la caccia ai documenti sparsi in ogni Comune dove si è vissuti; è un sistema dì accesso unico che mi consente di usufruire dei servizi pubblici senza impazzire, ma le cui credenziali siano gestite dallo stesso apparato, non da aziende private. E’ un mondo dove i miei dati sanitari sono accessibili a tutti gli operatori medici, </a:t>
            </a:r>
            <a:r>
              <a:rPr lang="it-IT" dirty="0" smtClean="0"/>
              <a:t>ma </a:t>
            </a:r>
            <a:r>
              <a:rPr lang="it-IT" dirty="0" smtClean="0"/>
              <a:t>non ad altri; </a:t>
            </a:r>
            <a:endParaRPr lang="it-IT" dirty="0"/>
          </a:p>
        </p:txBody>
      </p:sp>
    </p:spTree>
    <p:extLst>
      <p:ext uri="{BB962C8B-B14F-4D97-AF65-F5344CB8AC3E}">
        <p14:creationId xmlns:p14="http://schemas.microsoft.com/office/powerpoint/2010/main" val="99010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Dove il modello delle </a:t>
            </a:r>
            <a:r>
              <a:rPr lang="it-IT" i="1" dirty="0" err="1" smtClean="0"/>
              <a:t>blockchain</a:t>
            </a:r>
            <a:r>
              <a:rPr lang="it-IT" dirty="0" smtClean="0"/>
              <a:t> è applicato per garantire la credibilità di molti apparati pubblici, dove i problemi istituzionali sono esposti e trattati come un videogame, nel suo significato migliore, ovvero nella forma di uno spazio virtuale condiviso e collaborativo, dove simulare con fantasia e creatività le soluzioni migliori ed esplorarne le conseguenze, al fine di scegliere la strategia migliore. E' quindi un governo, centrale e locale, che può rivolgersi ai cittadini in modo più diretto, per avere un'opinione diretta sulle strade da seguire per affrontare una società sempre più complessa e sempre più rapida nell'evolversi.</a:t>
            </a:r>
          </a:p>
          <a:p>
            <a:endParaRPr lang="it-IT" dirty="0"/>
          </a:p>
        </p:txBody>
      </p:sp>
    </p:spTree>
    <p:extLst>
      <p:ext uri="{BB962C8B-B14F-4D97-AF65-F5344CB8AC3E}">
        <p14:creationId xmlns:p14="http://schemas.microsoft.com/office/powerpoint/2010/main" val="940982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La mia idea di PA del XXI secolo è un Ente che pubblichi i dati essenziali in modo trasparente e li renda accessibili a tutti, in formato aperto e leggibile da un calcolatore, in modo che il patrimonio di dati pubblici sia reso pubblico (=di tutti) per davvero, dove i riferimenti degli Enti pubblici sono tutti radunati ed accessibili . </a:t>
            </a:r>
          </a:p>
          <a:p>
            <a:r>
              <a:rPr lang="it-IT" dirty="0" smtClean="0"/>
              <a:t>E’ un luogo dove i dipendenti pubblici possano formarsi attraverso videocorsi e stampa specializzata on-line, magari resi accessibili anche ai cittadini, che possano, se vogliono, avere lo stesso livello di consapevolezza dell’impiegato al quale si rivolgono, portando la capacità del WEB di creare una coscienza e conoscenza collettiva anche al mondo della PA. </a:t>
            </a:r>
            <a:endParaRPr lang="it-IT" dirty="0"/>
          </a:p>
        </p:txBody>
      </p:sp>
    </p:spTree>
    <p:extLst>
      <p:ext uri="{BB962C8B-B14F-4D97-AF65-F5344CB8AC3E}">
        <p14:creationId xmlns:p14="http://schemas.microsoft.com/office/powerpoint/2010/main" val="3814783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Ed a proposito di consapevolezza, compito dello Stato moderno è di promuovere l'alfabetizzazione digitale allo stesso modo in cui nell'800 ha promosso la scolarizzazione. Non fosse che per insegnare (ai Sindaci ed ai dirigenti in primis) che le firme digitali e le </a:t>
            </a:r>
            <a:r>
              <a:rPr lang="it-IT" i="1" dirty="0" err="1" smtClean="0"/>
              <a:t>smartcard</a:t>
            </a:r>
            <a:r>
              <a:rPr lang="it-IT" dirty="0" smtClean="0"/>
              <a:t> sono dispositivi personali da conservare con cura. Compito dello Stato era e resta ridistribuire la ricchezza, che oggi è costituita non solamente più dai beni fisici, ma dalle informazioni !</a:t>
            </a:r>
          </a:p>
          <a:p>
            <a:r>
              <a:rPr lang="it-IT" sz="1200" kern="1200" dirty="0" smtClean="0">
                <a:solidFill>
                  <a:schemeClr val="tx1"/>
                </a:solidFill>
                <a:effectLst/>
                <a:latin typeface="Arial" charset="0"/>
                <a:ea typeface="+mn-ea"/>
                <a:cs typeface="+mn-cs"/>
              </a:rPr>
              <a:t>Immaginai conversazioni senza senso accanto alla macchinetta del caffè in un ufficio del futuro: «Quanta informazione possiedi?»; «La Svizzera è un grande paese grazie alla quantità di informazione che ha»; «Ho sentito che l'indice dell'informazione sta salendo». Bill Gates, La strada che porta al domani, Ed. Mondadori. 1994</a:t>
            </a:r>
            <a:endParaRPr lang="it-IT" dirty="0"/>
          </a:p>
        </p:txBody>
      </p:sp>
    </p:spTree>
    <p:extLst>
      <p:ext uri="{BB962C8B-B14F-4D97-AF65-F5344CB8AC3E}">
        <p14:creationId xmlns:p14="http://schemas.microsoft.com/office/powerpoint/2010/main" val="22572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Per concludere, il WEB porta infinite possibilità di gestione moderna ed efficiente della Pubblica Amministrazione, ma rischia anche di facilitare quelle scelte politiche che portano a privatizzare anche quei servizi che, ritengo debbano restare pubblici. Lo Stato dovrebbe invece usare le potenzialità del WEB per ammodernarsi e mettersi al servizio del cittadino digitale, non per auto-smantellarsi, ad esempio assegnando l'identificazione</a:t>
            </a:r>
            <a:r>
              <a:rPr lang="it-IT" baseline="0" dirty="0" smtClean="0"/>
              <a:t> in Rete a ditte private,</a:t>
            </a:r>
            <a:r>
              <a:rPr lang="it-IT" dirty="0" smtClean="0"/>
              <a:t> svuotandosi delle sue funzioni peculiari, che sono altrettanto importanti in rete, come contrappeso alla potenza dei colossi di Internet, quanto lo sono nel mondo reale.</a:t>
            </a:r>
            <a:endParaRPr lang="it-IT" dirty="0"/>
          </a:p>
        </p:txBody>
      </p:sp>
    </p:spTree>
    <p:extLst>
      <p:ext uri="{BB962C8B-B14F-4D97-AF65-F5344CB8AC3E}">
        <p14:creationId xmlns:p14="http://schemas.microsoft.com/office/powerpoint/2010/main" val="160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sz="1200" kern="1200" dirty="0" smtClean="0">
                <a:solidFill>
                  <a:schemeClr val="tx1"/>
                </a:solidFill>
                <a:effectLst/>
                <a:latin typeface="Arial" charset="0"/>
                <a:ea typeface="+mn-ea"/>
                <a:cs typeface="+mn-cs"/>
              </a:rPr>
              <a:t>Internet, invece, ha portato una trasformazione epocale in pochi anni ed i costi relativamente contenuti hanno portato ad una democratizzazione mai vista. Anche troppo, nel senso che chiunque oggi è in grado di crearsi un proprio telegiornale su </a:t>
            </a:r>
            <a:r>
              <a:rPr lang="it-IT" sz="1200" kern="1200" dirty="0" err="1" smtClean="0">
                <a:solidFill>
                  <a:schemeClr val="tx1"/>
                </a:solidFill>
                <a:effectLst/>
                <a:latin typeface="Arial" charset="0"/>
                <a:ea typeface="+mn-ea"/>
                <a:cs typeface="+mn-cs"/>
              </a:rPr>
              <a:t>Youtube</a:t>
            </a:r>
            <a:r>
              <a:rPr lang="it-IT" sz="1200" kern="1200" dirty="0" smtClean="0">
                <a:solidFill>
                  <a:schemeClr val="tx1"/>
                </a:solidFill>
                <a:effectLst/>
                <a:latin typeface="Arial" charset="0"/>
                <a:ea typeface="+mn-ea"/>
                <a:cs typeface="+mn-cs"/>
              </a:rPr>
              <a:t>, o di pubblicare una bufala su </a:t>
            </a:r>
            <a:r>
              <a:rPr lang="it-IT" sz="1200" kern="1200" dirty="0" err="1" smtClean="0">
                <a:solidFill>
                  <a:schemeClr val="tx1"/>
                </a:solidFill>
                <a:effectLst/>
                <a:latin typeface="Arial" charset="0"/>
                <a:ea typeface="+mn-ea"/>
                <a:cs typeface="+mn-cs"/>
              </a:rPr>
              <a:t>Facebook</a:t>
            </a:r>
            <a:r>
              <a:rPr lang="it-IT" sz="1200" kern="1200" dirty="0" smtClean="0">
                <a:solidFill>
                  <a:schemeClr val="tx1"/>
                </a:solidFill>
                <a:effectLst/>
                <a:latin typeface="Arial" charset="0"/>
                <a:ea typeface="+mn-ea"/>
                <a:cs typeface="+mn-cs"/>
              </a:rPr>
              <a:t>, con la stessa visibilità di un premio Nobel.</a:t>
            </a:r>
          </a:p>
          <a:p>
            <a:endParaRPr lang="it-IT" dirty="0"/>
          </a:p>
        </p:txBody>
      </p:sp>
    </p:spTree>
    <p:extLst>
      <p:ext uri="{BB962C8B-B14F-4D97-AF65-F5344CB8AC3E}">
        <p14:creationId xmlns:p14="http://schemas.microsoft.com/office/powerpoint/2010/main" val="1932095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00" name="Segnaposto note 99999"/>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35844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Questa premessa per dire che ritengo normale che, con l’avvento di Internet, alcune certezze vengano messe in discussione. </a:t>
            </a:r>
          </a:p>
          <a:p>
            <a:r>
              <a:rPr lang="it-IT" dirty="0" smtClean="0"/>
              <a:t>A cominciare dal paradigma che per guadagnare occorre vendere un bene o un servizio: le aziende oggi più ricche sono quelle che si “regalano” ai loro utenti, ad esempio Google, </a:t>
            </a:r>
            <a:r>
              <a:rPr lang="it-IT" dirty="0" err="1" smtClean="0"/>
              <a:t>Facebook</a:t>
            </a:r>
            <a:r>
              <a:rPr lang="it-IT" dirty="0" smtClean="0"/>
              <a:t> o </a:t>
            </a:r>
            <a:r>
              <a:rPr lang="it-IT" dirty="0" err="1" smtClean="0"/>
              <a:t>Twitter</a:t>
            </a:r>
            <a:r>
              <a:rPr lang="it-IT" dirty="0" smtClean="0"/>
              <a:t>. Oppure pensiamo al concetto di acquisto di un bene: un e-book non è più una proprietà, a differenza di un libro fisico, mentre John Deere  o GM  rivendicano che il software che fa funzionare i loro mezzi non viene venduto, bensì dato in concessione all’utente, che quindi non è più completamente proprietario del trattore o del SUV. </a:t>
            </a:r>
          </a:p>
        </p:txBody>
      </p:sp>
    </p:spTree>
    <p:extLst>
      <p:ext uri="{BB962C8B-B14F-4D97-AF65-F5344CB8AC3E}">
        <p14:creationId xmlns:p14="http://schemas.microsoft.com/office/powerpoint/2010/main" val="91135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Sono quindi di mente aperta e non mi stupirei se, così come ha annullato le distanze e quantomeno mitigato la distinzione fra tempo privato e tempo lavorativo, Internet facesse cadere anche il vecchio concetto di pubblico e privato. Magari da ripresentare in forma rivista o da annullare del tutto, così come molti sostengono la necessità di ripensare il concetto di copyright o lo stesso concetto di Stato, inteso in senso territoriale, che è sicuramente anacronistico sulla rete. </a:t>
            </a:r>
          </a:p>
          <a:p>
            <a:endParaRPr lang="it-IT" dirty="0"/>
          </a:p>
        </p:txBody>
      </p:sp>
    </p:spTree>
    <p:extLst>
      <p:ext uri="{BB962C8B-B14F-4D97-AF65-F5344CB8AC3E}">
        <p14:creationId xmlns:p14="http://schemas.microsoft.com/office/powerpoint/2010/main" val="11652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Ma è proprio vero? E’ giusto che Internet sia senza regole e che lo Stato non debba poter esercitare un controllo? Certamente aveva senso all'inizio, quando il cyberspazio era abitato da pochi appassionati, dotati di un forte senso dell’</a:t>
            </a:r>
            <a:r>
              <a:rPr lang="it-IT" dirty="0" err="1" smtClean="0"/>
              <a:t>hacking</a:t>
            </a:r>
            <a:r>
              <a:rPr lang="it-IT" dirty="0" smtClean="0"/>
              <a:t> etico, e che quindi potevano autoregolarsi. Meno sensato oggi, con oltre 3miliardi di utenti, ovviamente non tutti così per bene. Mi viene in mente come paragone la colonizzazione di Marte: è ovvio che i primi pionieri saranno poche persone, selezionate, motivate a raggiungere uno scopo comune, e vi sarà poca necessità di controllo. Nel momento in cui i marziani saranno milioni, sarà inevitabile stabilire delle regole e, di conseguenza, istituire un apparato di polizia, un sistema giudiziario e così via.</a:t>
            </a:r>
          </a:p>
        </p:txBody>
      </p:sp>
    </p:spTree>
    <p:extLst>
      <p:ext uri="{BB962C8B-B14F-4D97-AF65-F5344CB8AC3E}">
        <p14:creationId xmlns:p14="http://schemas.microsoft.com/office/powerpoint/2010/main" val="128414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Inoltre, se non ci pensa lo Stato, il controllo viene esercitato dai grandi player del WEB, quelli che ci offrono servizi gratuiti meravigliosi, purché biffiamo la casella “dichiaro di avere letto le condizioni e di accettarle integralmente...”. Quella che nessuno legge mai, e che in realtà definisce i nostri diritti e doveri nel mondo virtuale (o, come giustamente scrive l’on. </a:t>
            </a:r>
            <a:r>
              <a:rPr lang="it-IT" dirty="0" err="1" smtClean="0"/>
              <a:t>Quinterelli</a:t>
            </a:r>
            <a:r>
              <a:rPr lang="it-IT" dirty="0" smtClean="0"/>
              <a:t>, dematerializzato). </a:t>
            </a:r>
          </a:p>
          <a:p>
            <a:endParaRPr lang="it-IT" dirty="0"/>
          </a:p>
        </p:txBody>
      </p:sp>
    </p:spTree>
    <p:extLst>
      <p:ext uri="{BB962C8B-B14F-4D97-AF65-F5344CB8AC3E}">
        <p14:creationId xmlns:p14="http://schemas.microsoft.com/office/powerpoint/2010/main" val="3598458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65100" y="1143000"/>
            <a:ext cx="5478463" cy="3086100"/>
          </a:xfrm>
          <a:prstGeom prst="rect">
            <a:avLst/>
          </a:prstGeom>
          <a:noFill/>
          <a:ln w="12700">
            <a:solidFill>
              <a:prstClr val="black"/>
            </a:solidFill>
          </a:ln>
        </p:spPr>
      </p:sp>
      <p:sp>
        <p:nvSpPr>
          <p:cNvPr id="3" name="Segnaposto note 2"/>
          <p:cNvSpPr>
            <a:spLocks noGrp="1"/>
          </p:cNvSpPr>
          <p:nvPr>
            <p:ph type="body" idx="1"/>
          </p:nvPr>
        </p:nvSpPr>
        <p:spPr/>
        <p:txBody>
          <a:bodyPr/>
          <a:lstStyle/>
          <a:p>
            <a:r>
              <a:rPr lang="it-IT" dirty="0" smtClean="0"/>
              <a:t>Ad esempio </a:t>
            </a:r>
            <a:r>
              <a:rPr lang="it-IT" dirty="0" err="1" smtClean="0"/>
              <a:t>Facebook</a:t>
            </a:r>
            <a:r>
              <a:rPr lang="it-IT" dirty="0" smtClean="0"/>
              <a:t>, che è un gruppo (uno Stato?) di 1.3 miliardi di utenti, è stato fondato su una solida dichiarazione di principi  (Costituzione?), ma poi stabilisce che può arbitrariamente rimuovere ciò che non viene ritenuto opportuno . Se Mark </a:t>
            </a:r>
            <a:r>
              <a:rPr lang="it-IT" dirty="0" err="1" smtClean="0"/>
              <a:t>Zuckerberg</a:t>
            </a:r>
            <a:r>
              <a:rPr lang="it-IT" dirty="0" smtClean="0"/>
              <a:t> venisse morsicato da un cane, potrebbe decidere di lasciare solo foto di gatti o conigli. Questo detto in forma scherzosa, ma sicuramente tutti possono immaginare le implicazioni potenziali di una simile clausola. </a:t>
            </a:r>
            <a:endParaRPr lang="it-IT" dirty="0"/>
          </a:p>
        </p:txBody>
      </p:sp>
    </p:spTree>
    <p:extLst>
      <p:ext uri="{BB962C8B-B14F-4D97-AF65-F5344CB8AC3E}">
        <p14:creationId xmlns:p14="http://schemas.microsoft.com/office/powerpoint/2010/main" val="80330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2" name="Segnaposto numero diapositiva 4294967294"/>
          <p:cNvSpPr>
            <a:spLocks noGrp="1"/>
          </p:cNvSpPr>
          <p:nvPr>
            <p:ph type="ctrTitle"/>
          </p:nvPr>
        </p:nvSpPr>
        <p:spPr bwMode="auto">
          <a:xfrm>
            <a:off x="685800" y="1599216"/>
            <a:ext cx="7772399" cy="1103483"/>
          </a:xfrm>
        </p:spPr>
        <p:txBody>
          <a:bodyPr/>
          <a:lstStyle>
            <a:lvl1pPr algn="ctr">
              <a:defRPr b="1"/>
            </a:lvl1pPr>
          </a:lstStyle>
          <a:p>
            <a:pPr>
              <a:defRPr/>
            </a:pPr>
            <a:r>
              <a:rPr/>
              <a:t>Образец заголовка</a:t>
            </a:r>
          </a:p>
        </p:txBody>
      </p:sp>
      <p:sp>
        <p:nvSpPr>
          <p:cNvPr id="3" name="Sottotitolo 2"/>
          <p:cNvSpPr>
            <a:spLocks noGrp="1"/>
          </p:cNvSpPr>
          <p:nvPr>
            <p:ph type="subTitle" idx="1"/>
          </p:nvPr>
        </p:nvSpPr>
        <p:spPr bwMode="auto">
          <a:xfrm>
            <a:off x="1371600" y="2917200"/>
            <a:ext cx="6400799" cy="1315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Образец подзаголовка</a:t>
            </a:r>
          </a:p>
        </p:txBody>
      </p:sp>
      <p:sp>
        <p:nvSpPr>
          <p:cNvPr id="4" name="Segnaposto data 3"/>
          <p:cNvSpPr>
            <a:spLocks noGrp="1"/>
          </p:cNvSpPr>
          <p:nvPr>
            <p:ph type="dt" sz="half" idx="10"/>
          </p:nvPr>
        </p:nvSpPr>
        <p:spPr bwMode="auto"/>
        <p:txBody>
          <a:bodyPr/>
          <a:lstStyle/>
          <a:p>
            <a:pPr>
              <a:defRPr/>
            </a:pPr>
            <a:endParaRPr/>
          </a:p>
        </p:txBody>
      </p:sp>
      <p:sp>
        <p:nvSpPr>
          <p:cNvPr id="5" name="Segnaposto piè di pagina 4"/>
          <p:cNvSpPr>
            <a:spLocks noGrp="1"/>
          </p:cNvSpPr>
          <p:nvPr>
            <p:ph type="ftr" sz="quarter" idx="11"/>
          </p:nvPr>
        </p:nvSpPr>
        <p:spPr bwMode="auto"/>
        <p:txBody>
          <a:bodyPr/>
          <a:lstStyle/>
          <a:p>
            <a:pPr>
              <a:defRPr/>
            </a:pPr>
            <a:endParaRPr/>
          </a:p>
        </p:txBody>
      </p:sp>
      <p:sp>
        <p:nvSpPr>
          <p:cNvPr id="6" name="Segnaposto numero diapositiva 5"/>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p:txBody>
          <a:bodyPr/>
          <a:lstStyle/>
          <a:p>
            <a:pPr>
              <a:defRPr/>
            </a:pPr>
            <a:r>
              <a:rPr/>
              <a:t>Образец заголовка</a:t>
            </a:r>
          </a:p>
        </p:txBody>
      </p:sp>
      <p:sp>
        <p:nvSpPr>
          <p:cNvPr id="3" name="Segnaposto testo 2"/>
          <p:cNvSpPr>
            <a:spLocks noGrp="1"/>
          </p:cNvSpPr>
          <p:nvPr>
            <p:ph type="body" idx="1"/>
          </p:nvPr>
        </p:nvSpPr>
        <p:spPr bwMode="auto"/>
        <p:txBody>
          <a:bodyPr vert="eaVert"/>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4" name="Segnaposto data 3"/>
          <p:cNvSpPr>
            <a:spLocks noGrp="1"/>
          </p:cNvSpPr>
          <p:nvPr>
            <p:ph type="dt" sz="half" idx="10"/>
          </p:nvPr>
        </p:nvSpPr>
        <p:spPr bwMode="auto"/>
        <p:txBody>
          <a:bodyPr/>
          <a:lstStyle/>
          <a:p>
            <a:pPr>
              <a:defRPr/>
            </a:pPr>
            <a:endParaRPr/>
          </a:p>
        </p:txBody>
      </p:sp>
      <p:sp>
        <p:nvSpPr>
          <p:cNvPr id="5" name="Segnaposto piè di pagina 4"/>
          <p:cNvSpPr>
            <a:spLocks noGrp="1"/>
          </p:cNvSpPr>
          <p:nvPr>
            <p:ph type="ftr" sz="quarter" idx="11"/>
          </p:nvPr>
        </p:nvSpPr>
        <p:spPr bwMode="auto"/>
        <p:txBody>
          <a:bodyPr/>
          <a:lstStyle/>
          <a:p>
            <a:pPr>
              <a:defRPr/>
            </a:pPr>
            <a:endParaRPr/>
          </a:p>
        </p:txBody>
      </p:sp>
      <p:sp>
        <p:nvSpPr>
          <p:cNvPr id="6" name="Segnaposto numero diapositiva 5"/>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a:xfrm>
            <a:off x="6629400" y="206159"/>
            <a:ext cx="2057400" cy="4392483"/>
          </a:xfrm>
        </p:spPr>
        <p:txBody>
          <a:bodyPr vert="eaVert"/>
          <a:lstStyle>
            <a:lvl1pPr algn="ctr">
              <a:defRPr/>
            </a:lvl1pPr>
          </a:lstStyle>
          <a:p>
            <a:pPr>
              <a:defRPr/>
            </a:pPr>
            <a:r>
              <a:rPr/>
              <a:t>Образец заголовка</a:t>
            </a:r>
          </a:p>
        </p:txBody>
      </p:sp>
      <p:sp>
        <p:nvSpPr>
          <p:cNvPr id="3" name="Segnaposto testo 2"/>
          <p:cNvSpPr>
            <a:spLocks noGrp="1"/>
          </p:cNvSpPr>
          <p:nvPr>
            <p:ph type="body" idx="1"/>
          </p:nvPr>
        </p:nvSpPr>
        <p:spPr bwMode="auto">
          <a:xfrm>
            <a:off x="457199" y="206159"/>
            <a:ext cx="6019799" cy="4392483"/>
          </a:xfrm>
        </p:spPr>
        <p:txBody>
          <a:bodyPr vert="eaVert"/>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4" name="Segnaposto data 3"/>
          <p:cNvSpPr>
            <a:spLocks noGrp="1"/>
          </p:cNvSpPr>
          <p:nvPr>
            <p:ph type="dt" sz="half" idx="10"/>
          </p:nvPr>
        </p:nvSpPr>
        <p:spPr bwMode="auto"/>
        <p:txBody>
          <a:bodyPr/>
          <a:lstStyle/>
          <a:p>
            <a:pPr>
              <a:defRPr/>
            </a:pPr>
            <a:endParaRPr/>
          </a:p>
        </p:txBody>
      </p:sp>
      <p:sp>
        <p:nvSpPr>
          <p:cNvPr id="5" name="Segnaposto piè di pagina 4"/>
          <p:cNvSpPr>
            <a:spLocks noGrp="1"/>
          </p:cNvSpPr>
          <p:nvPr>
            <p:ph type="ftr" sz="quarter" idx="11"/>
          </p:nvPr>
        </p:nvSpPr>
        <p:spPr bwMode="auto"/>
        <p:txBody>
          <a:bodyPr/>
          <a:lstStyle/>
          <a:p>
            <a:pPr>
              <a:defRPr/>
            </a:pPr>
            <a:endParaRPr/>
          </a:p>
        </p:txBody>
      </p:sp>
      <p:sp>
        <p:nvSpPr>
          <p:cNvPr id="6" name="Segnaposto numero diapositiva 5"/>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p:txBody>
          <a:bodyPr/>
          <a:lstStyle/>
          <a:p>
            <a:pPr>
              <a:defRPr/>
            </a:pPr>
            <a:r>
              <a:rPr/>
              <a:t>Образец заголовка</a:t>
            </a:r>
          </a:p>
        </p:txBody>
      </p:sp>
      <p:sp>
        <p:nvSpPr>
          <p:cNvPr id="3" name="Segnaposto contenuto 2"/>
          <p:cNvSpPr>
            <a:spLocks noGrp="1"/>
          </p:cNvSpPr>
          <p:nvPr>
            <p:ph idx="1" hasCustomPrompt="1"/>
          </p:nvPr>
        </p:nvSpPr>
        <p:spPr bwMode="auto"/>
        <p:txBody>
          <a:bodyPr/>
          <a:lstStyle>
            <a:lvl1pPr>
              <a:defRPr>
                <a:solidFill>
                  <a:schemeClr val="accent4">
                    <a:lumMod val="75000"/>
                  </a:schemeClr>
                </a:solidFill>
              </a:defRPr>
            </a:lvl1pPr>
            <a:lvl2pPr marL="742950" marR="0" indent="-285750" algn="l" defTabSz="914400" eaLnBrk="1" fontAlgn="auto" latinLnBrk="0" hangingPunct="1">
              <a:lnSpc>
                <a:spcPct val="100000"/>
              </a:lnSpc>
              <a:spcBef>
                <a:spcPts val="0"/>
              </a:spcBef>
              <a:spcAft>
                <a:spcPts val="0"/>
              </a:spcAft>
              <a:buClrTx/>
              <a:buSzTx/>
              <a:buFont typeface="Arial"/>
              <a:buChar char="–"/>
              <a:tabLst/>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defRPr/>
            </a:pPr>
            <a:r>
              <a:rPr dirty="0" err="1"/>
              <a:t>Образец</a:t>
            </a:r>
            <a:r>
              <a:rPr dirty="0"/>
              <a:t> </a:t>
            </a:r>
            <a:r>
              <a:rPr dirty="0" err="1"/>
              <a:t>текста</a:t>
            </a:r>
            <a:endParaRPr dirty="0"/>
          </a:p>
          <a:p>
            <a:pPr marL="742950" marR="0" lvl="1" indent="-285750" algn="l" defTabSz="914400" eaLnBrk="1" fontAlgn="auto" latinLnBrk="0" hangingPunct="1">
              <a:lnSpc>
                <a:spcPct val="100000"/>
              </a:lnSpc>
              <a:spcBef>
                <a:spcPts val="0"/>
              </a:spcBef>
              <a:spcAft>
                <a:spcPts val="0"/>
              </a:spcAft>
              <a:buClrTx/>
              <a:buSzTx/>
              <a:buFont typeface="Arial"/>
              <a:buChar char="–"/>
              <a:tabLst/>
              <a:defRPr/>
            </a:pPr>
            <a:r>
              <a:rPr dirty="0" err="1"/>
              <a:t>Второй</a:t>
            </a:r>
            <a:r>
              <a:rPr dirty="0"/>
              <a:t> </a:t>
            </a:r>
            <a:r>
              <a:rPr dirty="0" err="1" smtClean="0"/>
              <a:t>уровень</a:t>
            </a:r>
            <a:endParaRPr lang="it-IT" dirty="0" smtClean="0"/>
          </a:p>
          <a:p>
            <a:pPr lvl="1">
              <a:defRPr/>
            </a:pPr>
            <a:endParaRPr dirty="0"/>
          </a:p>
          <a:p>
            <a:pPr lvl="2">
              <a:defRPr/>
            </a:pPr>
            <a:r>
              <a:rPr dirty="0" err="1"/>
              <a:t>Третий</a:t>
            </a:r>
            <a:r>
              <a:rPr dirty="0"/>
              <a:t> </a:t>
            </a:r>
            <a:r>
              <a:rPr dirty="0" err="1"/>
              <a:t>уровень</a:t>
            </a:r>
            <a:endParaRPr dirty="0"/>
          </a:p>
          <a:p>
            <a:pPr lvl="3">
              <a:defRPr/>
            </a:pPr>
            <a:r>
              <a:rPr dirty="0" err="1"/>
              <a:t>Четвертый</a:t>
            </a:r>
            <a:r>
              <a:rPr dirty="0"/>
              <a:t> </a:t>
            </a:r>
            <a:r>
              <a:rPr dirty="0" err="1"/>
              <a:t>уровень</a:t>
            </a:r>
            <a:endParaRPr dirty="0"/>
          </a:p>
          <a:p>
            <a:pPr lvl="4">
              <a:defRPr/>
            </a:pPr>
            <a:r>
              <a:rPr dirty="0" err="1"/>
              <a:t>Пятый</a:t>
            </a:r>
            <a:r>
              <a:rPr dirty="0"/>
              <a:t> </a:t>
            </a:r>
            <a:r>
              <a:rPr dirty="0" err="1"/>
              <a:t>уровень</a:t>
            </a:r>
            <a:endParaRPr dirty="0"/>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62490" y="0"/>
            <a:ext cx="1681509" cy="674195"/>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940152" y="0"/>
            <a:ext cx="1498212" cy="674195"/>
          </a:xfrm>
          <a:prstGeom prst="rect">
            <a:avLst/>
          </a:prstGeom>
        </p:spPr>
      </p:pic>
      <p:sp>
        <p:nvSpPr>
          <p:cNvPr id="9" name=" 8"/>
          <p:cNvSpPr txBox="1">
            <a:spLocks/>
          </p:cNvSpPr>
          <p:nvPr userDrawn="1"/>
        </p:nvSpPr>
        <p:spPr bwMode="auto">
          <a:xfrm>
            <a:off x="5318676" y="4874180"/>
            <a:ext cx="3825323" cy="274083"/>
          </a:xfrm>
          <a:prstGeom prst="rect">
            <a:avLst/>
          </a:prstGeom>
        </p:spPr>
        <p:txBody>
          <a:bodyPr vert="horz" lIns="91440" tIns="45720" rIns="91440" bIns="45720" rtlCol="0" anchor="ctr"/>
          <a:lstStyle>
            <a:defPPr>
              <a:defRPr/>
            </a:defPPr>
            <a:lvl1pPr marL="0" algn="r">
              <a:defRPr sz="1200">
                <a:solidFill>
                  <a:schemeClr val="accent4">
                    <a:lumMod val="75000"/>
                  </a:schemeClr>
                </a:solidFill>
                <a:latin typeface="+mn-lt"/>
                <a:ea typeface="+mn-ea"/>
              </a:defRPr>
            </a:lvl1pPr>
            <a:lvl2pPr marL="457200" algn="l">
              <a:defRPr sz="1800">
                <a:solidFill>
                  <a:schemeClr val="tx1"/>
                </a:solidFill>
                <a:latin typeface="+mn-lt"/>
                <a:ea typeface="+mn-ea"/>
              </a:defRPr>
            </a:lvl2pPr>
            <a:lvl3pPr marL="914400" algn="l">
              <a:defRPr sz="1800">
                <a:solidFill>
                  <a:schemeClr val="tx1"/>
                </a:solidFill>
                <a:latin typeface="+mn-lt"/>
                <a:ea typeface="+mn-ea"/>
              </a:defRPr>
            </a:lvl3pPr>
            <a:lvl4pPr marL="1371600" algn="l">
              <a:defRPr sz="1800">
                <a:solidFill>
                  <a:schemeClr val="tx1"/>
                </a:solidFill>
                <a:latin typeface="+mn-lt"/>
                <a:ea typeface="+mn-ea"/>
              </a:defRPr>
            </a:lvl4pPr>
            <a:lvl5pPr marL="1828800" algn="l">
              <a:defRPr sz="1800">
                <a:solidFill>
                  <a:schemeClr val="tx1"/>
                </a:solidFill>
                <a:latin typeface="+mn-lt"/>
                <a:ea typeface="+mn-ea"/>
              </a:defRPr>
            </a:lvl5pPr>
            <a:lvl6pPr marL="2286000" algn="l">
              <a:defRPr sz="1800">
                <a:solidFill>
                  <a:schemeClr val="tx1"/>
                </a:solidFill>
                <a:latin typeface="+mn-lt"/>
                <a:ea typeface="+mn-ea"/>
              </a:defRPr>
            </a:lvl6pPr>
            <a:lvl7pPr marL="2743200" algn="l">
              <a:defRPr sz="1800">
                <a:solidFill>
                  <a:schemeClr val="tx1"/>
                </a:solidFill>
                <a:latin typeface="+mn-lt"/>
                <a:ea typeface="+mn-ea"/>
              </a:defRPr>
            </a:lvl7pPr>
            <a:lvl8pPr marL="3200400" algn="l">
              <a:defRPr sz="1800">
                <a:solidFill>
                  <a:schemeClr val="tx1"/>
                </a:solidFill>
                <a:latin typeface="+mn-lt"/>
                <a:ea typeface="+mn-ea"/>
              </a:defRPr>
            </a:lvl8pPr>
            <a:lvl9pPr marL="3657600" algn="l">
              <a:defRPr sz="1800">
                <a:solidFill>
                  <a:schemeClr val="tx1"/>
                </a:solidFill>
                <a:latin typeface="+mn-lt"/>
                <a:ea typeface="+mn-ea"/>
              </a:defRPr>
            </a:lvl9pPr>
          </a:lstStyle>
          <a:p>
            <a:pPr>
              <a:defRPr/>
            </a:pPr>
            <a:r>
              <a:rPr lang="it-IT" dirty="0" smtClean="0">
                <a:solidFill>
                  <a:schemeClr val="accent4">
                    <a:lumMod val="75000"/>
                  </a:schemeClr>
                </a:solidFill>
              </a:rPr>
              <a:t>Giorio Diego – XIX e-privacy – Pisa, giugno 2016</a:t>
            </a:r>
            <a:endParaRPr lang="it-IT" dirty="0">
              <a:solidFill>
                <a:schemeClr val="accent4">
                  <a:lumMod val="75000"/>
                </a:schemeClr>
              </a:solidFill>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a:xfrm>
            <a:off x="722312" y="3308067"/>
            <a:ext cx="7772399" cy="1022449"/>
          </a:xfrm>
        </p:spPr>
        <p:txBody>
          <a:bodyPr anchor="t"/>
          <a:lstStyle>
            <a:lvl1pPr algn="l">
              <a:defRPr sz="4000" b="1" cap="all"/>
            </a:lvl1pPr>
          </a:lstStyle>
          <a:p>
            <a:pPr>
              <a:defRPr/>
            </a:pPr>
            <a:r>
              <a:rPr/>
              <a:t>Образец заголовка</a:t>
            </a:r>
          </a:p>
        </p:txBody>
      </p:sp>
      <p:sp>
        <p:nvSpPr>
          <p:cNvPr id="3" name="Segnaposto testo 2"/>
          <p:cNvSpPr>
            <a:spLocks noGrp="1"/>
          </p:cNvSpPr>
          <p:nvPr>
            <p:ph type="body" idx="1"/>
          </p:nvPr>
        </p:nvSpPr>
        <p:spPr bwMode="auto">
          <a:xfrm>
            <a:off x="722312" y="2181942"/>
            <a:ext cx="7772399" cy="11261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a:t>Образец текста</a:t>
            </a:r>
          </a:p>
        </p:txBody>
      </p:sp>
      <p:sp>
        <p:nvSpPr>
          <p:cNvPr id="4" name="Segnaposto data 3"/>
          <p:cNvSpPr>
            <a:spLocks noGrp="1"/>
          </p:cNvSpPr>
          <p:nvPr>
            <p:ph type="dt" sz="half" idx="10"/>
          </p:nvPr>
        </p:nvSpPr>
        <p:spPr bwMode="auto"/>
        <p:txBody>
          <a:bodyPr/>
          <a:lstStyle/>
          <a:p>
            <a:pPr>
              <a:defRPr/>
            </a:pPr>
            <a:endParaRPr/>
          </a:p>
        </p:txBody>
      </p:sp>
      <p:sp>
        <p:nvSpPr>
          <p:cNvPr id="5" name="Segnaposto piè di pagina 4"/>
          <p:cNvSpPr>
            <a:spLocks noGrp="1"/>
          </p:cNvSpPr>
          <p:nvPr>
            <p:ph type="ftr" sz="quarter" idx="11"/>
          </p:nvPr>
        </p:nvSpPr>
        <p:spPr bwMode="auto"/>
        <p:txBody>
          <a:bodyPr/>
          <a:lstStyle/>
          <a:p>
            <a:pPr>
              <a:defRPr/>
            </a:pPr>
            <a:endParaRPr/>
          </a:p>
        </p:txBody>
      </p:sp>
      <p:sp>
        <p:nvSpPr>
          <p:cNvPr id="6" name="Segnaposto numero diapositiva 5"/>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p:txBody>
          <a:bodyPr/>
          <a:lstStyle/>
          <a:p>
            <a:pPr>
              <a:defRPr/>
            </a:pPr>
            <a:r>
              <a:rPr/>
              <a:t>Образец заголовка</a:t>
            </a:r>
          </a:p>
        </p:txBody>
      </p:sp>
      <p:sp>
        <p:nvSpPr>
          <p:cNvPr id="3" name="Segnaposto contenuto 2"/>
          <p:cNvSpPr>
            <a:spLocks noGrp="1"/>
          </p:cNvSpPr>
          <p:nvPr>
            <p:ph sz="half" idx="1"/>
          </p:nvPr>
        </p:nvSpPr>
        <p:spPr bwMode="auto">
          <a:xfrm>
            <a:off x="1187623" y="1201200"/>
            <a:ext cx="3528391" cy="3397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4" name="Segnaposto contenuto 3"/>
          <p:cNvSpPr>
            <a:spLocks noGrp="1"/>
          </p:cNvSpPr>
          <p:nvPr>
            <p:ph sz="half" idx="2"/>
          </p:nvPr>
        </p:nvSpPr>
        <p:spPr bwMode="auto">
          <a:xfrm>
            <a:off x="4932039" y="1201200"/>
            <a:ext cx="3754759" cy="3397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5" name="Segnaposto data 4"/>
          <p:cNvSpPr>
            <a:spLocks noGrp="1"/>
          </p:cNvSpPr>
          <p:nvPr>
            <p:ph type="dt" sz="half" idx="10"/>
          </p:nvPr>
        </p:nvSpPr>
        <p:spPr bwMode="auto"/>
        <p:txBody>
          <a:bodyPr/>
          <a:lstStyle/>
          <a:p>
            <a:pPr>
              <a:defRPr/>
            </a:pPr>
            <a:endParaRPr/>
          </a:p>
        </p:txBody>
      </p:sp>
      <p:sp>
        <p:nvSpPr>
          <p:cNvPr id="6" name="Segnaposto piè di pagina 5"/>
          <p:cNvSpPr>
            <a:spLocks noGrp="1"/>
          </p:cNvSpPr>
          <p:nvPr>
            <p:ph type="ftr" sz="quarter" idx="11"/>
          </p:nvPr>
        </p:nvSpPr>
        <p:spPr bwMode="auto"/>
        <p:txBody>
          <a:bodyPr/>
          <a:lstStyle/>
          <a:p>
            <a:pPr>
              <a:defRPr/>
            </a:pPr>
            <a:endParaRPr/>
          </a:p>
        </p:txBody>
      </p:sp>
      <p:sp>
        <p:nvSpPr>
          <p:cNvPr id="7" name="Segnaposto numero diapositiva 6"/>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p:txBody>
          <a:bodyPr/>
          <a:lstStyle>
            <a:lvl1pPr>
              <a:defRPr/>
            </a:lvl1pPr>
          </a:lstStyle>
          <a:p>
            <a:pPr>
              <a:defRPr/>
            </a:pPr>
            <a:r>
              <a:rPr/>
              <a:t>Образец заголовка</a:t>
            </a:r>
          </a:p>
        </p:txBody>
      </p:sp>
      <p:sp>
        <p:nvSpPr>
          <p:cNvPr id="3" name="Segnaposto testo 2"/>
          <p:cNvSpPr>
            <a:spLocks noGrp="1"/>
          </p:cNvSpPr>
          <p:nvPr>
            <p:ph type="body" idx="1"/>
          </p:nvPr>
        </p:nvSpPr>
        <p:spPr bwMode="auto">
          <a:xfrm>
            <a:off x="1187623" y="1152342"/>
            <a:ext cx="3528391" cy="4802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p>
        </p:txBody>
      </p:sp>
      <p:sp>
        <p:nvSpPr>
          <p:cNvPr id="4" name="Segnaposto contenuto 3"/>
          <p:cNvSpPr>
            <a:spLocks noGrp="1"/>
          </p:cNvSpPr>
          <p:nvPr>
            <p:ph sz="half" idx="2"/>
          </p:nvPr>
        </p:nvSpPr>
        <p:spPr bwMode="auto">
          <a:xfrm>
            <a:off x="1187623" y="1632582"/>
            <a:ext cx="3528391" cy="29660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5" name="Segnaposto testo 4"/>
          <p:cNvSpPr>
            <a:spLocks noGrp="1"/>
          </p:cNvSpPr>
          <p:nvPr>
            <p:ph type="body" sz="quarter" idx="3"/>
          </p:nvPr>
        </p:nvSpPr>
        <p:spPr bwMode="auto">
          <a:xfrm>
            <a:off x="4860031" y="1152342"/>
            <a:ext cx="3826767" cy="4802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p>
        </p:txBody>
      </p:sp>
      <p:sp>
        <p:nvSpPr>
          <p:cNvPr id="6" name="Segnaposto contenuto 5"/>
          <p:cNvSpPr>
            <a:spLocks noGrp="1"/>
          </p:cNvSpPr>
          <p:nvPr>
            <p:ph sz="quarter" idx="4"/>
          </p:nvPr>
        </p:nvSpPr>
        <p:spPr bwMode="auto">
          <a:xfrm>
            <a:off x="4860031" y="1632582"/>
            <a:ext cx="3826767" cy="29660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7" name="Segnaposto data 6"/>
          <p:cNvSpPr>
            <a:spLocks noGrp="1"/>
          </p:cNvSpPr>
          <p:nvPr>
            <p:ph type="dt" sz="half" idx="10"/>
          </p:nvPr>
        </p:nvSpPr>
        <p:spPr bwMode="auto"/>
        <p:txBody>
          <a:bodyPr/>
          <a:lstStyle/>
          <a:p>
            <a:pPr>
              <a:defRPr/>
            </a:pPr>
            <a:endParaRPr/>
          </a:p>
        </p:txBody>
      </p:sp>
      <p:sp>
        <p:nvSpPr>
          <p:cNvPr id="8" name="Segnaposto piè di pagina 7"/>
          <p:cNvSpPr>
            <a:spLocks noGrp="1"/>
          </p:cNvSpPr>
          <p:nvPr>
            <p:ph type="ftr" sz="quarter" idx="11"/>
          </p:nvPr>
        </p:nvSpPr>
        <p:spPr bwMode="auto"/>
        <p:txBody>
          <a:bodyPr/>
          <a:lstStyle/>
          <a:p>
            <a:pPr>
              <a:defRPr/>
            </a:pPr>
            <a:endParaRPr/>
          </a:p>
        </p:txBody>
      </p:sp>
      <p:sp>
        <p:nvSpPr>
          <p:cNvPr id="9" name="Segnaposto numero diapositiva 8"/>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p:txBody>
          <a:bodyPr/>
          <a:lstStyle/>
          <a:p>
            <a:pPr>
              <a:defRPr/>
            </a:pPr>
            <a:r>
              <a:rPr/>
              <a:t>Образец заголовка</a:t>
            </a:r>
          </a:p>
        </p:txBody>
      </p:sp>
      <p:sp>
        <p:nvSpPr>
          <p:cNvPr id="3" name="Segnaposto data 2"/>
          <p:cNvSpPr>
            <a:spLocks noGrp="1"/>
          </p:cNvSpPr>
          <p:nvPr>
            <p:ph type="dt" sz="half" idx="10"/>
          </p:nvPr>
        </p:nvSpPr>
        <p:spPr bwMode="auto"/>
        <p:txBody>
          <a:bodyPr/>
          <a:lstStyle/>
          <a:p>
            <a:pPr>
              <a:defRPr/>
            </a:pPr>
            <a:endParaRPr/>
          </a:p>
        </p:txBody>
      </p:sp>
      <p:sp>
        <p:nvSpPr>
          <p:cNvPr id="4" name="Segnaposto piè di pagina 3"/>
          <p:cNvSpPr>
            <a:spLocks noGrp="1"/>
          </p:cNvSpPr>
          <p:nvPr>
            <p:ph type="ftr" sz="quarter" idx="11"/>
          </p:nvPr>
        </p:nvSpPr>
        <p:spPr bwMode="auto"/>
        <p:txBody>
          <a:bodyPr/>
          <a:lstStyle/>
          <a:p>
            <a:pPr>
              <a:defRPr/>
            </a:pPr>
            <a:endParaRPr/>
          </a:p>
        </p:txBody>
      </p:sp>
      <p:sp>
        <p:nvSpPr>
          <p:cNvPr id="5" name="Segnaposto numero diapositiva 4"/>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2" name="Segnaposto numero diapositiva 4294967294"/>
          <p:cNvSpPr>
            <a:spLocks noGrp="1"/>
          </p:cNvSpPr>
          <p:nvPr>
            <p:ph type="dt" sz="half" idx="10"/>
          </p:nvPr>
        </p:nvSpPr>
        <p:spPr bwMode="auto"/>
        <p:txBody>
          <a:bodyPr/>
          <a:lstStyle/>
          <a:p>
            <a:pPr>
              <a:defRPr/>
            </a:pPr>
            <a:endParaRPr/>
          </a:p>
        </p:txBody>
      </p:sp>
      <p:sp>
        <p:nvSpPr>
          <p:cNvPr id="3" name="Segnaposto piè di pagina 2"/>
          <p:cNvSpPr>
            <a:spLocks noGrp="1"/>
          </p:cNvSpPr>
          <p:nvPr>
            <p:ph type="ftr" sz="quarter" idx="11"/>
          </p:nvPr>
        </p:nvSpPr>
        <p:spPr bwMode="auto"/>
        <p:txBody>
          <a:bodyPr/>
          <a:lstStyle/>
          <a:p>
            <a:pPr>
              <a:defRPr/>
            </a:pPr>
            <a:endParaRPr/>
          </a:p>
        </p:txBody>
      </p:sp>
      <p:sp>
        <p:nvSpPr>
          <p:cNvPr id="4" name="Segnaposto numero diapositiva 3"/>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a:xfrm>
            <a:off x="1187623" y="204966"/>
            <a:ext cx="2664295" cy="872300"/>
          </a:xfrm>
        </p:spPr>
        <p:txBody>
          <a:bodyPr anchor="b"/>
          <a:lstStyle>
            <a:lvl1pPr algn="l">
              <a:defRPr sz="2000" b="1"/>
            </a:lvl1pPr>
          </a:lstStyle>
          <a:p>
            <a:pPr>
              <a:defRPr/>
            </a:pPr>
            <a:r>
              <a:rPr/>
              <a:t>Образец заголовка</a:t>
            </a:r>
          </a:p>
        </p:txBody>
      </p:sp>
      <p:sp>
        <p:nvSpPr>
          <p:cNvPr id="3" name="Segnaposto contenuto 2"/>
          <p:cNvSpPr>
            <a:spLocks noGrp="1"/>
          </p:cNvSpPr>
          <p:nvPr>
            <p:ph idx="1"/>
          </p:nvPr>
        </p:nvSpPr>
        <p:spPr bwMode="auto">
          <a:xfrm>
            <a:off x="3995935" y="204967"/>
            <a:ext cx="4690863" cy="4393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4" name="Segnaposto testo 3"/>
          <p:cNvSpPr>
            <a:spLocks noGrp="1"/>
          </p:cNvSpPr>
          <p:nvPr>
            <p:ph type="body" sz="half" idx="2"/>
          </p:nvPr>
        </p:nvSpPr>
        <p:spPr bwMode="auto">
          <a:xfrm>
            <a:off x="1187623" y="1077267"/>
            <a:ext cx="2664295" cy="35213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p>
        </p:txBody>
      </p:sp>
      <p:sp>
        <p:nvSpPr>
          <p:cNvPr id="5" name="Segnaposto data 4"/>
          <p:cNvSpPr>
            <a:spLocks noGrp="1"/>
          </p:cNvSpPr>
          <p:nvPr>
            <p:ph type="dt" sz="half" idx="10"/>
          </p:nvPr>
        </p:nvSpPr>
        <p:spPr bwMode="auto"/>
        <p:txBody>
          <a:bodyPr/>
          <a:lstStyle/>
          <a:p>
            <a:pPr>
              <a:defRPr/>
            </a:pPr>
            <a:endParaRPr/>
          </a:p>
        </p:txBody>
      </p:sp>
      <p:sp>
        <p:nvSpPr>
          <p:cNvPr id="6" name="Segnaposto piè di pagina 5"/>
          <p:cNvSpPr>
            <a:spLocks noGrp="1"/>
          </p:cNvSpPr>
          <p:nvPr>
            <p:ph type="ftr" sz="quarter" idx="11"/>
          </p:nvPr>
        </p:nvSpPr>
        <p:spPr bwMode="auto"/>
        <p:txBody>
          <a:bodyPr/>
          <a:lstStyle/>
          <a:p>
            <a:pPr>
              <a:defRPr/>
            </a:pPr>
            <a:endParaRPr/>
          </a:p>
        </p:txBody>
      </p:sp>
      <p:sp>
        <p:nvSpPr>
          <p:cNvPr id="7" name="Segnaposto numero diapositiva 6"/>
          <p:cNvSpPr>
            <a:spLocks noGrp="1"/>
          </p:cNvSpPr>
          <p:nvPr>
            <p:ph type="sldNum" sz="quarter" idx="12"/>
          </p:nvPr>
        </p:nvSpPr>
        <p:spPr bwMode="auto"/>
        <p:txBody>
          <a:bodyPr/>
          <a:lstStyle/>
          <a:p>
            <a:pPr>
              <a:defRPr/>
            </a:pPr>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2" name="Segnaposto numero diapositiva 4294967294"/>
          <p:cNvSpPr>
            <a:spLocks noGrp="1"/>
          </p:cNvSpPr>
          <p:nvPr>
            <p:ph type="title"/>
          </p:nvPr>
        </p:nvSpPr>
        <p:spPr bwMode="auto">
          <a:xfrm>
            <a:off x="1187623" y="3603600"/>
            <a:ext cx="7488831" cy="425425"/>
          </a:xfrm>
        </p:spPr>
        <p:txBody>
          <a:bodyPr anchor="b"/>
          <a:lstStyle>
            <a:lvl1pPr algn="l">
              <a:defRPr sz="2000" b="1"/>
            </a:lvl1pPr>
          </a:lstStyle>
          <a:p>
            <a:pPr>
              <a:defRPr/>
            </a:pPr>
            <a:r>
              <a:rPr/>
              <a:t>Образец заголовка</a:t>
            </a:r>
          </a:p>
        </p:txBody>
      </p:sp>
      <p:sp>
        <p:nvSpPr>
          <p:cNvPr id="3" name="Segnaposto immagine 2"/>
          <p:cNvSpPr>
            <a:spLocks noGrp="1"/>
          </p:cNvSpPr>
          <p:nvPr>
            <p:ph type="pic" idx="1"/>
          </p:nvPr>
        </p:nvSpPr>
        <p:spPr bwMode="auto">
          <a:xfrm>
            <a:off x="1187623" y="459982"/>
            <a:ext cx="7488831" cy="3088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Segnaposto testo 3"/>
          <p:cNvSpPr>
            <a:spLocks noGrp="1"/>
          </p:cNvSpPr>
          <p:nvPr>
            <p:ph type="body" sz="half" idx="2"/>
          </p:nvPr>
        </p:nvSpPr>
        <p:spPr bwMode="auto">
          <a:xfrm>
            <a:off x="1187623" y="4029024"/>
            <a:ext cx="7488831" cy="6041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p>
        </p:txBody>
      </p:sp>
      <p:sp>
        <p:nvSpPr>
          <p:cNvPr id="5" name="Segnaposto data 4"/>
          <p:cNvSpPr>
            <a:spLocks noGrp="1"/>
          </p:cNvSpPr>
          <p:nvPr>
            <p:ph type="dt" sz="half" idx="10"/>
          </p:nvPr>
        </p:nvSpPr>
        <p:spPr bwMode="auto"/>
        <p:txBody>
          <a:bodyPr/>
          <a:lstStyle/>
          <a:p>
            <a:pPr>
              <a:defRPr/>
            </a:pPr>
            <a:endParaRPr/>
          </a:p>
        </p:txBody>
      </p:sp>
      <p:sp>
        <p:nvSpPr>
          <p:cNvPr id="6" name="Segnaposto piè di pagina 5"/>
          <p:cNvSpPr>
            <a:spLocks noGrp="1"/>
          </p:cNvSpPr>
          <p:nvPr>
            <p:ph type="ftr" sz="quarter" idx="11"/>
          </p:nvPr>
        </p:nvSpPr>
        <p:spPr bwMode="auto"/>
        <p:txBody>
          <a:bodyPr/>
          <a:lstStyle/>
          <a:p>
            <a:pPr>
              <a:defRPr/>
            </a:pPr>
            <a:endParaRPr/>
          </a:p>
        </p:txBody>
      </p:sp>
      <p:sp>
        <p:nvSpPr>
          <p:cNvPr id="7" name="Segnaposto numero diapositiva 6"/>
          <p:cNvSpPr>
            <a:spLocks noGrp="1"/>
          </p:cNvSpPr>
          <p:nvPr>
            <p:ph type="sldNum" sz="quarter" idx="12"/>
          </p:nvPr>
        </p:nvSpPr>
        <p:spPr bwMode="auto"/>
        <p:txBody>
          <a:bodyPr/>
          <a:lstStyle/>
          <a:p>
            <a:pPr>
              <a:defRPr/>
            </a:pPr>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piè di pagina 4294967294"/>
          <p:cNvSpPr>
            <a:spLocks noGrp="1"/>
          </p:cNvSpPr>
          <p:nvPr>
            <p:ph type="body" idx="1"/>
          </p:nvPr>
        </p:nvSpPr>
        <p:spPr bwMode="auto">
          <a:xfrm>
            <a:off x="1187623" y="1201200"/>
            <a:ext cx="7499175" cy="3397441"/>
          </a:xfrm>
          <a:prstGeom prst="rect">
            <a:avLst/>
          </a:prstGeom>
        </p:spPr>
        <p:txBody>
          <a:bodyPr vert="horz" lIns="91440" tIns="45720" rIns="91440" bIns="45720" rtlCol="0">
            <a:normAutofit/>
          </a:bodyPr>
          <a:lstStyle/>
          <a:p>
            <a:pPr lvl="0">
              <a:defRPr/>
            </a:pPr>
            <a:r>
              <a:rPr/>
              <a:t>Образец текста</a:t>
            </a:r>
          </a:p>
          <a:p>
            <a:pPr lvl="1">
              <a:defRPr/>
            </a:pPr>
            <a:r>
              <a:rPr/>
              <a:t>Второй уровень</a:t>
            </a:r>
          </a:p>
          <a:p>
            <a:pPr lvl="2">
              <a:defRPr/>
            </a:pPr>
            <a:r>
              <a:rPr/>
              <a:t>Третий уровень</a:t>
            </a:r>
          </a:p>
          <a:p>
            <a:pPr lvl="3">
              <a:defRPr/>
            </a:pPr>
            <a:r>
              <a:rPr/>
              <a:t>Четвертый уровень</a:t>
            </a:r>
          </a:p>
          <a:p>
            <a:pPr lvl="4">
              <a:defRPr/>
            </a:pPr>
            <a:r>
              <a:rPr/>
              <a:t>Пятый уровень</a:t>
            </a:r>
          </a:p>
        </p:txBody>
      </p:sp>
      <p:sp>
        <p:nvSpPr>
          <p:cNvPr id="3" name="Figura a mano libera 2"/>
          <p:cNvSpPr/>
          <p:nvPr userDrawn="1"/>
        </p:nvSpPr>
        <p:spPr bwMode="auto">
          <a:xfrm>
            <a:off x="0" y="0"/>
            <a:ext cx="9144000" cy="5148000"/>
          </a:xfrm>
          <a:custGeom>
            <a:avLst/>
            <a:gdLst/>
            <a:ahLst/>
            <a:cxnLst/>
            <a:rect l="l" t="t" r="r" b="b"/>
            <a:pathLst>
              <a:path w="43200" h="43200" stroke="0" extrusionOk="0">
                <a:moveTo>
                  <a:pt x="6343" y="6641"/>
                </a:moveTo>
                <a:lnTo>
                  <a:pt x="6343" y="6641"/>
                </a:lnTo>
                <a:cubicBezTo>
                  <a:pt x="7781" y="2374"/>
                  <a:pt x="8594" y="0"/>
                  <a:pt x="8594" y="0"/>
                </a:cubicBezTo>
                <a:lnTo>
                  <a:pt x="0" y="0"/>
                </a:lnTo>
                <a:lnTo>
                  <a:pt x="0" y="43200"/>
                </a:lnTo>
                <a:lnTo>
                  <a:pt x="43200" y="43200"/>
                </a:lnTo>
                <a:lnTo>
                  <a:pt x="43200" y="37760"/>
                </a:lnTo>
                <a:lnTo>
                  <a:pt x="43200" y="37760"/>
                </a:lnTo>
                <a:cubicBezTo>
                  <a:pt x="43200" y="37760"/>
                  <a:pt x="34824" y="39282"/>
                  <a:pt x="21228" y="41101"/>
                </a:cubicBezTo>
                <a:lnTo>
                  <a:pt x="21228" y="41101"/>
                </a:lnTo>
                <a:cubicBezTo>
                  <a:pt x="3446" y="43478"/>
                  <a:pt x="-5241" y="41016"/>
                  <a:pt x="6343" y="6641"/>
                </a:cubicBezTo>
                <a:close/>
              </a:path>
            </a:pathLst>
          </a:custGeom>
          <a:solidFill>
            <a:schemeClr val="accent1"/>
          </a:solidFill>
          <a:ln w="9524">
            <a:solidFill>
              <a:srgbClr val="000000"/>
            </a:solidFill>
            <a:round/>
            <a:headEnd/>
            <a:tailEnd/>
          </a:ln>
        </p:spPr>
      </p:sp>
      <p:sp>
        <p:nvSpPr>
          <p:cNvPr id="4" name=" 3"/>
          <p:cNvSpPr/>
          <p:nvPr userDrawn="1"/>
        </p:nvSpPr>
        <p:spPr bwMode="auto">
          <a:xfrm>
            <a:off x="0" y="0"/>
            <a:ext cx="9144000" cy="5148000"/>
          </a:xfrm>
        </p:spPr>
      </p:sp>
      <p:sp>
        <p:nvSpPr>
          <p:cNvPr id="5" name="Figura a mano libera 4"/>
          <p:cNvSpPr/>
          <p:nvPr userDrawn="1"/>
        </p:nvSpPr>
        <p:spPr bwMode="auto">
          <a:xfrm>
            <a:off x="0" y="0"/>
            <a:ext cx="9144000" cy="5148000"/>
          </a:xfrm>
          <a:custGeom>
            <a:avLst/>
            <a:gdLst/>
            <a:ahLst/>
            <a:cxnLst/>
            <a:rect l="l" t="t" r="r" b="b"/>
            <a:pathLst>
              <a:path w="43200" h="43200" stroke="0" extrusionOk="0">
                <a:moveTo>
                  <a:pt x="22361" y="36777"/>
                </a:moveTo>
                <a:lnTo>
                  <a:pt x="22361" y="36777"/>
                </a:lnTo>
                <a:cubicBezTo>
                  <a:pt x="5219" y="39070"/>
                  <a:pt x="-2372" y="36412"/>
                  <a:pt x="7775" y="6299"/>
                </a:cubicBezTo>
                <a:lnTo>
                  <a:pt x="7775" y="6299"/>
                </a:lnTo>
                <a:cubicBezTo>
                  <a:pt x="9119" y="2311"/>
                  <a:pt x="9892" y="58"/>
                  <a:pt x="9911"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612"/>
                </a:lnTo>
                <a:lnTo>
                  <a:pt x="43200" y="33612"/>
                </a:lnTo>
                <a:cubicBezTo>
                  <a:pt x="43110" y="33630"/>
                  <a:pt x="35168" y="35065"/>
                  <a:pt x="22361" y="36777"/>
                </a:cubicBezTo>
                <a:close/>
              </a:path>
            </a:pathLst>
          </a:custGeom>
          <a:solidFill>
            <a:schemeClr val="accent1">
              <a:alpha val="9000"/>
            </a:schemeClr>
          </a:solidFill>
          <a:ln w="9524">
            <a:solidFill>
              <a:srgbClr val="000000"/>
            </a:solidFill>
            <a:round/>
            <a:headEnd/>
            <a:tailEnd/>
          </a:ln>
        </p:spPr>
      </p:sp>
      <p:sp>
        <p:nvSpPr>
          <p:cNvPr id="6" name="Figura a mano libera 5"/>
          <p:cNvSpPr/>
          <p:nvPr userDrawn="1"/>
        </p:nvSpPr>
        <p:spPr bwMode="auto">
          <a:xfrm>
            <a:off x="0" y="0"/>
            <a:ext cx="9144000" cy="5148000"/>
          </a:xfrm>
          <a:custGeom>
            <a:avLst/>
            <a:gdLst/>
            <a:ahLst/>
            <a:cxnLst/>
            <a:rect l="l" t="t" r="r" b="b"/>
            <a:pathLst>
              <a:path w="43200" h="43200" stroke="0" extrusionOk="0">
                <a:moveTo>
                  <a:pt x="22276" y="37156"/>
                </a:moveTo>
                <a:lnTo>
                  <a:pt x="22276" y="37156"/>
                </a:lnTo>
                <a:cubicBezTo>
                  <a:pt x="5093" y="39454"/>
                  <a:pt x="-2596" y="36819"/>
                  <a:pt x="7680" y="6325"/>
                </a:cubicBezTo>
                <a:lnTo>
                  <a:pt x="7680" y="6325"/>
                </a:lnTo>
                <a:cubicBezTo>
                  <a:pt x="9010" y="2380"/>
                  <a:pt x="9781" y="117"/>
                  <a:pt x="981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980"/>
                </a:lnTo>
                <a:lnTo>
                  <a:pt x="43200" y="33980"/>
                </a:lnTo>
                <a:cubicBezTo>
                  <a:pt x="43020" y="34016"/>
                  <a:pt x="35046" y="35449"/>
                  <a:pt x="22276" y="37156"/>
                </a:cubicBezTo>
                <a:close/>
              </a:path>
            </a:pathLst>
          </a:custGeom>
          <a:solidFill>
            <a:schemeClr val="accent1">
              <a:alpha val="18000"/>
            </a:schemeClr>
          </a:solidFill>
          <a:ln w="9524">
            <a:solidFill>
              <a:srgbClr val="000000"/>
            </a:solidFill>
            <a:round/>
            <a:headEnd/>
            <a:tailEnd/>
          </a:ln>
        </p:spPr>
      </p:sp>
      <p:sp>
        <p:nvSpPr>
          <p:cNvPr id="7" name="Figura a mano libera 6"/>
          <p:cNvSpPr/>
          <p:nvPr userDrawn="1"/>
        </p:nvSpPr>
        <p:spPr bwMode="auto">
          <a:xfrm>
            <a:off x="0" y="0"/>
            <a:ext cx="9144000" cy="5148000"/>
          </a:xfrm>
          <a:custGeom>
            <a:avLst/>
            <a:gdLst/>
            <a:ahLst/>
            <a:cxnLst/>
            <a:rect l="l" t="t" r="r" b="b"/>
            <a:pathLst>
              <a:path w="43200" h="43200" stroke="0" extrusionOk="0">
                <a:moveTo>
                  <a:pt x="22192" y="37535"/>
                </a:moveTo>
                <a:lnTo>
                  <a:pt x="22192" y="37535"/>
                </a:lnTo>
                <a:cubicBezTo>
                  <a:pt x="4968" y="39839"/>
                  <a:pt x="-2820" y="37226"/>
                  <a:pt x="7585" y="6350"/>
                </a:cubicBezTo>
                <a:lnTo>
                  <a:pt x="7585" y="6350"/>
                </a:lnTo>
                <a:cubicBezTo>
                  <a:pt x="8900" y="2448"/>
                  <a:pt x="9670" y="176"/>
                  <a:pt x="9726"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348"/>
                </a:lnTo>
                <a:lnTo>
                  <a:pt x="43200" y="34348"/>
                </a:lnTo>
                <a:cubicBezTo>
                  <a:pt x="42885" y="34402"/>
                  <a:pt x="34924" y="35833"/>
                  <a:pt x="22192" y="37535"/>
                </a:cubicBezTo>
                <a:close/>
              </a:path>
            </a:pathLst>
          </a:custGeom>
          <a:solidFill>
            <a:schemeClr val="accent1">
              <a:alpha val="26999"/>
            </a:schemeClr>
          </a:solidFill>
          <a:ln w="9524">
            <a:solidFill>
              <a:srgbClr val="000000"/>
            </a:solidFill>
            <a:round/>
            <a:headEnd/>
            <a:tailEnd/>
          </a:ln>
        </p:spPr>
      </p:sp>
      <p:sp>
        <p:nvSpPr>
          <p:cNvPr id="8" name="Figura a mano libera 7"/>
          <p:cNvSpPr/>
          <p:nvPr userDrawn="1"/>
        </p:nvSpPr>
        <p:spPr bwMode="auto">
          <a:xfrm>
            <a:off x="0" y="0"/>
            <a:ext cx="9144000" cy="5148000"/>
          </a:xfrm>
          <a:custGeom>
            <a:avLst/>
            <a:gdLst/>
            <a:ahLst/>
            <a:cxnLst/>
            <a:rect l="l" t="t" r="r" b="b"/>
            <a:pathLst>
              <a:path w="43200" h="43200" stroke="0" extrusionOk="0">
                <a:moveTo>
                  <a:pt x="22107" y="37914"/>
                </a:moveTo>
                <a:lnTo>
                  <a:pt x="22107" y="37914"/>
                </a:lnTo>
                <a:cubicBezTo>
                  <a:pt x="4842" y="40223"/>
                  <a:pt x="-3044" y="37634"/>
                  <a:pt x="7490" y="6376"/>
                </a:cubicBezTo>
                <a:lnTo>
                  <a:pt x="7490" y="6376"/>
                </a:lnTo>
                <a:cubicBezTo>
                  <a:pt x="8790" y="2517"/>
                  <a:pt x="9559" y="235"/>
                  <a:pt x="9634"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717"/>
                </a:lnTo>
                <a:lnTo>
                  <a:pt x="43200" y="34717"/>
                </a:lnTo>
                <a:cubicBezTo>
                  <a:pt x="42795" y="34789"/>
                  <a:pt x="34802" y="36217"/>
                  <a:pt x="22107" y="37914"/>
                </a:cubicBezTo>
                <a:close/>
              </a:path>
            </a:pathLst>
          </a:custGeom>
          <a:solidFill>
            <a:schemeClr val="accent1">
              <a:alpha val="36000"/>
            </a:schemeClr>
          </a:solidFill>
          <a:ln w="9524">
            <a:solidFill>
              <a:srgbClr val="000000"/>
            </a:solidFill>
            <a:round/>
            <a:headEnd/>
            <a:tailEnd/>
          </a:ln>
        </p:spPr>
      </p:sp>
      <p:sp>
        <p:nvSpPr>
          <p:cNvPr id="9" name="Figura a mano libera 8"/>
          <p:cNvSpPr/>
          <p:nvPr userDrawn="1"/>
        </p:nvSpPr>
        <p:spPr bwMode="auto">
          <a:xfrm>
            <a:off x="0" y="0"/>
            <a:ext cx="9144000" cy="5148000"/>
          </a:xfrm>
          <a:custGeom>
            <a:avLst/>
            <a:gdLst/>
            <a:ahLst/>
            <a:cxnLst/>
            <a:rect l="l" t="t" r="r" b="b"/>
            <a:pathLst>
              <a:path w="43200" h="43200" stroke="0" extrusionOk="0">
                <a:moveTo>
                  <a:pt x="22022" y="38293"/>
                </a:moveTo>
                <a:lnTo>
                  <a:pt x="22022" y="38293"/>
                </a:lnTo>
                <a:cubicBezTo>
                  <a:pt x="4717" y="40608"/>
                  <a:pt x="-3267" y="38041"/>
                  <a:pt x="7394" y="6401"/>
                </a:cubicBezTo>
                <a:lnTo>
                  <a:pt x="7394" y="6401"/>
                </a:lnTo>
                <a:cubicBezTo>
                  <a:pt x="8680" y="2586"/>
                  <a:pt x="9448" y="293"/>
                  <a:pt x="954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085"/>
                </a:lnTo>
                <a:lnTo>
                  <a:pt x="43200" y="35085"/>
                </a:lnTo>
                <a:cubicBezTo>
                  <a:pt x="42705" y="35175"/>
                  <a:pt x="34680" y="36601"/>
                  <a:pt x="22022" y="38293"/>
                </a:cubicBezTo>
                <a:close/>
              </a:path>
            </a:pathLst>
          </a:custGeom>
          <a:solidFill>
            <a:schemeClr val="accent1">
              <a:alpha val="45000"/>
            </a:schemeClr>
          </a:solidFill>
          <a:ln w="9524">
            <a:solidFill>
              <a:srgbClr val="000000"/>
            </a:solidFill>
            <a:round/>
            <a:headEnd/>
            <a:tailEnd/>
          </a:ln>
        </p:spPr>
      </p:sp>
      <p:sp>
        <p:nvSpPr>
          <p:cNvPr id="10" name="Figura a mano libera 9"/>
          <p:cNvSpPr/>
          <p:nvPr userDrawn="1"/>
        </p:nvSpPr>
        <p:spPr bwMode="auto">
          <a:xfrm>
            <a:off x="0" y="0"/>
            <a:ext cx="9144000" cy="5148000"/>
          </a:xfrm>
          <a:custGeom>
            <a:avLst/>
            <a:gdLst/>
            <a:ahLst/>
            <a:cxnLst/>
            <a:rect l="l" t="t" r="r" b="b"/>
            <a:pathLst>
              <a:path w="43200" h="43200" stroke="0" extrusionOk="0">
                <a:moveTo>
                  <a:pt x="21937" y="38673"/>
                </a:moveTo>
                <a:lnTo>
                  <a:pt x="21937" y="38673"/>
                </a:lnTo>
                <a:cubicBezTo>
                  <a:pt x="4591" y="40992"/>
                  <a:pt x="-3491" y="38448"/>
                  <a:pt x="7299" y="6427"/>
                </a:cubicBezTo>
                <a:lnTo>
                  <a:pt x="7299" y="6427"/>
                </a:lnTo>
                <a:cubicBezTo>
                  <a:pt x="8570" y="2655"/>
                  <a:pt x="9336" y="352"/>
                  <a:pt x="944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453"/>
                </a:lnTo>
                <a:lnTo>
                  <a:pt x="43200" y="35453"/>
                </a:lnTo>
                <a:cubicBezTo>
                  <a:pt x="42570" y="35561"/>
                  <a:pt x="34558" y="36985"/>
                  <a:pt x="21937" y="38673"/>
                </a:cubicBezTo>
                <a:close/>
              </a:path>
            </a:pathLst>
          </a:custGeom>
          <a:solidFill>
            <a:schemeClr val="accent1">
              <a:alpha val="55000"/>
            </a:schemeClr>
          </a:solidFill>
          <a:ln w="9524">
            <a:solidFill>
              <a:srgbClr val="000000"/>
            </a:solidFill>
            <a:round/>
            <a:headEnd/>
            <a:tailEnd/>
          </a:ln>
        </p:spPr>
      </p:sp>
      <p:sp>
        <p:nvSpPr>
          <p:cNvPr id="11" name="Figura a mano libera 10"/>
          <p:cNvSpPr/>
          <p:nvPr userDrawn="1"/>
        </p:nvSpPr>
        <p:spPr bwMode="auto">
          <a:xfrm>
            <a:off x="0" y="0"/>
            <a:ext cx="9144000" cy="5148000"/>
          </a:xfrm>
          <a:custGeom>
            <a:avLst/>
            <a:gdLst/>
            <a:ahLst/>
            <a:cxnLst/>
            <a:rect l="l" t="t" r="r" b="b"/>
            <a:pathLst>
              <a:path w="43200" h="43200" stroke="0" extrusionOk="0">
                <a:moveTo>
                  <a:pt x="21853" y="39052"/>
                </a:moveTo>
                <a:lnTo>
                  <a:pt x="21853" y="39052"/>
                </a:lnTo>
                <a:cubicBezTo>
                  <a:pt x="4466" y="41377"/>
                  <a:pt x="-3715" y="38855"/>
                  <a:pt x="7204" y="6453"/>
                </a:cubicBezTo>
                <a:lnTo>
                  <a:pt x="7204" y="6453"/>
                </a:lnTo>
                <a:cubicBezTo>
                  <a:pt x="8461" y="2724"/>
                  <a:pt x="9225" y="411"/>
                  <a:pt x="9357"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822"/>
                </a:lnTo>
                <a:lnTo>
                  <a:pt x="43200" y="35822"/>
                </a:lnTo>
                <a:cubicBezTo>
                  <a:pt x="42480" y="35948"/>
                  <a:pt x="34436" y="37369"/>
                  <a:pt x="21853" y="39052"/>
                </a:cubicBezTo>
                <a:close/>
              </a:path>
            </a:pathLst>
          </a:custGeom>
          <a:solidFill>
            <a:schemeClr val="accent1">
              <a:alpha val="63999"/>
            </a:schemeClr>
          </a:solidFill>
          <a:ln w="9524">
            <a:solidFill>
              <a:srgbClr val="000000"/>
            </a:solidFill>
            <a:round/>
            <a:headEnd/>
            <a:tailEnd/>
          </a:ln>
        </p:spPr>
      </p:sp>
      <p:sp>
        <p:nvSpPr>
          <p:cNvPr id="12" name="Figura a mano libera 11"/>
          <p:cNvSpPr/>
          <p:nvPr userDrawn="1"/>
        </p:nvSpPr>
        <p:spPr bwMode="auto">
          <a:xfrm>
            <a:off x="0" y="0"/>
            <a:ext cx="9144000" cy="5148000"/>
          </a:xfrm>
          <a:custGeom>
            <a:avLst/>
            <a:gdLst/>
            <a:ahLst/>
            <a:cxnLst/>
            <a:rect l="l" t="t" r="r" b="b"/>
            <a:pathLst>
              <a:path w="43200" h="43200" stroke="0" extrusionOk="0">
                <a:moveTo>
                  <a:pt x="21768" y="39431"/>
                </a:moveTo>
                <a:lnTo>
                  <a:pt x="21768" y="39431"/>
                </a:lnTo>
                <a:cubicBezTo>
                  <a:pt x="4340" y="41761"/>
                  <a:pt x="-3939" y="39262"/>
                  <a:pt x="7109" y="6478"/>
                </a:cubicBezTo>
                <a:lnTo>
                  <a:pt x="7109" y="6478"/>
                </a:lnTo>
                <a:cubicBezTo>
                  <a:pt x="8351" y="2792"/>
                  <a:pt x="9114" y="470"/>
                  <a:pt x="9265"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190"/>
                </a:lnTo>
                <a:lnTo>
                  <a:pt x="43200" y="36190"/>
                </a:lnTo>
                <a:cubicBezTo>
                  <a:pt x="42390" y="36334"/>
                  <a:pt x="34314" y="37753"/>
                  <a:pt x="21768" y="39431"/>
                </a:cubicBezTo>
                <a:close/>
              </a:path>
            </a:pathLst>
          </a:custGeom>
          <a:solidFill>
            <a:schemeClr val="accent1">
              <a:alpha val="73000"/>
            </a:schemeClr>
          </a:solidFill>
          <a:ln w="9524">
            <a:solidFill>
              <a:srgbClr val="000000"/>
            </a:solidFill>
            <a:round/>
            <a:headEnd/>
            <a:tailEnd/>
          </a:ln>
        </p:spPr>
      </p:sp>
      <p:sp>
        <p:nvSpPr>
          <p:cNvPr id="13" name="Figura a mano libera 12"/>
          <p:cNvSpPr/>
          <p:nvPr userDrawn="1"/>
        </p:nvSpPr>
        <p:spPr bwMode="auto">
          <a:xfrm>
            <a:off x="0" y="0"/>
            <a:ext cx="9144000" cy="5148000"/>
          </a:xfrm>
          <a:custGeom>
            <a:avLst/>
            <a:gdLst/>
            <a:ahLst/>
            <a:cxnLst/>
            <a:rect l="l" t="t" r="r" b="b"/>
            <a:pathLst>
              <a:path w="43200" h="43200" stroke="0" extrusionOk="0">
                <a:moveTo>
                  <a:pt x="21683" y="39810"/>
                </a:moveTo>
                <a:lnTo>
                  <a:pt x="21683" y="39810"/>
                </a:lnTo>
                <a:cubicBezTo>
                  <a:pt x="4214" y="42146"/>
                  <a:pt x="-4163" y="39669"/>
                  <a:pt x="7014" y="6504"/>
                </a:cubicBezTo>
                <a:lnTo>
                  <a:pt x="7014" y="6504"/>
                </a:lnTo>
                <a:cubicBezTo>
                  <a:pt x="8241" y="2861"/>
                  <a:pt x="9003" y="528"/>
                  <a:pt x="917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558"/>
                </a:lnTo>
                <a:lnTo>
                  <a:pt x="43200" y="36558"/>
                </a:lnTo>
                <a:cubicBezTo>
                  <a:pt x="42300" y="36720"/>
                  <a:pt x="34192" y="38137"/>
                  <a:pt x="21683" y="39810"/>
                </a:cubicBezTo>
                <a:close/>
              </a:path>
            </a:pathLst>
          </a:custGeom>
          <a:solidFill>
            <a:schemeClr val="accent1">
              <a:alpha val="82000"/>
            </a:schemeClr>
          </a:solidFill>
          <a:ln w="9524">
            <a:solidFill>
              <a:srgbClr val="000000"/>
            </a:solidFill>
            <a:round/>
            <a:headEnd/>
            <a:tailEnd/>
          </a:ln>
        </p:spPr>
      </p:sp>
      <p:sp>
        <p:nvSpPr>
          <p:cNvPr id="14" name="Figura a mano libera 13"/>
          <p:cNvSpPr/>
          <p:nvPr userDrawn="1"/>
        </p:nvSpPr>
        <p:spPr bwMode="auto">
          <a:xfrm>
            <a:off x="0" y="0"/>
            <a:ext cx="9144000" cy="5148000"/>
          </a:xfrm>
          <a:custGeom>
            <a:avLst/>
            <a:gdLst/>
            <a:ahLst/>
            <a:cxnLst/>
            <a:rect l="l" t="t" r="r" b="b"/>
            <a:pathLst>
              <a:path w="43200" h="43200" stroke="0" extrusionOk="0">
                <a:moveTo>
                  <a:pt x="21599" y="40189"/>
                </a:moveTo>
                <a:lnTo>
                  <a:pt x="21599" y="40189"/>
                </a:lnTo>
                <a:cubicBezTo>
                  <a:pt x="4089" y="42530"/>
                  <a:pt x="-4386" y="40077"/>
                  <a:pt x="6918" y="6529"/>
                </a:cubicBezTo>
                <a:lnTo>
                  <a:pt x="6918" y="6529"/>
                </a:lnTo>
                <a:cubicBezTo>
                  <a:pt x="8131" y="2930"/>
                  <a:pt x="8892" y="587"/>
                  <a:pt x="9080"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926"/>
                </a:lnTo>
                <a:lnTo>
                  <a:pt x="43200" y="36926"/>
                </a:lnTo>
                <a:cubicBezTo>
                  <a:pt x="42165" y="37107"/>
                  <a:pt x="34070" y="38521"/>
                  <a:pt x="21599" y="40189"/>
                </a:cubicBezTo>
                <a:close/>
              </a:path>
            </a:pathLst>
          </a:custGeom>
          <a:solidFill>
            <a:schemeClr val="accent1">
              <a:alpha val="91000"/>
            </a:schemeClr>
          </a:solidFill>
          <a:ln w="9524">
            <a:solidFill>
              <a:srgbClr val="000000"/>
            </a:solidFill>
            <a:round/>
            <a:headEnd/>
            <a:tailEnd/>
          </a:ln>
        </p:spPr>
      </p:sp>
      <p:sp>
        <p:nvSpPr>
          <p:cNvPr id="15" name="Figura a mano libera 14"/>
          <p:cNvSpPr/>
          <p:nvPr userDrawn="1"/>
        </p:nvSpPr>
        <p:spPr bwMode="auto">
          <a:xfrm>
            <a:off x="0" y="0"/>
            <a:ext cx="9144000" cy="5148000"/>
          </a:xfrm>
          <a:custGeom>
            <a:avLst/>
            <a:gdLst/>
            <a:ahLst/>
            <a:cxnLst/>
            <a:rect l="l" t="t" r="r" b="b"/>
            <a:pathLst>
              <a:path w="43200" h="43200" stroke="0" extrusionOk="0">
                <a:moveTo>
                  <a:pt x="21514" y="40568"/>
                </a:moveTo>
                <a:lnTo>
                  <a:pt x="21514" y="40568"/>
                </a:lnTo>
                <a:cubicBezTo>
                  <a:pt x="3963" y="42915"/>
                  <a:pt x="-4610" y="40484"/>
                  <a:pt x="6823" y="6555"/>
                </a:cubicBezTo>
                <a:lnTo>
                  <a:pt x="6823" y="6555"/>
                </a:lnTo>
                <a:cubicBezTo>
                  <a:pt x="8022" y="2999"/>
                  <a:pt x="8781" y="646"/>
                  <a:pt x="8988"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7295"/>
                </a:lnTo>
                <a:lnTo>
                  <a:pt x="43200" y="37295"/>
                </a:lnTo>
                <a:cubicBezTo>
                  <a:pt x="42075" y="37493"/>
                  <a:pt x="33948" y="38905"/>
                  <a:pt x="21514" y="40568"/>
                </a:cubicBezTo>
                <a:close/>
              </a:path>
            </a:pathLst>
          </a:custGeom>
          <a:solidFill>
            <a:schemeClr val="accent1"/>
          </a:solidFill>
          <a:ln w="9524">
            <a:solidFill>
              <a:srgbClr val="000000"/>
            </a:solidFill>
            <a:round/>
            <a:headEnd/>
            <a:tailEnd/>
          </a:ln>
        </p:spPr>
      </p:sp>
      <p:sp>
        <p:nvSpPr>
          <p:cNvPr id="16" name="Segnaposto titolo 15"/>
          <p:cNvSpPr>
            <a:spLocks noGrp="1"/>
          </p:cNvSpPr>
          <p:nvPr>
            <p:ph type="title"/>
          </p:nvPr>
        </p:nvSpPr>
        <p:spPr bwMode="auto">
          <a:xfrm>
            <a:off x="1187623" y="206159"/>
            <a:ext cx="7499175" cy="858000"/>
          </a:xfrm>
          <a:prstGeom prst="rect">
            <a:avLst/>
          </a:prstGeom>
        </p:spPr>
        <p:txBody>
          <a:bodyPr vert="horz" lIns="91440" tIns="45720" rIns="91440" bIns="45720" rtlCol="0" anchor="ctr">
            <a:normAutofit/>
          </a:bodyPr>
          <a:lstStyle/>
          <a:p>
            <a:pPr>
              <a:defRPr/>
            </a:pPr>
            <a:r>
              <a:rPr/>
              <a:t>Образец заголовка</a:t>
            </a:r>
          </a:p>
        </p:txBody>
      </p:sp>
      <p:sp>
        <p:nvSpPr>
          <p:cNvPr id="17" name="Segnaposto numero diapositiva 16"/>
          <p:cNvSpPr>
            <a:spLocks noGrp="1"/>
          </p:cNvSpPr>
          <p:nvPr>
            <p:ph type="sldNum" sz="quarter" idx="4"/>
          </p:nvPr>
        </p:nvSpPr>
        <p:spPr bwMode="auto">
          <a:xfrm>
            <a:off x="6948264" y="4771433"/>
            <a:ext cx="1738535" cy="27408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a:t>	</a:t>
            </a:r>
          </a:p>
        </p:txBody>
      </p:sp>
      <p:sp>
        <p:nvSpPr>
          <p:cNvPr id="18" name="Segnaposto data 17"/>
          <p:cNvSpPr>
            <a:spLocks noGrp="1"/>
          </p:cNvSpPr>
          <p:nvPr>
            <p:ph type="dt" sz="half" idx="2"/>
          </p:nvPr>
        </p:nvSpPr>
        <p:spPr bwMode="auto">
          <a:xfrm>
            <a:off x="1214264" y="4771433"/>
            <a:ext cx="2133599" cy="27408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a:p>
        </p:txBody>
      </p:sp>
      <p:sp>
        <p:nvSpPr>
          <p:cNvPr id="19" name="Segnaposto piè di pagina 18"/>
          <p:cNvSpPr>
            <a:spLocks noGrp="1"/>
          </p:cNvSpPr>
          <p:nvPr>
            <p:ph type="ftr" sz="quarter" idx="3"/>
          </p:nvPr>
        </p:nvSpPr>
        <p:spPr bwMode="auto">
          <a:xfrm>
            <a:off x="3844280" y="4771433"/>
            <a:ext cx="2671935" cy="27408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r">
        <a:spcBef>
          <a:spcPts val="0"/>
        </a:spcBef>
        <a:buNone/>
        <a:defRPr sz="4400" b="1">
          <a:solidFill>
            <a:schemeClr val="tx1"/>
          </a:solidFill>
          <a:latin typeface="+mj-lt"/>
          <a:ea typeface="+mj-ea"/>
        </a:defRPr>
      </a:lvl1pPr>
    </p:titleStyle>
    <p:bodyStyle>
      <a:lvl1pPr marL="342900" indent="-342900" algn="l">
        <a:spcBef>
          <a:spcPts val="0"/>
        </a:spcBef>
        <a:buFont typeface="Arial"/>
        <a:buChar char="•"/>
        <a:defRPr sz="3200">
          <a:solidFill>
            <a:schemeClr val="tx1"/>
          </a:solidFill>
          <a:latin typeface="+mn-lt"/>
          <a:ea typeface="+mn-ea"/>
        </a:defRPr>
      </a:lvl1pPr>
      <a:lvl2pPr marL="742950" indent="-285750" algn="l">
        <a:spcBef>
          <a:spcPts val="0"/>
        </a:spcBef>
        <a:buFont typeface="Arial"/>
        <a:buChar char="–"/>
        <a:defRPr sz="2800">
          <a:solidFill>
            <a:schemeClr val="tx1"/>
          </a:solidFill>
          <a:latin typeface="+mn-lt"/>
          <a:ea typeface="+mn-ea"/>
        </a:defRPr>
      </a:lvl2pPr>
      <a:lvl3pPr marL="1143000" indent="-228600" algn="l">
        <a:spcBef>
          <a:spcPts val="0"/>
        </a:spcBef>
        <a:buFont typeface="Arial"/>
        <a:buChar char="•"/>
        <a:defRPr sz="2400">
          <a:solidFill>
            <a:schemeClr val="tx1"/>
          </a:solidFill>
          <a:latin typeface="+mn-lt"/>
          <a:ea typeface="+mn-ea"/>
        </a:defRPr>
      </a:lvl3pPr>
      <a:lvl4pPr marL="1600200" indent="-228600" algn="l">
        <a:spcBef>
          <a:spcPts val="0"/>
        </a:spcBef>
        <a:buFont typeface="Arial"/>
        <a:buChar char="–"/>
        <a:defRPr sz="2000">
          <a:solidFill>
            <a:schemeClr val="tx1"/>
          </a:solidFill>
          <a:latin typeface="+mn-lt"/>
          <a:ea typeface="+mn-ea"/>
        </a:defRPr>
      </a:lvl4pPr>
      <a:lvl5pPr marL="2057400" indent="-228600" algn="l">
        <a:spcBef>
          <a:spcPts val="0"/>
        </a:spcBef>
        <a:buFont typeface="Arial"/>
        <a:buChar char="»"/>
        <a:defRPr sz="2000">
          <a:solidFill>
            <a:schemeClr val="tx1"/>
          </a:solidFill>
          <a:latin typeface="+mn-lt"/>
          <a:ea typeface="+mn-ea"/>
        </a:defRPr>
      </a:lvl5pPr>
      <a:lvl6pPr marL="2514599" indent="-228600" algn="l">
        <a:spcBef>
          <a:spcPts val="0"/>
        </a:spcBef>
        <a:buFont typeface="Arial"/>
        <a:buChar char="•"/>
        <a:defRPr sz="2000">
          <a:solidFill>
            <a:schemeClr val="tx1"/>
          </a:solidFill>
          <a:latin typeface="+mn-lt"/>
          <a:ea typeface="+mn-ea"/>
        </a:defRPr>
      </a:lvl6pPr>
      <a:lvl7pPr marL="2971800" indent="-228600" algn="l">
        <a:spcBef>
          <a:spcPts val="0"/>
        </a:spcBef>
        <a:buFont typeface="Arial"/>
        <a:buChar char="•"/>
        <a:defRPr sz="2000">
          <a:solidFill>
            <a:schemeClr val="tx1"/>
          </a:solidFill>
          <a:latin typeface="+mn-lt"/>
          <a:ea typeface="+mn-ea"/>
        </a:defRPr>
      </a:lvl7pPr>
      <a:lvl8pPr marL="3429000" indent="-228600" algn="l">
        <a:spcBef>
          <a:spcPts val="0"/>
        </a:spcBef>
        <a:buFont typeface="Arial"/>
        <a:buChar char="•"/>
        <a:defRPr sz="2000">
          <a:solidFill>
            <a:schemeClr val="tx1"/>
          </a:solidFill>
          <a:latin typeface="+mn-lt"/>
          <a:ea typeface="+mn-ea"/>
        </a:defRPr>
      </a:lvl8pPr>
      <a:lvl9pPr marL="3886200" indent="-228600" algn="l">
        <a:spcBef>
          <a:spcPts val="0"/>
        </a:spcBef>
        <a:buFont typeface="Arial"/>
        <a:buChar char="•"/>
        <a:defRPr sz="2000">
          <a:solidFill>
            <a:schemeClr val="tx1"/>
          </a:solidFill>
          <a:latin typeface="+mn-lt"/>
          <a:ea typeface="+mn-ea"/>
        </a:defRPr>
      </a:lvl9pPr>
    </p:bodyStyle>
    <p:otherStyle>
      <a:defPPr>
        <a:defRPr/>
      </a:defPPr>
      <a:lvl1pPr marL="0" algn="l">
        <a:defRPr sz="1800">
          <a:solidFill>
            <a:schemeClr val="tx1"/>
          </a:solidFill>
          <a:latin typeface="+mn-lt"/>
          <a:ea typeface="+mn-ea"/>
        </a:defRPr>
      </a:lvl1pPr>
      <a:lvl2pPr marL="457200" algn="l">
        <a:defRPr sz="1800">
          <a:solidFill>
            <a:schemeClr val="tx1"/>
          </a:solidFill>
          <a:latin typeface="+mn-lt"/>
          <a:ea typeface="+mn-ea"/>
        </a:defRPr>
      </a:lvl2pPr>
      <a:lvl3pPr marL="914400" algn="l">
        <a:defRPr sz="1800">
          <a:solidFill>
            <a:schemeClr val="tx1"/>
          </a:solidFill>
          <a:latin typeface="+mn-lt"/>
          <a:ea typeface="+mn-ea"/>
        </a:defRPr>
      </a:lvl3pPr>
      <a:lvl4pPr marL="1371600" algn="l">
        <a:defRPr sz="1800">
          <a:solidFill>
            <a:schemeClr val="tx1"/>
          </a:solidFill>
          <a:latin typeface="+mn-lt"/>
          <a:ea typeface="+mn-ea"/>
        </a:defRPr>
      </a:lvl4pPr>
      <a:lvl5pPr marL="1828800" algn="l">
        <a:defRPr sz="1800">
          <a:solidFill>
            <a:schemeClr val="tx1"/>
          </a:solidFill>
          <a:latin typeface="+mn-lt"/>
          <a:ea typeface="+mn-ea"/>
        </a:defRPr>
      </a:lvl5pPr>
      <a:lvl6pPr marL="2286000" algn="l">
        <a:defRPr sz="1800">
          <a:solidFill>
            <a:schemeClr val="tx1"/>
          </a:solidFill>
          <a:latin typeface="+mn-lt"/>
          <a:ea typeface="+mn-ea"/>
        </a:defRPr>
      </a:lvl6pPr>
      <a:lvl7pPr marL="2743200" algn="l">
        <a:defRPr sz="1800">
          <a:solidFill>
            <a:schemeClr val="tx1"/>
          </a:solidFill>
          <a:latin typeface="+mn-lt"/>
          <a:ea typeface="+mn-ea"/>
        </a:defRPr>
      </a:lvl7pPr>
      <a:lvl8pPr marL="3200400" algn="l">
        <a:defRPr sz="1800">
          <a:solidFill>
            <a:schemeClr val="tx1"/>
          </a:solidFill>
          <a:latin typeface="+mn-lt"/>
          <a:ea typeface="+mn-ea"/>
        </a:defRPr>
      </a:lvl8pPr>
      <a:lvl9pPr marL="3657600" algn="l">
        <a:defRPr sz="1800">
          <a:solidFill>
            <a:schemeClr val="tx1"/>
          </a:solidFill>
          <a:latin typeface="+mn-lt"/>
          <a:ea typeface="+mn-e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970291" y="1362601"/>
            <a:ext cx="8136781" cy="1472748"/>
          </a:xfrm>
        </p:spPr>
        <p:txBody>
          <a:bodyPr>
            <a:normAutofit fontScale="90000"/>
          </a:bodyPr>
          <a:lstStyle/>
          <a:p>
            <a:pPr>
              <a:defRPr/>
            </a:pPr>
            <a:r>
              <a:rPr sz="4800" dirty="0" err="1">
                <a:solidFill>
                  <a:srgbClr val="002060"/>
                </a:solidFill>
                <a:latin typeface="Arial Black"/>
                <a:ea typeface="Arial Black"/>
              </a:rPr>
              <a:t>Esternalizzazione</a:t>
            </a:r>
            <a:r>
              <a:rPr sz="4800" dirty="0">
                <a:solidFill>
                  <a:srgbClr val="002060"/>
                </a:solidFill>
                <a:latin typeface="Arial Black"/>
                <a:ea typeface="Arial Black"/>
              </a:rPr>
              <a:t> </a:t>
            </a:r>
            <a:r>
              <a:rPr sz="4800" dirty="0" err="1">
                <a:solidFill>
                  <a:srgbClr val="002060"/>
                </a:solidFill>
                <a:latin typeface="Arial Black"/>
                <a:ea typeface="Arial Black"/>
              </a:rPr>
              <a:t>nella</a:t>
            </a:r>
            <a:r>
              <a:rPr sz="4800" dirty="0">
                <a:solidFill>
                  <a:srgbClr val="002060"/>
                </a:solidFill>
                <a:latin typeface="Arial Black"/>
                <a:ea typeface="Arial Black"/>
              </a:rPr>
              <a:t> PA </a:t>
            </a:r>
            <a:r>
              <a:rPr sz="4800" dirty="0" err="1">
                <a:solidFill>
                  <a:srgbClr val="002060"/>
                </a:solidFill>
                <a:latin typeface="Arial Black"/>
                <a:ea typeface="Arial Black"/>
              </a:rPr>
              <a:t>attraverso</a:t>
            </a:r>
            <a:r>
              <a:rPr sz="4800" dirty="0">
                <a:solidFill>
                  <a:srgbClr val="002060"/>
                </a:solidFill>
                <a:latin typeface="Arial Black"/>
                <a:ea typeface="Arial Black"/>
              </a:rPr>
              <a:t> </a:t>
            </a:r>
            <a:r>
              <a:rPr sz="4800" dirty="0" err="1">
                <a:solidFill>
                  <a:srgbClr val="002060"/>
                </a:solidFill>
                <a:latin typeface="Arial Black"/>
                <a:ea typeface="Arial Black"/>
              </a:rPr>
              <a:t>il</a:t>
            </a:r>
            <a:r>
              <a:rPr sz="4800" dirty="0">
                <a:solidFill>
                  <a:srgbClr val="002060"/>
                </a:solidFill>
                <a:latin typeface="Arial Black"/>
                <a:ea typeface="Arial Black"/>
              </a:rPr>
              <a:t> WEB</a:t>
            </a:r>
            <a:endParaRPr dirty="0">
              <a:latin typeface="Arial Black"/>
              <a:ea typeface="Arial Black"/>
            </a:endParaRPr>
          </a:p>
        </p:txBody>
      </p:sp>
      <p:sp>
        <p:nvSpPr>
          <p:cNvPr id="3" name="Subtitle 2"/>
          <p:cNvSpPr>
            <a:spLocks noGrp="1"/>
          </p:cNvSpPr>
          <p:nvPr>
            <p:ph type="subTitle" idx="1"/>
          </p:nvPr>
        </p:nvSpPr>
        <p:spPr bwMode="auto">
          <a:xfrm>
            <a:off x="1838282" y="2835349"/>
            <a:ext cx="6400800" cy="683768"/>
          </a:xfrm>
        </p:spPr>
        <p:txBody>
          <a:bodyPr/>
          <a:lstStyle/>
          <a:p>
            <a:pPr>
              <a:defRPr/>
            </a:pPr>
            <a:r>
              <a:rPr sz="3600" i="1" dirty="0" err="1">
                <a:solidFill>
                  <a:srgbClr val="002060"/>
                </a:solidFill>
                <a:latin typeface="Arial Black"/>
                <a:ea typeface="Arial Black"/>
              </a:rPr>
              <a:t>Rischi</a:t>
            </a:r>
            <a:r>
              <a:rPr sz="3600" i="1" dirty="0">
                <a:solidFill>
                  <a:srgbClr val="002060"/>
                </a:solidFill>
                <a:latin typeface="Arial Black"/>
                <a:ea typeface="Arial Black"/>
              </a:rPr>
              <a:t> </a:t>
            </a:r>
            <a:r>
              <a:rPr sz="3600" i="1" dirty="0" err="1">
                <a:solidFill>
                  <a:srgbClr val="002060"/>
                </a:solidFill>
                <a:latin typeface="Arial Black"/>
                <a:ea typeface="Arial Black"/>
              </a:rPr>
              <a:t>ed</a:t>
            </a:r>
            <a:r>
              <a:rPr sz="3600" i="1" dirty="0">
                <a:solidFill>
                  <a:srgbClr val="002060"/>
                </a:solidFill>
                <a:latin typeface="Arial Black"/>
                <a:ea typeface="Arial Black"/>
              </a:rPr>
              <a:t> </a:t>
            </a:r>
            <a:r>
              <a:rPr sz="3600" i="1" dirty="0" err="1">
                <a:solidFill>
                  <a:srgbClr val="002060"/>
                </a:solidFill>
                <a:latin typeface="Arial Black"/>
                <a:ea typeface="Arial Black"/>
              </a:rPr>
              <a:t>opportunità</a:t>
            </a:r>
            <a:endParaRPr sz="3600" i="1" dirty="0">
              <a:solidFill>
                <a:srgbClr val="002060"/>
              </a:solidFill>
            </a:endParaRPr>
          </a:p>
        </p:txBody>
      </p:sp>
      <p:sp>
        <p:nvSpPr>
          <p:cNvPr id="4" name="Rettangolo 3"/>
          <p:cNvSpPr/>
          <p:nvPr/>
        </p:nvSpPr>
        <p:spPr bwMode="auto">
          <a:xfrm>
            <a:off x="2996888" y="198031"/>
            <a:ext cx="1803670" cy="911967"/>
          </a:xfrm>
          <a:prstGeom prst="rect">
            <a:avLst/>
          </a:prstGeom>
          <a:noFill/>
        </p:spPr>
        <p:txBody>
          <a:bodyPr vertOverflow="overflow" horzOverflow="clip" vert="horz" wrap="square" lIns="91440" tIns="45720" rIns="91440" bIns="45720" numCol="1" spcCol="0" rtlCol="0" fromWordArt="0" anchor="t" anchorCtr="0" forceAA="0" compatLnSpc="0"/>
          <a:lstStyle/>
          <a:p>
            <a:pPr>
              <a:defRPr/>
            </a:pPr>
            <a:endParaRPr/>
          </a:p>
        </p:txBody>
      </p:sp>
      <p:sp>
        <p:nvSpPr>
          <p:cNvPr id="7" name="Segnaposto numero diapositiva 6"/>
          <p:cNvSpPr>
            <a:spLocks noGrp="1"/>
          </p:cNvSpPr>
          <p:nvPr>
            <p:ph type="sldNum" sz="quarter" idx="12"/>
          </p:nvPr>
        </p:nvSpPr>
        <p:spPr bwMode="auto">
          <a:xfrm>
            <a:off x="2244274" y="3633324"/>
            <a:ext cx="5112568" cy="1111394"/>
          </a:xfrm>
        </p:spPr>
        <p:txBody>
          <a:bodyPr/>
          <a:lstStyle>
            <a:lvl1pPr>
              <a:defRPr>
                <a:solidFill>
                  <a:schemeClr val="accent4">
                    <a:lumMod val="75000"/>
                  </a:schemeClr>
                </a:solidFill>
              </a:defRPr>
            </a:lvl1pPr>
          </a:lstStyle>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Giorio Diego</a:t>
            </a:r>
          </a:p>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XIX e-privacy</a:t>
            </a:r>
          </a:p>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Pisa 25 giugno 2016</a:t>
            </a:r>
            <a:endParaRPr lang="it-IT"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371421"/>
            <a:ext cx="2187694" cy="877148"/>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519885" y="341883"/>
            <a:ext cx="1949219" cy="8771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3139321"/>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a:solidFill>
                  <a:srgbClr val="002060"/>
                </a:solidFill>
                <a:latin typeface="Verdana"/>
                <a:ea typeface="Verdana"/>
              </a:rPr>
              <a:t>D’altra parte </a:t>
            </a:r>
            <a:r>
              <a:rPr lang="it-IT" sz="2200" b="1" dirty="0" err="1">
                <a:solidFill>
                  <a:srgbClr val="002060"/>
                </a:solidFill>
                <a:latin typeface="Verdana"/>
                <a:ea typeface="Verdana"/>
              </a:rPr>
              <a:t>Facebook</a:t>
            </a:r>
            <a:r>
              <a:rPr lang="it-IT" sz="2200" b="1" dirty="0">
                <a:solidFill>
                  <a:srgbClr val="002060"/>
                </a:solidFill>
                <a:latin typeface="Verdana"/>
                <a:ea typeface="Verdana"/>
              </a:rPr>
              <a:t> non è uno Stato democratico, ma un’azienda che esiste </a:t>
            </a:r>
            <a:r>
              <a:rPr lang="it-IT" sz="2200" b="1" dirty="0" smtClean="0">
                <a:solidFill>
                  <a:srgbClr val="002060"/>
                </a:solidFill>
                <a:latin typeface="Verdana"/>
                <a:ea typeface="Verdana"/>
              </a:rPr>
              <a:t>essenzialmente </a:t>
            </a:r>
            <a:r>
              <a:rPr lang="it-IT" sz="2200" b="1" dirty="0">
                <a:solidFill>
                  <a:srgbClr val="002060"/>
                </a:solidFill>
                <a:latin typeface="Verdana"/>
                <a:ea typeface="Verdana"/>
              </a:rPr>
              <a:t>per remunerare </a:t>
            </a:r>
            <a:r>
              <a:rPr lang="it-IT" sz="2200" b="1" dirty="0" smtClean="0">
                <a:solidFill>
                  <a:srgbClr val="002060"/>
                </a:solidFill>
                <a:latin typeface="Verdana"/>
                <a:ea typeface="Verdana"/>
              </a:rPr>
              <a:t>i suoi azionisti</a:t>
            </a:r>
            <a:r>
              <a:rPr lang="it-IT" sz="2200" b="1" dirty="0">
                <a:solidFill>
                  <a:srgbClr val="002060"/>
                </a:solidFill>
                <a:latin typeface="Verdana"/>
                <a:ea typeface="Verdana"/>
              </a:rPr>
              <a:t>.</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Se </a:t>
            </a:r>
            <a:r>
              <a:rPr lang="it-IT" sz="2200" b="1" dirty="0">
                <a:solidFill>
                  <a:srgbClr val="002060"/>
                </a:solidFill>
                <a:latin typeface="Verdana"/>
                <a:ea typeface="Verdana"/>
              </a:rPr>
              <a:t>le sue regole, come quelle di </a:t>
            </a:r>
            <a:r>
              <a:rPr lang="it-IT" sz="2200" b="1" dirty="0" smtClean="0">
                <a:solidFill>
                  <a:srgbClr val="002060"/>
                </a:solidFill>
                <a:latin typeface="Verdana"/>
                <a:ea typeface="Verdana"/>
              </a:rPr>
              <a:t>Google, </a:t>
            </a:r>
            <a:r>
              <a:rPr lang="it-IT" sz="2200" b="1" dirty="0">
                <a:solidFill>
                  <a:srgbClr val="002060"/>
                </a:solidFill>
                <a:latin typeface="Verdana"/>
                <a:ea typeface="Verdana"/>
              </a:rPr>
              <a:t>fossero la Costituzione di uno Stato, questo non sarebbe certo classificato come democratico.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In </a:t>
            </a:r>
            <a:r>
              <a:rPr lang="it-IT" sz="2200" b="1" dirty="0">
                <a:solidFill>
                  <a:srgbClr val="002060"/>
                </a:solidFill>
                <a:latin typeface="Verdana"/>
                <a:ea typeface="Verdana"/>
              </a:rPr>
              <a:t>questo caso il vecchio detto “a caval donato non si guarda in bocca”, si ritorce contro </a:t>
            </a:r>
            <a:r>
              <a:rPr lang="it-IT" sz="2200" b="1" dirty="0" smtClean="0">
                <a:solidFill>
                  <a:srgbClr val="002060"/>
                </a:solidFill>
                <a:latin typeface="Verdana"/>
                <a:ea typeface="Verdana"/>
              </a:rPr>
              <a:t>l'utente:</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non </a:t>
            </a:r>
            <a:r>
              <a:rPr lang="it-IT" sz="2200" b="1" dirty="0">
                <a:solidFill>
                  <a:srgbClr val="002060"/>
                </a:solidFill>
                <a:latin typeface="Verdana"/>
                <a:ea typeface="Verdana"/>
              </a:rPr>
              <a:t>avendo pagato nulla, nulla può pretendere.</a:t>
            </a:r>
            <a:endParaRPr lang="it-IT" sz="2200" b="1" i="1" dirty="0" smtClean="0">
              <a:solidFill>
                <a:srgbClr val="002060"/>
              </a:solidFill>
              <a:latin typeface="Verdana"/>
              <a:ea typeface="Verdana"/>
            </a:endParaRPr>
          </a:p>
        </p:txBody>
      </p:sp>
    </p:spTree>
    <p:extLst>
      <p:ext uri="{BB962C8B-B14F-4D97-AF65-F5344CB8AC3E}">
        <p14:creationId xmlns:p14="http://schemas.microsoft.com/office/powerpoint/2010/main" val="354247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3816429"/>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Lo </a:t>
            </a:r>
            <a:r>
              <a:rPr lang="it-IT" sz="2200" b="1" dirty="0">
                <a:solidFill>
                  <a:srgbClr val="002060"/>
                </a:solidFill>
                <a:latin typeface="Verdana"/>
                <a:ea typeface="Verdana"/>
              </a:rPr>
              <a:t>Stato, inteso ovviamente come l’espressione della maggioranza dei suoi cittadini, non deve </a:t>
            </a:r>
            <a:r>
              <a:rPr lang="it-IT" sz="2200" b="1" dirty="0" smtClean="0">
                <a:solidFill>
                  <a:srgbClr val="002060"/>
                </a:solidFill>
                <a:latin typeface="Verdana"/>
                <a:ea typeface="Verdana"/>
              </a:rPr>
              <a:t>certo limitare </a:t>
            </a:r>
            <a:r>
              <a:rPr lang="it-IT" sz="2200" b="1" dirty="0">
                <a:solidFill>
                  <a:srgbClr val="002060"/>
                </a:solidFill>
                <a:latin typeface="Verdana"/>
                <a:ea typeface="Verdana"/>
              </a:rPr>
              <a:t>l’uso del WEB – tranne che in casi </a:t>
            </a:r>
            <a:r>
              <a:rPr lang="it-IT" sz="2200" b="1" dirty="0" smtClean="0">
                <a:solidFill>
                  <a:srgbClr val="002060"/>
                </a:solidFill>
                <a:latin typeface="Verdana"/>
                <a:ea typeface="Verdana"/>
              </a:rPr>
              <a:t>eccezionali.</a:t>
            </a:r>
          </a:p>
          <a:p>
            <a:pPr marL="342900" indent="-342900" algn="just">
              <a:buFont typeface="Arial" panose="020B0604020202020204" pitchFamily="34" charset="0"/>
              <a:buChar char="•"/>
            </a:pPr>
            <a:r>
              <a:rPr lang="it-IT" sz="2200" b="1" dirty="0" smtClean="0">
                <a:solidFill>
                  <a:srgbClr val="002060"/>
                </a:solidFill>
                <a:latin typeface="Verdana"/>
                <a:ea typeface="Verdana"/>
              </a:rPr>
              <a:t>Deve piuttosto garantirne </a:t>
            </a:r>
            <a:r>
              <a:rPr lang="it-IT" sz="2200" b="1" dirty="0">
                <a:solidFill>
                  <a:srgbClr val="002060"/>
                </a:solidFill>
                <a:latin typeface="Verdana"/>
                <a:ea typeface="Verdana"/>
              </a:rPr>
              <a:t>l’accesso, la neutralità, la libertà di espressione e di commercio.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Ma </a:t>
            </a:r>
            <a:r>
              <a:rPr lang="it-IT" sz="2200" b="1" dirty="0">
                <a:solidFill>
                  <a:srgbClr val="002060"/>
                </a:solidFill>
                <a:latin typeface="Verdana"/>
                <a:ea typeface="Verdana"/>
              </a:rPr>
              <a:t>compito dello Stato è anche tutelare le fasce più deboli, prevenire e perseguire i reati, regolare le attività in accordo con i principi etici, ridistribuire la ricchezza.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Nel </a:t>
            </a:r>
            <a:r>
              <a:rPr lang="it-IT" sz="2200" b="1" dirty="0">
                <a:solidFill>
                  <a:srgbClr val="002060"/>
                </a:solidFill>
                <a:latin typeface="Verdana"/>
                <a:ea typeface="Verdana"/>
              </a:rPr>
              <a:t>mondo reale come in quello virtuale. </a:t>
            </a:r>
            <a:endParaRPr lang="it-IT" sz="2200" b="1" i="1" dirty="0" smtClean="0">
              <a:solidFill>
                <a:srgbClr val="002060"/>
              </a:solidFill>
              <a:latin typeface="Verdana"/>
              <a:ea typeface="Verdana"/>
            </a:endParaRPr>
          </a:p>
        </p:txBody>
      </p:sp>
    </p:spTree>
    <p:extLst>
      <p:ext uri="{BB962C8B-B14F-4D97-AF65-F5344CB8AC3E}">
        <p14:creationId xmlns:p14="http://schemas.microsoft.com/office/powerpoint/2010/main" val="4128091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3816429"/>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Proprio </a:t>
            </a:r>
            <a:r>
              <a:rPr lang="it-IT" sz="2200" b="1" dirty="0">
                <a:solidFill>
                  <a:srgbClr val="002060"/>
                </a:solidFill>
                <a:latin typeface="Verdana"/>
                <a:ea typeface="Verdana"/>
              </a:rPr>
              <a:t>certe liberalizzazioni del mondo virtuale possono rendere necessario un intervento “neutralizzatore” dello Stato: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I </a:t>
            </a:r>
            <a:r>
              <a:rPr lang="it-IT" sz="2200" b="1" dirty="0">
                <a:solidFill>
                  <a:srgbClr val="002060"/>
                </a:solidFill>
                <a:latin typeface="Verdana"/>
                <a:ea typeface="Verdana"/>
              </a:rPr>
              <a:t>taxi </a:t>
            </a:r>
            <a:r>
              <a:rPr lang="it-IT" sz="2200" b="1" dirty="0" smtClean="0">
                <a:solidFill>
                  <a:srgbClr val="002060"/>
                </a:solidFill>
                <a:latin typeface="Verdana"/>
                <a:ea typeface="Verdana"/>
              </a:rPr>
              <a:t>o gli alberghi non </a:t>
            </a:r>
            <a:r>
              <a:rPr lang="it-IT" sz="2200" b="1" dirty="0">
                <a:solidFill>
                  <a:srgbClr val="002060"/>
                </a:solidFill>
                <a:latin typeface="Verdana"/>
                <a:ea typeface="Verdana"/>
              </a:rPr>
              <a:t>possono rifiutare un cliente, devono essercene di attrezzati per i portatori di handicap, devono coprire un orario completo.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Se </a:t>
            </a:r>
            <a:r>
              <a:rPr lang="it-IT" sz="2200" b="1" dirty="0" err="1">
                <a:solidFill>
                  <a:srgbClr val="002060"/>
                </a:solidFill>
                <a:latin typeface="Verdana"/>
                <a:ea typeface="Verdana"/>
              </a:rPr>
              <a:t>Uber</a:t>
            </a:r>
            <a:r>
              <a:rPr lang="it-IT" sz="2200" b="1" dirty="0">
                <a:solidFill>
                  <a:srgbClr val="002060"/>
                </a:solidFill>
                <a:latin typeface="Verdana"/>
                <a:ea typeface="Verdana"/>
              </a:rPr>
              <a:t>  o </a:t>
            </a:r>
            <a:r>
              <a:rPr lang="it-IT" sz="2200" b="1" dirty="0" err="1">
                <a:solidFill>
                  <a:srgbClr val="002060"/>
                </a:solidFill>
                <a:latin typeface="Verdana"/>
                <a:ea typeface="Verdana"/>
              </a:rPr>
              <a:t>AirBnb</a:t>
            </a:r>
            <a:r>
              <a:rPr lang="it-IT" sz="2200" b="1" dirty="0">
                <a:solidFill>
                  <a:srgbClr val="002060"/>
                </a:solidFill>
                <a:latin typeface="Verdana"/>
                <a:ea typeface="Verdana"/>
              </a:rPr>
              <a:t> si </a:t>
            </a:r>
            <a:r>
              <a:rPr lang="it-IT" sz="2200" b="1" dirty="0" smtClean="0">
                <a:solidFill>
                  <a:srgbClr val="002060"/>
                </a:solidFill>
                <a:latin typeface="Verdana"/>
                <a:ea typeface="Verdana"/>
              </a:rPr>
              <a:t>sostituissero </a:t>
            </a:r>
            <a:r>
              <a:rPr lang="it-IT" sz="2200" b="1" dirty="0">
                <a:solidFill>
                  <a:srgbClr val="002060"/>
                </a:solidFill>
                <a:latin typeface="Verdana"/>
                <a:ea typeface="Verdana"/>
              </a:rPr>
              <a:t>completamente al servizio classico, si finirebbe con l'avere zone non coperte, persone rifiutate, disabili che non trovano </a:t>
            </a:r>
            <a:r>
              <a:rPr lang="it-IT" sz="2200" b="1" dirty="0" smtClean="0">
                <a:solidFill>
                  <a:srgbClr val="002060"/>
                </a:solidFill>
                <a:latin typeface="Verdana"/>
                <a:ea typeface="Verdana"/>
              </a:rPr>
              <a:t>stanze o mezzi </a:t>
            </a:r>
            <a:r>
              <a:rPr lang="it-IT" sz="2200" b="1" dirty="0">
                <a:solidFill>
                  <a:srgbClr val="002060"/>
                </a:solidFill>
                <a:latin typeface="Verdana"/>
                <a:ea typeface="Verdana"/>
              </a:rPr>
              <a:t>attrezzati</a:t>
            </a:r>
            <a:r>
              <a:rPr lang="it-IT" sz="2200" b="1" dirty="0" smtClean="0">
                <a:solidFill>
                  <a:srgbClr val="002060"/>
                </a:solidFill>
                <a:latin typeface="Verdana"/>
                <a:ea typeface="Verdana"/>
              </a:rPr>
              <a:t>.</a:t>
            </a:r>
            <a:endParaRPr lang="it-IT" sz="2200" b="1" i="1" dirty="0" smtClean="0">
              <a:solidFill>
                <a:srgbClr val="002060"/>
              </a:solidFill>
              <a:latin typeface="Verdana"/>
              <a:ea typeface="Verdana"/>
            </a:endParaRPr>
          </a:p>
        </p:txBody>
      </p:sp>
    </p:spTree>
    <p:extLst>
      <p:ext uri="{BB962C8B-B14F-4D97-AF65-F5344CB8AC3E}">
        <p14:creationId xmlns:p14="http://schemas.microsoft.com/office/powerpoint/2010/main" val="1059952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3139321"/>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Oppure pensiamo a quei </a:t>
            </a:r>
            <a:r>
              <a:rPr lang="it-IT" sz="2200" b="1" dirty="0">
                <a:solidFill>
                  <a:srgbClr val="002060"/>
                </a:solidFill>
                <a:latin typeface="Verdana"/>
                <a:ea typeface="Verdana"/>
              </a:rPr>
              <a:t>servizi “a punteggio</a:t>
            </a:r>
            <a:r>
              <a:rPr lang="it-IT" sz="2200" b="1" dirty="0" smtClean="0">
                <a:solidFill>
                  <a:srgbClr val="002060"/>
                </a:solidFill>
                <a:latin typeface="Verdana"/>
                <a:ea typeface="Verdana"/>
              </a:rPr>
              <a:t>”:</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Molto </a:t>
            </a:r>
            <a:r>
              <a:rPr lang="it-IT" sz="2200" b="1" dirty="0">
                <a:solidFill>
                  <a:srgbClr val="002060"/>
                </a:solidFill>
                <a:latin typeface="Verdana"/>
                <a:ea typeface="Verdana"/>
              </a:rPr>
              <a:t>validi se il punteggio è assegnato in modo </a:t>
            </a:r>
            <a:r>
              <a:rPr lang="it-IT" sz="2200" b="1" dirty="0" smtClean="0">
                <a:solidFill>
                  <a:srgbClr val="002060"/>
                </a:solidFill>
                <a:latin typeface="Verdana"/>
                <a:ea typeface="Verdana"/>
              </a:rPr>
              <a:t>onesto.</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Pericolosi </a:t>
            </a:r>
            <a:r>
              <a:rPr lang="it-IT" sz="2200" b="1" dirty="0">
                <a:solidFill>
                  <a:srgbClr val="002060"/>
                </a:solidFill>
                <a:latin typeface="Verdana"/>
                <a:ea typeface="Verdana"/>
              </a:rPr>
              <a:t>se gestiti a livello </a:t>
            </a:r>
            <a:r>
              <a:rPr lang="it-IT" sz="2200" b="1" dirty="0" smtClean="0">
                <a:solidFill>
                  <a:srgbClr val="002060"/>
                </a:solidFill>
                <a:latin typeface="Verdana"/>
                <a:ea typeface="Verdana"/>
              </a:rPr>
              <a:t>locale in </a:t>
            </a:r>
            <a:r>
              <a:rPr lang="it-IT" sz="2200" b="1" dirty="0">
                <a:solidFill>
                  <a:srgbClr val="002060"/>
                </a:solidFill>
                <a:latin typeface="Verdana"/>
                <a:ea typeface="Verdana"/>
              </a:rPr>
              <a:t>zone a forte prevalenza etnica o </a:t>
            </a:r>
            <a:r>
              <a:rPr lang="it-IT" sz="2200" b="1" dirty="0" smtClean="0">
                <a:solidFill>
                  <a:srgbClr val="002060"/>
                </a:solidFill>
                <a:latin typeface="Verdana"/>
                <a:ea typeface="Verdana"/>
              </a:rPr>
              <a:t>sociale.</a:t>
            </a:r>
          </a:p>
          <a:p>
            <a:pPr marL="342900" indent="-342900" algn="just">
              <a:buFont typeface="Arial" panose="020B0604020202020204" pitchFamily="34" charset="0"/>
              <a:buChar char="•"/>
            </a:pPr>
            <a:r>
              <a:rPr lang="it-IT" sz="2200" b="1" dirty="0" smtClean="0">
                <a:solidFill>
                  <a:srgbClr val="002060"/>
                </a:solidFill>
                <a:latin typeface="Verdana"/>
                <a:ea typeface="Verdana"/>
              </a:rPr>
              <a:t>Una </a:t>
            </a:r>
            <a:r>
              <a:rPr lang="it-IT" sz="2200" b="1" dirty="0">
                <a:solidFill>
                  <a:srgbClr val="002060"/>
                </a:solidFill>
                <a:latin typeface="Verdana"/>
                <a:ea typeface="Verdana"/>
              </a:rPr>
              <a:t>persona percepita in qualche modo come diversa, magari per casta o religione, potrebbe ricevere un punteggio basso per discriminazione e non per incapacità oggettiva</a:t>
            </a:r>
            <a:r>
              <a:rPr lang="it-IT" sz="2200" b="1" dirty="0" smtClean="0">
                <a:solidFill>
                  <a:srgbClr val="002060"/>
                </a:solidFill>
                <a:latin typeface="Verdana"/>
                <a:ea typeface="Verdana"/>
              </a:rPr>
              <a:t>.</a:t>
            </a:r>
            <a:endParaRPr lang="it-IT" sz="2200" b="1" i="1" dirty="0" smtClean="0">
              <a:solidFill>
                <a:srgbClr val="002060"/>
              </a:solidFill>
              <a:latin typeface="Verdana"/>
              <a:ea typeface="Verdana"/>
            </a:endParaRPr>
          </a:p>
        </p:txBody>
      </p:sp>
    </p:spTree>
    <p:extLst>
      <p:ext uri="{BB962C8B-B14F-4D97-AF65-F5344CB8AC3E}">
        <p14:creationId xmlns:p14="http://schemas.microsoft.com/office/powerpoint/2010/main" val="41459610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1785104"/>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Un </a:t>
            </a:r>
            <a:r>
              <a:rPr lang="it-IT" sz="2200" b="1" dirty="0">
                <a:solidFill>
                  <a:srgbClr val="002060"/>
                </a:solidFill>
                <a:latin typeface="Verdana"/>
                <a:ea typeface="Verdana"/>
              </a:rPr>
              <a:t>ottimo esempio di </a:t>
            </a:r>
            <a:r>
              <a:rPr lang="it-IT" sz="2200" b="1" dirty="0" smtClean="0">
                <a:solidFill>
                  <a:srgbClr val="002060"/>
                </a:solidFill>
                <a:latin typeface="Verdana"/>
                <a:ea typeface="Verdana"/>
              </a:rPr>
              <a:t>intervento regolatore </a:t>
            </a:r>
            <a:r>
              <a:rPr lang="it-IT" sz="2200" b="1" dirty="0">
                <a:solidFill>
                  <a:srgbClr val="002060"/>
                </a:solidFill>
                <a:latin typeface="Verdana"/>
                <a:ea typeface="Verdana"/>
              </a:rPr>
              <a:t>dello Stato </a:t>
            </a:r>
            <a:r>
              <a:rPr lang="it-IT" sz="2200" b="1" dirty="0" smtClean="0">
                <a:solidFill>
                  <a:srgbClr val="002060"/>
                </a:solidFill>
                <a:latin typeface="Verdana"/>
                <a:ea typeface="Verdana"/>
              </a:rPr>
              <a:t>è </a:t>
            </a:r>
            <a:r>
              <a:rPr lang="it-IT" sz="2200" b="1" dirty="0">
                <a:solidFill>
                  <a:srgbClr val="002060"/>
                </a:solidFill>
                <a:latin typeface="Verdana"/>
                <a:ea typeface="Verdana"/>
              </a:rPr>
              <a:t>stata la portabilità del numero </a:t>
            </a:r>
            <a:r>
              <a:rPr lang="it-IT" sz="2200" b="1" dirty="0" smtClean="0">
                <a:solidFill>
                  <a:srgbClr val="002060"/>
                </a:solidFill>
                <a:latin typeface="Verdana"/>
                <a:ea typeface="Verdana"/>
              </a:rPr>
              <a:t>telefonico:</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Di fatto esso </a:t>
            </a:r>
            <a:r>
              <a:rPr lang="it-IT" sz="2200" b="1" dirty="0">
                <a:solidFill>
                  <a:srgbClr val="002060"/>
                </a:solidFill>
                <a:latin typeface="Verdana"/>
                <a:ea typeface="Verdana"/>
              </a:rPr>
              <a:t>non </a:t>
            </a:r>
            <a:r>
              <a:rPr lang="it-IT" sz="2200" b="1" dirty="0" smtClean="0">
                <a:solidFill>
                  <a:srgbClr val="002060"/>
                </a:solidFill>
                <a:latin typeface="Verdana"/>
                <a:ea typeface="Verdana"/>
              </a:rPr>
              <a:t> appartiene </a:t>
            </a:r>
            <a:r>
              <a:rPr lang="it-IT" sz="2200" b="1" dirty="0">
                <a:solidFill>
                  <a:srgbClr val="002060"/>
                </a:solidFill>
                <a:latin typeface="Verdana"/>
                <a:ea typeface="Verdana"/>
              </a:rPr>
              <a:t>più </a:t>
            </a:r>
            <a:r>
              <a:rPr lang="it-IT" sz="2200" b="1" dirty="0" smtClean="0">
                <a:solidFill>
                  <a:srgbClr val="002060"/>
                </a:solidFill>
                <a:latin typeface="Verdana"/>
                <a:ea typeface="Verdana"/>
              </a:rPr>
              <a:t>all’operatore.</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Appartiene </a:t>
            </a:r>
            <a:r>
              <a:rPr lang="it-IT" sz="2200" b="1" dirty="0">
                <a:solidFill>
                  <a:srgbClr val="002060"/>
                </a:solidFill>
                <a:latin typeface="Verdana"/>
                <a:ea typeface="Verdana"/>
              </a:rPr>
              <a:t>alla persona, </a:t>
            </a:r>
            <a:r>
              <a:rPr lang="it-IT" sz="2200" b="1" dirty="0" smtClean="0">
                <a:solidFill>
                  <a:srgbClr val="002060"/>
                </a:solidFill>
                <a:latin typeface="Verdana"/>
                <a:ea typeface="Verdana"/>
              </a:rPr>
              <a:t>e può essere quindi trasferito.</a:t>
            </a:r>
            <a:endParaRPr lang="it-IT" sz="2200" b="1" i="1" dirty="0" smtClean="0">
              <a:solidFill>
                <a:srgbClr val="002060"/>
              </a:solidFill>
              <a:latin typeface="Verdana"/>
              <a:ea typeface="Verdana"/>
            </a:endParaRPr>
          </a:p>
        </p:txBody>
      </p:sp>
      <p:pic>
        <p:nvPicPr>
          <p:cNvPr id="2" name="Immagin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90308" y="2502123"/>
            <a:ext cx="3486912" cy="2368296"/>
          </a:xfrm>
          <a:prstGeom prst="rect">
            <a:avLst/>
          </a:prstGeom>
        </p:spPr>
      </p:pic>
    </p:spTree>
    <p:extLst>
      <p:ext uri="{BB962C8B-B14F-4D97-AF65-F5344CB8AC3E}">
        <p14:creationId xmlns:p14="http://schemas.microsoft.com/office/powerpoint/2010/main" val="1420613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7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989955"/>
            <a:ext cx="8820472"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Riflettiamo allora </a:t>
            </a:r>
            <a:r>
              <a:rPr lang="it-IT" sz="2200" b="1" dirty="0">
                <a:solidFill>
                  <a:srgbClr val="002060"/>
                </a:solidFill>
                <a:latin typeface="Verdana"/>
                <a:ea typeface="Verdana"/>
              </a:rPr>
              <a:t>sui rapporti fra pubblico e </a:t>
            </a:r>
            <a:r>
              <a:rPr lang="it-IT" sz="2200" b="1" dirty="0" smtClean="0">
                <a:solidFill>
                  <a:srgbClr val="002060"/>
                </a:solidFill>
                <a:latin typeface="Verdana"/>
                <a:ea typeface="Verdana"/>
              </a:rPr>
              <a:t>privato.</a:t>
            </a:r>
          </a:p>
          <a:p>
            <a:pPr marL="342900" indent="-342900" algn="just">
              <a:buFont typeface="Arial" panose="020B0604020202020204" pitchFamily="34" charset="0"/>
              <a:buChar char="•"/>
            </a:pPr>
            <a:r>
              <a:rPr lang="it-IT" sz="2200" b="1" dirty="0" smtClean="0">
                <a:solidFill>
                  <a:srgbClr val="002060"/>
                </a:solidFill>
                <a:latin typeface="Verdana"/>
                <a:ea typeface="Verdana"/>
              </a:rPr>
              <a:t>Chiediamoci </a:t>
            </a:r>
            <a:r>
              <a:rPr lang="it-IT" sz="2200" b="1" dirty="0">
                <a:solidFill>
                  <a:srgbClr val="002060"/>
                </a:solidFill>
                <a:latin typeface="Verdana"/>
                <a:ea typeface="Verdana"/>
              </a:rPr>
              <a:t>se ha senso che alcune funzioni storicamente pubbliche vengano </a:t>
            </a:r>
            <a:r>
              <a:rPr lang="it-IT" sz="2200" b="1" dirty="0" smtClean="0">
                <a:solidFill>
                  <a:srgbClr val="002060"/>
                </a:solidFill>
                <a:latin typeface="Verdana"/>
                <a:ea typeface="Verdana"/>
              </a:rPr>
              <a:t>trasferite </a:t>
            </a:r>
            <a:r>
              <a:rPr lang="it-IT" sz="2200" b="1" dirty="0">
                <a:solidFill>
                  <a:srgbClr val="002060"/>
                </a:solidFill>
                <a:latin typeface="Verdana"/>
                <a:ea typeface="Verdana"/>
              </a:rPr>
              <a:t>ai privati.</a:t>
            </a:r>
          </a:p>
          <a:p>
            <a:pPr marL="342900" indent="-342900" algn="just">
              <a:buFont typeface="Arial" panose="020B0604020202020204" pitchFamily="34" charset="0"/>
              <a:buChar char="•"/>
            </a:pPr>
            <a:r>
              <a:rPr lang="it-IT" sz="2200" b="1" dirty="0" smtClean="0">
                <a:solidFill>
                  <a:srgbClr val="002060"/>
                </a:solidFill>
                <a:latin typeface="Verdana"/>
                <a:ea typeface="Verdana"/>
              </a:rPr>
              <a:t>Negli </a:t>
            </a:r>
            <a:r>
              <a:rPr lang="it-IT" sz="2200" b="1" dirty="0">
                <a:solidFill>
                  <a:srgbClr val="002060"/>
                </a:solidFill>
                <a:latin typeface="Verdana"/>
                <a:ea typeface="Verdana"/>
              </a:rPr>
              <a:t>ultimi anni si sta riscontrando </a:t>
            </a:r>
            <a:r>
              <a:rPr lang="it-IT" sz="2200" b="1" dirty="0" smtClean="0">
                <a:solidFill>
                  <a:srgbClr val="002060"/>
                </a:solidFill>
                <a:latin typeface="Verdana"/>
                <a:ea typeface="Verdana"/>
              </a:rPr>
              <a:t>una </a:t>
            </a:r>
            <a:r>
              <a:rPr lang="it-IT" sz="2200" b="1" dirty="0">
                <a:solidFill>
                  <a:srgbClr val="002060"/>
                </a:solidFill>
                <a:latin typeface="Verdana"/>
                <a:ea typeface="Verdana"/>
              </a:rPr>
              <a:t>certa esternalizzazione </a:t>
            </a:r>
            <a:r>
              <a:rPr lang="it-IT" sz="2200" b="1" dirty="0" smtClean="0">
                <a:solidFill>
                  <a:srgbClr val="002060"/>
                </a:solidFill>
                <a:latin typeface="Verdana"/>
                <a:ea typeface="Verdana"/>
              </a:rPr>
              <a:t>di </a:t>
            </a:r>
            <a:r>
              <a:rPr lang="it-IT" sz="2200" b="1" dirty="0">
                <a:solidFill>
                  <a:srgbClr val="002060"/>
                </a:solidFill>
                <a:latin typeface="Verdana"/>
                <a:ea typeface="Verdana"/>
              </a:rPr>
              <a:t>servizi che una volta erano affidati allo </a:t>
            </a:r>
            <a:r>
              <a:rPr lang="it-IT" sz="2200" b="1" dirty="0" smtClean="0">
                <a:solidFill>
                  <a:srgbClr val="002060"/>
                </a:solidFill>
                <a:latin typeface="Verdana"/>
                <a:ea typeface="Verdana"/>
              </a:rPr>
              <a:t>Stato. </a:t>
            </a:r>
          </a:p>
          <a:p>
            <a:pPr marL="342900" indent="-342900" algn="just">
              <a:buFont typeface="Arial" panose="020B0604020202020204" pitchFamily="34" charset="0"/>
              <a:buChar char="•"/>
            </a:pPr>
            <a:r>
              <a:rPr lang="it-IT" sz="2200" b="1" dirty="0" smtClean="0">
                <a:solidFill>
                  <a:srgbClr val="002060"/>
                </a:solidFill>
                <a:latin typeface="Verdana"/>
                <a:ea typeface="Verdana"/>
              </a:rPr>
              <a:t>Forse </a:t>
            </a:r>
            <a:r>
              <a:rPr lang="it-IT" sz="2200" b="1" dirty="0">
                <a:solidFill>
                  <a:srgbClr val="002060"/>
                </a:solidFill>
                <a:latin typeface="Verdana"/>
                <a:ea typeface="Verdana"/>
              </a:rPr>
              <a:t>Internet è più un mezzo che una causa, dato che la scelta è prettamente politica ed è iniziata prima del WEB.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Si </a:t>
            </a:r>
            <a:r>
              <a:rPr lang="it-IT" sz="2200" b="1" dirty="0">
                <a:solidFill>
                  <a:srgbClr val="002060"/>
                </a:solidFill>
                <a:latin typeface="Verdana"/>
                <a:ea typeface="Verdana"/>
              </a:rPr>
              <a:t>è passati da uno statalismo anche troppo accentuato, </a:t>
            </a:r>
            <a:r>
              <a:rPr lang="it-IT" sz="2200" b="1" dirty="0" smtClean="0">
                <a:solidFill>
                  <a:srgbClr val="002060"/>
                </a:solidFill>
                <a:latin typeface="Verdana"/>
                <a:ea typeface="Verdana"/>
              </a:rPr>
              <a:t>ad </a:t>
            </a:r>
            <a:r>
              <a:rPr lang="it-IT" sz="2200" b="1" dirty="0">
                <a:solidFill>
                  <a:srgbClr val="002060"/>
                </a:solidFill>
                <a:latin typeface="Verdana"/>
                <a:ea typeface="Verdana"/>
              </a:rPr>
              <a:t>una privatizzazione sempre più spinta, non solo in Italia.</a:t>
            </a:r>
          </a:p>
        </p:txBody>
      </p:sp>
    </p:spTree>
    <p:extLst>
      <p:ext uri="{BB962C8B-B14F-4D97-AF65-F5344CB8AC3E}">
        <p14:creationId xmlns:p14="http://schemas.microsoft.com/office/powerpoint/2010/main" val="13591091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7023" y="845939"/>
            <a:ext cx="8820472"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a:solidFill>
                  <a:srgbClr val="002060"/>
                </a:solidFill>
                <a:latin typeface="Verdana"/>
                <a:ea typeface="Verdana"/>
              </a:rPr>
              <a:t>Che lo Stato esista per gestire il bene comune e non per produrre auto o biscotti lo do per assodato.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Però negli </a:t>
            </a:r>
            <a:r>
              <a:rPr lang="it-IT" sz="2200" b="1" dirty="0">
                <a:solidFill>
                  <a:srgbClr val="002060"/>
                </a:solidFill>
                <a:latin typeface="Verdana"/>
                <a:ea typeface="Verdana"/>
              </a:rPr>
              <a:t>ultimi anni nazioni democratiche come gli USA </a:t>
            </a:r>
            <a:r>
              <a:rPr lang="it-IT" sz="2200" b="1" dirty="0" smtClean="0">
                <a:solidFill>
                  <a:srgbClr val="002060"/>
                </a:solidFill>
                <a:latin typeface="Verdana"/>
                <a:ea typeface="Verdana"/>
              </a:rPr>
              <a:t>hanno affidato </a:t>
            </a:r>
            <a:r>
              <a:rPr lang="it-IT" sz="2200" b="1" dirty="0">
                <a:solidFill>
                  <a:srgbClr val="002060"/>
                </a:solidFill>
                <a:latin typeface="Verdana"/>
                <a:ea typeface="Verdana"/>
              </a:rPr>
              <a:t>missioni sempre più ampie e impegnative ai </a:t>
            </a:r>
            <a:r>
              <a:rPr lang="it-IT" sz="2200" b="1" i="1" dirty="0" err="1" smtClean="0">
                <a:solidFill>
                  <a:srgbClr val="002060"/>
                </a:solidFill>
                <a:latin typeface="Verdana"/>
                <a:ea typeface="Verdana"/>
              </a:rPr>
              <a:t>contractors</a:t>
            </a:r>
            <a:r>
              <a:rPr lang="it-IT" sz="2200" b="1" i="1" dirty="0" smtClean="0">
                <a:solidFill>
                  <a:srgbClr val="002060"/>
                </a:solidFill>
                <a:latin typeface="Verdana"/>
                <a:ea typeface="Verdana"/>
              </a:rPr>
              <a:t>:</a:t>
            </a:r>
            <a:r>
              <a:rPr lang="it-IT" sz="2200" b="1" dirty="0" smtClean="0">
                <a:solidFill>
                  <a:srgbClr val="002060"/>
                </a:solidFill>
                <a:latin typeface="Verdana"/>
                <a:ea typeface="Verdana"/>
              </a:rPr>
              <a:t>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Il </a:t>
            </a:r>
            <a:r>
              <a:rPr lang="it-IT" sz="2200" b="1" dirty="0">
                <a:solidFill>
                  <a:srgbClr val="002060"/>
                </a:solidFill>
                <a:latin typeface="Verdana"/>
                <a:ea typeface="Verdana"/>
              </a:rPr>
              <a:t>ruolo di difesa e di attacco </a:t>
            </a:r>
            <a:r>
              <a:rPr lang="it-IT" sz="2200" b="1" dirty="0" smtClean="0">
                <a:solidFill>
                  <a:srgbClr val="002060"/>
                </a:solidFill>
                <a:latin typeface="Verdana"/>
                <a:ea typeface="Verdana"/>
              </a:rPr>
              <a:t>è demandato a </a:t>
            </a:r>
            <a:r>
              <a:rPr lang="it-IT" sz="2200" b="1" dirty="0">
                <a:solidFill>
                  <a:srgbClr val="002060"/>
                </a:solidFill>
                <a:latin typeface="Verdana"/>
                <a:ea typeface="Verdana"/>
              </a:rPr>
              <a:t>Società </a:t>
            </a:r>
            <a:r>
              <a:rPr lang="it-IT" sz="2200" b="1" dirty="0" smtClean="0">
                <a:solidFill>
                  <a:srgbClr val="002060"/>
                </a:solidFill>
                <a:latin typeface="Verdana"/>
                <a:ea typeface="Verdana"/>
              </a:rPr>
              <a:t>private.</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Evidentemente esse </a:t>
            </a:r>
            <a:r>
              <a:rPr lang="it-IT" sz="2200" b="1" dirty="0">
                <a:solidFill>
                  <a:srgbClr val="002060"/>
                </a:solidFill>
                <a:latin typeface="Verdana"/>
                <a:ea typeface="Verdana"/>
              </a:rPr>
              <a:t>sono dotate di armi e di capacità logistiche ed operative paragonabili a quelle dello Stato.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Siamo </a:t>
            </a:r>
            <a:r>
              <a:rPr lang="it-IT" sz="2200" b="1" dirty="0">
                <a:solidFill>
                  <a:srgbClr val="002060"/>
                </a:solidFill>
                <a:latin typeface="Verdana"/>
                <a:ea typeface="Verdana"/>
              </a:rPr>
              <a:t>sicuri che sia una buona idea per il mantenimento della democrazia</a:t>
            </a:r>
            <a:r>
              <a:rPr lang="it-IT" sz="2200" b="1" dirty="0" smtClean="0">
                <a:solidFill>
                  <a:srgbClr val="002060"/>
                </a:solidFill>
                <a:latin typeface="Verdana"/>
                <a:ea typeface="Verdana"/>
              </a:rPr>
              <a:t>?</a:t>
            </a:r>
            <a:endParaRPr lang="it-IT" sz="2200" b="1" dirty="0">
              <a:solidFill>
                <a:srgbClr val="002060"/>
              </a:solidFill>
              <a:latin typeface="Verdana"/>
              <a:ea typeface="Verdana"/>
            </a:endParaRPr>
          </a:p>
        </p:txBody>
      </p:sp>
    </p:spTree>
    <p:extLst>
      <p:ext uri="{BB962C8B-B14F-4D97-AF65-F5344CB8AC3E}">
        <p14:creationId xmlns:p14="http://schemas.microsoft.com/office/powerpoint/2010/main" val="1038155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9503"/>
            <a:ext cx="8820472" cy="4339650"/>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L’Italia</a:t>
            </a:r>
            <a:r>
              <a:rPr lang="it-IT" sz="2000" b="1" dirty="0">
                <a:solidFill>
                  <a:srgbClr val="002060"/>
                </a:solidFill>
                <a:latin typeface="Verdana"/>
                <a:ea typeface="Verdana"/>
              </a:rPr>
              <a:t>, con l’introduzione della mediazione </a:t>
            </a:r>
            <a:r>
              <a:rPr lang="it-IT" sz="2000" b="1" dirty="0" smtClean="0">
                <a:solidFill>
                  <a:srgbClr val="002060"/>
                </a:solidFill>
                <a:latin typeface="Verdana"/>
                <a:ea typeface="Verdana"/>
              </a:rPr>
              <a:t>obbligatoria, </a:t>
            </a:r>
            <a:r>
              <a:rPr lang="it-IT" sz="2000" b="1" dirty="0">
                <a:solidFill>
                  <a:srgbClr val="002060"/>
                </a:solidFill>
                <a:latin typeface="Verdana"/>
                <a:ea typeface="Verdana"/>
              </a:rPr>
              <a:t>ha demandato una parte dell'amministrazione della giustizia a soggetti privati.</a:t>
            </a:r>
          </a:p>
          <a:p>
            <a:pPr marL="342900" indent="-342900" algn="just">
              <a:buFont typeface="Arial" panose="020B0604020202020204" pitchFamily="34" charset="0"/>
              <a:buChar char="•"/>
            </a:pPr>
            <a:r>
              <a:rPr lang="it-IT" sz="2000" b="1" dirty="0">
                <a:solidFill>
                  <a:srgbClr val="002060"/>
                </a:solidFill>
                <a:latin typeface="Verdana"/>
                <a:ea typeface="Verdana"/>
              </a:rPr>
              <a:t>La revisione delle auto non è più prerogativa della motorizzazione ma compito di officine private.</a:t>
            </a:r>
          </a:p>
          <a:p>
            <a:pPr marL="342900" indent="-342900" algn="just">
              <a:buFont typeface="Arial" panose="020B0604020202020204" pitchFamily="34" charset="0"/>
              <a:buChar char="•"/>
            </a:pPr>
            <a:r>
              <a:rPr lang="it-IT" sz="2000" b="1" dirty="0">
                <a:solidFill>
                  <a:srgbClr val="002060"/>
                </a:solidFill>
                <a:latin typeface="Verdana"/>
                <a:ea typeface="Verdana"/>
              </a:rPr>
              <a:t>I Comuni, anche per i tagli al personale, hanno esternalizzato tutta una serie di servizi, dallo scuolabus alla manutenzione di strade ed edifici, dall’ufficio tecnico  alla </a:t>
            </a:r>
            <a:r>
              <a:rPr lang="it-IT" sz="2000" b="1" dirty="0" smtClean="0">
                <a:solidFill>
                  <a:srgbClr val="002060"/>
                </a:solidFill>
                <a:latin typeface="Verdana"/>
                <a:ea typeface="Verdana"/>
              </a:rPr>
              <a:t>ragioneria.</a:t>
            </a:r>
          </a:p>
          <a:p>
            <a:pPr marL="800100" lvl="1" indent="-342900" algn="just">
              <a:buFont typeface="Arial" panose="020B0604020202020204" pitchFamily="34" charset="0"/>
              <a:buChar char="•"/>
            </a:pPr>
            <a:r>
              <a:rPr lang="it-IT" sz="1600" b="1" dirty="0">
                <a:solidFill>
                  <a:srgbClr val="002060"/>
                </a:solidFill>
                <a:latin typeface="Verdana"/>
                <a:ea typeface="Verdana"/>
              </a:rPr>
              <a:t>Peraltro </a:t>
            </a:r>
            <a:r>
              <a:rPr lang="it-IT" sz="1600" b="1" dirty="0" smtClean="0">
                <a:solidFill>
                  <a:srgbClr val="002060"/>
                </a:solidFill>
                <a:latin typeface="Verdana"/>
                <a:ea typeface="Verdana"/>
              </a:rPr>
              <a:t>la pratica di affidare l'ufficio tecnico ad un esterno è stata ritenuta </a:t>
            </a:r>
            <a:r>
              <a:rPr lang="it-IT" sz="1600" b="1" dirty="0">
                <a:solidFill>
                  <a:srgbClr val="002060"/>
                </a:solidFill>
                <a:latin typeface="Verdana"/>
                <a:ea typeface="Verdana"/>
              </a:rPr>
              <a:t>illegittima dalla Corte dei Conti, con deliberazione </a:t>
            </a:r>
            <a:r>
              <a:rPr lang="it-IT" sz="1600" b="1" dirty="0" smtClean="0">
                <a:solidFill>
                  <a:srgbClr val="002060"/>
                </a:solidFill>
                <a:latin typeface="Verdana"/>
                <a:ea typeface="Verdana"/>
              </a:rPr>
              <a:t>61/2015.</a:t>
            </a:r>
          </a:p>
          <a:p>
            <a:pPr marL="800100" lvl="1" indent="-342900" algn="just">
              <a:buFont typeface="Arial" panose="020B0604020202020204" pitchFamily="34" charset="0"/>
              <a:buChar char="•"/>
            </a:pPr>
            <a:r>
              <a:rPr lang="it-IT" sz="1600" b="1" dirty="0" smtClean="0">
                <a:solidFill>
                  <a:srgbClr val="002060"/>
                </a:solidFill>
                <a:latin typeface="Verdana"/>
                <a:ea typeface="Verdana"/>
              </a:rPr>
              <a:t>Per la ragioneria, la tendenza è troppo </a:t>
            </a:r>
            <a:r>
              <a:rPr lang="it-IT" sz="1600" b="1" dirty="0">
                <a:solidFill>
                  <a:srgbClr val="002060"/>
                </a:solidFill>
                <a:latin typeface="Verdana"/>
                <a:ea typeface="Verdana"/>
              </a:rPr>
              <a:t>recente per essere stata già censurata, </a:t>
            </a:r>
            <a:r>
              <a:rPr lang="it-IT" sz="1600" b="1" dirty="0" smtClean="0">
                <a:solidFill>
                  <a:srgbClr val="002060"/>
                </a:solidFill>
                <a:latin typeface="Verdana"/>
                <a:ea typeface="Verdana"/>
              </a:rPr>
              <a:t>ma possono </a:t>
            </a:r>
            <a:r>
              <a:rPr lang="it-IT" sz="1600" b="1" dirty="0">
                <a:solidFill>
                  <a:srgbClr val="002060"/>
                </a:solidFill>
                <a:latin typeface="Verdana"/>
                <a:ea typeface="Verdana"/>
              </a:rPr>
              <a:t>sussistere dubbi analoghi a quelli che hanno portato alla deliberazione di cui sopra</a:t>
            </a:r>
            <a:r>
              <a:rPr lang="it-IT" sz="1600" b="1" dirty="0" smtClean="0">
                <a:solidFill>
                  <a:srgbClr val="002060"/>
                </a:solidFill>
                <a:latin typeface="Verdana"/>
                <a:ea typeface="Verdana"/>
              </a:rPr>
              <a:t>.</a:t>
            </a:r>
            <a:endParaRPr lang="it-IT" sz="1600" b="1" dirty="0">
              <a:solidFill>
                <a:srgbClr val="002060"/>
              </a:solidFill>
              <a:latin typeface="Verdana"/>
              <a:ea typeface="Verdana"/>
            </a:endParaRPr>
          </a:p>
        </p:txBody>
      </p:sp>
    </p:spTree>
    <p:extLst>
      <p:ext uri="{BB962C8B-B14F-4D97-AF65-F5344CB8AC3E}">
        <p14:creationId xmlns:p14="http://schemas.microsoft.com/office/powerpoint/2010/main" val="166381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04033" y="773931"/>
            <a:ext cx="8820472"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400" b="1" dirty="0" smtClean="0">
                <a:solidFill>
                  <a:srgbClr val="002060"/>
                </a:solidFill>
                <a:latin typeface="Verdana"/>
                <a:ea typeface="Verdana"/>
              </a:rPr>
              <a:t>Che </a:t>
            </a:r>
            <a:r>
              <a:rPr lang="it-IT" sz="2400" b="1" dirty="0">
                <a:solidFill>
                  <a:srgbClr val="002060"/>
                </a:solidFill>
                <a:latin typeface="Verdana"/>
                <a:ea typeface="Verdana"/>
              </a:rPr>
              <a:t>oggi sia di moda parlare di telelavoro e </a:t>
            </a:r>
            <a:r>
              <a:rPr lang="it-IT" sz="2400" b="1" i="1" dirty="0" err="1">
                <a:solidFill>
                  <a:srgbClr val="002060"/>
                </a:solidFill>
                <a:latin typeface="Verdana"/>
                <a:ea typeface="Verdana"/>
              </a:rPr>
              <a:t>smart</a:t>
            </a:r>
            <a:r>
              <a:rPr lang="it-IT" sz="2400" b="1" i="1" dirty="0">
                <a:solidFill>
                  <a:srgbClr val="002060"/>
                </a:solidFill>
                <a:latin typeface="Verdana"/>
                <a:ea typeface="Verdana"/>
              </a:rPr>
              <a:t> </a:t>
            </a:r>
            <a:r>
              <a:rPr lang="it-IT" sz="2400" b="1" i="1" dirty="0" err="1">
                <a:solidFill>
                  <a:srgbClr val="002060"/>
                </a:solidFill>
                <a:latin typeface="Verdana"/>
                <a:ea typeface="Verdana"/>
              </a:rPr>
              <a:t>working</a:t>
            </a:r>
            <a:r>
              <a:rPr lang="it-IT" sz="2400" b="1" dirty="0">
                <a:solidFill>
                  <a:srgbClr val="002060"/>
                </a:solidFill>
                <a:latin typeface="Verdana"/>
                <a:ea typeface="Verdana"/>
              </a:rPr>
              <a:t> è innegabile, e sicuramente in molti casi si possono riscontrare benefici notevoli sia per il lavoratore che per il datore di lavoro</a:t>
            </a:r>
            <a:r>
              <a:rPr lang="it-IT" sz="2400" b="1" dirty="0" smtClean="0">
                <a:solidFill>
                  <a:srgbClr val="002060"/>
                </a:solidFill>
                <a:latin typeface="Verdana"/>
                <a:ea typeface="Verdana"/>
              </a:rPr>
              <a:t>.</a:t>
            </a:r>
          </a:p>
          <a:p>
            <a:pPr marL="342900" indent="-342900" algn="just">
              <a:buFont typeface="Arial" panose="020B0604020202020204" pitchFamily="34" charset="0"/>
              <a:buChar char="•"/>
            </a:pPr>
            <a:r>
              <a:rPr lang="it-IT" sz="2400" b="1" dirty="0" smtClean="0">
                <a:solidFill>
                  <a:srgbClr val="002060"/>
                </a:solidFill>
                <a:latin typeface="Verdana"/>
                <a:ea typeface="Verdana"/>
              </a:rPr>
              <a:t>Come possono esserci </a:t>
            </a:r>
            <a:r>
              <a:rPr lang="it-IT" sz="2400" b="1" dirty="0">
                <a:solidFill>
                  <a:srgbClr val="002060"/>
                </a:solidFill>
                <a:latin typeface="Verdana"/>
                <a:ea typeface="Verdana"/>
              </a:rPr>
              <a:t>ditte </a:t>
            </a:r>
            <a:r>
              <a:rPr lang="it-IT" sz="2400" b="1" dirty="0" smtClean="0">
                <a:solidFill>
                  <a:srgbClr val="002060"/>
                </a:solidFill>
                <a:latin typeface="Verdana"/>
                <a:ea typeface="Verdana"/>
              </a:rPr>
              <a:t>serie, </a:t>
            </a:r>
            <a:r>
              <a:rPr lang="it-IT" sz="2400" b="1" dirty="0">
                <a:solidFill>
                  <a:srgbClr val="002060"/>
                </a:solidFill>
                <a:latin typeface="Verdana"/>
                <a:ea typeface="Verdana"/>
              </a:rPr>
              <a:t>che lavorano con </a:t>
            </a:r>
            <a:r>
              <a:rPr lang="it-IT" sz="2400" b="1" dirty="0" smtClean="0">
                <a:solidFill>
                  <a:srgbClr val="002060"/>
                </a:solidFill>
                <a:latin typeface="Verdana"/>
                <a:ea typeface="Verdana"/>
              </a:rPr>
              <a:t>precisione, </a:t>
            </a:r>
            <a:r>
              <a:rPr lang="it-IT" sz="2400" b="1" dirty="0">
                <a:solidFill>
                  <a:srgbClr val="002060"/>
                </a:solidFill>
                <a:latin typeface="Verdana"/>
                <a:ea typeface="Verdana"/>
              </a:rPr>
              <a:t>ed impiegati pubblici corrotti</a:t>
            </a:r>
            <a:r>
              <a:rPr lang="it-IT" sz="2400" b="1" dirty="0" smtClean="0">
                <a:solidFill>
                  <a:srgbClr val="002060"/>
                </a:solidFill>
                <a:latin typeface="Verdana"/>
                <a:ea typeface="Verdana"/>
              </a:rPr>
              <a:t>.</a:t>
            </a:r>
          </a:p>
          <a:p>
            <a:pPr marL="342900" indent="-342900" algn="just">
              <a:buFont typeface="Arial" panose="020B0604020202020204" pitchFamily="34" charset="0"/>
              <a:buChar char="•"/>
            </a:pPr>
            <a:r>
              <a:rPr lang="it-IT" sz="2400" b="1" dirty="0">
                <a:solidFill>
                  <a:srgbClr val="002060"/>
                </a:solidFill>
                <a:latin typeface="Verdana"/>
                <a:ea typeface="Verdana"/>
              </a:rPr>
              <a:t>Tuttavia </a:t>
            </a:r>
            <a:r>
              <a:rPr lang="it-IT" sz="2400" b="1" dirty="0">
                <a:solidFill>
                  <a:srgbClr val="FF0066"/>
                </a:solidFill>
                <a:latin typeface="Verdana"/>
                <a:ea typeface="Verdana"/>
              </a:rPr>
              <a:t>una serie di compiti</a:t>
            </a:r>
            <a:r>
              <a:rPr lang="it-IT" sz="2400" b="1" dirty="0">
                <a:solidFill>
                  <a:srgbClr val="002060"/>
                </a:solidFill>
                <a:latin typeface="Verdana"/>
                <a:ea typeface="Verdana"/>
              </a:rPr>
              <a:t>, ovvero quelli che devono (dovrebbero) essere svolti nell’interesse pubblico, </a:t>
            </a:r>
            <a:r>
              <a:rPr lang="it-IT" sz="2400" b="1" dirty="0">
                <a:solidFill>
                  <a:srgbClr val="FF0066"/>
                </a:solidFill>
                <a:latin typeface="Verdana"/>
                <a:ea typeface="Verdana"/>
              </a:rPr>
              <a:t>ritengo debbano ancora essere prerogativa dello </a:t>
            </a:r>
            <a:r>
              <a:rPr lang="it-IT" sz="2400" b="1" dirty="0" smtClean="0">
                <a:solidFill>
                  <a:srgbClr val="FF0066"/>
                </a:solidFill>
                <a:latin typeface="Verdana"/>
                <a:ea typeface="Verdana"/>
              </a:rPr>
              <a:t>Stato</a:t>
            </a:r>
            <a:r>
              <a:rPr lang="it-IT" sz="2400" b="1" dirty="0" smtClean="0">
                <a:solidFill>
                  <a:srgbClr val="002060"/>
                </a:solidFill>
                <a:latin typeface="Verdana"/>
                <a:ea typeface="Verdana"/>
              </a:rPr>
              <a:t>.</a:t>
            </a:r>
            <a:endParaRPr lang="it-IT" sz="2400" b="1" dirty="0">
              <a:solidFill>
                <a:srgbClr val="002060"/>
              </a:solidFill>
              <a:latin typeface="Verdana"/>
              <a:ea typeface="Verdana"/>
            </a:endParaRPr>
          </a:p>
        </p:txBody>
      </p:sp>
    </p:spTree>
    <p:extLst>
      <p:ext uri="{BB962C8B-B14F-4D97-AF65-F5344CB8AC3E}">
        <p14:creationId xmlns:p14="http://schemas.microsoft.com/office/powerpoint/2010/main" val="526594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4093428"/>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La </a:t>
            </a:r>
            <a:r>
              <a:rPr lang="it-IT" sz="2000" b="1" dirty="0">
                <a:solidFill>
                  <a:srgbClr val="002060"/>
                </a:solidFill>
                <a:latin typeface="Verdana"/>
                <a:ea typeface="Verdana"/>
              </a:rPr>
              <a:t>sanità privata, </a:t>
            </a:r>
            <a:r>
              <a:rPr lang="it-IT" sz="2000" b="1" dirty="0" smtClean="0">
                <a:solidFill>
                  <a:srgbClr val="002060"/>
                </a:solidFill>
                <a:latin typeface="Verdana"/>
                <a:ea typeface="Verdana"/>
              </a:rPr>
              <a:t>può </a:t>
            </a:r>
            <a:r>
              <a:rPr lang="it-IT" sz="2000" b="1" dirty="0">
                <a:solidFill>
                  <a:srgbClr val="002060"/>
                </a:solidFill>
                <a:latin typeface="Verdana"/>
                <a:ea typeface="Verdana"/>
              </a:rPr>
              <a:t>essere più moderna ed efficiente rispetto alla sanità </a:t>
            </a:r>
            <a:r>
              <a:rPr lang="it-IT" sz="2000" b="1" dirty="0" smtClean="0">
                <a:solidFill>
                  <a:srgbClr val="002060"/>
                </a:solidFill>
                <a:latin typeface="Verdana"/>
                <a:ea typeface="Verdana"/>
              </a:rPr>
              <a:t>pubblica. </a:t>
            </a:r>
          </a:p>
          <a:p>
            <a:pPr marL="342900" indent="-342900" algn="just">
              <a:buFont typeface="Arial" panose="020B0604020202020204" pitchFamily="34" charset="0"/>
              <a:buChar char="•"/>
            </a:pPr>
            <a:r>
              <a:rPr lang="it-IT" sz="2000" b="1" dirty="0" smtClean="0">
                <a:solidFill>
                  <a:srgbClr val="002060"/>
                </a:solidFill>
                <a:latin typeface="Verdana"/>
                <a:ea typeface="Verdana"/>
              </a:rPr>
              <a:t>Però un </a:t>
            </a:r>
            <a:r>
              <a:rPr lang="it-IT" sz="2000" b="1" dirty="0">
                <a:solidFill>
                  <a:srgbClr val="002060"/>
                </a:solidFill>
                <a:latin typeface="Verdana"/>
                <a:ea typeface="Verdana"/>
              </a:rPr>
              <a:t>servizio sanitario basato esclusivamente sul bilancio </a:t>
            </a:r>
            <a:r>
              <a:rPr lang="it-IT" sz="2000" b="1" dirty="0" smtClean="0">
                <a:solidFill>
                  <a:srgbClr val="002060"/>
                </a:solidFill>
                <a:latin typeface="Verdana"/>
                <a:ea typeface="Verdana"/>
              </a:rPr>
              <a:t>porta a </a:t>
            </a:r>
            <a:r>
              <a:rPr lang="it-IT" sz="2000" b="1" dirty="0">
                <a:solidFill>
                  <a:srgbClr val="002060"/>
                </a:solidFill>
                <a:latin typeface="Verdana"/>
                <a:ea typeface="Verdana"/>
              </a:rPr>
              <a:t>scegliere i malati più redditizi, </a:t>
            </a:r>
            <a:r>
              <a:rPr lang="it-IT" sz="2000" b="1" dirty="0" smtClean="0">
                <a:solidFill>
                  <a:srgbClr val="002060"/>
                </a:solidFill>
                <a:latin typeface="Verdana"/>
                <a:ea typeface="Verdana"/>
              </a:rPr>
              <a:t>lasciando </a:t>
            </a:r>
            <a:r>
              <a:rPr lang="it-IT" sz="2000" b="1" dirty="0">
                <a:solidFill>
                  <a:srgbClr val="002060"/>
                </a:solidFill>
                <a:latin typeface="Verdana"/>
                <a:ea typeface="Verdana"/>
              </a:rPr>
              <a:t>quelli in perdita al loro destino. </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In questo </a:t>
            </a:r>
            <a:r>
              <a:rPr lang="it-IT" sz="2000" b="1" dirty="0">
                <a:solidFill>
                  <a:srgbClr val="002060"/>
                </a:solidFill>
                <a:latin typeface="Verdana"/>
                <a:ea typeface="Verdana"/>
              </a:rPr>
              <a:t>esempio nulla vieta che le due realtà coesistano </a:t>
            </a:r>
            <a:r>
              <a:rPr lang="it-IT" sz="2000" b="1" dirty="0" smtClean="0">
                <a:solidFill>
                  <a:srgbClr val="002060"/>
                </a:solidFill>
                <a:latin typeface="Verdana"/>
                <a:ea typeface="Verdana"/>
              </a:rPr>
              <a:t>pacificamente</a:t>
            </a:r>
            <a:r>
              <a:rPr lang="it-IT" sz="2000" b="1" dirty="0">
                <a:solidFill>
                  <a:srgbClr val="002060"/>
                </a:solidFill>
                <a:latin typeface="Verdana"/>
                <a:ea typeface="Verdana"/>
              </a:rPr>
              <a:t>.</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Il </a:t>
            </a:r>
            <a:r>
              <a:rPr lang="it-IT" sz="2000" b="1" dirty="0">
                <a:solidFill>
                  <a:srgbClr val="002060"/>
                </a:solidFill>
                <a:latin typeface="Verdana"/>
                <a:ea typeface="Verdana"/>
              </a:rPr>
              <a:t>fatto stesso che ci sia una concorrenza fra pubblico e privato può alzare l’asticella per entrambi e portare a servizi migliori per tutti. </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Un </a:t>
            </a:r>
            <a:r>
              <a:rPr lang="it-IT" sz="2000" b="1" dirty="0">
                <a:solidFill>
                  <a:srgbClr val="002060"/>
                </a:solidFill>
                <a:latin typeface="Verdana"/>
                <a:ea typeface="Verdana"/>
              </a:rPr>
              <a:t>po’ come il software libero, che non sempre è al livello di quello proprietario, ma certamente è da stimolo perché questo migliori senza crescere troppo di prezzo.</a:t>
            </a:r>
          </a:p>
        </p:txBody>
      </p:sp>
    </p:spTree>
    <p:extLst>
      <p:ext uri="{BB962C8B-B14F-4D97-AF65-F5344CB8AC3E}">
        <p14:creationId xmlns:p14="http://schemas.microsoft.com/office/powerpoint/2010/main" val="1092328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ttangolo 3"/>
          <p:cNvSpPr/>
          <p:nvPr/>
        </p:nvSpPr>
        <p:spPr>
          <a:xfrm>
            <a:off x="107504" y="747058"/>
            <a:ext cx="9036496" cy="4401205"/>
          </a:xfrm>
          <a:prstGeom prst="rect">
            <a:avLst/>
          </a:prstGeom>
        </p:spPr>
        <p:txBody>
          <a:bodyPr wrap="square">
            <a:spAutoFit/>
          </a:bodyPr>
          <a:lstStyle/>
          <a:p>
            <a:pPr marL="271463" indent="-271463" algn="just">
              <a:buFont typeface="Arial"/>
              <a:buChar char="•"/>
              <a:defRPr/>
            </a:pPr>
            <a:r>
              <a:rPr lang="it-IT" sz="2000" b="1" dirty="0">
                <a:solidFill>
                  <a:srgbClr val="002060"/>
                </a:solidFill>
                <a:latin typeface="Verdana"/>
                <a:ea typeface="Verdana"/>
              </a:rPr>
              <a:t>Le grandi scoperte sono state accompagnate da grandi trasformazioni sociali.</a:t>
            </a:r>
          </a:p>
          <a:p>
            <a:pPr marL="271463" indent="-271463" algn="just">
              <a:buFont typeface="Arial"/>
              <a:buChar char="•"/>
              <a:defRPr/>
            </a:pPr>
            <a:r>
              <a:rPr lang="it-IT" sz="2000" b="1" dirty="0">
                <a:solidFill>
                  <a:srgbClr val="002060"/>
                </a:solidFill>
                <a:latin typeface="Verdana"/>
                <a:ea typeface="Verdana"/>
              </a:rPr>
              <a:t>Il fuoco non ha "solo" consentito di scaldarsi e cucinare, ma ha contribuito a sviluppare le relazioni sociali e quindi il linguaggio.</a:t>
            </a:r>
          </a:p>
          <a:p>
            <a:pPr marL="271463" indent="-271463" algn="just">
              <a:buFont typeface="Arial"/>
              <a:buChar char="•"/>
              <a:defRPr/>
            </a:pPr>
            <a:r>
              <a:rPr lang="it-IT" sz="2000" b="1" dirty="0">
                <a:solidFill>
                  <a:srgbClr val="002060"/>
                </a:solidFill>
                <a:latin typeface="Verdana"/>
                <a:ea typeface="Verdana"/>
              </a:rPr>
              <a:t>La pastorizia e l'agricoltura, rendendo stanziali le tribù, hanno favorito lo sviluppo dell'architettura, dell'arte, della geometria, del diritto.</a:t>
            </a:r>
          </a:p>
          <a:p>
            <a:pPr marL="271463" indent="-271463" algn="just">
              <a:buFont typeface="Arial"/>
              <a:buChar char="•"/>
              <a:defRPr/>
            </a:pPr>
            <a:r>
              <a:rPr lang="it-IT" sz="2000" b="1" dirty="0">
                <a:solidFill>
                  <a:srgbClr val="002060"/>
                </a:solidFill>
                <a:latin typeface="Verdana"/>
                <a:ea typeface="Verdana"/>
              </a:rPr>
              <a:t>The, caffè e cioccolata hanno fatto nascere locali pubblici stimolando il dibattito, i dialoghi letterari, il moderno modo di confrontarsi e di </a:t>
            </a:r>
            <a:r>
              <a:rPr lang="it-IT" sz="2000" b="1" dirty="0" smtClean="0">
                <a:solidFill>
                  <a:srgbClr val="002060"/>
                </a:solidFill>
                <a:latin typeface="Verdana"/>
                <a:ea typeface="Verdana"/>
              </a:rPr>
              <a:t>parlamentare</a:t>
            </a:r>
            <a:r>
              <a:rPr lang="it-IT" sz="2000" b="1" dirty="0">
                <a:solidFill>
                  <a:srgbClr val="002060"/>
                </a:solidFill>
                <a:latin typeface="Verdana"/>
                <a:ea typeface="Verdana"/>
              </a:rPr>
              <a:t>.</a:t>
            </a:r>
          </a:p>
          <a:p>
            <a:pPr marL="271463" indent="-271463" algn="just">
              <a:buFont typeface="Arial"/>
              <a:buChar char="•"/>
              <a:defRPr/>
            </a:pPr>
            <a:r>
              <a:rPr lang="it-IT" sz="2000" b="1" dirty="0">
                <a:solidFill>
                  <a:srgbClr val="002060"/>
                </a:solidFill>
                <a:latin typeface="Verdana"/>
                <a:ea typeface="Verdana"/>
              </a:rPr>
              <a:t>Grazie agli inglesi </a:t>
            </a:r>
            <a:r>
              <a:rPr lang="it-IT" sz="2000" b="1" i="1" dirty="0">
                <a:solidFill>
                  <a:srgbClr val="002060"/>
                </a:solidFill>
                <a:latin typeface="Verdana"/>
                <a:ea typeface="Verdana"/>
              </a:rPr>
              <a:t>tea </a:t>
            </a:r>
            <a:r>
              <a:rPr lang="it-IT" sz="2000" b="1" i="1" dirty="0" err="1">
                <a:solidFill>
                  <a:srgbClr val="002060"/>
                </a:solidFill>
                <a:latin typeface="Verdana"/>
                <a:ea typeface="Verdana"/>
              </a:rPr>
              <a:t>gardens</a:t>
            </a:r>
            <a:r>
              <a:rPr lang="it-IT" sz="2000" b="1" dirty="0">
                <a:solidFill>
                  <a:srgbClr val="002060"/>
                </a:solidFill>
                <a:latin typeface="Verdana"/>
                <a:ea typeface="Verdana"/>
              </a:rPr>
              <a:t>, questi incontri si sono estesi anche alle donne, fino ad allora socialmente escluse dai locali di ritrovo.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3170099"/>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La </a:t>
            </a:r>
            <a:r>
              <a:rPr lang="it-IT" sz="2000" b="1" dirty="0">
                <a:solidFill>
                  <a:srgbClr val="002060"/>
                </a:solidFill>
                <a:latin typeface="Verdana"/>
                <a:ea typeface="Verdana"/>
              </a:rPr>
              <a:t>concorrenza, in determinati settori, può non essere necessariamente positiva: </a:t>
            </a:r>
            <a:endParaRPr lang="it-IT" sz="2000" b="1" dirty="0" smtClean="0">
              <a:solidFill>
                <a:srgbClr val="002060"/>
              </a:solidFill>
              <a:latin typeface="Verdana"/>
              <a:ea typeface="Verdana"/>
            </a:endParaRPr>
          </a:p>
          <a:p>
            <a:pPr marL="800100" lvl="1" indent="-342900" algn="just">
              <a:buFont typeface="Arial" panose="020B0604020202020204" pitchFamily="34" charset="0"/>
              <a:buChar char="•"/>
            </a:pPr>
            <a:r>
              <a:rPr lang="it-IT" sz="2000" b="1" dirty="0" smtClean="0">
                <a:solidFill>
                  <a:srgbClr val="002060"/>
                </a:solidFill>
                <a:latin typeface="Verdana"/>
                <a:ea typeface="Verdana"/>
              </a:rPr>
              <a:t>se </a:t>
            </a:r>
            <a:r>
              <a:rPr lang="it-IT" sz="2000" b="1" dirty="0">
                <a:solidFill>
                  <a:srgbClr val="002060"/>
                </a:solidFill>
                <a:latin typeface="Verdana"/>
                <a:ea typeface="Verdana"/>
              </a:rPr>
              <a:t>un’officina di </a:t>
            </a:r>
            <a:r>
              <a:rPr lang="it-IT" sz="2000" b="1" dirty="0" smtClean="0">
                <a:solidFill>
                  <a:srgbClr val="002060"/>
                </a:solidFill>
                <a:latin typeface="Verdana"/>
                <a:ea typeface="Verdana"/>
              </a:rPr>
              <a:t>revisione è particolarmente rigorosa, finirà </a:t>
            </a:r>
            <a:r>
              <a:rPr lang="it-IT" sz="2000" b="1" dirty="0">
                <a:solidFill>
                  <a:srgbClr val="002060"/>
                </a:solidFill>
                <a:latin typeface="Verdana"/>
                <a:ea typeface="Verdana"/>
              </a:rPr>
              <a:t>col chiudere </a:t>
            </a:r>
            <a:r>
              <a:rPr lang="it-IT" sz="2000" b="1" dirty="0" smtClean="0">
                <a:solidFill>
                  <a:srgbClr val="002060"/>
                </a:solidFill>
                <a:latin typeface="Verdana"/>
                <a:ea typeface="Verdana"/>
              </a:rPr>
              <a:t>vanificando </a:t>
            </a:r>
            <a:r>
              <a:rPr lang="it-IT" sz="2000" b="1" dirty="0">
                <a:solidFill>
                  <a:srgbClr val="002060"/>
                </a:solidFill>
                <a:latin typeface="Verdana"/>
                <a:ea typeface="Verdana"/>
              </a:rPr>
              <a:t>lo scopo per cui i controlli sono stati </a:t>
            </a:r>
            <a:r>
              <a:rPr lang="it-IT" sz="2000" b="1" dirty="0" smtClean="0">
                <a:solidFill>
                  <a:srgbClr val="002060"/>
                </a:solidFill>
                <a:latin typeface="Verdana"/>
                <a:ea typeface="Verdana"/>
              </a:rPr>
              <a:t>istituiti.</a:t>
            </a:r>
          </a:p>
          <a:p>
            <a:pPr marL="342900" indent="-342900" algn="just">
              <a:buFont typeface="Arial" panose="020B0604020202020204" pitchFamily="34" charset="0"/>
              <a:buChar char="•"/>
            </a:pPr>
            <a:r>
              <a:rPr lang="it-IT" sz="2000" b="1" dirty="0" smtClean="0">
                <a:solidFill>
                  <a:srgbClr val="002060"/>
                </a:solidFill>
                <a:latin typeface="Verdana"/>
                <a:ea typeface="Verdana"/>
              </a:rPr>
              <a:t>Un </a:t>
            </a:r>
            <a:r>
              <a:rPr lang="it-IT" sz="2000" b="1" dirty="0">
                <a:solidFill>
                  <a:srgbClr val="002060"/>
                </a:solidFill>
                <a:latin typeface="Verdana"/>
                <a:ea typeface="Verdana"/>
              </a:rPr>
              <a:t>apparato dello Stato, non temendo la concorrenza, dovrebbe agire solamente nel rispetto delle norme.</a:t>
            </a:r>
          </a:p>
          <a:p>
            <a:pPr marL="342900" indent="-342900" algn="just">
              <a:buFont typeface="Arial" panose="020B0604020202020204" pitchFamily="34" charset="0"/>
              <a:buChar char="•"/>
            </a:pPr>
            <a:r>
              <a:rPr lang="it-IT" sz="2000" b="1" dirty="0" smtClean="0">
                <a:solidFill>
                  <a:srgbClr val="002060"/>
                </a:solidFill>
                <a:latin typeface="Verdana"/>
                <a:ea typeface="Verdana"/>
              </a:rPr>
              <a:t>Se </a:t>
            </a:r>
            <a:r>
              <a:rPr lang="it-IT" sz="2000" b="1" dirty="0">
                <a:solidFill>
                  <a:srgbClr val="002060"/>
                </a:solidFill>
                <a:latin typeface="Verdana"/>
                <a:ea typeface="Verdana"/>
              </a:rPr>
              <a:t>le carte d’identità o la certificazione venissero affidate a ditte private, </a:t>
            </a:r>
            <a:r>
              <a:rPr lang="it-IT" sz="2000" b="1" dirty="0" smtClean="0">
                <a:solidFill>
                  <a:srgbClr val="002060"/>
                </a:solidFill>
                <a:latin typeface="Verdana"/>
                <a:ea typeface="Verdana"/>
              </a:rPr>
              <a:t>fiorirebbe </a:t>
            </a:r>
            <a:r>
              <a:rPr lang="it-IT" sz="2000" b="1" dirty="0">
                <a:solidFill>
                  <a:srgbClr val="002060"/>
                </a:solidFill>
                <a:latin typeface="Verdana"/>
                <a:ea typeface="Verdana"/>
              </a:rPr>
              <a:t>un mercato di </a:t>
            </a:r>
            <a:r>
              <a:rPr lang="it-IT" sz="2000" b="1" dirty="0" smtClean="0">
                <a:solidFill>
                  <a:srgbClr val="002060"/>
                </a:solidFill>
                <a:latin typeface="Verdana"/>
                <a:ea typeface="Verdana"/>
              </a:rPr>
              <a:t>documenti diversamente </a:t>
            </a:r>
            <a:r>
              <a:rPr lang="it-IT" sz="2000" b="1" dirty="0">
                <a:solidFill>
                  <a:srgbClr val="002060"/>
                </a:solidFill>
                <a:latin typeface="Verdana"/>
                <a:ea typeface="Verdana"/>
              </a:rPr>
              <a:t>autentici, più di quanto non accada già ora.</a:t>
            </a:r>
          </a:p>
        </p:txBody>
      </p:sp>
    </p:spTree>
    <p:extLst>
      <p:ext uri="{BB962C8B-B14F-4D97-AF65-F5344CB8AC3E}">
        <p14:creationId xmlns:p14="http://schemas.microsoft.com/office/powerpoint/2010/main" val="1074230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4293483"/>
          </a:xfrm>
          <a:prstGeom prst="rect">
            <a:avLst/>
          </a:prstGeom>
          <a:noFill/>
        </p:spPr>
        <p:txBody>
          <a:bodyPr wrap="square" rtlCol="0">
            <a:spAutoFit/>
          </a:bodyPr>
          <a:lstStyle/>
          <a:p>
            <a:pPr marL="342900" indent="-342900" algn="just">
              <a:buFont typeface="Arial" panose="020B0604020202020204" pitchFamily="34" charset="0"/>
              <a:buChar char="•"/>
            </a:pPr>
            <a:r>
              <a:rPr lang="it-IT" sz="2100" b="1" dirty="0" smtClean="0">
                <a:solidFill>
                  <a:srgbClr val="002060"/>
                </a:solidFill>
                <a:latin typeface="Verdana"/>
                <a:ea typeface="Verdana"/>
              </a:rPr>
              <a:t>Queste però sono considerazioni </a:t>
            </a:r>
            <a:r>
              <a:rPr lang="it-IT" sz="2100" b="1" dirty="0">
                <a:solidFill>
                  <a:srgbClr val="002060"/>
                </a:solidFill>
                <a:latin typeface="Verdana"/>
                <a:ea typeface="Verdana"/>
              </a:rPr>
              <a:t>soprattutto </a:t>
            </a:r>
            <a:r>
              <a:rPr lang="it-IT" sz="2100" b="1" dirty="0" smtClean="0">
                <a:solidFill>
                  <a:srgbClr val="002060"/>
                </a:solidFill>
                <a:latin typeface="Verdana"/>
                <a:ea typeface="Verdana"/>
              </a:rPr>
              <a:t>politiche.</a:t>
            </a:r>
          </a:p>
          <a:p>
            <a:pPr marL="342900" indent="-342900" algn="just">
              <a:buFont typeface="Arial" panose="020B0604020202020204" pitchFamily="34" charset="0"/>
              <a:buChar char="•"/>
            </a:pPr>
            <a:r>
              <a:rPr lang="it-IT" sz="2100" b="1" dirty="0" smtClean="0">
                <a:solidFill>
                  <a:srgbClr val="002060"/>
                </a:solidFill>
                <a:latin typeface="Verdana"/>
                <a:ea typeface="Verdana"/>
              </a:rPr>
              <a:t>Non voglio </a:t>
            </a:r>
            <a:r>
              <a:rPr lang="it-IT" sz="2100" b="1" dirty="0">
                <a:solidFill>
                  <a:srgbClr val="002060"/>
                </a:solidFill>
                <a:latin typeface="Verdana"/>
                <a:ea typeface="Verdana"/>
              </a:rPr>
              <a:t>peraltro proporre soluzioni, </a:t>
            </a:r>
            <a:r>
              <a:rPr lang="it-IT" sz="2100" b="1" dirty="0" smtClean="0">
                <a:solidFill>
                  <a:srgbClr val="002060"/>
                </a:solidFill>
                <a:latin typeface="Verdana"/>
                <a:ea typeface="Verdana"/>
              </a:rPr>
              <a:t>al </a:t>
            </a:r>
            <a:r>
              <a:rPr lang="it-IT" sz="2100" b="1" dirty="0">
                <a:solidFill>
                  <a:srgbClr val="002060"/>
                </a:solidFill>
                <a:latin typeface="Verdana"/>
                <a:ea typeface="Verdana"/>
              </a:rPr>
              <a:t>massimo posso ricordare il vecchio motto </a:t>
            </a:r>
            <a:r>
              <a:rPr lang="it-IT" sz="2100" b="1" i="1" dirty="0">
                <a:solidFill>
                  <a:srgbClr val="002060"/>
                </a:solidFill>
                <a:latin typeface="Verdana"/>
                <a:ea typeface="Verdana"/>
              </a:rPr>
              <a:t>in medio </a:t>
            </a:r>
            <a:r>
              <a:rPr lang="it-IT" sz="2100" b="1" i="1" dirty="0" err="1">
                <a:solidFill>
                  <a:srgbClr val="002060"/>
                </a:solidFill>
                <a:latin typeface="Verdana"/>
                <a:ea typeface="Verdana"/>
              </a:rPr>
              <a:t>stat</a:t>
            </a:r>
            <a:r>
              <a:rPr lang="it-IT" sz="2100" b="1" i="1" dirty="0">
                <a:solidFill>
                  <a:srgbClr val="002060"/>
                </a:solidFill>
                <a:latin typeface="Verdana"/>
                <a:ea typeface="Verdana"/>
              </a:rPr>
              <a:t> </a:t>
            </a:r>
            <a:r>
              <a:rPr lang="it-IT" sz="2100" b="1" i="1" dirty="0" err="1" smtClean="0">
                <a:solidFill>
                  <a:srgbClr val="002060"/>
                </a:solidFill>
                <a:latin typeface="Verdana"/>
                <a:ea typeface="Verdana"/>
              </a:rPr>
              <a:t>virtus</a:t>
            </a:r>
            <a:r>
              <a:rPr lang="it-IT" sz="2100" b="1" dirty="0" smtClean="0">
                <a:solidFill>
                  <a:srgbClr val="002060"/>
                </a:solidFill>
                <a:latin typeface="Verdana"/>
                <a:ea typeface="Verdana"/>
              </a:rPr>
              <a:t>:</a:t>
            </a:r>
          </a:p>
          <a:p>
            <a:pPr marL="800100" lvl="1" indent="-342900" algn="just">
              <a:buFont typeface="Arial" panose="020B0604020202020204" pitchFamily="34" charset="0"/>
              <a:buChar char="•"/>
            </a:pPr>
            <a:r>
              <a:rPr lang="it-IT" sz="2100" b="1" dirty="0" smtClean="0">
                <a:solidFill>
                  <a:srgbClr val="002060"/>
                </a:solidFill>
                <a:latin typeface="Verdana"/>
                <a:ea typeface="Verdana"/>
              </a:rPr>
              <a:t>L'iniziativa </a:t>
            </a:r>
            <a:r>
              <a:rPr lang="it-IT" sz="2100" b="1" dirty="0">
                <a:solidFill>
                  <a:srgbClr val="002060"/>
                </a:solidFill>
                <a:latin typeface="Verdana"/>
                <a:ea typeface="Verdana"/>
              </a:rPr>
              <a:t>privata faccia il suo </a:t>
            </a:r>
            <a:r>
              <a:rPr lang="it-IT" sz="2100" b="1" dirty="0" smtClean="0">
                <a:solidFill>
                  <a:srgbClr val="002060"/>
                </a:solidFill>
                <a:latin typeface="Verdana"/>
                <a:ea typeface="Verdana"/>
              </a:rPr>
              <a:t>mestiere.</a:t>
            </a:r>
          </a:p>
          <a:p>
            <a:pPr marL="800100" lvl="1" indent="-342900" algn="just">
              <a:buFont typeface="Arial" panose="020B0604020202020204" pitchFamily="34" charset="0"/>
              <a:buChar char="•"/>
            </a:pPr>
            <a:r>
              <a:rPr lang="it-IT" sz="2100" b="1" dirty="0" smtClean="0">
                <a:solidFill>
                  <a:srgbClr val="002060"/>
                </a:solidFill>
                <a:latin typeface="Verdana"/>
                <a:ea typeface="Verdana"/>
              </a:rPr>
              <a:t>Lo </a:t>
            </a:r>
            <a:r>
              <a:rPr lang="it-IT" sz="2100" b="1" dirty="0">
                <a:solidFill>
                  <a:srgbClr val="002060"/>
                </a:solidFill>
                <a:latin typeface="Verdana"/>
                <a:ea typeface="Verdana"/>
              </a:rPr>
              <a:t>Stato </a:t>
            </a:r>
            <a:r>
              <a:rPr lang="it-IT" sz="2100" b="1" dirty="0" smtClean="0">
                <a:solidFill>
                  <a:srgbClr val="002060"/>
                </a:solidFill>
                <a:latin typeface="Verdana"/>
                <a:ea typeface="Verdana"/>
              </a:rPr>
              <a:t>faccia il suo.</a:t>
            </a:r>
          </a:p>
          <a:p>
            <a:pPr marL="800100" lvl="1" indent="-342900" algn="just">
              <a:buFont typeface="Arial" panose="020B0604020202020204" pitchFamily="34" charset="0"/>
              <a:buChar char="•"/>
            </a:pPr>
            <a:r>
              <a:rPr lang="it-IT" sz="2100" b="1" dirty="0" smtClean="0">
                <a:solidFill>
                  <a:srgbClr val="002060"/>
                </a:solidFill>
                <a:latin typeface="Verdana"/>
                <a:ea typeface="Verdana"/>
              </a:rPr>
              <a:t>Provveda </a:t>
            </a:r>
            <a:r>
              <a:rPr lang="it-IT" sz="2100" b="1" dirty="0">
                <a:solidFill>
                  <a:srgbClr val="002060"/>
                </a:solidFill>
                <a:latin typeface="Verdana"/>
                <a:ea typeface="Verdana"/>
              </a:rPr>
              <a:t>a garantire quei servizi sanitari, infrastrutturali e di sicurezza pubblica che </a:t>
            </a:r>
            <a:r>
              <a:rPr lang="it-IT" sz="2100" b="1" dirty="0">
                <a:solidFill>
                  <a:srgbClr val="FF0066"/>
                </a:solidFill>
                <a:latin typeface="Verdana"/>
                <a:ea typeface="Verdana"/>
              </a:rPr>
              <a:t>non devono essere gestiti con criteri meramente economici</a:t>
            </a:r>
            <a:r>
              <a:rPr lang="it-IT" sz="2100" b="1" dirty="0">
                <a:solidFill>
                  <a:srgbClr val="002060"/>
                </a:solidFill>
                <a:latin typeface="Verdana"/>
                <a:ea typeface="Verdana"/>
              </a:rPr>
              <a:t>.</a:t>
            </a:r>
          </a:p>
          <a:p>
            <a:pPr marL="342900" indent="-342900" algn="just">
              <a:buFont typeface="Arial" panose="020B0604020202020204" pitchFamily="34" charset="0"/>
              <a:buChar char="•"/>
            </a:pPr>
            <a:r>
              <a:rPr lang="it-IT" sz="2100" b="1" dirty="0">
                <a:solidFill>
                  <a:srgbClr val="002060"/>
                </a:solidFill>
                <a:latin typeface="Verdana"/>
                <a:ea typeface="Verdana"/>
              </a:rPr>
              <a:t>Il che non vuol dire che un’ASL debba pagare un pannolone 10 volte quello che costa ad un privato, ma che la gestione di determinati servizi non deve essere orientata al profitto. </a:t>
            </a:r>
          </a:p>
        </p:txBody>
      </p:sp>
    </p:spTree>
    <p:extLst>
      <p:ext uri="{BB962C8B-B14F-4D97-AF65-F5344CB8AC3E}">
        <p14:creationId xmlns:p14="http://schemas.microsoft.com/office/powerpoint/2010/main" val="891685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1938992"/>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Neppure </a:t>
            </a:r>
            <a:r>
              <a:rPr lang="it-IT" sz="2000" b="1" dirty="0">
                <a:solidFill>
                  <a:srgbClr val="002060"/>
                </a:solidFill>
                <a:latin typeface="Verdana"/>
                <a:ea typeface="Verdana"/>
              </a:rPr>
              <a:t>deve significare che gli Enti pubblici </a:t>
            </a:r>
            <a:r>
              <a:rPr lang="it-IT" sz="2000" b="1" dirty="0" smtClean="0">
                <a:solidFill>
                  <a:srgbClr val="002060"/>
                </a:solidFill>
                <a:latin typeface="Verdana"/>
                <a:ea typeface="Verdana"/>
              </a:rPr>
              <a:t>devono essere </a:t>
            </a:r>
            <a:r>
              <a:rPr lang="it-IT" sz="2000" b="1" dirty="0">
                <a:solidFill>
                  <a:srgbClr val="002060"/>
                </a:solidFill>
                <a:latin typeface="Verdana"/>
                <a:ea typeface="Verdana"/>
              </a:rPr>
              <a:t>obbligati ad acquistare obbligatoriamente su un </a:t>
            </a:r>
            <a:r>
              <a:rPr lang="it-IT" sz="2000" b="1" dirty="0" smtClean="0">
                <a:solidFill>
                  <a:srgbClr val="002060"/>
                </a:solidFill>
                <a:latin typeface="Verdana"/>
                <a:ea typeface="Verdana"/>
              </a:rPr>
              <a:t>portale predefinito: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Prezzi </a:t>
            </a:r>
            <a:r>
              <a:rPr lang="it-IT" sz="2000" b="1" dirty="0">
                <a:solidFill>
                  <a:srgbClr val="002060"/>
                </a:solidFill>
                <a:latin typeface="Verdana"/>
                <a:ea typeface="Verdana"/>
              </a:rPr>
              <a:t>sono tutt'altro che </a:t>
            </a:r>
            <a:r>
              <a:rPr lang="it-IT" sz="2000" b="1" dirty="0" smtClean="0">
                <a:solidFill>
                  <a:srgbClr val="002060"/>
                </a:solidFill>
                <a:latin typeface="Verdana"/>
                <a:ea typeface="Verdana"/>
              </a:rPr>
              <a:t>controllati.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Usabilità pessima che</a:t>
            </a:r>
            <a:r>
              <a:rPr lang="it-IT" sz="2000" b="1" dirty="0">
                <a:solidFill>
                  <a:srgbClr val="002060"/>
                </a:solidFill>
                <a:latin typeface="Verdana"/>
                <a:ea typeface="Verdana"/>
              </a:rPr>
              <a:t>, in regime di concorrenza, lo avrebbe portato al fallimento in due giorni</a:t>
            </a:r>
            <a:r>
              <a:rPr lang="it-IT" sz="2000" b="1" dirty="0" smtClean="0">
                <a:solidFill>
                  <a:srgbClr val="002060"/>
                </a:solidFill>
                <a:latin typeface="Verdana"/>
                <a:ea typeface="Verdana"/>
              </a:rPr>
              <a:t>.</a:t>
            </a:r>
          </a:p>
        </p:txBody>
      </p:sp>
    </p:spTree>
    <p:extLst>
      <p:ext uri="{BB962C8B-B14F-4D97-AF65-F5344CB8AC3E}">
        <p14:creationId xmlns:p14="http://schemas.microsoft.com/office/powerpoint/2010/main" val="3138415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4031873"/>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a:t>
            </a:r>
            <a:r>
              <a:rPr lang="it-IT" sz="2000" b="1" dirty="0" smtClean="0">
                <a:solidFill>
                  <a:srgbClr val="FF0066"/>
                </a:solidFill>
                <a:latin typeface="Verdana"/>
                <a:ea typeface="Verdana"/>
              </a:rPr>
              <a:t>Pubblico</a:t>
            </a:r>
            <a:r>
              <a:rPr lang="it-IT" sz="2000" b="1" dirty="0">
                <a:solidFill>
                  <a:srgbClr val="FF0066"/>
                </a:solidFill>
                <a:latin typeface="Verdana"/>
                <a:ea typeface="Verdana"/>
              </a:rPr>
              <a:t>” significa “di tutti”, non “di nessuno</a:t>
            </a:r>
            <a:r>
              <a:rPr lang="it-IT" sz="2000" b="1" dirty="0">
                <a:solidFill>
                  <a:srgbClr val="002060"/>
                </a:solidFill>
                <a:latin typeface="Verdana"/>
                <a:ea typeface="Verdana"/>
              </a:rPr>
              <a:t>”:</a:t>
            </a:r>
          </a:p>
          <a:p>
            <a:pPr marL="342900" indent="-342900" algn="just">
              <a:buFont typeface="Arial" panose="020B0604020202020204" pitchFamily="34" charset="0"/>
              <a:buChar char="•"/>
            </a:pPr>
            <a:endParaRPr lang="it-IT" sz="2000" b="1" dirty="0">
              <a:solidFill>
                <a:srgbClr val="002060"/>
              </a:solidFill>
              <a:latin typeface="Verdana"/>
              <a:ea typeface="Verdana"/>
            </a:endParaRPr>
          </a:p>
          <a:p>
            <a:pPr algn="just"/>
            <a:r>
              <a:rPr lang="it-IT" b="1" dirty="0">
                <a:solidFill>
                  <a:srgbClr val="002060"/>
                </a:solidFill>
                <a:latin typeface="Verdana"/>
                <a:ea typeface="Verdana"/>
              </a:rPr>
              <a:t>[travi rotonde non ce n’erano]</a:t>
            </a:r>
          </a:p>
          <a:p>
            <a:pPr algn="just"/>
            <a:r>
              <a:rPr lang="it-IT" b="1" dirty="0">
                <a:solidFill>
                  <a:srgbClr val="002060"/>
                </a:solidFill>
                <a:latin typeface="Verdana"/>
                <a:ea typeface="Verdana"/>
              </a:rPr>
              <a:t>«Ma io stamattina ne ho viste: su, per la strada, ce n’è un mucchio intero!»</a:t>
            </a:r>
          </a:p>
          <a:p>
            <a:pPr algn="just"/>
            <a:r>
              <a:rPr lang="it-IT" b="1" dirty="0">
                <a:solidFill>
                  <a:srgbClr val="002060"/>
                </a:solidFill>
                <a:latin typeface="Verdana"/>
                <a:ea typeface="Verdana"/>
              </a:rPr>
              <a:t>«Sì, ma quelle sono per i lavori pubblici di restauro.»</a:t>
            </a:r>
          </a:p>
          <a:p>
            <a:pPr algn="just"/>
            <a:r>
              <a:rPr lang="it-IT" b="1" dirty="0" err="1">
                <a:solidFill>
                  <a:srgbClr val="002060"/>
                </a:solidFill>
                <a:latin typeface="Verdana"/>
                <a:ea typeface="Verdana"/>
              </a:rPr>
              <a:t>Baj</a:t>
            </a:r>
            <a:r>
              <a:rPr lang="it-IT" b="1" dirty="0">
                <a:solidFill>
                  <a:srgbClr val="002060"/>
                </a:solidFill>
                <a:latin typeface="Verdana"/>
                <a:ea typeface="Verdana"/>
              </a:rPr>
              <a:t> Ahmed mi guardò meravigliato. […]</a:t>
            </a:r>
          </a:p>
          <a:p>
            <a:pPr algn="just"/>
            <a:r>
              <a:rPr lang="it-IT" b="1" dirty="0">
                <a:solidFill>
                  <a:srgbClr val="002060"/>
                </a:solidFill>
                <a:latin typeface="Verdana"/>
                <a:ea typeface="Verdana"/>
              </a:rPr>
              <a:t>«</a:t>
            </a:r>
            <a:r>
              <a:rPr lang="it-IT" b="1" dirty="0" err="1">
                <a:solidFill>
                  <a:srgbClr val="002060"/>
                </a:solidFill>
                <a:latin typeface="Verdana"/>
                <a:ea typeface="Verdana"/>
              </a:rPr>
              <a:t>Baj</a:t>
            </a:r>
            <a:r>
              <a:rPr lang="it-IT" b="1" dirty="0">
                <a:solidFill>
                  <a:srgbClr val="002060"/>
                </a:solidFill>
                <a:latin typeface="Verdana"/>
                <a:ea typeface="Verdana"/>
              </a:rPr>
              <a:t> </a:t>
            </a:r>
            <a:r>
              <a:rPr lang="it-IT" b="1" dirty="0" err="1">
                <a:solidFill>
                  <a:srgbClr val="002060"/>
                </a:solidFill>
                <a:latin typeface="Verdana"/>
                <a:ea typeface="Verdana"/>
              </a:rPr>
              <a:t>Georgi</a:t>
            </a:r>
            <a:r>
              <a:rPr lang="it-IT" b="1" dirty="0">
                <a:solidFill>
                  <a:srgbClr val="002060"/>
                </a:solidFill>
                <a:latin typeface="Verdana"/>
                <a:ea typeface="Verdana"/>
              </a:rPr>
              <a:t>, ma perché non me l’hai detto che erano pubbliche, così le avrei raccolte subito! Io pensavo che fossero di qualcuno!» […]</a:t>
            </a:r>
          </a:p>
          <a:p>
            <a:pPr algn="just"/>
            <a:r>
              <a:rPr lang="it-IT" b="1" dirty="0">
                <a:solidFill>
                  <a:srgbClr val="002060"/>
                </a:solidFill>
                <a:latin typeface="Verdana"/>
                <a:ea typeface="Verdana"/>
              </a:rPr>
              <a:t>“Proprio” è tutto ciò che appartiene a una data persona, “pubblico” è un’astrazione. E l’astrazione non può essere causa di rimorsi.</a:t>
            </a:r>
          </a:p>
          <a:p>
            <a:pPr algn="just"/>
            <a:r>
              <a:rPr lang="it-IT" sz="1600" dirty="0" err="1">
                <a:solidFill>
                  <a:srgbClr val="002060"/>
                </a:solidFill>
                <a:latin typeface="Verdana"/>
                <a:ea typeface="Verdana"/>
              </a:rPr>
              <a:t>Danailov</a:t>
            </a:r>
            <a:r>
              <a:rPr lang="it-IT" sz="1600" dirty="0">
                <a:solidFill>
                  <a:srgbClr val="002060"/>
                </a:solidFill>
                <a:latin typeface="Verdana"/>
                <a:ea typeface="Verdana"/>
              </a:rPr>
              <a:t> </a:t>
            </a:r>
            <a:r>
              <a:rPr lang="it-IT" sz="1600" dirty="0" err="1">
                <a:solidFill>
                  <a:srgbClr val="002060"/>
                </a:solidFill>
                <a:latin typeface="Verdana"/>
                <a:ea typeface="Verdana"/>
              </a:rPr>
              <a:t>Georgi</a:t>
            </a:r>
            <a:r>
              <a:rPr lang="it-IT" sz="1600" dirty="0">
                <a:solidFill>
                  <a:srgbClr val="002060"/>
                </a:solidFill>
                <a:latin typeface="Verdana"/>
                <a:ea typeface="Verdana"/>
              </a:rPr>
              <a:t>, </a:t>
            </a:r>
            <a:r>
              <a:rPr lang="it-IT" sz="1600" i="1" dirty="0">
                <a:solidFill>
                  <a:srgbClr val="002060"/>
                </a:solidFill>
                <a:latin typeface="Verdana"/>
                <a:ea typeface="Verdana"/>
              </a:rPr>
              <a:t>La casa alla fine del mondo, Ed. </a:t>
            </a:r>
            <a:r>
              <a:rPr lang="it-IT" sz="1600" i="1" dirty="0" err="1">
                <a:solidFill>
                  <a:srgbClr val="002060"/>
                </a:solidFill>
                <a:latin typeface="Verdana"/>
                <a:ea typeface="Verdana"/>
              </a:rPr>
              <a:t>Beit</a:t>
            </a:r>
            <a:endParaRPr lang="it-IT" sz="1600" i="1" dirty="0">
              <a:solidFill>
                <a:srgbClr val="002060"/>
              </a:solidFill>
              <a:latin typeface="Verdana"/>
              <a:ea typeface="Verdana"/>
            </a:endParaRPr>
          </a:p>
        </p:txBody>
      </p:sp>
    </p:spTree>
    <p:extLst>
      <p:ext uri="{BB962C8B-B14F-4D97-AF65-F5344CB8AC3E}">
        <p14:creationId xmlns:p14="http://schemas.microsoft.com/office/powerpoint/2010/main" val="4005685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4">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750" fill="hold"/>
                                        <p:tgtEl>
                                          <p:spTgt spid="4">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7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75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75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75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820472" cy="3785652"/>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Stessa </a:t>
            </a:r>
            <a:r>
              <a:rPr lang="it-IT" sz="2000" b="1" dirty="0">
                <a:solidFill>
                  <a:srgbClr val="002060"/>
                </a:solidFill>
                <a:latin typeface="Verdana"/>
                <a:ea typeface="Verdana"/>
              </a:rPr>
              <a:t>ragione per cui persone </a:t>
            </a:r>
            <a:r>
              <a:rPr lang="it-IT" sz="2000" b="1" dirty="0" smtClean="0">
                <a:solidFill>
                  <a:srgbClr val="002060"/>
                </a:solidFill>
                <a:latin typeface="Verdana"/>
                <a:ea typeface="Verdana"/>
              </a:rPr>
              <a:t>oneste: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Non pensano di rubare </a:t>
            </a:r>
            <a:r>
              <a:rPr lang="it-IT" sz="2000" b="1" dirty="0">
                <a:solidFill>
                  <a:srgbClr val="002060"/>
                </a:solidFill>
                <a:latin typeface="Verdana"/>
                <a:ea typeface="Verdana"/>
              </a:rPr>
              <a:t>un libro o un </a:t>
            </a:r>
            <a:r>
              <a:rPr lang="it-IT" sz="2000" b="1" dirty="0" smtClean="0">
                <a:solidFill>
                  <a:srgbClr val="002060"/>
                </a:solidFill>
                <a:latin typeface="Verdana"/>
                <a:ea typeface="Verdana"/>
              </a:rPr>
              <a:t>film.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Non </a:t>
            </a:r>
            <a:r>
              <a:rPr lang="it-IT" sz="2000" b="1" dirty="0">
                <a:solidFill>
                  <a:srgbClr val="002060"/>
                </a:solidFill>
                <a:latin typeface="Verdana"/>
                <a:ea typeface="Verdana"/>
              </a:rPr>
              <a:t>si fanno problemi a scaricare illegalmente programmi, e-book o simili. </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Stesso </a:t>
            </a:r>
            <a:r>
              <a:rPr lang="it-IT" sz="2000" b="1" dirty="0">
                <a:solidFill>
                  <a:srgbClr val="002060"/>
                </a:solidFill>
                <a:latin typeface="Verdana"/>
                <a:ea typeface="Verdana"/>
              </a:rPr>
              <a:t>problema psicologico, simmetricamente </a:t>
            </a:r>
            <a:r>
              <a:rPr lang="it-IT" sz="2000" b="1" dirty="0" smtClean="0">
                <a:solidFill>
                  <a:srgbClr val="002060"/>
                </a:solidFill>
                <a:latin typeface="Verdana"/>
                <a:ea typeface="Verdana"/>
              </a:rPr>
              <a:t>opposto: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Impiegati </a:t>
            </a:r>
            <a:r>
              <a:rPr lang="it-IT" sz="2000" b="1" dirty="0">
                <a:solidFill>
                  <a:srgbClr val="002060"/>
                </a:solidFill>
                <a:latin typeface="Verdana"/>
                <a:ea typeface="Verdana"/>
              </a:rPr>
              <a:t>ligi e </a:t>
            </a:r>
            <a:r>
              <a:rPr lang="it-IT" sz="2000" b="1" dirty="0" smtClean="0">
                <a:solidFill>
                  <a:srgbClr val="002060"/>
                </a:solidFill>
                <a:latin typeface="Verdana"/>
                <a:ea typeface="Verdana"/>
              </a:rPr>
              <a:t>coscienziosi.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Mai </a:t>
            </a:r>
            <a:r>
              <a:rPr lang="it-IT" sz="2000" b="1" dirty="0">
                <a:solidFill>
                  <a:srgbClr val="002060"/>
                </a:solidFill>
                <a:latin typeface="Verdana"/>
                <a:ea typeface="Verdana"/>
              </a:rPr>
              <a:t>imiterebbero una firma </a:t>
            </a:r>
            <a:r>
              <a:rPr lang="it-IT" sz="2000" b="1" dirty="0" smtClean="0">
                <a:solidFill>
                  <a:srgbClr val="002060"/>
                </a:solidFill>
                <a:latin typeface="Verdana"/>
                <a:ea typeface="Verdana"/>
              </a:rPr>
              <a:t>olografa.</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Pretendono però di </a:t>
            </a:r>
            <a:r>
              <a:rPr lang="it-IT" sz="2000" b="1" dirty="0">
                <a:solidFill>
                  <a:srgbClr val="002060"/>
                </a:solidFill>
                <a:latin typeface="Verdana"/>
                <a:ea typeface="Verdana"/>
              </a:rPr>
              <a:t>avere a disposizione la firma digitale del Sindaco o del </a:t>
            </a:r>
            <a:r>
              <a:rPr lang="it-IT" sz="2000" b="1" dirty="0" smtClean="0">
                <a:solidFill>
                  <a:srgbClr val="002060"/>
                </a:solidFill>
                <a:latin typeface="Verdana"/>
                <a:ea typeface="Verdana"/>
              </a:rPr>
              <a:t>dirigente</a:t>
            </a:r>
            <a:r>
              <a:rPr lang="it-IT" sz="2000" b="1" dirty="0">
                <a:solidFill>
                  <a:srgbClr val="002060"/>
                </a:solidFill>
                <a:latin typeface="Verdana"/>
                <a:ea typeface="Verdana"/>
              </a:rPr>
              <a:t>.</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Essendo </a:t>
            </a:r>
            <a:r>
              <a:rPr lang="it-IT" sz="2000" b="1" dirty="0">
                <a:solidFill>
                  <a:srgbClr val="002060"/>
                </a:solidFill>
                <a:latin typeface="Verdana"/>
                <a:ea typeface="Verdana"/>
              </a:rPr>
              <a:t>un oggetto </a:t>
            </a:r>
            <a:r>
              <a:rPr lang="it-IT" sz="2000" b="1" dirty="0" smtClean="0">
                <a:solidFill>
                  <a:srgbClr val="002060"/>
                </a:solidFill>
                <a:latin typeface="Verdana"/>
                <a:ea typeface="Verdana"/>
              </a:rPr>
              <a:t>fisico, </a:t>
            </a:r>
            <a:r>
              <a:rPr lang="it-IT" sz="2000" b="1" dirty="0">
                <a:solidFill>
                  <a:srgbClr val="002060"/>
                </a:solidFill>
                <a:latin typeface="Verdana"/>
                <a:ea typeface="Verdana"/>
              </a:rPr>
              <a:t>viene vista come una dotazione d'ufficio, al pari della fotocopiatrice o della </a:t>
            </a:r>
            <a:r>
              <a:rPr lang="it-IT" sz="2000" b="1" dirty="0" smtClean="0">
                <a:solidFill>
                  <a:srgbClr val="002060"/>
                </a:solidFill>
                <a:latin typeface="Verdana"/>
                <a:ea typeface="Verdana"/>
              </a:rPr>
              <a:t>plastificatrice</a:t>
            </a:r>
            <a:r>
              <a:rPr lang="it-IT" sz="2000" b="1" dirty="0">
                <a:solidFill>
                  <a:srgbClr val="002060"/>
                </a:solidFill>
                <a:latin typeface="Verdana"/>
                <a:ea typeface="Verdana"/>
              </a:rPr>
              <a:t>.</a:t>
            </a:r>
            <a:endParaRPr lang="it-IT" sz="2000" b="1" dirty="0" smtClean="0">
              <a:solidFill>
                <a:srgbClr val="002060"/>
              </a:solidFill>
              <a:latin typeface="Verdana"/>
              <a:ea typeface="Verdana"/>
            </a:endParaRPr>
          </a:p>
        </p:txBody>
      </p:sp>
    </p:spTree>
    <p:extLst>
      <p:ext uri="{BB962C8B-B14F-4D97-AF65-F5344CB8AC3E}">
        <p14:creationId xmlns:p14="http://schemas.microsoft.com/office/powerpoint/2010/main" val="29072325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75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75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0" y="773931"/>
            <a:ext cx="9144000" cy="3477875"/>
          </a:xfrm>
          <a:prstGeom prst="rect">
            <a:avLst/>
          </a:prstGeom>
          <a:noFill/>
        </p:spPr>
        <p:txBody>
          <a:bodyPr wrap="square" rtlCol="0">
            <a:spAutoFit/>
          </a:bodyPr>
          <a:lstStyle/>
          <a:p>
            <a:pPr marL="342900" indent="-342900" algn="just">
              <a:buFont typeface="Arial" panose="020B0604020202020204" pitchFamily="34" charset="0"/>
              <a:buChar char="•"/>
            </a:pPr>
            <a:r>
              <a:rPr lang="it-IT" sz="2000" b="1" dirty="0" smtClean="0">
                <a:solidFill>
                  <a:srgbClr val="002060"/>
                </a:solidFill>
                <a:latin typeface="Verdana"/>
                <a:ea typeface="Verdana"/>
              </a:rPr>
              <a:t>Tornando al rapporto pubblico privato:</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Pensiamo </a:t>
            </a:r>
            <a:r>
              <a:rPr lang="it-IT" sz="2000" b="1" dirty="0">
                <a:solidFill>
                  <a:srgbClr val="002060"/>
                </a:solidFill>
                <a:latin typeface="Verdana"/>
                <a:ea typeface="Verdana"/>
              </a:rPr>
              <a:t>alle Poste, che tagliano gli uffici (= pubblico servizio) nei paesini di </a:t>
            </a:r>
            <a:r>
              <a:rPr lang="it-IT" sz="2000" b="1" dirty="0" smtClean="0">
                <a:solidFill>
                  <a:srgbClr val="002060"/>
                </a:solidFill>
                <a:latin typeface="Verdana"/>
                <a:ea typeface="Verdana"/>
              </a:rPr>
              <a:t>montagna.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Pensiamo alle </a:t>
            </a:r>
            <a:r>
              <a:rPr lang="it-IT" sz="2000" b="1" dirty="0">
                <a:solidFill>
                  <a:srgbClr val="002060"/>
                </a:solidFill>
                <a:latin typeface="Verdana"/>
                <a:ea typeface="Verdana"/>
              </a:rPr>
              <a:t>ferrovie, che tagliano i rami secchi isolando le comunità meno redditizie. </a:t>
            </a:r>
            <a:endParaRPr lang="it-IT" sz="2000" b="1" dirty="0" smtClean="0">
              <a:solidFill>
                <a:srgbClr val="002060"/>
              </a:solidFill>
              <a:latin typeface="Verdana"/>
              <a:ea typeface="Verdana"/>
            </a:endParaRPr>
          </a:p>
          <a:p>
            <a:pPr marL="800100" lvl="1" indent="-342900" algn="just">
              <a:buFont typeface="Arial" panose="020B0604020202020204" pitchFamily="34" charset="0"/>
              <a:buChar char="•"/>
            </a:pPr>
            <a:r>
              <a:rPr lang="it-IT" sz="2000" b="1" dirty="0" smtClean="0">
                <a:solidFill>
                  <a:srgbClr val="002060"/>
                </a:solidFill>
                <a:latin typeface="Verdana"/>
                <a:ea typeface="Verdana"/>
              </a:rPr>
              <a:t>Riuscite </a:t>
            </a:r>
            <a:r>
              <a:rPr lang="it-IT" sz="2000" b="1" dirty="0">
                <a:solidFill>
                  <a:srgbClr val="002060"/>
                </a:solidFill>
                <a:latin typeface="Verdana"/>
                <a:ea typeface="Verdana"/>
              </a:rPr>
              <a:t>ad immaginarvi la polizia, i vigili del fuoco, i tribunali interamente privatizzati</a:t>
            </a:r>
            <a:r>
              <a:rPr lang="it-IT" sz="2000" b="1" dirty="0" smtClean="0">
                <a:solidFill>
                  <a:srgbClr val="002060"/>
                </a:solidFill>
                <a:latin typeface="Verdana"/>
                <a:ea typeface="Verdana"/>
              </a:rPr>
              <a:t>?</a:t>
            </a:r>
          </a:p>
          <a:p>
            <a:pPr marL="800100" lvl="1" indent="-342900" algn="just">
              <a:buFont typeface="Arial" panose="020B0604020202020204" pitchFamily="34" charset="0"/>
              <a:buChar char="•"/>
            </a:pPr>
            <a:r>
              <a:rPr lang="it-IT" sz="2000" b="1" dirty="0">
                <a:solidFill>
                  <a:srgbClr val="002060"/>
                </a:solidFill>
                <a:latin typeface="Verdana"/>
                <a:ea typeface="Verdana"/>
              </a:rPr>
              <a:t>Prima di </a:t>
            </a:r>
            <a:r>
              <a:rPr lang="it-IT" sz="2000" b="1" dirty="0" err="1">
                <a:solidFill>
                  <a:srgbClr val="002060"/>
                </a:solidFill>
                <a:latin typeface="Verdana"/>
                <a:ea typeface="Verdana"/>
              </a:rPr>
              <a:t>bitcoin</a:t>
            </a:r>
            <a:r>
              <a:rPr lang="it-IT" sz="2000" b="1" dirty="0">
                <a:solidFill>
                  <a:srgbClr val="002060"/>
                </a:solidFill>
                <a:latin typeface="Verdana"/>
                <a:ea typeface="Verdana"/>
              </a:rPr>
              <a:t> avrei anche faticato ad immaginarmi una moneta senza uno Stato, ma resto comunque dell’idea che alcune funzioni debbano restare pubbliche.</a:t>
            </a:r>
          </a:p>
          <a:p>
            <a:pPr marL="800100" lvl="1" indent="-342900" algn="just">
              <a:buFont typeface="Arial" panose="020B0604020202020204" pitchFamily="34" charset="0"/>
              <a:buChar char="•"/>
            </a:pPr>
            <a:endParaRPr lang="it-IT" sz="2000" b="1" dirty="0" smtClean="0">
              <a:solidFill>
                <a:srgbClr val="002060"/>
              </a:solidFill>
              <a:latin typeface="Verdana"/>
              <a:ea typeface="Verdana"/>
            </a:endParaRPr>
          </a:p>
        </p:txBody>
      </p:sp>
      <p:pic>
        <p:nvPicPr>
          <p:cNvPr id="2" name="Immagine 1"/>
          <p:cNvPicPr>
            <a:picLocks noChangeAspect="1"/>
          </p:cNvPicPr>
          <p:nvPr/>
        </p:nvPicPr>
        <p:blipFill>
          <a:blip r:embed="rId4"/>
          <a:stretch>
            <a:fillRect/>
          </a:stretch>
        </p:blipFill>
        <p:spPr>
          <a:xfrm>
            <a:off x="1259633" y="3848026"/>
            <a:ext cx="6624736" cy="1300237"/>
          </a:xfrm>
          <a:prstGeom prst="rect">
            <a:avLst/>
          </a:prstGeom>
        </p:spPr>
      </p:pic>
    </p:spTree>
    <p:extLst>
      <p:ext uri="{BB962C8B-B14F-4D97-AF65-F5344CB8AC3E}">
        <p14:creationId xmlns:p14="http://schemas.microsoft.com/office/powerpoint/2010/main" val="1013362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1061963"/>
            <a:ext cx="8820472" cy="3477875"/>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Lo Stato </a:t>
            </a:r>
            <a:r>
              <a:rPr lang="it-IT" sz="2200" b="1" dirty="0">
                <a:solidFill>
                  <a:srgbClr val="002060"/>
                </a:solidFill>
                <a:latin typeface="Verdana"/>
                <a:ea typeface="Verdana"/>
              </a:rPr>
              <a:t>Civile come lo conosciamo oggi è nato, come sistema pubblico, in </a:t>
            </a:r>
            <a:r>
              <a:rPr lang="it-IT" sz="2200" b="1" dirty="0" smtClean="0">
                <a:solidFill>
                  <a:srgbClr val="002060"/>
                </a:solidFill>
                <a:latin typeface="Verdana"/>
                <a:ea typeface="Verdana"/>
              </a:rPr>
              <a:t>Francia.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Fino </a:t>
            </a:r>
            <a:r>
              <a:rPr lang="it-IT" sz="2200" b="1" dirty="0">
                <a:solidFill>
                  <a:srgbClr val="002060"/>
                </a:solidFill>
                <a:latin typeface="Verdana"/>
                <a:ea typeface="Verdana"/>
              </a:rPr>
              <a:t>ad allora era stata la Chiesa (dal Concilio di Trento, 1545 -1563) a gestire i registri di battesimo, matrimonio e </a:t>
            </a:r>
            <a:r>
              <a:rPr lang="it-IT" sz="2200" b="1" dirty="0" smtClean="0">
                <a:solidFill>
                  <a:srgbClr val="002060"/>
                </a:solidFill>
                <a:latin typeface="Verdana"/>
                <a:ea typeface="Verdana"/>
              </a:rPr>
              <a:t>morte.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Escludendo </a:t>
            </a:r>
            <a:r>
              <a:rPr lang="it-IT" sz="2200" b="1" i="1" dirty="0">
                <a:solidFill>
                  <a:srgbClr val="002060"/>
                </a:solidFill>
                <a:latin typeface="Verdana"/>
                <a:ea typeface="Verdana"/>
              </a:rPr>
              <a:t>de facto </a:t>
            </a:r>
            <a:r>
              <a:rPr lang="it-IT" sz="2200" b="1" dirty="0">
                <a:solidFill>
                  <a:srgbClr val="002060"/>
                </a:solidFill>
                <a:latin typeface="Verdana"/>
                <a:ea typeface="Verdana"/>
              </a:rPr>
              <a:t>i non cattolici.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La </a:t>
            </a:r>
            <a:r>
              <a:rPr lang="it-IT" sz="2200" b="1" dirty="0">
                <a:solidFill>
                  <a:srgbClr val="002060"/>
                </a:solidFill>
                <a:latin typeface="Verdana"/>
                <a:ea typeface="Verdana"/>
              </a:rPr>
              <a:t>nascita dello stato civile segna anche il passaggio da suddito a </a:t>
            </a:r>
            <a:r>
              <a:rPr lang="it-IT" sz="2200" b="1" dirty="0" smtClean="0">
                <a:solidFill>
                  <a:srgbClr val="002060"/>
                </a:solidFill>
                <a:latin typeface="Verdana"/>
                <a:ea typeface="Verdana"/>
              </a:rPr>
              <a:t>cittadino.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Prima </a:t>
            </a:r>
            <a:r>
              <a:rPr lang="it-IT" sz="2200" b="1" dirty="0">
                <a:solidFill>
                  <a:srgbClr val="002060"/>
                </a:solidFill>
                <a:latin typeface="Verdana"/>
                <a:ea typeface="Verdana"/>
              </a:rPr>
              <a:t>ciò che interessava era la statura fisica per tenere in mano una spada o un fucile. </a:t>
            </a:r>
            <a:endParaRPr lang="it-IT" sz="2200" b="1" dirty="0" smtClean="0">
              <a:solidFill>
                <a:srgbClr val="002060"/>
              </a:solidFill>
              <a:latin typeface="Verdana"/>
              <a:ea typeface="Verdana"/>
            </a:endParaRPr>
          </a:p>
        </p:txBody>
      </p:sp>
    </p:spTree>
    <p:extLst>
      <p:ext uri="{BB962C8B-B14F-4D97-AF65-F5344CB8AC3E}">
        <p14:creationId xmlns:p14="http://schemas.microsoft.com/office/powerpoint/2010/main" val="2967104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4154984"/>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Se </a:t>
            </a:r>
            <a:r>
              <a:rPr lang="it-IT" sz="2200" b="1" dirty="0">
                <a:solidFill>
                  <a:srgbClr val="002060"/>
                </a:solidFill>
                <a:latin typeface="Verdana"/>
                <a:ea typeface="Verdana"/>
              </a:rPr>
              <a:t>dovessimo pensare di esternalizzare funzioni di questo tipo faremmo un passo indietro, torneremmo al </a:t>
            </a:r>
            <a:r>
              <a:rPr lang="it-IT" sz="2200" b="1" dirty="0" smtClean="0">
                <a:solidFill>
                  <a:srgbClr val="002060"/>
                </a:solidFill>
                <a:latin typeface="Verdana"/>
                <a:ea typeface="Verdana"/>
              </a:rPr>
              <a:t>1700. </a:t>
            </a:r>
            <a:endParaRPr lang="it-IT" sz="2200" b="1" dirty="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Al registro </a:t>
            </a:r>
            <a:r>
              <a:rPr lang="it-IT" sz="2200" b="1" dirty="0">
                <a:solidFill>
                  <a:srgbClr val="002060"/>
                </a:solidFill>
                <a:latin typeface="Verdana"/>
                <a:ea typeface="Verdana"/>
              </a:rPr>
              <a:t>dei battesimi </a:t>
            </a:r>
            <a:r>
              <a:rPr lang="it-IT" sz="2200" b="1" dirty="0" smtClean="0">
                <a:solidFill>
                  <a:srgbClr val="002060"/>
                </a:solidFill>
                <a:latin typeface="Verdana"/>
                <a:ea typeface="Verdana"/>
              </a:rPr>
              <a:t>verrebbe sostituito </a:t>
            </a:r>
            <a:r>
              <a:rPr lang="it-IT" sz="2200" b="1" dirty="0">
                <a:solidFill>
                  <a:srgbClr val="002060"/>
                </a:solidFill>
                <a:latin typeface="Verdana"/>
                <a:ea typeface="Verdana"/>
              </a:rPr>
              <a:t>quello dei </a:t>
            </a:r>
            <a:r>
              <a:rPr lang="it-IT" sz="2200" b="1" dirty="0" smtClean="0">
                <a:solidFill>
                  <a:srgbClr val="002060"/>
                </a:solidFill>
                <a:latin typeface="Verdana"/>
                <a:ea typeface="Verdana"/>
              </a:rPr>
              <a:t>consumatori. </a:t>
            </a:r>
          </a:p>
          <a:p>
            <a:pPr marL="1257300" lvl="2" indent="-342900" algn="just">
              <a:buFont typeface="Arial" panose="020B0604020202020204" pitchFamily="34" charset="0"/>
              <a:buChar char="•"/>
            </a:pPr>
            <a:r>
              <a:rPr lang="it-IT" sz="2200" b="1" dirty="0" smtClean="0">
                <a:solidFill>
                  <a:srgbClr val="002060"/>
                </a:solidFill>
                <a:latin typeface="Verdana"/>
                <a:ea typeface="Verdana"/>
              </a:rPr>
              <a:t>Le </a:t>
            </a:r>
            <a:r>
              <a:rPr lang="it-IT" sz="2200" b="1" dirty="0">
                <a:solidFill>
                  <a:srgbClr val="002060"/>
                </a:solidFill>
                <a:latin typeface="Verdana"/>
                <a:ea typeface="Verdana"/>
              </a:rPr>
              <a:t>multinazionali </a:t>
            </a:r>
            <a:r>
              <a:rPr lang="it-IT" sz="2200" b="1" dirty="0" smtClean="0">
                <a:solidFill>
                  <a:srgbClr val="002060"/>
                </a:solidFill>
                <a:latin typeface="Verdana"/>
                <a:ea typeface="Verdana"/>
              </a:rPr>
              <a:t>avrebbero interesse a registrare i consumatori ed escludere chi </a:t>
            </a:r>
            <a:r>
              <a:rPr lang="it-IT" sz="2200" b="1" dirty="0">
                <a:solidFill>
                  <a:srgbClr val="002060"/>
                </a:solidFill>
                <a:latin typeface="Verdana"/>
                <a:ea typeface="Verdana"/>
              </a:rPr>
              <a:t>per handicap o stato di povertà non è in grado di fare </a:t>
            </a:r>
            <a:r>
              <a:rPr lang="it-IT" sz="2200" b="1" dirty="0" smtClean="0">
                <a:solidFill>
                  <a:srgbClr val="002060"/>
                </a:solidFill>
                <a:latin typeface="Verdana"/>
                <a:ea typeface="Verdana"/>
              </a:rPr>
              <a:t>acquisti.</a:t>
            </a:r>
          </a:p>
          <a:p>
            <a:pPr marL="1257300" lvl="2" indent="-342900" algn="just">
              <a:buFont typeface="Arial" panose="020B0604020202020204" pitchFamily="34" charset="0"/>
              <a:buChar char="•"/>
            </a:pPr>
            <a:r>
              <a:rPr lang="it-IT" sz="2200" b="1" dirty="0" smtClean="0">
                <a:solidFill>
                  <a:srgbClr val="002060"/>
                </a:solidFill>
                <a:latin typeface="Verdana"/>
                <a:ea typeface="Verdana"/>
              </a:rPr>
              <a:t>Chi non può esibire </a:t>
            </a:r>
            <a:r>
              <a:rPr lang="it-IT" sz="2200" b="1" dirty="0">
                <a:solidFill>
                  <a:srgbClr val="002060"/>
                </a:solidFill>
                <a:latin typeface="Verdana"/>
                <a:ea typeface="Verdana"/>
              </a:rPr>
              <a:t>un profilo interessante</a:t>
            </a:r>
            <a:r>
              <a:rPr lang="it-IT" sz="2200" b="1" dirty="0" smtClean="0">
                <a:solidFill>
                  <a:srgbClr val="002060"/>
                </a:solidFill>
                <a:latin typeface="Verdana"/>
                <a:ea typeface="Verdana"/>
              </a:rPr>
              <a:t>.</a:t>
            </a:r>
          </a:p>
          <a:p>
            <a:pPr marL="1257300" lvl="2" indent="-342900" algn="just">
              <a:buFont typeface="Arial" panose="020B0604020202020204" pitchFamily="34" charset="0"/>
              <a:buChar char="•"/>
            </a:pPr>
            <a:endParaRPr lang="it-IT" sz="1200" b="1" dirty="0" smtClean="0">
              <a:solidFill>
                <a:srgbClr val="002060"/>
              </a:solidFill>
              <a:latin typeface="Verdana"/>
              <a:ea typeface="Verdana"/>
            </a:endParaRPr>
          </a:p>
          <a:p>
            <a:pPr marL="800100" lvl="1" indent="-342900" algn="just">
              <a:buFont typeface="Arial" panose="020B0604020202020204" pitchFamily="34" charset="0"/>
              <a:buChar char="•"/>
            </a:pPr>
            <a:r>
              <a:rPr lang="it-IT" sz="2400" b="1" dirty="0" smtClean="0">
                <a:solidFill>
                  <a:srgbClr val="FF0066"/>
                </a:solidFill>
                <a:latin typeface="Verdana"/>
                <a:ea typeface="Verdana"/>
              </a:rPr>
              <a:t>Sto </a:t>
            </a:r>
            <a:r>
              <a:rPr lang="it-IT" sz="2400" b="1" dirty="0">
                <a:solidFill>
                  <a:srgbClr val="FF0066"/>
                </a:solidFill>
                <a:latin typeface="Verdana"/>
                <a:ea typeface="Verdana"/>
              </a:rPr>
              <a:t>esagerando? Sono pessimista?</a:t>
            </a:r>
            <a:endParaRPr lang="it-IT" sz="2400" b="1" dirty="0" smtClean="0">
              <a:solidFill>
                <a:srgbClr val="FF0066"/>
              </a:solidFill>
              <a:latin typeface="Verdana"/>
              <a:ea typeface="Verdana"/>
            </a:endParaRPr>
          </a:p>
        </p:txBody>
      </p:sp>
    </p:spTree>
    <p:extLst>
      <p:ext uri="{BB962C8B-B14F-4D97-AF65-F5344CB8AC3E}">
        <p14:creationId xmlns:p14="http://schemas.microsoft.com/office/powerpoint/2010/main" val="2392798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75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0" y="773931"/>
            <a:ext cx="8820472" cy="1323439"/>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smtClean="0">
                <a:solidFill>
                  <a:srgbClr val="002060"/>
                </a:solidFill>
                <a:latin typeface="Verdana"/>
                <a:ea typeface="Verdana"/>
              </a:rPr>
              <a:t>Come mai </a:t>
            </a:r>
            <a:r>
              <a:rPr lang="it-IT" sz="2000" b="1" dirty="0">
                <a:solidFill>
                  <a:srgbClr val="002060"/>
                </a:solidFill>
                <a:latin typeface="Verdana"/>
                <a:ea typeface="Verdana"/>
              </a:rPr>
              <a:t>l’art. 35 D.P.R. 445/00 attribuisce valore di documento a tutte le tessere rilasciate </a:t>
            </a:r>
            <a:r>
              <a:rPr lang="it-IT" sz="2000" b="1" dirty="0">
                <a:solidFill>
                  <a:srgbClr val="FF0066"/>
                </a:solidFill>
                <a:latin typeface="Verdana"/>
                <a:ea typeface="Verdana"/>
              </a:rPr>
              <a:t>dallo </a:t>
            </a:r>
            <a:r>
              <a:rPr lang="it-IT" sz="2000" b="1" dirty="0" smtClean="0">
                <a:solidFill>
                  <a:srgbClr val="FF0066"/>
                </a:solidFill>
                <a:latin typeface="Verdana"/>
                <a:ea typeface="Verdana"/>
              </a:rPr>
              <a:t>Stato</a:t>
            </a:r>
            <a:r>
              <a:rPr lang="it-IT" sz="2000" b="1" dirty="0" smtClean="0">
                <a:solidFill>
                  <a:srgbClr val="002060"/>
                </a:solidFill>
                <a:latin typeface="Verdana"/>
                <a:ea typeface="Verdana"/>
              </a:rPr>
              <a:t>,</a:t>
            </a:r>
            <a:r>
              <a:rPr lang="it-IT" sz="2000" b="1" dirty="0" smtClean="0">
                <a:solidFill>
                  <a:srgbClr val="FF0066"/>
                </a:solidFill>
                <a:latin typeface="Verdana"/>
                <a:ea typeface="Verdana"/>
              </a:rPr>
              <a:t> </a:t>
            </a:r>
            <a:r>
              <a:rPr lang="it-IT" sz="2000" b="1" dirty="0">
                <a:solidFill>
                  <a:srgbClr val="002060"/>
                </a:solidFill>
                <a:latin typeface="Verdana"/>
                <a:ea typeface="Verdana"/>
              </a:rPr>
              <a:t>purché munite di fotografia, e la nostra identità sui siti pubblici è stata affidata a Poste, TIM e </a:t>
            </a:r>
            <a:r>
              <a:rPr lang="it-IT" sz="2000" b="1" dirty="0" err="1">
                <a:solidFill>
                  <a:srgbClr val="002060"/>
                </a:solidFill>
                <a:latin typeface="Verdana"/>
                <a:ea typeface="Verdana"/>
              </a:rPr>
              <a:t>Infocert</a:t>
            </a:r>
            <a:r>
              <a:rPr lang="it-IT" sz="2000" b="1" dirty="0">
                <a:solidFill>
                  <a:srgbClr val="002060"/>
                </a:solidFill>
                <a:latin typeface="Verdana"/>
                <a:ea typeface="Verdana"/>
              </a:rPr>
              <a:t>? </a:t>
            </a:r>
          </a:p>
        </p:txBody>
      </p:sp>
      <p:pic>
        <p:nvPicPr>
          <p:cNvPr id="2" name="Immagine 1"/>
          <p:cNvPicPr>
            <a:picLocks noChangeAspect="1"/>
          </p:cNvPicPr>
          <p:nvPr/>
        </p:nvPicPr>
        <p:blipFill>
          <a:blip r:embed="rId4"/>
          <a:stretch>
            <a:fillRect/>
          </a:stretch>
        </p:blipFill>
        <p:spPr>
          <a:xfrm>
            <a:off x="1619672" y="2133407"/>
            <a:ext cx="6552728" cy="3046821"/>
          </a:xfrm>
          <a:prstGeom prst="rect">
            <a:avLst/>
          </a:prstGeom>
        </p:spPr>
      </p:pic>
    </p:spTree>
    <p:extLst>
      <p:ext uri="{BB962C8B-B14F-4D97-AF65-F5344CB8AC3E}">
        <p14:creationId xmlns:p14="http://schemas.microsoft.com/office/powerpoint/2010/main" val="326527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3785652"/>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a:solidFill>
                  <a:srgbClr val="002060"/>
                </a:solidFill>
                <a:latin typeface="Verdana"/>
                <a:ea typeface="Verdana"/>
              </a:rPr>
              <a:t>Perché molti Comuni affidano a ditte </a:t>
            </a:r>
            <a:r>
              <a:rPr lang="it-IT" sz="2000" b="1" dirty="0" smtClean="0">
                <a:solidFill>
                  <a:srgbClr val="002060"/>
                </a:solidFill>
                <a:latin typeface="Verdana"/>
                <a:ea typeface="Verdana"/>
              </a:rPr>
              <a:t>private: </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La </a:t>
            </a:r>
            <a:r>
              <a:rPr lang="it-IT" sz="2000" b="1" dirty="0">
                <a:solidFill>
                  <a:srgbClr val="002060"/>
                </a:solidFill>
                <a:latin typeface="Verdana"/>
                <a:ea typeface="Verdana"/>
              </a:rPr>
              <a:t>gestione dei </a:t>
            </a:r>
            <a:r>
              <a:rPr lang="it-IT" sz="2000" b="1" dirty="0" smtClean="0">
                <a:solidFill>
                  <a:srgbClr val="002060"/>
                </a:solidFill>
                <a:latin typeface="Verdana"/>
                <a:ea typeface="Verdana"/>
              </a:rPr>
              <a:t>tributi.</a:t>
            </a:r>
          </a:p>
          <a:p>
            <a:pPr marL="1257300" lvl="2" indent="-342900" algn="just">
              <a:buFont typeface="Arial" panose="020B0604020202020204" pitchFamily="34" charset="0"/>
              <a:buChar char="•"/>
            </a:pPr>
            <a:r>
              <a:rPr lang="it-IT" sz="2000" b="1" dirty="0">
                <a:solidFill>
                  <a:srgbClr val="002060"/>
                </a:solidFill>
                <a:latin typeface="Verdana"/>
                <a:ea typeface="Verdana"/>
              </a:rPr>
              <a:t>L</a:t>
            </a:r>
            <a:r>
              <a:rPr lang="it-IT" sz="2000" b="1" dirty="0" smtClean="0">
                <a:solidFill>
                  <a:srgbClr val="002060"/>
                </a:solidFill>
                <a:latin typeface="Verdana"/>
                <a:ea typeface="Verdana"/>
              </a:rPr>
              <a:t>e </a:t>
            </a:r>
            <a:r>
              <a:rPr lang="it-IT" sz="2000" b="1" dirty="0">
                <a:solidFill>
                  <a:srgbClr val="002060"/>
                </a:solidFill>
                <a:latin typeface="Verdana"/>
                <a:ea typeface="Verdana"/>
              </a:rPr>
              <a:t>relative </a:t>
            </a:r>
            <a:r>
              <a:rPr lang="it-IT" sz="2000" b="1" dirty="0" smtClean="0">
                <a:solidFill>
                  <a:srgbClr val="002060"/>
                </a:solidFill>
                <a:latin typeface="Verdana"/>
                <a:ea typeface="Verdana"/>
              </a:rPr>
              <a:t>verifiche.</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Le azioni </a:t>
            </a:r>
            <a:r>
              <a:rPr lang="it-IT" sz="2000" b="1" dirty="0">
                <a:solidFill>
                  <a:srgbClr val="002060"/>
                </a:solidFill>
                <a:latin typeface="Verdana"/>
                <a:ea typeface="Verdana"/>
              </a:rPr>
              <a:t>di recupero </a:t>
            </a:r>
            <a:r>
              <a:rPr lang="it-IT" sz="2000" b="1" dirty="0" smtClean="0">
                <a:solidFill>
                  <a:srgbClr val="002060"/>
                </a:solidFill>
                <a:latin typeface="Verdana"/>
                <a:ea typeface="Verdana"/>
              </a:rPr>
              <a:t>crediti.</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Perché </a:t>
            </a:r>
            <a:r>
              <a:rPr lang="it-IT" sz="2000" b="1" dirty="0">
                <a:solidFill>
                  <a:srgbClr val="002060"/>
                </a:solidFill>
                <a:latin typeface="Verdana"/>
                <a:ea typeface="Verdana"/>
              </a:rPr>
              <a:t>esistono ditte private </a:t>
            </a:r>
            <a:r>
              <a:rPr lang="it-IT" sz="2000" b="1" dirty="0" smtClean="0">
                <a:solidFill>
                  <a:srgbClr val="002060"/>
                </a:solidFill>
                <a:latin typeface="Verdana"/>
                <a:ea typeface="Verdana"/>
              </a:rPr>
              <a:t>che:</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rilevano </a:t>
            </a:r>
            <a:r>
              <a:rPr lang="it-IT" sz="2000" b="1" dirty="0">
                <a:solidFill>
                  <a:srgbClr val="002060"/>
                </a:solidFill>
                <a:latin typeface="Verdana"/>
                <a:ea typeface="Verdana"/>
              </a:rPr>
              <a:t>le violazioni del codice della strada </a:t>
            </a:r>
            <a:endParaRPr lang="it-IT" sz="2000" b="1" dirty="0" smtClean="0">
              <a:solidFill>
                <a:srgbClr val="002060"/>
              </a:solidFill>
              <a:latin typeface="Verdana"/>
              <a:ea typeface="Verdana"/>
            </a:endParaRPr>
          </a:p>
          <a:p>
            <a:pPr marL="1257300" lvl="2" indent="-342900" algn="just">
              <a:buFont typeface="Arial" panose="020B0604020202020204" pitchFamily="34" charset="0"/>
              <a:buChar char="•"/>
            </a:pPr>
            <a:r>
              <a:rPr lang="it-IT" sz="2000" b="1" dirty="0" smtClean="0">
                <a:solidFill>
                  <a:srgbClr val="002060"/>
                </a:solidFill>
                <a:latin typeface="Verdana"/>
                <a:ea typeface="Verdana"/>
              </a:rPr>
              <a:t>gestiscono </a:t>
            </a:r>
            <a:r>
              <a:rPr lang="it-IT" sz="2000" b="1" dirty="0">
                <a:solidFill>
                  <a:srgbClr val="002060"/>
                </a:solidFill>
                <a:latin typeface="Verdana"/>
                <a:ea typeface="Verdana"/>
              </a:rPr>
              <a:t>tutta la </a:t>
            </a:r>
            <a:r>
              <a:rPr lang="it-IT" sz="2000" b="1" dirty="0" smtClean="0">
                <a:solidFill>
                  <a:srgbClr val="002060"/>
                </a:solidFill>
                <a:latin typeface="Verdana"/>
                <a:ea typeface="Verdana"/>
              </a:rPr>
              <a:t>pratica "chiavi </a:t>
            </a:r>
            <a:r>
              <a:rPr lang="it-IT" sz="2000" b="1" dirty="0">
                <a:solidFill>
                  <a:srgbClr val="002060"/>
                </a:solidFill>
                <a:latin typeface="Verdana"/>
                <a:ea typeface="Verdana"/>
              </a:rPr>
              <a:t>in </a:t>
            </a:r>
            <a:r>
              <a:rPr lang="it-IT" sz="2000" b="1" dirty="0" smtClean="0">
                <a:solidFill>
                  <a:srgbClr val="002060"/>
                </a:solidFill>
                <a:latin typeface="Verdana"/>
                <a:ea typeface="Verdana"/>
              </a:rPr>
              <a:t>mano"?</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Per contro </a:t>
            </a:r>
            <a:r>
              <a:rPr lang="it-IT" sz="2000" b="1" dirty="0">
                <a:solidFill>
                  <a:srgbClr val="002060"/>
                </a:solidFill>
                <a:latin typeface="Verdana"/>
                <a:ea typeface="Verdana"/>
              </a:rPr>
              <a:t>funzioni delicate, come la conservazione sostitutiva, per le quali raramente esistono professionalità adeguate all’interno dell’Ente, si impone di non </a:t>
            </a:r>
            <a:r>
              <a:rPr lang="it-IT" sz="2000" b="1" dirty="0" smtClean="0">
                <a:solidFill>
                  <a:srgbClr val="002060"/>
                </a:solidFill>
                <a:latin typeface="Verdana"/>
                <a:ea typeface="Verdana"/>
              </a:rPr>
              <a:t>esternalizzarle.</a:t>
            </a:r>
            <a:endParaRPr lang="it-IT" sz="2000" b="1" dirty="0">
              <a:solidFill>
                <a:srgbClr val="002060"/>
              </a:solidFill>
              <a:latin typeface="Verdana"/>
              <a:ea typeface="Verdana"/>
            </a:endParaRPr>
          </a:p>
        </p:txBody>
      </p:sp>
    </p:spTree>
    <p:extLst>
      <p:ext uri="{BB962C8B-B14F-4D97-AF65-F5344CB8AC3E}">
        <p14:creationId xmlns:p14="http://schemas.microsoft.com/office/powerpoint/2010/main" val="387417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75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75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75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8" y="2625150"/>
            <a:ext cx="3027184" cy="2506887"/>
          </a:xfrm>
          <a:prstGeom prst="rect">
            <a:avLst/>
          </a:prstGeom>
        </p:spPr>
      </p:pic>
      <p:sp>
        <p:nvSpPr>
          <p:cNvPr id="2" name="Title 1"/>
          <p:cNvSpPr>
            <a:spLocks noGrp="1"/>
          </p:cNvSpPr>
          <p:nvPr>
            <p:ph type="title"/>
          </p:nvPr>
        </p:nvSpPr>
        <p:spPr>
          <a:xfrm>
            <a:off x="351394" y="773931"/>
            <a:ext cx="8712968" cy="864096"/>
          </a:xfrm>
        </p:spPr>
        <p:txBody>
          <a:bodyPr vertOverflow="overflow" horzOverflow="clip" vert="horz" wrap="square" lIns="91440" tIns="45720" rIns="91440" bIns="45720" spcCol="0" rtlCol="0" fromWordArt="0" anchor="t" anchorCtr="0" forceAA="0" compatLnSpc="0">
            <a:normAutofit/>
          </a:bodyPr>
          <a:lstStyle/>
          <a:p>
            <a:pPr marL="271463" indent="-271463" algn="just">
              <a:buFont typeface="Arial"/>
              <a:buChar char="•"/>
              <a:defRPr/>
            </a:pPr>
            <a:r>
              <a:rPr lang="it-IT" sz="2200" dirty="0">
                <a:solidFill>
                  <a:srgbClr val="002060"/>
                </a:solidFill>
                <a:latin typeface="Verdana"/>
                <a:ea typeface="Verdana"/>
              </a:rPr>
              <a:t>Internet è certamente una pietra miliare nella storia della </a:t>
            </a:r>
            <a:r>
              <a:rPr lang="it-IT" sz="2200" dirty="0" smtClean="0">
                <a:solidFill>
                  <a:srgbClr val="002060"/>
                </a:solidFill>
                <a:latin typeface="Verdana"/>
                <a:ea typeface="Verdana"/>
              </a:rPr>
              <a:t>civiltà.</a:t>
            </a:r>
            <a:endParaRPr lang="it-IT" sz="2400" dirty="0" smtClean="0">
              <a:latin typeface="Arial Black"/>
              <a:ea typeface="Arial Black"/>
            </a:endParaRPr>
          </a:p>
        </p:txBody>
      </p:sp>
      <p:sp>
        <p:nvSpPr>
          <p:cNvPr id="4" name="Title 1"/>
          <p:cNvSpPr txBox="1">
            <a:spLocks/>
          </p:cNvSpPr>
          <p:nvPr/>
        </p:nvSpPr>
        <p:spPr bwMode="auto">
          <a:xfrm>
            <a:off x="3203848" y="2627687"/>
            <a:ext cx="5608486" cy="1602628"/>
          </a:xfrm>
          <a:prstGeom prst="rect">
            <a:avLst/>
          </a:prstGeom>
        </p:spPr>
        <p:txBody>
          <a:bodyPr vertOverflow="overflow" horzOverflow="clip" vert="horz" wrap="square" lIns="91440" tIns="45720" rIns="91440" bIns="45720" spcCol="0" rtlCol="0" fromWordArt="0" anchor="t" anchorCtr="0" forceAA="0" compatLnSpc="0">
            <a:normAutofit/>
          </a:bodyPr>
          <a:lstStyle>
            <a:lvl1pPr algn="r">
              <a:spcBef>
                <a:spcPts val="0"/>
              </a:spcBef>
              <a:buNone/>
              <a:defRPr sz="4400" b="1">
                <a:solidFill>
                  <a:schemeClr val="tx1"/>
                </a:solidFill>
                <a:latin typeface="+mj-lt"/>
                <a:ea typeface="+mj-ea"/>
              </a:defRPr>
            </a:lvl1pPr>
          </a:lstStyle>
          <a:p>
            <a:pPr marL="271463" indent="-271463" algn="just">
              <a:buFont typeface="Arial"/>
              <a:buChar char="•"/>
              <a:defRPr/>
            </a:pPr>
            <a:r>
              <a:rPr lang="it-IT" sz="2200" dirty="0" smtClean="0">
                <a:solidFill>
                  <a:srgbClr val="002060"/>
                </a:solidFill>
                <a:latin typeface="Verdana"/>
                <a:ea typeface="Verdana"/>
              </a:rPr>
              <a:t>Per la prima volta si può accedere all'intero scibile umano con un dispositivo tascabile.</a:t>
            </a:r>
            <a:endParaRPr lang="it-IT" sz="2200" dirty="0">
              <a:latin typeface="Verdana"/>
              <a:ea typeface="Verdana"/>
            </a:endParaRPr>
          </a:p>
        </p:txBody>
      </p:sp>
      <p:sp>
        <p:nvSpPr>
          <p:cNvPr id="5" name="Title 1"/>
          <p:cNvSpPr txBox="1">
            <a:spLocks/>
          </p:cNvSpPr>
          <p:nvPr/>
        </p:nvSpPr>
        <p:spPr bwMode="auto">
          <a:xfrm>
            <a:off x="348727" y="1513815"/>
            <a:ext cx="8712968" cy="1111335"/>
          </a:xfrm>
          <a:prstGeom prst="rect">
            <a:avLst/>
          </a:prstGeom>
        </p:spPr>
        <p:txBody>
          <a:bodyPr vertOverflow="overflow" horzOverflow="clip" vert="horz" wrap="square" lIns="91440" tIns="45720" rIns="91440" bIns="45720" spcCol="0" rtlCol="0" fromWordArt="0" anchor="t" anchorCtr="0" forceAA="0" compatLnSpc="0">
            <a:normAutofit lnSpcReduction="10000"/>
          </a:bodyPr>
          <a:lstStyle>
            <a:lvl1pPr algn="r">
              <a:spcBef>
                <a:spcPts val="0"/>
              </a:spcBef>
              <a:buNone/>
              <a:defRPr sz="4400" b="1">
                <a:solidFill>
                  <a:schemeClr val="tx1"/>
                </a:solidFill>
                <a:latin typeface="+mj-lt"/>
                <a:ea typeface="+mj-ea"/>
              </a:defRPr>
            </a:lvl1pPr>
          </a:lstStyle>
          <a:p>
            <a:pPr marL="271463" indent="-271463" algn="just">
              <a:buFont typeface="Arial"/>
              <a:buChar char="•"/>
              <a:defRPr/>
            </a:pPr>
            <a:r>
              <a:rPr lang="it-IT" sz="2200" dirty="0" smtClean="0">
                <a:solidFill>
                  <a:srgbClr val="002060"/>
                </a:solidFill>
                <a:latin typeface="Verdana"/>
                <a:ea typeface="Verdana"/>
              </a:rPr>
              <a:t>Una scoperta persino più grande della stampa, che ha richiesto secoli per portare alle masse i suoi benefici.</a:t>
            </a:r>
            <a:endParaRPr lang="it-IT" sz="2400" dirty="0" smtClean="0">
              <a:latin typeface="Arial Black"/>
              <a:ea typeface="Arial Black"/>
            </a:endParaRPr>
          </a:p>
        </p:txBody>
      </p:sp>
    </p:spTree>
    <p:extLst>
      <p:ext uri="{BB962C8B-B14F-4D97-AF65-F5344CB8AC3E}">
        <p14:creationId xmlns:p14="http://schemas.microsoft.com/office/powerpoint/2010/main" val="390314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1+#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7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fill="hold"/>
                                        <p:tgtEl>
                                          <p:spTgt spid="4"/>
                                        </p:tgtEl>
                                        <p:attrNameLst>
                                          <p:attrName>ppt_x</p:attrName>
                                        </p:attrNameLst>
                                      </p:cBhvr>
                                      <p:tavLst>
                                        <p:tav tm="0">
                                          <p:val>
                                            <p:strVal val="1+#ppt_w/2"/>
                                          </p:val>
                                        </p:tav>
                                        <p:tav tm="100000">
                                          <p:val>
                                            <p:strVal val="#ppt_x"/>
                                          </p:val>
                                        </p:tav>
                                      </p:tavLst>
                                    </p:anim>
                                    <p:anim calcmode="lin" valueType="num">
                                      <p:cBhvr additive="base">
                                        <p:cTn id="25"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4154984"/>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Oggi </a:t>
            </a:r>
            <a:r>
              <a:rPr lang="it-IT" sz="2200" b="1" dirty="0">
                <a:solidFill>
                  <a:srgbClr val="002060"/>
                </a:solidFill>
                <a:latin typeface="Verdana"/>
                <a:ea typeface="Verdana"/>
              </a:rPr>
              <a:t>col telelavoro molte funzioni posso essere svolte da </a:t>
            </a:r>
            <a:r>
              <a:rPr lang="it-IT" sz="2200" b="1" dirty="0" smtClean="0">
                <a:solidFill>
                  <a:srgbClr val="002060"/>
                </a:solidFill>
                <a:latin typeface="Verdana"/>
                <a:ea typeface="Verdana"/>
              </a:rPr>
              <a:t>remoto</a:t>
            </a:r>
            <a:r>
              <a:rPr lang="it-IT" sz="2200" b="1" dirty="0">
                <a:solidFill>
                  <a:srgbClr val="002060"/>
                </a:solidFill>
                <a:latin typeface="Verdana"/>
                <a:ea typeface="Verdana"/>
              </a:rPr>
              <a:t>.</a:t>
            </a:r>
            <a:endParaRPr lang="it-IT" sz="2200" b="1" dirty="0" smtClean="0">
              <a:solidFill>
                <a:srgbClr val="002060"/>
              </a:solidFill>
              <a:latin typeface="Verdana"/>
              <a:ea typeface="Verdana"/>
            </a:endParaRPr>
          </a:p>
          <a:p>
            <a:pPr marL="1257300" lvl="2" indent="-342900" algn="just">
              <a:buFont typeface="Arial" panose="020B0604020202020204" pitchFamily="34" charset="0"/>
              <a:buChar char="•"/>
            </a:pPr>
            <a:r>
              <a:rPr lang="it-IT" sz="2200" b="1" dirty="0" smtClean="0">
                <a:solidFill>
                  <a:srgbClr val="002060"/>
                </a:solidFill>
                <a:latin typeface="Verdana"/>
                <a:ea typeface="Verdana"/>
              </a:rPr>
              <a:t>Il </a:t>
            </a:r>
            <a:r>
              <a:rPr lang="it-IT" sz="2200" b="1" dirty="0">
                <a:solidFill>
                  <a:srgbClr val="002060"/>
                </a:solidFill>
                <a:latin typeface="Verdana"/>
                <a:ea typeface="Verdana"/>
              </a:rPr>
              <a:t>che </a:t>
            </a:r>
            <a:r>
              <a:rPr lang="it-IT" sz="2200" b="1" dirty="0" smtClean="0">
                <a:solidFill>
                  <a:srgbClr val="002060"/>
                </a:solidFill>
                <a:latin typeface="Verdana"/>
                <a:ea typeface="Verdana"/>
              </a:rPr>
              <a:t>non </a:t>
            </a:r>
            <a:r>
              <a:rPr lang="it-IT" sz="2200" b="1" dirty="0">
                <a:solidFill>
                  <a:srgbClr val="002060"/>
                </a:solidFill>
                <a:latin typeface="Verdana"/>
                <a:ea typeface="Verdana"/>
              </a:rPr>
              <a:t>significa che debbano essere affidate ad una ditta </a:t>
            </a:r>
            <a:r>
              <a:rPr lang="it-IT" sz="2200" b="1" dirty="0" smtClean="0">
                <a:solidFill>
                  <a:srgbClr val="002060"/>
                </a:solidFill>
                <a:latin typeface="Verdana"/>
                <a:ea typeface="Verdana"/>
              </a:rPr>
              <a:t>esterna. </a:t>
            </a:r>
          </a:p>
          <a:p>
            <a:pPr marL="1257300" lvl="2" indent="-342900" algn="just">
              <a:buFont typeface="Arial" panose="020B0604020202020204" pitchFamily="34" charset="0"/>
              <a:buChar char="•"/>
            </a:pPr>
            <a:r>
              <a:rPr lang="it-IT" sz="2200" b="1" dirty="0" smtClean="0">
                <a:solidFill>
                  <a:srgbClr val="002060"/>
                </a:solidFill>
                <a:latin typeface="Verdana"/>
                <a:ea typeface="Verdana"/>
              </a:rPr>
              <a:t>Significa che </a:t>
            </a:r>
            <a:r>
              <a:rPr lang="it-IT" sz="2200" b="1" dirty="0">
                <a:solidFill>
                  <a:srgbClr val="002060"/>
                </a:solidFill>
                <a:latin typeface="Verdana"/>
                <a:ea typeface="Verdana"/>
              </a:rPr>
              <a:t>il pubblico </a:t>
            </a:r>
            <a:r>
              <a:rPr lang="it-IT" sz="2200" b="1" dirty="0" smtClean="0">
                <a:solidFill>
                  <a:srgbClr val="002060"/>
                </a:solidFill>
                <a:latin typeface="Verdana"/>
                <a:ea typeface="Verdana"/>
              </a:rPr>
              <a:t>ufficiale può </a:t>
            </a:r>
            <a:r>
              <a:rPr lang="it-IT" sz="2200" b="1" dirty="0">
                <a:solidFill>
                  <a:srgbClr val="002060"/>
                </a:solidFill>
                <a:latin typeface="Verdana"/>
                <a:ea typeface="Verdana"/>
              </a:rPr>
              <a:t>anche lavorare da </a:t>
            </a:r>
            <a:r>
              <a:rPr lang="it-IT" sz="2200" b="1" dirty="0" smtClean="0">
                <a:solidFill>
                  <a:srgbClr val="002060"/>
                </a:solidFill>
                <a:latin typeface="Verdana"/>
                <a:ea typeface="Verdana"/>
              </a:rPr>
              <a:t>casa.</a:t>
            </a:r>
          </a:p>
          <a:p>
            <a:pPr marL="1257300" lvl="2" indent="-342900" algn="just">
              <a:buFont typeface="Arial" panose="020B0604020202020204" pitchFamily="34" charset="0"/>
              <a:buChar char="•"/>
            </a:pPr>
            <a:r>
              <a:rPr lang="it-IT" sz="2200" b="1" dirty="0" smtClean="0">
                <a:solidFill>
                  <a:srgbClr val="002060"/>
                </a:solidFill>
                <a:latin typeface="Verdana"/>
                <a:ea typeface="Verdana"/>
              </a:rPr>
              <a:t>La valutazione avverrà in </a:t>
            </a:r>
            <a:r>
              <a:rPr lang="it-IT" sz="2200" b="1" dirty="0">
                <a:solidFill>
                  <a:srgbClr val="002060"/>
                </a:solidFill>
                <a:latin typeface="Verdana"/>
                <a:ea typeface="Verdana"/>
              </a:rPr>
              <a:t>base a criteri di efficienza e non sulla mera timbratura del cartellino.</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Sempre </a:t>
            </a:r>
            <a:r>
              <a:rPr lang="it-IT" sz="2200" b="1" dirty="0">
                <a:solidFill>
                  <a:srgbClr val="002060"/>
                </a:solidFill>
                <a:latin typeface="Verdana"/>
                <a:ea typeface="Verdana"/>
              </a:rPr>
              <a:t>più si stanno spingendo cittadini e imprese ad utilizzare il WEB per consegnare pratiche ed istanze. </a:t>
            </a:r>
          </a:p>
        </p:txBody>
      </p:sp>
    </p:spTree>
    <p:extLst>
      <p:ext uri="{BB962C8B-B14F-4D97-AF65-F5344CB8AC3E}">
        <p14:creationId xmlns:p14="http://schemas.microsoft.com/office/powerpoint/2010/main" val="3412176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3816429"/>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La gestione </a:t>
            </a:r>
            <a:r>
              <a:rPr lang="it-IT" sz="2200" b="1" dirty="0">
                <a:solidFill>
                  <a:srgbClr val="002060"/>
                </a:solidFill>
                <a:latin typeface="Verdana"/>
                <a:ea typeface="Verdana"/>
              </a:rPr>
              <a:t>del traffico può </a:t>
            </a:r>
            <a:r>
              <a:rPr lang="it-IT" sz="2200" b="1" dirty="0" smtClean="0">
                <a:solidFill>
                  <a:srgbClr val="002060"/>
                </a:solidFill>
                <a:latin typeface="Verdana"/>
                <a:ea typeface="Verdana"/>
              </a:rPr>
              <a:t>avvenire attraverso mezzi tecnologici.</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Vogliamo </a:t>
            </a:r>
            <a:r>
              <a:rPr lang="it-IT" sz="2200" b="1" dirty="0">
                <a:solidFill>
                  <a:srgbClr val="002060"/>
                </a:solidFill>
                <a:latin typeface="Verdana"/>
                <a:ea typeface="Verdana"/>
              </a:rPr>
              <a:t>togliere i vigili dalle strade (dove già ci stanno poco) e lasciare che la multa me la dia uno che da casa sua guarda un video?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Vogliamo </a:t>
            </a:r>
            <a:r>
              <a:rPr lang="it-IT" sz="2200" b="1" dirty="0">
                <a:solidFill>
                  <a:srgbClr val="002060"/>
                </a:solidFill>
                <a:latin typeface="Verdana"/>
                <a:ea typeface="Verdana"/>
              </a:rPr>
              <a:t>che </a:t>
            </a:r>
            <a:r>
              <a:rPr lang="it-IT" sz="2200" b="1" dirty="0" smtClean="0">
                <a:solidFill>
                  <a:srgbClr val="002060"/>
                </a:solidFill>
                <a:latin typeface="Verdana"/>
                <a:ea typeface="Verdana"/>
              </a:rPr>
              <a:t>questi </a:t>
            </a:r>
            <a:r>
              <a:rPr lang="it-IT" sz="2200" b="1" dirty="0">
                <a:solidFill>
                  <a:srgbClr val="002060"/>
                </a:solidFill>
                <a:latin typeface="Verdana"/>
                <a:ea typeface="Verdana"/>
              </a:rPr>
              <a:t>sia l’impiegato di una ditta, magari situata </a:t>
            </a:r>
            <a:r>
              <a:rPr lang="it-IT" sz="2200" b="1" dirty="0" smtClean="0">
                <a:solidFill>
                  <a:srgbClr val="002060"/>
                </a:solidFill>
                <a:latin typeface="Verdana"/>
                <a:ea typeface="Verdana"/>
              </a:rPr>
              <a:t>all'estero, </a:t>
            </a:r>
            <a:r>
              <a:rPr lang="it-IT" sz="2200" b="1" dirty="0">
                <a:solidFill>
                  <a:srgbClr val="002060"/>
                </a:solidFill>
                <a:latin typeface="Verdana"/>
                <a:ea typeface="Verdana"/>
              </a:rPr>
              <a:t>che ha come </a:t>
            </a:r>
            <a:r>
              <a:rPr lang="it-IT" sz="2200" b="1" dirty="0" smtClean="0">
                <a:solidFill>
                  <a:srgbClr val="002060"/>
                </a:solidFill>
                <a:latin typeface="Verdana"/>
                <a:ea typeface="Verdana"/>
              </a:rPr>
              <a:t>unico obiettivo </a:t>
            </a:r>
            <a:r>
              <a:rPr lang="it-IT" sz="2200" b="1" dirty="0">
                <a:solidFill>
                  <a:srgbClr val="002060"/>
                </a:solidFill>
                <a:latin typeface="Verdana"/>
                <a:ea typeface="Verdana"/>
              </a:rPr>
              <a:t>quello di far </a:t>
            </a:r>
            <a:r>
              <a:rPr lang="it-IT" sz="2200" b="1" dirty="0" smtClean="0">
                <a:solidFill>
                  <a:srgbClr val="002060"/>
                </a:solidFill>
                <a:latin typeface="Verdana"/>
                <a:ea typeface="Verdana"/>
              </a:rPr>
              <a:t>cassa?</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Per fortuna l'attuale regolamento privacy europeo vieta una gestione completamente automatica con tecnologia AI!</a:t>
            </a:r>
          </a:p>
        </p:txBody>
      </p:sp>
    </p:spTree>
    <p:extLst>
      <p:ext uri="{BB962C8B-B14F-4D97-AF65-F5344CB8AC3E}">
        <p14:creationId xmlns:p14="http://schemas.microsoft.com/office/powerpoint/2010/main" val="3203720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3816429"/>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Un </a:t>
            </a:r>
            <a:r>
              <a:rPr lang="it-IT" sz="2200" b="1" dirty="0">
                <a:solidFill>
                  <a:srgbClr val="002060"/>
                </a:solidFill>
                <a:latin typeface="Verdana"/>
                <a:ea typeface="Verdana"/>
              </a:rPr>
              <a:t>volta era impensabile gestire il bilancio di un Comune al di fuori </a:t>
            </a:r>
            <a:r>
              <a:rPr lang="it-IT" sz="2200" b="1" dirty="0" smtClean="0">
                <a:solidFill>
                  <a:srgbClr val="002060"/>
                </a:solidFill>
                <a:latin typeface="Verdana"/>
                <a:ea typeface="Verdana"/>
              </a:rPr>
              <a:t>dell’edificio</a:t>
            </a:r>
            <a:r>
              <a:rPr lang="it-IT" sz="2200" b="1" dirty="0">
                <a:solidFill>
                  <a:srgbClr val="002060"/>
                </a:solidFill>
                <a:latin typeface="Verdana"/>
                <a:ea typeface="Verdana"/>
              </a:rPr>
              <a:t>.</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Analogamente </a:t>
            </a:r>
            <a:r>
              <a:rPr lang="it-IT" sz="2200" b="1" dirty="0">
                <a:solidFill>
                  <a:srgbClr val="002060"/>
                </a:solidFill>
                <a:latin typeface="Verdana"/>
                <a:ea typeface="Verdana"/>
              </a:rPr>
              <a:t>era impensabile per una </a:t>
            </a:r>
            <a:r>
              <a:rPr lang="it-IT" sz="2200" b="1" dirty="0" smtClean="0">
                <a:solidFill>
                  <a:srgbClr val="002060"/>
                </a:solidFill>
                <a:latin typeface="Verdana"/>
                <a:ea typeface="Verdana"/>
              </a:rPr>
              <a:t>ditta esternalizzare </a:t>
            </a:r>
            <a:r>
              <a:rPr lang="it-IT" sz="2200" b="1" dirty="0">
                <a:solidFill>
                  <a:srgbClr val="002060"/>
                </a:solidFill>
                <a:latin typeface="Verdana"/>
                <a:ea typeface="Verdana"/>
              </a:rPr>
              <a:t>molti servizi.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Con fatture </a:t>
            </a:r>
            <a:r>
              <a:rPr lang="it-IT" sz="2200" b="1" dirty="0">
                <a:solidFill>
                  <a:srgbClr val="002060"/>
                </a:solidFill>
                <a:latin typeface="Verdana"/>
                <a:ea typeface="Verdana"/>
              </a:rPr>
              <a:t>elettroniche, mandati di pagamenti on line e così via è un’operazione </a:t>
            </a:r>
            <a:r>
              <a:rPr lang="it-IT" sz="2200" b="1" dirty="0" smtClean="0">
                <a:solidFill>
                  <a:srgbClr val="002060"/>
                </a:solidFill>
                <a:latin typeface="Verdana"/>
                <a:ea typeface="Verdana"/>
              </a:rPr>
              <a:t>realizzabile</a:t>
            </a:r>
            <a:r>
              <a:rPr lang="it-IT" sz="2200" b="1" dirty="0">
                <a:solidFill>
                  <a:srgbClr val="002060"/>
                </a:solidFill>
                <a:latin typeface="Verdana"/>
                <a:ea typeface="Verdana"/>
              </a:rPr>
              <a:t>.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Ma </a:t>
            </a:r>
            <a:r>
              <a:rPr lang="it-IT" sz="2200" b="1" dirty="0">
                <a:solidFill>
                  <a:srgbClr val="002060"/>
                </a:solidFill>
                <a:latin typeface="Verdana"/>
                <a:ea typeface="Verdana"/>
              </a:rPr>
              <a:t>un ragioniere costa al Comune 30-35.000 euro </a:t>
            </a:r>
            <a:r>
              <a:rPr lang="it-IT" sz="2200" b="1" dirty="0" smtClean="0">
                <a:solidFill>
                  <a:srgbClr val="002060"/>
                </a:solidFill>
                <a:latin typeface="Verdana"/>
                <a:ea typeface="Verdana"/>
              </a:rPr>
              <a:t>all’anno, un </a:t>
            </a:r>
            <a:r>
              <a:rPr lang="it-IT" sz="2200" b="1" dirty="0">
                <a:solidFill>
                  <a:srgbClr val="002060"/>
                </a:solidFill>
                <a:latin typeface="Verdana"/>
                <a:ea typeface="Verdana"/>
              </a:rPr>
              <a:t>servizio di ragioneria da remoto costa 40.000 euro/anno, e deve essere comunque alimentato e gestito </a:t>
            </a:r>
            <a:r>
              <a:rPr lang="it-IT" sz="2200" b="1" dirty="0" smtClean="0">
                <a:solidFill>
                  <a:srgbClr val="002060"/>
                </a:solidFill>
                <a:latin typeface="Verdana"/>
                <a:ea typeface="Verdana"/>
              </a:rPr>
              <a:t>dall’interno.</a:t>
            </a:r>
          </a:p>
          <a:p>
            <a:pPr marL="800100" lvl="1" indent="-342900" algn="just">
              <a:buFont typeface="Arial" panose="020B0604020202020204" pitchFamily="34" charset="0"/>
              <a:buChar char="•"/>
            </a:pPr>
            <a:r>
              <a:rPr lang="it-IT" sz="2200" b="1" i="1" dirty="0" smtClean="0">
                <a:solidFill>
                  <a:srgbClr val="002060"/>
                </a:solidFill>
                <a:latin typeface="Verdana"/>
                <a:ea typeface="Verdana"/>
              </a:rPr>
              <a:t>On site </a:t>
            </a:r>
            <a:r>
              <a:rPr lang="it-IT" sz="2200" b="1" dirty="0" smtClean="0">
                <a:solidFill>
                  <a:srgbClr val="002060"/>
                </a:solidFill>
                <a:latin typeface="Verdana"/>
                <a:ea typeface="Verdana"/>
              </a:rPr>
              <a:t>costa</a:t>
            </a:r>
            <a:r>
              <a:rPr lang="it-IT" sz="2200" b="1" i="1" dirty="0" smtClean="0">
                <a:solidFill>
                  <a:srgbClr val="002060"/>
                </a:solidFill>
                <a:latin typeface="Verdana"/>
                <a:ea typeface="Verdana"/>
              </a:rPr>
              <a:t> </a:t>
            </a:r>
            <a:r>
              <a:rPr lang="it-IT" sz="2200" b="1" dirty="0" smtClean="0">
                <a:solidFill>
                  <a:srgbClr val="002060"/>
                </a:solidFill>
                <a:latin typeface="Verdana"/>
                <a:ea typeface="Verdana"/>
              </a:rPr>
              <a:t>400euro/giorno.</a:t>
            </a:r>
            <a:endParaRPr lang="it-IT" sz="2200" b="1" dirty="0">
              <a:solidFill>
                <a:srgbClr val="002060"/>
              </a:solidFill>
              <a:latin typeface="Verdana"/>
              <a:ea typeface="Verdana"/>
            </a:endParaRPr>
          </a:p>
        </p:txBody>
      </p:sp>
    </p:spTree>
    <p:extLst>
      <p:ext uri="{BB962C8B-B14F-4D97-AF65-F5344CB8AC3E}">
        <p14:creationId xmlns:p14="http://schemas.microsoft.com/office/powerpoint/2010/main" val="31156870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0" y="773931"/>
            <a:ext cx="8820472" cy="3970318"/>
          </a:xfrm>
          <a:prstGeom prst="rect">
            <a:avLst/>
          </a:prstGeom>
          <a:noFill/>
        </p:spPr>
        <p:txBody>
          <a:bodyPr wrap="square" rtlCol="0">
            <a:spAutoFit/>
          </a:bodyPr>
          <a:lstStyle/>
          <a:p>
            <a:pPr marL="800100" lvl="1" indent="-342900" algn="just">
              <a:buFont typeface="Arial" panose="020B0604020202020204" pitchFamily="34" charset="0"/>
              <a:buChar char="•"/>
            </a:pPr>
            <a:r>
              <a:rPr lang="it-IT" sz="2100" b="1" dirty="0">
                <a:solidFill>
                  <a:srgbClr val="002060"/>
                </a:solidFill>
                <a:latin typeface="Verdana"/>
                <a:ea typeface="Verdana"/>
              </a:rPr>
              <a:t>L’emissione materiale di un documento d’identità può anche essere effettuata da remoto, </a:t>
            </a:r>
            <a:r>
              <a:rPr lang="it-IT" sz="2100" b="1" dirty="0" smtClean="0">
                <a:solidFill>
                  <a:srgbClr val="002060"/>
                </a:solidFill>
                <a:latin typeface="Verdana"/>
                <a:ea typeface="Verdana"/>
              </a:rPr>
              <a:t>ma deve restare </a:t>
            </a:r>
            <a:r>
              <a:rPr lang="it-IT" sz="2100" b="1" dirty="0">
                <a:solidFill>
                  <a:srgbClr val="002060"/>
                </a:solidFill>
                <a:latin typeface="Verdana"/>
                <a:ea typeface="Verdana"/>
              </a:rPr>
              <a:t>prerogativa di un Ente statale, come </a:t>
            </a:r>
            <a:r>
              <a:rPr lang="it-IT" sz="2100" b="1" dirty="0" smtClean="0">
                <a:solidFill>
                  <a:srgbClr val="002060"/>
                </a:solidFill>
                <a:latin typeface="Verdana"/>
                <a:ea typeface="Verdana"/>
              </a:rPr>
              <a:t>la </a:t>
            </a:r>
            <a:r>
              <a:rPr lang="it-IT" sz="2100" b="1" dirty="0">
                <a:solidFill>
                  <a:srgbClr val="002060"/>
                </a:solidFill>
                <a:latin typeface="Verdana"/>
                <a:ea typeface="Verdana"/>
              </a:rPr>
              <a:t>Zecca o la Motorizzazione. </a:t>
            </a:r>
            <a:endParaRPr lang="it-IT" sz="2100" b="1" dirty="0" smtClean="0">
              <a:solidFill>
                <a:srgbClr val="002060"/>
              </a:solidFill>
              <a:latin typeface="Verdana"/>
              <a:ea typeface="Verdana"/>
            </a:endParaRPr>
          </a:p>
          <a:p>
            <a:pPr marL="800100" lvl="1" indent="-342900" algn="just">
              <a:buFont typeface="Arial" panose="020B0604020202020204" pitchFamily="34" charset="0"/>
              <a:buChar char="•"/>
            </a:pPr>
            <a:r>
              <a:rPr lang="it-IT" sz="2100" b="1" dirty="0" smtClean="0">
                <a:solidFill>
                  <a:srgbClr val="002060"/>
                </a:solidFill>
                <a:latin typeface="Verdana"/>
                <a:ea typeface="Verdana"/>
              </a:rPr>
              <a:t>Questo non </a:t>
            </a:r>
            <a:r>
              <a:rPr lang="it-IT" sz="2100" b="1" dirty="0">
                <a:solidFill>
                  <a:srgbClr val="002060"/>
                </a:solidFill>
                <a:latin typeface="Verdana"/>
                <a:ea typeface="Verdana"/>
              </a:rPr>
              <a:t>significa che un dipendente infedele non lo si trovi anche lì, ma che il sistema, nel suo complesso, </a:t>
            </a:r>
            <a:r>
              <a:rPr lang="it-IT" sz="2100" b="1" dirty="0" smtClean="0">
                <a:solidFill>
                  <a:srgbClr val="002060"/>
                </a:solidFill>
                <a:latin typeface="Verdana"/>
                <a:ea typeface="Verdana"/>
              </a:rPr>
              <a:t>deve </a:t>
            </a:r>
            <a:r>
              <a:rPr lang="it-IT" sz="2100" b="1" dirty="0">
                <a:solidFill>
                  <a:srgbClr val="002060"/>
                </a:solidFill>
                <a:latin typeface="Verdana"/>
                <a:ea typeface="Verdana"/>
              </a:rPr>
              <a:t>essere progettato e gestito secondo criteri di </a:t>
            </a:r>
            <a:r>
              <a:rPr lang="it-IT" sz="2100" b="1" dirty="0" smtClean="0">
                <a:solidFill>
                  <a:srgbClr val="002060"/>
                </a:solidFill>
                <a:latin typeface="Verdana"/>
                <a:ea typeface="Verdana"/>
              </a:rPr>
              <a:t>conformità.</a:t>
            </a:r>
          </a:p>
          <a:p>
            <a:pPr marL="800100" lvl="1" indent="-342900" algn="just">
              <a:buFont typeface="Arial" panose="020B0604020202020204" pitchFamily="34" charset="0"/>
              <a:buChar char="•"/>
            </a:pPr>
            <a:r>
              <a:rPr lang="it-IT" sz="2100" b="1" dirty="0" smtClean="0">
                <a:solidFill>
                  <a:srgbClr val="002060"/>
                </a:solidFill>
                <a:latin typeface="Verdana"/>
                <a:ea typeface="Verdana"/>
              </a:rPr>
              <a:t>La </a:t>
            </a:r>
            <a:r>
              <a:rPr lang="it-IT" sz="2100" b="1" dirty="0">
                <a:solidFill>
                  <a:srgbClr val="002060"/>
                </a:solidFill>
                <a:latin typeface="Verdana"/>
                <a:ea typeface="Verdana"/>
              </a:rPr>
              <a:t>recente crisi economica insegna: neppure il sistema privato è perfetto, ed una civiltà gestita esclusivamente sulla ricerca del profitto è destinata a sgretolarsi, non ad elevarsi.</a:t>
            </a:r>
          </a:p>
        </p:txBody>
      </p:sp>
    </p:spTree>
    <p:extLst>
      <p:ext uri="{BB962C8B-B14F-4D97-AF65-F5344CB8AC3E}">
        <p14:creationId xmlns:p14="http://schemas.microsoft.com/office/powerpoint/2010/main" val="208429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251520" y="1277987"/>
            <a:ext cx="8496944" cy="2462213"/>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Il Web deve essere sfruttato non </a:t>
            </a:r>
            <a:r>
              <a:rPr lang="it-IT" sz="2200" b="1" dirty="0">
                <a:solidFill>
                  <a:srgbClr val="002060"/>
                </a:solidFill>
                <a:latin typeface="Verdana"/>
                <a:ea typeface="Verdana"/>
              </a:rPr>
              <a:t>per smantellare l’apparto pubblico, ma per rafforzarlo nei sui aspetti peculiari, in forma </a:t>
            </a:r>
            <a:r>
              <a:rPr lang="it-IT" sz="2200" b="1" dirty="0" smtClean="0">
                <a:solidFill>
                  <a:srgbClr val="002060"/>
                </a:solidFill>
                <a:latin typeface="Verdana"/>
                <a:ea typeface="Verdana"/>
              </a:rPr>
              <a:t>moderna.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Per </a:t>
            </a:r>
            <a:r>
              <a:rPr lang="it-IT" sz="2200" b="1" dirty="0">
                <a:solidFill>
                  <a:srgbClr val="002060"/>
                </a:solidFill>
                <a:latin typeface="Verdana"/>
                <a:ea typeface="Verdana"/>
              </a:rPr>
              <a:t>dargli la professionalità, l’efficienza e la trasparenza che il WEB può contribuire a </a:t>
            </a:r>
            <a:r>
              <a:rPr lang="it-IT" sz="2200" b="1" dirty="0" smtClean="0">
                <a:solidFill>
                  <a:srgbClr val="002060"/>
                </a:solidFill>
                <a:latin typeface="Verdana"/>
                <a:ea typeface="Verdana"/>
              </a:rPr>
              <a:t>formare. </a:t>
            </a:r>
            <a:endParaRPr lang="it-IT" sz="2200" b="1" dirty="0">
              <a:solidFill>
                <a:srgbClr val="002060"/>
              </a:solidFill>
              <a:latin typeface="Verdana"/>
              <a:ea typeface="Verdana"/>
            </a:endParaRPr>
          </a:p>
        </p:txBody>
      </p:sp>
    </p:spTree>
    <p:extLst>
      <p:ext uri="{BB962C8B-B14F-4D97-AF65-F5344CB8AC3E}">
        <p14:creationId xmlns:p14="http://schemas.microsoft.com/office/powerpoint/2010/main" val="2520124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0" y="654725"/>
            <a:ext cx="9144000" cy="1938992"/>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a:solidFill>
                  <a:srgbClr val="002060"/>
                </a:solidFill>
                <a:latin typeface="Verdana"/>
                <a:ea typeface="Verdana"/>
              </a:rPr>
              <a:t>La mia idea di PA nell’era del WEB non è l'emissione di una patente affidata ad una ditta privata o – peggio – a più ditte in concorrenza fra loro.</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La </a:t>
            </a:r>
            <a:r>
              <a:rPr lang="it-IT" sz="2000" b="1" dirty="0">
                <a:solidFill>
                  <a:srgbClr val="002060"/>
                </a:solidFill>
                <a:latin typeface="Verdana"/>
                <a:ea typeface="Verdana"/>
              </a:rPr>
              <a:t>mia idea di PA moderna è quella dove la patente è magari </a:t>
            </a:r>
            <a:r>
              <a:rPr lang="it-IT" sz="2000" b="1" dirty="0" smtClean="0">
                <a:solidFill>
                  <a:srgbClr val="002060"/>
                </a:solidFill>
                <a:latin typeface="Verdana"/>
                <a:ea typeface="Verdana"/>
              </a:rPr>
              <a:t>dematerializzata, </a:t>
            </a:r>
            <a:r>
              <a:rPr lang="it-IT" sz="2000" b="1" dirty="0">
                <a:solidFill>
                  <a:srgbClr val="002060"/>
                </a:solidFill>
                <a:latin typeface="Verdana"/>
                <a:ea typeface="Verdana"/>
              </a:rPr>
              <a:t>ma comunque rilasciata da un Ente statale, esattamente come la carta d’identità. </a:t>
            </a:r>
            <a:r>
              <a:rPr lang="it-IT" sz="2000" b="1" dirty="0" smtClean="0">
                <a:solidFill>
                  <a:srgbClr val="002060"/>
                </a:solidFill>
                <a:latin typeface="Verdana"/>
                <a:ea typeface="Verdana"/>
              </a:rPr>
              <a:t> </a:t>
            </a:r>
            <a:endParaRPr lang="it-IT" sz="2000" b="1" dirty="0">
              <a:solidFill>
                <a:srgbClr val="002060"/>
              </a:solidFill>
              <a:latin typeface="Verdana"/>
              <a:ea typeface="Verdana"/>
            </a:endParaRPr>
          </a:p>
        </p:txBody>
      </p:sp>
      <p:pic>
        <p:nvPicPr>
          <p:cNvPr id="2" name="Immagine 1"/>
          <p:cNvPicPr>
            <a:picLocks noChangeAspect="1"/>
          </p:cNvPicPr>
          <p:nvPr/>
        </p:nvPicPr>
        <p:blipFill>
          <a:blip r:embed="rId4"/>
          <a:stretch>
            <a:fillRect/>
          </a:stretch>
        </p:blipFill>
        <p:spPr>
          <a:xfrm>
            <a:off x="5272914" y="2718147"/>
            <a:ext cx="3871086" cy="2430115"/>
          </a:xfrm>
          <a:prstGeom prst="rect">
            <a:avLst/>
          </a:prstGeom>
        </p:spPr>
      </p:pic>
      <p:pic>
        <p:nvPicPr>
          <p:cNvPr id="6" name="Immagine 5"/>
          <p:cNvPicPr>
            <a:picLocks noChangeAspect="1"/>
          </p:cNvPicPr>
          <p:nvPr/>
        </p:nvPicPr>
        <p:blipFill>
          <a:blip r:embed="rId5"/>
          <a:stretch>
            <a:fillRect/>
          </a:stretch>
        </p:blipFill>
        <p:spPr>
          <a:xfrm>
            <a:off x="1187624" y="2693624"/>
            <a:ext cx="3312368" cy="2454639"/>
          </a:xfrm>
          <a:prstGeom prst="rect">
            <a:avLst/>
          </a:prstGeom>
        </p:spPr>
      </p:pic>
    </p:spTree>
    <p:extLst>
      <p:ext uri="{BB962C8B-B14F-4D97-AF65-F5344CB8AC3E}">
        <p14:creationId xmlns:p14="http://schemas.microsoft.com/office/powerpoint/2010/main" val="672826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asellaDiTesto 4"/>
          <p:cNvSpPr txBox="1"/>
          <p:nvPr/>
        </p:nvSpPr>
        <p:spPr>
          <a:xfrm>
            <a:off x="251520" y="1854051"/>
            <a:ext cx="8676456" cy="1785104"/>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Magari </a:t>
            </a:r>
            <a:r>
              <a:rPr lang="it-IT" sz="2200" b="1" dirty="0">
                <a:solidFill>
                  <a:srgbClr val="002060"/>
                </a:solidFill>
                <a:latin typeface="Verdana"/>
                <a:ea typeface="Verdana"/>
              </a:rPr>
              <a:t>si può pensare di sfruttare la versatilità e l’immediatezza del WEB per bloccare questi documenti quando si cancella </a:t>
            </a:r>
            <a:r>
              <a:rPr lang="it-IT" sz="2200" b="1" dirty="0" smtClean="0">
                <a:solidFill>
                  <a:srgbClr val="002060"/>
                </a:solidFill>
                <a:latin typeface="Verdana"/>
                <a:ea typeface="Verdana"/>
              </a:rPr>
              <a:t>una persona; </a:t>
            </a:r>
            <a:r>
              <a:rPr lang="it-IT" sz="2200" b="1" dirty="0">
                <a:solidFill>
                  <a:srgbClr val="002060"/>
                </a:solidFill>
                <a:latin typeface="Verdana"/>
                <a:ea typeface="Verdana"/>
              </a:rPr>
              <a:t>potrebbe essere un’interessante applicazione per sfruttare la Rete. </a:t>
            </a:r>
          </a:p>
        </p:txBody>
      </p:sp>
    </p:spTree>
    <p:extLst>
      <p:ext uri="{BB962C8B-B14F-4D97-AF65-F5344CB8AC3E}">
        <p14:creationId xmlns:p14="http://schemas.microsoft.com/office/powerpoint/2010/main" val="1760106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3477875"/>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a:solidFill>
                  <a:srgbClr val="002060"/>
                </a:solidFill>
                <a:latin typeface="Verdana"/>
                <a:ea typeface="Verdana"/>
              </a:rPr>
              <a:t>La mia idea di PA è un bel sistema demografico centralizzato </a:t>
            </a:r>
            <a:r>
              <a:rPr lang="it-IT" sz="2200" b="1" dirty="0" smtClean="0">
                <a:solidFill>
                  <a:srgbClr val="002060"/>
                </a:solidFill>
                <a:latin typeface="Verdana"/>
                <a:ea typeface="Verdana"/>
              </a:rPr>
              <a:t>si </a:t>
            </a:r>
            <a:r>
              <a:rPr lang="it-IT" sz="2200" b="1" dirty="0">
                <a:solidFill>
                  <a:srgbClr val="002060"/>
                </a:solidFill>
                <a:latin typeface="Verdana"/>
                <a:ea typeface="Verdana"/>
              </a:rPr>
              <a:t>raccolgono i miei documenti </a:t>
            </a:r>
            <a:r>
              <a:rPr lang="it-IT" sz="2200" b="1" dirty="0" smtClean="0">
                <a:solidFill>
                  <a:srgbClr val="002060"/>
                </a:solidFill>
                <a:latin typeface="Verdana"/>
                <a:ea typeface="Verdana"/>
              </a:rPr>
              <a:t>in unico fascicolo.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E' </a:t>
            </a:r>
            <a:r>
              <a:rPr lang="it-IT" sz="2200" b="1" dirty="0">
                <a:solidFill>
                  <a:srgbClr val="002060"/>
                </a:solidFill>
                <a:latin typeface="Verdana"/>
                <a:ea typeface="Verdana"/>
              </a:rPr>
              <a:t>un sistema </a:t>
            </a:r>
            <a:r>
              <a:rPr lang="it-IT" sz="2200" b="1" dirty="0" smtClean="0">
                <a:solidFill>
                  <a:srgbClr val="002060"/>
                </a:solidFill>
                <a:latin typeface="Verdana"/>
                <a:ea typeface="Verdana"/>
              </a:rPr>
              <a:t>di </a:t>
            </a:r>
            <a:r>
              <a:rPr lang="it-IT" sz="2200" b="1" dirty="0">
                <a:solidFill>
                  <a:srgbClr val="002060"/>
                </a:solidFill>
                <a:latin typeface="Verdana"/>
                <a:ea typeface="Verdana"/>
              </a:rPr>
              <a:t>accesso unico che mi consente di usufruire dei servizi pubblici senza impazzire, ma le cui credenziali siano gestite dallo stesso </a:t>
            </a:r>
            <a:r>
              <a:rPr lang="it-IT" sz="2200" b="1" dirty="0" smtClean="0">
                <a:solidFill>
                  <a:srgbClr val="002060"/>
                </a:solidFill>
                <a:latin typeface="Verdana"/>
                <a:ea typeface="Verdana"/>
              </a:rPr>
              <a:t>apparato.</a:t>
            </a:r>
            <a:endParaRPr lang="it-IT" sz="2200" b="1" dirty="0">
              <a:solidFill>
                <a:srgbClr val="002060"/>
              </a:solidFill>
              <a:latin typeface="Verdana"/>
              <a:ea typeface="Verdana"/>
            </a:endParaRPr>
          </a:p>
          <a:p>
            <a:pPr marL="800100" lvl="1" indent="-342900" algn="just">
              <a:buFont typeface="Arial" panose="020B0604020202020204" pitchFamily="34" charset="0"/>
              <a:buChar char="•"/>
            </a:pPr>
            <a:r>
              <a:rPr lang="it-IT" sz="2200" b="1" dirty="0">
                <a:solidFill>
                  <a:srgbClr val="002060"/>
                </a:solidFill>
                <a:latin typeface="Verdana"/>
                <a:ea typeface="Verdana"/>
              </a:rPr>
              <a:t>E’ un mondo dove i miei dati sanitari sono accessibili a tutti gli operatori </a:t>
            </a:r>
            <a:r>
              <a:rPr lang="it-IT" sz="2200" b="1" dirty="0" smtClean="0">
                <a:solidFill>
                  <a:srgbClr val="002060"/>
                </a:solidFill>
                <a:latin typeface="Verdana"/>
                <a:ea typeface="Verdana"/>
              </a:rPr>
              <a:t>medici, </a:t>
            </a:r>
            <a:r>
              <a:rPr lang="it-IT" sz="2200" b="1" dirty="0">
                <a:solidFill>
                  <a:srgbClr val="002060"/>
                </a:solidFill>
                <a:latin typeface="Verdana"/>
                <a:ea typeface="Verdana"/>
              </a:rPr>
              <a:t>e non ad </a:t>
            </a:r>
            <a:r>
              <a:rPr lang="it-IT" sz="2200" b="1" dirty="0" smtClean="0">
                <a:solidFill>
                  <a:srgbClr val="002060"/>
                </a:solidFill>
                <a:latin typeface="Verdana"/>
                <a:ea typeface="Verdana"/>
              </a:rPr>
              <a:t>altri.</a:t>
            </a:r>
          </a:p>
        </p:txBody>
      </p:sp>
    </p:spTree>
    <p:extLst>
      <p:ext uri="{BB962C8B-B14F-4D97-AF65-F5344CB8AC3E}">
        <p14:creationId xmlns:p14="http://schemas.microsoft.com/office/powerpoint/2010/main" val="3618902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4093428"/>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smtClean="0">
                <a:solidFill>
                  <a:srgbClr val="002060"/>
                </a:solidFill>
                <a:latin typeface="Verdana"/>
                <a:ea typeface="Verdana"/>
              </a:rPr>
              <a:t>E' uno Stato che applica il modello delle </a:t>
            </a:r>
            <a:r>
              <a:rPr lang="it-IT" sz="2000" b="1" i="1" dirty="0" err="1" smtClean="0">
                <a:solidFill>
                  <a:srgbClr val="002060"/>
                </a:solidFill>
                <a:latin typeface="Verdana"/>
                <a:ea typeface="Verdana"/>
              </a:rPr>
              <a:t>blockchain</a:t>
            </a:r>
            <a:r>
              <a:rPr lang="it-IT" sz="2000" b="1" dirty="0" smtClean="0">
                <a:solidFill>
                  <a:srgbClr val="002060"/>
                </a:solidFill>
                <a:latin typeface="Verdana"/>
                <a:ea typeface="Verdana"/>
              </a:rPr>
              <a:t> per garantire la credibilità di molti apparati pubblici.</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Che espone i problemi istituzionali e li tratta come un videogame, nel suo significato migliore: </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nella forma di uno spazio virtuale condiviso e collaborativo, </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dove simulare con fantasia e creatività le soluzioni migliori ed esplorarne le conseguenze,</a:t>
            </a:r>
          </a:p>
          <a:p>
            <a:pPr marL="1257300" lvl="2" indent="-342900" algn="just">
              <a:buFont typeface="Arial" panose="020B0604020202020204" pitchFamily="34" charset="0"/>
              <a:buChar char="•"/>
            </a:pPr>
            <a:r>
              <a:rPr lang="it-IT" sz="2000" b="1" dirty="0">
                <a:solidFill>
                  <a:srgbClr val="002060"/>
                </a:solidFill>
                <a:latin typeface="Verdana"/>
                <a:ea typeface="Verdana"/>
              </a:rPr>
              <a:t>c</a:t>
            </a:r>
            <a:r>
              <a:rPr lang="it-IT" sz="2000" b="1" dirty="0" smtClean="0">
                <a:solidFill>
                  <a:srgbClr val="002060"/>
                </a:solidFill>
                <a:latin typeface="Verdana"/>
                <a:ea typeface="Verdana"/>
              </a:rPr>
              <a:t>osì da scegliere la strategia migliore.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E' un governo, centrale e locale, che può rivolgersi ai cittadini in modo più diretto, per affrontare una società sempre più complessa e sempre più rapida nell'evolversi.</a:t>
            </a:r>
            <a:endParaRPr lang="it-IT" sz="2000" b="1" dirty="0">
              <a:solidFill>
                <a:srgbClr val="002060"/>
              </a:solidFill>
              <a:latin typeface="Verdana"/>
              <a:ea typeface="Verdana"/>
            </a:endParaRPr>
          </a:p>
        </p:txBody>
      </p:sp>
    </p:spTree>
    <p:extLst>
      <p:ext uri="{BB962C8B-B14F-4D97-AF65-F5344CB8AC3E}">
        <p14:creationId xmlns:p14="http://schemas.microsoft.com/office/powerpoint/2010/main" val="2538535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3785652"/>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a:solidFill>
                  <a:srgbClr val="002060"/>
                </a:solidFill>
                <a:latin typeface="Verdana"/>
                <a:ea typeface="Verdana"/>
              </a:rPr>
              <a:t>La </a:t>
            </a:r>
            <a:r>
              <a:rPr lang="it-IT" sz="2000" b="1" dirty="0" smtClean="0">
                <a:solidFill>
                  <a:srgbClr val="002060"/>
                </a:solidFill>
                <a:latin typeface="Verdana"/>
                <a:ea typeface="Verdana"/>
              </a:rPr>
              <a:t>PA </a:t>
            </a:r>
            <a:r>
              <a:rPr lang="it-IT" sz="2000" b="1" dirty="0">
                <a:solidFill>
                  <a:srgbClr val="002060"/>
                </a:solidFill>
                <a:latin typeface="Verdana"/>
                <a:ea typeface="Verdana"/>
              </a:rPr>
              <a:t>del XXI secolo è un </a:t>
            </a:r>
            <a:r>
              <a:rPr lang="it-IT" sz="2000" b="1" dirty="0" smtClean="0">
                <a:solidFill>
                  <a:srgbClr val="002060"/>
                </a:solidFill>
                <a:latin typeface="Verdana"/>
                <a:ea typeface="Verdana"/>
              </a:rPr>
              <a:t>sistema </a:t>
            </a:r>
            <a:r>
              <a:rPr lang="it-IT" sz="2000" b="1" dirty="0">
                <a:solidFill>
                  <a:srgbClr val="002060"/>
                </a:solidFill>
                <a:latin typeface="Verdana"/>
                <a:ea typeface="Verdana"/>
              </a:rPr>
              <a:t>che </a:t>
            </a:r>
            <a:r>
              <a:rPr lang="it-IT" sz="2000" b="1" dirty="0" smtClean="0">
                <a:solidFill>
                  <a:srgbClr val="002060"/>
                </a:solidFill>
                <a:latin typeface="Verdana"/>
                <a:ea typeface="Verdana"/>
              </a:rPr>
              <a:t>pubblica </a:t>
            </a:r>
            <a:r>
              <a:rPr lang="it-IT" sz="2000" b="1" dirty="0">
                <a:solidFill>
                  <a:srgbClr val="002060"/>
                </a:solidFill>
                <a:latin typeface="Verdana"/>
                <a:ea typeface="Verdana"/>
              </a:rPr>
              <a:t>i dati essenziali in modo trasparente e li </a:t>
            </a:r>
            <a:r>
              <a:rPr lang="it-IT" sz="2000" b="1" dirty="0" smtClean="0">
                <a:solidFill>
                  <a:srgbClr val="002060"/>
                </a:solidFill>
                <a:latin typeface="Verdana"/>
                <a:ea typeface="Verdana"/>
              </a:rPr>
              <a:t>rende </a:t>
            </a:r>
            <a:r>
              <a:rPr lang="it-IT" sz="2000" b="1" dirty="0">
                <a:solidFill>
                  <a:srgbClr val="002060"/>
                </a:solidFill>
                <a:latin typeface="Verdana"/>
                <a:ea typeface="Verdana"/>
              </a:rPr>
              <a:t>accessibili a tutti, in formato </a:t>
            </a:r>
            <a:r>
              <a:rPr lang="it-IT" sz="2000" b="1" dirty="0" smtClean="0">
                <a:solidFill>
                  <a:srgbClr val="002060"/>
                </a:solidFill>
                <a:latin typeface="Verdana"/>
                <a:ea typeface="Verdana"/>
              </a:rPr>
              <a:t>aperto.</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Che rende i riferimenti </a:t>
            </a:r>
            <a:r>
              <a:rPr lang="it-IT" sz="2000" b="1" dirty="0">
                <a:solidFill>
                  <a:srgbClr val="002060"/>
                </a:solidFill>
                <a:latin typeface="Verdana"/>
                <a:ea typeface="Verdana"/>
              </a:rPr>
              <a:t>degli Enti pubblici </a:t>
            </a:r>
            <a:r>
              <a:rPr lang="it-IT" sz="2000" b="1" dirty="0" smtClean="0">
                <a:solidFill>
                  <a:srgbClr val="002060"/>
                </a:solidFill>
                <a:latin typeface="Verdana"/>
                <a:ea typeface="Verdana"/>
              </a:rPr>
              <a:t>radunati </a:t>
            </a:r>
            <a:r>
              <a:rPr lang="it-IT" sz="2000" b="1" dirty="0">
                <a:solidFill>
                  <a:srgbClr val="002060"/>
                </a:solidFill>
                <a:latin typeface="Verdana"/>
                <a:ea typeface="Verdana"/>
              </a:rPr>
              <a:t>ed </a:t>
            </a:r>
            <a:r>
              <a:rPr lang="it-IT" sz="2000" b="1" dirty="0" smtClean="0">
                <a:solidFill>
                  <a:srgbClr val="002060"/>
                </a:solidFill>
                <a:latin typeface="Verdana"/>
                <a:ea typeface="Verdana"/>
              </a:rPr>
              <a:t>accessibili. </a:t>
            </a:r>
            <a:endParaRPr lang="it-IT" sz="2000" b="1" dirty="0">
              <a:solidFill>
                <a:srgbClr val="002060"/>
              </a:solidFill>
              <a:latin typeface="Verdana"/>
              <a:ea typeface="Verdana"/>
            </a:endParaRPr>
          </a:p>
          <a:p>
            <a:pPr marL="800100" lvl="1" indent="-342900" algn="just">
              <a:buFont typeface="Arial" panose="020B0604020202020204" pitchFamily="34" charset="0"/>
              <a:buChar char="•"/>
            </a:pPr>
            <a:r>
              <a:rPr lang="it-IT" sz="2000" b="1" dirty="0">
                <a:solidFill>
                  <a:srgbClr val="002060"/>
                </a:solidFill>
                <a:latin typeface="Verdana"/>
                <a:ea typeface="Verdana"/>
              </a:rPr>
              <a:t>E’ un luogo dove i dipendenti pubblici </a:t>
            </a:r>
            <a:r>
              <a:rPr lang="it-IT" sz="2000" b="1" dirty="0" smtClean="0">
                <a:solidFill>
                  <a:srgbClr val="002060"/>
                </a:solidFill>
                <a:latin typeface="Verdana"/>
                <a:ea typeface="Verdana"/>
              </a:rPr>
              <a:t>possono </a:t>
            </a:r>
            <a:r>
              <a:rPr lang="it-IT" sz="2000" b="1" dirty="0">
                <a:solidFill>
                  <a:srgbClr val="002060"/>
                </a:solidFill>
                <a:latin typeface="Verdana"/>
                <a:ea typeface="Verdana"/>
              </a:rPr>
              <a:t>formarsi attraverso videocorsi e stampa specializzata on-line</a:t>
            </a:r>
            <a:r>
              <a:rPr lang="it-IT" sz="2000" b="1" dirty="0" smtClean="0">
                <a:solidFill>
                  <a:srgbClr val="002060"/>
                </a:solidFill>
                <a:latin typeface="Verdana"/>
                <a:ea typeface="Verdana"/>
              </a:rPr>
              <a:t>,</a:t>
            </a:r>
          </a:p>
          <a:p>
            <a:pPr marL="1257300" lvl="2" indent="-342900" algn="just">
              <a:buFont typeface="Arial" panose="020B0604020202020204" pitchFamily="34" charset="0"/>
              <a:buChar char="•"/>
            </a:pPr>
            <a:r>
              <a:rPr lang="it-IT" sz="2000" b="1" dirty="0" smtClean="0">
                <a:solidFill>
                  <a:srgbClr val="002060"/>
                </a:solidFill>
                <a:latin typeface="Verdana"/>
                <a:ea typeface="Verdana"/>
              </a:rPr>
              <a:t>magari </a:t>
            </a:r>
            <a:r>
              <a:rPr lang="it-IT" sz="2000" b="1" dirty="0">
                <a:solidFill>
                  <a:srgbClr val="002060"/>
                </a:solidFill>
                <a:latin typeface="Verdana"/>
                <a:ea typeface="Verdana"/>
              </a:rPr>
              <a:t>resi accessibili anche ai cittadini, </a:t>
            </a:r>
            <a:endParaRPr lang="it-IT" sz="2000" b="1" dirty="0" smtClean="0">
              <a:solidFill>
                <a:srgbClr val="002060"/>
              </a:solidFill>
              <a:latin typeface="Verdana"/>
              <a:ea typeface="Verdana"/>
            </a:endParaRPr>
          </a:p>
          <a:p>
            <a:pPr marL="1257300" lvl="2" indent="-342900" algn="just">
              <a:buFont typeface="Arial" panose="020B0604020202020204" pitchFamily="34" charset="0"/>
              <a:buChar char="•"/>
            </a:pPr>
            <a:r>
              <a:rPr lang="it-IT" sz="2000" b="1" dirty="0" smtClean="0">
                <a:solidFill>
                  <a:srgbClr val="002060"/>
                </a:solidFill>
                <a:latin typeface="Verdana"/>
                <a:ea typeface="Verdana"/>
              </a:rPr>
              <a:t>portando </a:t>
            </a:r>
            <a:r>
              <a:rPr lang="it-IT" sz="2000" b="1" dirty="0">
                <a:solidFill>
                  <a:srgbClr val="002060"/>
                </a:solidFill>
                <a:latin typeface="Verdana"/>
                <a:ea typeface="Verdana"/>
              </a:rPr>
              <a:t>la capacità del WEB di creare una coscienza e conoscenza collettiva anche al mondo della PA. </a:t>
            </a:r>
            <a:endParaRPr lang="it-IT" sz="2000" b="1" dirty="0" smtClean="0">
              <a:solidFill>
                <a:srgbClr val="002060"/>
              </a:solidFill>
              <a:latin typeface="Verdana"/>
              <a:ea typeface="Verdana"/>
            </a:endParaRPr>
          </a:p>
        </p:txBody>
      </p:sp>
    </p:spTree>
    <p:extLst>
      <p:ext uri="{BB962C8B-B14F-4D97-AF65-F5344CB8AC3E}">
        <p14:creationId xmlns:p14="http://schemas.microsoft.com/office/powerpoint/2010/main" val="3511073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845939"/>
            <a:ext cx="8820472" cy="3477875"/>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Il costo relativamente basso dell'accesso alla rete consente a tutti di esprimersi:</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Pubblicando una bufala su </a:t>
            </a:r>
            <a:r>
              <a:rPr lang="it-IT" sz="2200" b="1" dirty="0" err="1" smtClean="0">
                <a:solidFill>
                  <a:srgbClr val="002060"/>
                </a:solidFill>
                <a:latin typeface="Verdana"/>
                <a:ea typeface="Verdana"/>
              </a:rPr>
              <a:t>Facebook</a:t>
            </a:r>
            <a:r>
              <a:rPr lang="it-IT" sz="2200" b="1" dirty="0" smtClean="0">
                <a:solidFill>
                  <a:srgbClr val="002060"/>
                </a:solidFill>
                <a:latin typeface="Verdana"/>
                <a:ea typeface="Verdana"/>
              </a:rPr>
              <a:t>.</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Realizzando un proprio canale su </a:t>
            </a:r>
            <a:r>
              <a:rPr lang="it-IT" sz="2200" b="1" dirty="0" err="1" smtClean="0">
                <a:solidFill>
                  <a:srgbClr val="002060"/>
                </a:solidFill>
                <a:latin typeface="Verdana"/>
                <a:ea typeface="Verdana"/>
              </a:rPr>
              <a:t>Youtube</a:t>
            </a:r>
            <a:r>
              <a:rPr lang="it-IT" sz="2200" b="1" dirty="0" smtClean="0">
                <a:solidFill>
                  <a:srgbClr val="002060"/>
                </a:solidFill>
                <a:latin typeface="Verdana"/>
                <a:ea typeface="Verdana"/>
              </a:rPr>
              <a:t>.</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Costruendo siti, blog, giornali on line…</a:t>
            </a:r>
          </a:p>
          <a:p>
            <a:pPr marL="342900" indent="-342900" algn="just">
              <a:buFont typeface="Arial" panose="020B0604020202020204" pitchFamily="34" charset="0"/>
              <a:buChar char="•"/>
            </a:pPr>
            <a:r>
              <a:rPr lang="it-IT" sz="2200" b="1" dirty="0" smtClean="0">
                <a:solidFill>
                  <a:srgbClr val="002060"/>
                </a:solidFill>
                <a:latin typeface="Verdana"/>
                <a:ea typeface="Verdana"/>
              </a:rPr>
              <a:t>Una democratizzazione mai vista, persino troppo, perché qualunque sciocchezza ha la stessa visibilità di un'idea da Nobel.</a:t>
            </a:r>
          </a:p>
          <a:p>
            <a:pPr marL="342900" indent="-342900" algn="just">
              <a:buFont typeface="Arial" panose="020B0604020202020204" pitchFamily="34" charset="0"/>
              <a:buChar char="•"/>
            </a:pPr>
            <a:r>
              <a:rPr lang="it-IT" sz="2200" b="1" dirty="0" smtClean="0">
                <a:solidFill>
                  <a:srgbClr val="002060"/>
                </a:solidFill>
                <a:latin typeface="Verdana"/>
                <a:ea typeface="Verdana"/>
              </a:rPr>
              <a:t>Purché la Rete resti neutrale, nell'accesso come nell'indirizzamento.</a:t>
            </a:r>
          </a:p>
        </p:txBody>
      </p:sp>
    </p:spTree>
    <p:extLst>
      <p:ext uri="{BB962C8B-B14F-4D97-AF65-F5344CB8AC3E}">
        <p14:creationId xmlns:p14="http://schemas.microsoft.com/office/powerpoint/2010/main" val="426414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658946"/>
            <a:ext cx="8496944" cy="3139321"/>
          </a:xfrm>
          <a:prstGeom prst="rect">
            <a:avLst/>
          </a:prstGeom>
          <a:noFill/>
        </p:spPr>
        <p:txBody>
          <a:bodyPr wrap="square" rtlCol="0">
            <a:spAutoFit/>
          </a:bodyPr>
          <a:lstStyle/>
          <a:p>
            <a:pPr marL="800100" lvl="1" indent="-342900" algn="just">
              <a:buFont typeface="Arial" panose="020B0604020202020204" pitchFamily="34" charset="0"/>
              <a:buChar char="•"/>
            </a:pPr>
            <a:r>
              <a:rPr lang="it-IT" sz="2200" b="1" dirty="0" smtClean="0">
                <a:solidFill>
                  <a:srgbClr val="002060"/>
                </a:solidFill>
                <a:latin typeface="Verdana"/>
                <a:ea typeface="Verdana"/>
              </a:rPr>
              <a:t>Compito </a:t>
            </a:r>
            <a:r>
              <a:rPr lang="it-IT" sz="2200" b="1" dirty="0">
                <a:solidFill>
                  <a:srgbClr val="002060"/>
                </a:solidFill>
                <a:latin typeface="Verdana"/>
                <a:ea typeface="Verdana"/>
              </a:rPr>
              <a:t>dello Stato moderno è </a:t>
            </a:r>
            <a:r>
              <a:rPr lang="it-IT" sz="2200" b="1" dirty="0" smtClean="0">
                <a:solidFill>
                  <a:srgbClr val="002060"/>
                </a:solidFill>
                <a:latin typeface="Verdana"/>
                <a:ea typeface="Verdana"/>
              </a:rPr>
              <a:t>promuovere </a:t>
            </a:r>
            <a:r>
              <a:rPr lang="it-IT" sz="2200" b="1" dirty="0">
                <a:solidFill>
                  <a:srgbClr val="002060"/>
                </a:solidFill>
                <a:latin typeface="Verdana"/>
                <a:ea typeface="Verdana"/>
              </a:rPr>
              <a:t>l'alfabetizzazione digitale allo stesso modo in cui nell'800 ha promosso la scolarizzazione. </a:t>
            </a:r>
            <a:endParaRPr lang="it-IT" sz="2200" b="1" dirty="0" smtClean="0">
              <a:solidFill>
                <a:srgbClr val="002060"/>
              </a:solidFill>
              <a:latin typeface="Verdana"/>
              <a:ea typeface="Verdana"/>
            </a:endParaRPr>
          </a:p>
          <a:p>
            <a:pPr marL="800100" lvl="1" indent="-342900" algn="just">
              <a:buFont typeface="Arial" panose="020B0604020202020204" pitchFamily="34" charset="0"/>
              <a:buChar char="•"/>
            </a:pPr>
            <a:r>
              <a:rPr lang="it-IT" sz="2200" b="1" dirty="0" smtClean="0">
                <a:solidFill>
                  <a:srgbClr val="002060"/>
                </a:solidFill>
                <a:latin typeface="Verdana"/>
                <a:ea typeface="Verdana"/>
              </a:rPr>
              <a:t>Non </a:t>
            </a:r>
            <a:r>
              <a:rPr lang="it-IT" sz="2200" b="1" dirty="0">
                <a:solidFill>
                  <a:srgbClr val="002060"/>
                </a:solidFill>
                <a:latin typeface="Verdana"/>
                <a:ea typeface="Verdana"/>
              </a:rPr>
              <a:t>fosse che per insegnare </a:t>
            </a:r>
            <a:r>
              <a:rPr lang="it-IT" sz="2200" b="1" dirty="0" smtClean="0">
                <a:solidFill>
                  <a:srgbClr val="002060"/>
                </a:solidFill>
                <a:latin typeface="Verdana"/>
                <a:ea typeface="Verdana"/>
              </a:rPr>
              <a:t>che </a:t>
            </a:r>
            <a:r>
              <a:rPr lang="it-IT" sz="2200" b="1" dirty="0">
                <a:solidFill>
                  <a:srgbClr val="002060"/>
                </a:solidFill>
                <a:latin typeface="Verdana"/>
                <a:ea typeface="Verdana"/>
              </a:rPr>
              <a:t>le firme digitali e le </a:t>
            </a:r>
            <a:r>
              <a:rPr lang="it-IT" sz="2200" b="1" i="1" dirty="0" err="1">
                <a:solidFill>
                  <a:srgbClr val="002060"/>
                </a:solidFill>
                <a:latin typeface="Verdana"/>
                <a:ea typeface="Verdana"/>
              </a:rPr>
              <a:t>smartcard</a:t>
            </a:r>
            <a:r>
              <a:rPr lang="it-IT" sz="2200" b="1" i="1" dirty="0">
                <a:solidFill>
                  <a:srgbClr val="002060"/>
                </a:solidFill>
                <a:latin typeface="Verdana"/>
                <a:ea typeface="Verdana"/>
              </a:rPr>
              <a:t> </a:t>
            </a:r>
            <a:r>
              <a:rPr lang="it-IT" sz="2200" b="1" dirty="0">
                <a:solidFill>
                  <a:srgbClr val="002060"/>
                </a:solidFill>
                <a:latin typeface="Verdana"/>
                <a:ea typeface="Verdana"/>
              </a:rPr>
              <a:t>sono dispositivi personali da conservare con cura. </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Compito </a:t>
            </a:r>
            <a:r>
              <a:rPr lang="it-IT" sz="2200" b="1" dirty="0">
                <a:solidFill>
                  <a:srgbClr val="002060"/>
                </a:solidFill>
                <a:latin typeface="Verdana"/>
                <a:ea typeface="Verdana"/>
              </a:rPr>
              <a:t>dello Stato era e resta </a:t>
            </a:r>
            <a:r>
              <a:rPr lang="it-IT" sz="2200" b="1" dirty="0">
                <a:solidFill>
                  <a:srgbClr val="FF0066"/>
                </a:solidFill>
                <a:latin typeface="Verdana"/>
                <a:ea typeface="Verdana"/>
              </a:rPr>
              <a:t>ridistribuire la ricchezza</a:t>
            </a:r>
            <a:r>
              <a:rPr lang="it-IT" sz="2200" b="1" dirty="0">
                <a:solidFill>
                  <a:srgbClr val="002060"/>
                </a:solidFill>
                <a:latin typeface="Verdana"/>
                <a:ea typeface="Verdana"/>
              </a:rPr>
              <a:t>, che </a:t>
            </a:r>
            <a:r>
              <a:rPr lang="it-IT" sz="2200" b="1" dirty="0">
                <a:solidFill>
                  <a:srgbClr val="FF0066"/>
                </a:solidFill>
                <a:latin typeface="Verdana"/>
                <a:ea typeface="Verdana"/>
              </a:rPr>
              <a:t>oggi è costituita </a:t>
            </a:r>
            <a:r>
              <a:rPr lang="it-IT" sz="2200" b="1" dirty="0">
                <a:solidFill>
                  <a:srgbClr val="002060"/>
                </a:solidFill>
                <a:latin typeface="Verdana"/>
                <a:ea typeface="Verdana"/>
              </a:rPr>
              <a:t>non solamente più dai beni fisici, ma </a:t>
            </a:r>
            <a:r>
              <a:rPr lang="it-IT" sz="2200" b="1" dirty="0">
                <a:solidFill>
                  <a:srgbClr val="FF0066"/>
                </a:solidFill>
                <a:latin typeface="Verdana"/>
                <a:ea typeface="Verdana"/>
              </a:rPr>
              <a:t>dalle </a:t>
            </a:r>
            <a:r>
              <a:rPr lang="it-IT" sz="2200" b="1" dirty="0" smtClean="0">
                <a:solidFill>
                  <a:srgbClr val="FF0066"/>
                </a:solidFill>
                <a:latin typeface="Verdana"/>
                <a:ea typeface="Verdana"/>
              </a:rPr>
              <a:t>informazioni</a:t>
            </a:r>
            <a:r>
              <a:rPr lang="it-IT" sz="2200" b="1" dirty="0" smtClean="0">
                <a:solidFill>
                  <a:srgbClr val="002060"/>
                </a:solidFill>
                <a:latin typeface="Verdana"/>
                <a:ea typeface="Verdana"/>
              </a:rPr>
              <a:t>!</a:t>
            </a:r>
            <a:endParaRPr lang="it-IT" sz="2200" b="1" dirty="0">
              <a:solidFill>
                <a:srgbClr val="002060"/>
              </a:solidFill>
              <a:latin typeface="Verdana"/>
              <a:ea typeface="Verdana"/>
            </a:endParaRPr>
          </a:p>
        </p:txBody>
      </p:sp>
      <p:sp>
        <p:nvSpPr>
          <p:cNvPr id="2" name="Rettangolo 1"/>
          <p:cNvSpPr/>
          <p:nvPr/>
        </p:nvSpPr>
        <p:spPr>
          <a:xfrm>
            <a:off x="755576" y="3670935"/>
            <a:ext cx="8208912" cy="1477328"/>
          </a:xfrm>
          <a:prstGeom prst="rect">
            <a:avLst/>
          </a:prstGeom>
          <a:solidFill>
            <a:schemeClr val="accent1">
              <a:alpha val="25000"/>
            </a:schemeClr>
          </a:solidFill>
        </p:spPr>
        <p:txBody>
          <a:bodyPr wrap="square">
            <a:spAutoFit/>
          </a:bodyPr>
          <a:lstStyle/>
          <a:p>
            <a:r>
              <a:rPr lang="it-IT" dirty="0">
                <a:solidFill>
                  <a:srgbClr val="002060"/>
                </a:solidFill>
              </a:rPr>
              <a:t>Immaginai conversazioni senza senso accanto alla macchinetta del caffè in </a:t>
            </a:r>
            <a:r>
              <a:rPr lang="it-IT" dirty="0" smtClean="0">
                <a:solidFill>
                  <a:srgbClr val="002060"/>
                </a:solidFill>
              </a:rPr>
              <a:t>un ufficio </a:t>
            </a:r>
            <a:r>
              <a:rPr lang="it-IT" dirty="0">
                <a:solidFill>
                  <a:srgbClr val="002060"/>
                </a:solidFill>
              </a:rPr>
              <a:t>del futuro: «Quanta informazione possiedi?»; «La Svizzera è un grande paese grazie alla quantità di informazione che ha»; «Ho sentito che l'indice dell'informazione sta salendo</a:t>
            </a:r>
            <a:r>
              <a:rPr lang="it-IT" dirty="0" smtClean="0">
                <a:solidFill>
                  <a:srgbClr val="002060"/>
                </a:solidFill>
              </a:rPr>
              <a:t>».</a:t>
            </a:r>
          </a:p>
          <a:p>
            <a:r>
              <a:rPr lang="it-IT" sz="1600" i="1" dirty="0" smtClean="0">
                <a:solidFill>
                  <a:srgbClr val="002060"/>
                </a:solidFill>
              </a:rPr>
              <a:t>Bill </a:t>
            </a:r>
            <a:r>
              <a:rPr lang="it-IT" sz="1600" i="1" dirty="0">
                <a:solidFill>
                  <a:srgbClr val="002060"/>
                </a:solidFill>
              </a:rPr>
              <a:t>Gates, La strada che porta al domani, Ed. Mondadori. 1994</a:t>
            </a:r>
          </a:p>
        </p:txBody>
      </p:sp>
    </p:spTree>
    <p:extLst>
      <p:ext uri="{BB962C8B-B14F-4D97-AF65-F5344CB8AC3E}">
        <p14:creationId xmlns:p14="http://schemas.microsoft.com/office/powerpoint/2010/main" val="3114223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73931"/>
            <a:ext cx="8496944" cy="4093428"/>
          </a:xfrm>
          <a:prstGeom prst="rect">
            <a:avLst/>
          </a:prstGeom>
          <a:noFill/>
        </p:spPr>
        <p:txBody>
          <a:bodyPr wrap="square" rtlCol="0">
            <a:spAutoFit/>
          </a:bodyPr>
          <a:lstStyle/>
          <a:p>
            <a:pPr marL="800100" lvl="1" indent="-342900" algn="just">
              <a:buFont typeface="Arial" panose="020B0604020202020204" pitchFamily="34" charset="0"/>
              <a:buChar char="•"/>
            </a:pPr>
            <a:r>
              <a:rPr lang="it-IT" sz="2000" b="1" dirty="0" smtClean="0">
                <a:solidFill>
                  <a:srgbClr val="002060"/>
                </a:solidFill>
                <a:latin typeface="Verdana"/>
                <a:ea typeface="Verdana"/>
              </a:rPr>
              <a:t>Il </a:t>
            </a:r>
            <a:r>
              <a:rPr lang="it-IT" sz="2000" b="1" dirty="0">
                <a:solidFill>
                  <a:srgbClr val="002060"/>
                </a:solidFill>
                <a:latin typeface="Verdana"/>
                <a:ea typeface="Verdana"/>
              </a:rPr>
              <a:t>WEB porta infinite possibilità di gestione moderna ed efficiente della Pubblica </a:t>
            </a:r>
            <a:r>
              <a:rPr lang="it-IT" sz="2000" b="1" dirty="0" smtClean="0">
                <a:solidFill>
                  <a:srgbClr val="002060"/>
                </a:solidFill>
                <a:latin typeface="Verdana"/>
                <a:ea typeface="Verdana"/>
              </a:rPr>
              <a:t>Amministrazione. </a:t>
            </a:r>
          </a:p>
          <a:p>
            <a:pPr marL="800100" lvl="1" indent="-342900" algn="just">
              <a:buFont typeface="Arial" panose="020B0604020202020204" pitchFamily="34" charset="0"/>
              <a:buChar char="•"/>
            </a:pPr>
            <a:r>
              <a:rPr lang="it-IT" sz="2000" b="1" dirty="0" smtClean="0">
                <a:solidFill>
                  <a:srgbClr val="002060"/>
                </a:solidFill>
                <a:latin typeface="Verdana"/>
                <a:ea typeface="Verdana"/>
              </a:rPr>
              <a:t>Però </a:t>
            </a:r>
            <a:r>
              <a:rPr lang="it-IT" sz="2000" b="1" dirty="0">
                <a:solidFill>
                  <a:srgbClr val="002060"/>
                </a:solidFill>
                <a:latin typeface="Verdana"/>
                <a:ea typeface="Verdana"/>
              </a:rPr>
              <a:t>rischia anche di facilitare quelle scelte politiche che portano a privatizzare anche quei servizi </a:t>
            </a:r>
            <a:r>
              <a:rPr lang="it-IT" sz="2000" b="1" dirty="0" smtClean="0">
                <a:solidFill>
                  <a:srgbClr val="002060"/>
                </a:solidFill>
                <a:latin typeface="Verdana"/>
                <a:ea typeface="Verdana"/>
              </a:rPr>
              <a:t>che devono restare </a:t>
            </a:r>
            <a:r>
              <a:rPr lang="it-IT" sz="2000" b="1" dirty="0">
                <a:solidFill>
                  <a:srgbClr val="002060"/>
                </a:solidFill>
                <a:latin typeface="Verdana"/>
                <a:ea typeface="Verdana"/>
              </a:rPr>
              <a:t>pubblici. </a:t>
            </a:r>
            <a:endParaRPr lang="it-IT" sz="2000" b="1" dirty="0" smtClean="0">
              <a:solidFill>
                <a:srgbClr val="002060"/>
              </a:solidFill>
              <a:latin typeface="Verdana"/>
              <a:ea typeface="Verdana"/>
            </a:endParaRPr>
          </a:p>
          <a:p>
            <a:pPr marL="800100" lvl="1" indent="-342900" algn="just">
              <a:buFont typeface="Arial" panose="020B0604020202020204" pitchFamily="34" charset="0"/>
              <a:buChar char="•"/>
            </a:pPr>
            <a:r>
              <a:rPr lang="it-IT" sz="2000" b="1" dirty="0" smtClean="0">
                <a:solidFill>
                  <a:srgbClr val="002060"/>
                </a:solidFill>
                <a:latin typeface="Verdana"/>
                <a:ea typeface="Verdana"/>
              </a:rPr>
              <a:t>Lo </a:t>
            </a:r>
            <a:r>
              <a:rPr lang="it-IT" sz="2000" b="1" dirty="0">
                <a:solidFill>
                  <a:srgbClr val="002060"/>
                </a:solidFill>
                <a:latin typeface="Verdana"/>
                <a:ea typeface="Verdana"/>
              </a:rPr>
              <a:t>Stato dovrebbe </a:t>
            </a:r>
            <a:r>
              <a:rPr lang="it-IT" sz="2000" b="1" dirty="0" smtClean="0">
                <a:solidFill>
                  <a:srgbClr val="002060"/>
                </a:solidFill>
                <a:latin typeface="Verdana"/>
                <a:ea typeface="Verdana"/>
              </a:rPr>
              <a:t>usare </a:t>
            </a:r>
            <a:r>
              <a:rPr lang="it-IT" sz="2000" b="1" dirty="0">
                <a:solidFill>
                  <a:srgbClr val="002060"/>
                </a:solidFill>
                <a:latin typeface="Verdana"/>
                <a:ea typeface="Verdana"/>
              </a:rPr>
              <a:t>le potenzialità del WEB per ammodernarsi e mettersi al servizio del cittadino </a:t>
            </a:r>
            <a:r>
              <a:rPr lang="it-IT" sz="2000" b="1" dirty="0" smtClean="0">
                <a:solidFill>
                  <a:srgbClr val="002060"/>
                </a:solidFill>
                <a:latin typeface="Verdana"/>
                <a:ea typeface="Verdana"/>
              </a:rPr>
              <a:t>digitale</a:t>
            </a:r>
            <a:r>
              <a:rPr lang="it-IT" sz="2000" b="1" dirty="0">
                <a:solidFill>
                  <a:srgbClr val="002060"/>
                </a:solidFill>
                <a:latin typeface="Verdana"/>
                <a:ea typeface="Verdana"/>
              </a:rPr>
              <a:t>.</a:t>
            </a:r>
            <a:endParaRPr lang="it-IT" sz="2000" b="1" dirty="0" smtClean="0">
              <a:solidFill>
                <a:srgbClr val="002060"/>
              </a:solidFill>
              <a:latin typeface="Verdana"/>
              <a:ea typeface="Verdana"/>
            </a:endParaRPr>
          </a:p>
          <a:p>
            <a:pPr marL="800100" lvl="1" indent="-342900" algn="just">
              <a:buFont typeface="Arial" panose="020B0604020202020204" pitchFamily="34" charset="0"/>
              <a:buChar char="•"/>
            </a:pPr>
            <a:r>
              <a:rPr lang="it-IT" sz="2000" b="1" dirty="0" smtClean="0">
                <a:solidFill>
                  <a:srgbClr val="002060"/>
                </a:solidFill>
                <a:latin typeface="Verdana"/>
                <a:ea typeface="Verdana"/>
              </a:rPr>
              <a:t>Dovrebbe fare attenzione a non auto-smantellarsi</a:t>
            </a:r>
            <a:r>
              <a:rPr lang="it-IT" sz="2000" b="1" dirty="0">
                <a:solidFill>
                  <a:srgbClr val="002060"/>
                </a:solidFill>
                <a:latin typeface="Verdana"/>
                <a:ea typeface="Verdana"/>
              </a:rPr>
              <a:t>, svuotandosi delle sue funzioni peculiari, che sono altrettanto importanti in rete, come contrappeso alla potenza dei colossi di Internet, quanto lo sono nel mondo reale.</a:t>
            </a:r>
          </a:p>
        </p:txBody>
      </p:sp>
    </p:spTree>
    <p:extLst>
      <p:ext uri="{BB962C8B-B14F-4D97-AF65-F5344CB8AC3E}">
        <p14:creationId xmlns:p14="http://schemas.microsoft.com/office/powerpoint/2010/main" val="1246077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827584" y="1446037"/>
            <a:ext cx="8136781" cy="1472748"/>
          </a:xfrm>
        </p:spPr>
        <p:txBody>
          <a:bodyPr>
            <a:normAutofit/>
          </a:bodyPr>
          <a:lstStyle/>
          <a:p>
            <a:pPr>
              <a:defRPr/>
            </a:pPr>
            <a:r>
              <a:rPr lang="it-IT" dirty="0" smtClean="0">
                <a:solidFill>
                  <a:srgbClr val="002060"/>
                </a:solidFill>
                <a:latin typeface="Arial Black"/>
                <a:ea typeface="Arial Black"/>
              </a:rPr>
              <a:t>Grazie per l'attenzione</a:t>
            </a:r>
            <a:endParaRPr sz="4000" dirty="0">
              <a:latin typeface="Arial Black"/>
              <a:ea typeface="Arial Black"/>
            </a:endParaRPr>
          </a:p>
        </p:txBody>
      </p:sp>
      <p:sp>
        <p:nvSpPr>
          <p:cNvPr id="3" name="Subtitle 2"/>
          <p:cNvSpPr>
            <a:spLocks noGrp="1"/>
          </p:cNvSpPr>
          <p:nvPr>
            <p:ph type="subTitle" idx="1"/>
          </p:nvPr>
        </p:nvSpPr>
        <p:spPr bwMode="auto">
          <a:xfrm>
            <a:off x="2743200" y="4590355"/>
            <a:ext cx="6400800" cy="683768"/>
          </a:xfrm>
        </p:spPr>
        <p:txBody>
          <a:bodyPr>
            <a:normAutofit fontScale="62500" lnSpcReduction="20000"/>
          </a:bodyPr>
          <a:lstStyle/>
          <a:p>
            <a:pPr>
              <a:defRPr/>
            </a:pPr>
            <a:r>
              <a:rPr lang="it-IT" sz="3600" i="1" dirty="0" smtClean="0">
                <a:solidFill>
                  <a:srgbClr val="002060"/>
                </a:solidFill>
                <a:latin typeface="Lucida Handwriting" panose="03010101010101010101" pitchFamily="66" charset="0"/>
                <a:ea typeface="Arial Black"/>
              </a:rPr>
              <a:t>Più si impara, più il mondo cambia</a:t>
            </a:r>
            <a:endParaRPr sz="3600" i="1" dirty="0">
              <a:solidFill>
                <a:srgbClr val="002060"/>
              </a:solidFill>
              <a:latin typeface="Lucida Handwriting" panose="03010101010101010101" pitchFamily="66" charset="0"/>
            </a:endParaRPr>
          </a:p>
        </p:txBody>
      </p:sp>
      <p:sp>
        <p:nvSpPr>
          <p:cNvPr id="4" name="Rettangolo 3"/>
          <p:cNvSpPr/>
          <p:nvPr/>
        </p:nvSpPr>
        <p:spPr bwMode="auto">
          <a:xfrm>
            <a:off x="2996888" y="198031"/>
            <a:ext cx="1803670" cy="911967"/>
          </a:xfrm>
          <a:prstGeom prst="rect">
            <a:avLst/>
          </a:prstGeom>
          <a:noFill/>
        </p:spPr>
        <p:txBody>
          <a:bodyPr vertOverflow="overflow" horzOverflow="clip" vert="horz" wrap="square" lIns="91440" tIns="45720" rIns="91440" bIns="45720" numCol="1" spcCol="0" rtlCol="0" fromWordArt="0" anchor="t" anchorCtr="0" forceAA="0" compatLnSpc="0"/>
          <a:lstStyle/>
          <a:p>
            <a:pPr>
              <a:defRPr/>
            </a:pPr>
            <a:endParaRPr/>
          </a:p>
        </p:txBody>
      </p:sp>
      <p:sp>
        <p:nvSpPr>
          <p:cNvPr id="7" name="Segnaposto numero diapositiva 6"/>
          <p:cNvSpPr>
            <a:spLocks noGrp="1"/>
          </p:cNvSpPr>
          <p:nvPr>
            <p:ph type="sldNum" sz="quarter" idx="12"/>
          </p:nvPr>
        </p:nvSpPr>
        <p:spPr bwMode="auto">
          <a:xfrm>
            <a:off x="1912820" y="2940223"/>
            <a:ext cx="5112568" cy="1146075"/>
          </a:xfrm>
        </p:spPr>
        <p:txBody>
          <a:bodyPr/>
          <a:lstStyle>
            <a:lvl1pPr>
              <a:defRPr>
                <a:solidFill>
                  <a:schemeClr val="accent4">
                    <a:lumMod val="75000"/>
                  </a:schemeClr>
                </a:solidFill>
              </a:defRPr>
            </a:lvl1pPr>
          </a:lstStyle>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Giorio Diego</a:t>
            </a:r>
          </a:p>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XIX e-privacy</a:t>
            </a:r>
          </a:p>
          <a:p>
            <a:pPr algn="ctr">
              <a:defRPr/>
            </a:pPr>
            <a:r>
              <a:rPr lang="it-IT" sz="2400" b="1" dirty="0" smtClean="0">
                <a:latin typeface="Verdana" panose="020B0604030504040204" pitchFamily="34" charset="0"/>
                <a:ea typeface="Verdana" panose="020B0604030504040204" pitchFamily="34" charset="0"/>
                <a:cs typeface="Verdana" panose="020B0604030504040204" pitchFamily="34" charset="0"/>
              </a:rPr>
              <a:t>Pisa 25 giugno 2016</a:t>
            </a:r>
            <a:endParaRPr lang="it-IT"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371421"/>
            <a:ext cx="2187694" cy="877148"/>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519885" y="341883"/>
            <a:ext cx="1949219" cy="877148"/>
          </a:xfrm>
          <a:prstGeom prst="rect">
            <a:avLst/>
          </a:prstGeom>
        </p:spPr>
      </p:pic>
    </p:spTree>
    <p:extLst>
      <p:ext uri="{BB962C8B-B14F-4D97-AF65-F5344CB8AC3E}">
        <p14:creationId xmlns:p14="http://schemas.microsoft.com/office/powerpoint/2010/main" val="3104989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701923"/>
            <a:ext cx="8820472" cy="3139321"/>
          </a:xfrm>
          <a:prstGeom prst="rect">
            <a:avLst/>
          </a:prstGeom>
          <a:noFill/>
        </p:spPr>
        <p:txBody>
          <a:bodyPr wrap="square" rtlCol="0">
            <a:spAutoFit/>
          </a:bodyPr>
          <a:lstStyle/>
          <a:p>
            <a:pPr marL="342900" indent="-342900">
              <a:buFont typeface="Arial" panose="020B0604020202020204" pitchFamily="34" charset="0"/>
              <a:buChar char="•"/>
            </a:pPr>
            <a:r>
              <a:rPr lang="it-IT" sz="2200" b="1" dirty="0">
                <a:solidFill>
                  <a:srgbClr val="002060"/>
                </a:solidFill>
                <a:latin typeface="Verdana"/>
                <a:ea typeface="Verdana"/>
              </a:rPr>
              <a:t>E' quindi </a:t>
            </a:r>
            <a:r>
              <a:rPr lang="it-IT" sz="2200" b="1" dirty="0" smtClean="0">
                <a:solidFill>
                  <a:srgbClr val="002060"/>
                </a:solidFill>
                <a:latin typeface="Verdana"/>
                <a:ea typeface="Verdana"/>
              </a:rPr>
              <a:t>naturale </a:t>
            </a:r>
            <a:r>
              <a:rPr lang="it-IT" sz="2200" b="1" dirty="0">
                <a:solidFill>
                  <a:srgbClr val="002060"/>
                </a:solidFill>
                <a:latin typeface="Verdana"/>
                <a:ea typeface="Verdana"/>
              </a:rPr>
              <a:t>che una rivoluzione di questa portata metta in discussione </a:t>
            </a:r>
            <a:r>
              <a:rPr lang="it-IT" sz="2200" b="1" dirty="0" smtClean="0">
                <a:solidFill>
                  <a:srgbClr val="002060"/>
                </a:solidFill>
                <a:latin typeface="Verdana"/>
                <a:ea typeface="Verdana"/>
              </a:rPr>
              <a:t>quelli che erano considerati punti fermi:</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Oggi le aziende più ricche sono quelle che "si regalano", per cui non occorre vendere beni o servizi per guadagnare. Almeno in apparenza.</a:t>
            </a:r>
          </a:p>
          <a:p>
            <a:pPr marL="800100" lvl="1" indent="-342900" algn="just">
              <a:buFont typeface="Arial" panose="020B0604020202020204" pitchFamily="34" charset="0"/>
              <a:buChar char="•"/>
            </a:pPr>
            <a:r>
              <a:rPr lang="it-IT" sz="2200" b="1" dirty="0" smtClean="0">
                <a:solidFill>
                  <a:srgbClr val="002060"/>
                </a:solidFill>
                <a:latin typeface="Verdana"/>
                <a:ea typeface="Verdana"/>
              </a:rPr>
              <a:t>L'acquisto di un bene immateriale come l'e-book non è più un vero acquisto, ed anche per i beni materiali può esserlo solo in parte:</a:t>
            </a:r>
          </a:p>
        </p:txBody>
      </p:sp>
      <p:pic>
        <p:nvPicPr>
          <p:cNvPr id="2" name="Immagine 1"/>
          <p:cNvPicPr>
            <a:picLocks noChangeAspect="1"/>
          </p:cNvPicPr>
          <p:nvPr/>
        </p:nvPicPr>
        <p:blipFill>
          <a:blip r:embed="rId4"/>
          <a:stretch>
            <a:fillRect/>
          </a:stretch>
        </p:blipFill>
        <p:spPr>
          <a:xfrm>
            <a:off x="4733764" y="3838509"/>
            <a:ext cx="4192265" cy="1309754"/>
          </a:xfrm>
          <a:prstGeom prst="rect">
            <a:avLst/>
          </a:prstGeom>
        </p:spPr>
      </p:pic>
      <p:pic>
        <p:nvPicPr>
          <p:cNvPr id="5" name="Immagine 4"/>
          <p:cNvPicPr>
            <a:picLocks noChangeAspect="1"/>
          </p:cNvPicPr>
          <p:nvPr/>
        </p:nvPicPr>
        <p:blipFill>
          <a:blip r:embed="rId5"/>
          <a:stretch>
            <a:fillRect/>
          </a:stretch>
        </p:blipFill>
        <p:spPr>
          <a:xfrm>
            <a:off x="268169" y="3838509"/>
            <a:ext cx="4247624" cy="1346614"/>
          </a:xfrm>
          <a:prstGeom prst="rect">
            <a:avLst/>
          </a:prstGeom>
        </p:spPr>
      </p:pic>
    </p:spTree>
    <p:extLst>
      <p:ext uri="{BB962C8B-B14F-4D97-AF65-F5344CB8AC3E}">
        <p14:creationId xmlns:p14="http://schemas.microsoft.com/office/powerpoint/2010/main" val="1857682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75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845939"/>
            <a:ext cx="8640960" cy="3816429"/>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Internet ha abolito le distanze.</a:t>
            </a:r>
          </a:p>
          <a:p>
            <a:pPr marL="342900" indent="-342900" algn="just">
              <a:buFont typeface="Arial" panose="020B0604020202020204" pitchFamily="34" charset="0"/>
              <a:buChar char="•"/>
            </a:pPr>
            <a:r>
              <a:rPr lang="it-IT" sz="2200" b="1" dirty="0" smtClean="0">
                <a:solidFill>
                  <a:srgbClr val="002060"/>
                </a:solidFill>
                <a:latin typeface="Verdana"/>
                <a:ea typeface="Verdana"/>
              </a:rPr>
              <a:t>Ha consentito di reperire informazioni in tutto il pianeta.</a:t>
            </a:r>
          </a:p>
          <a:p>
            <a:pPr marL="342900" indent="-342900" algn="just">
              <a:buFont typeface="Arial" panose="020B0604020202020204" pitchFamily="34" charset="0"/>
              <a:buChar char="•"/>
            </a:pPr>
            <a:r>
              <a:rPr lang="it-IT" sz="2200" b="1" dirty="0" smtClean="0">
                <a:solidFill>
                  <a:srgbClr val="002060"/>
                </a:solidFill>
                <a:latin typeface="Verdana"/>
                <a:ea typeface="Verdana"/>
              </a:rPr>
              <a:t>I dispositivi portatili hanno ridotto la distinzione fra spazio privato e lavorativo.</a:t>
            </a:r>
          </a:p>
          <a:p>
            <a:pPr marL="342900" indent="-342900" algn="just">
              <a:buFont typeface="Arial" panose="020B0604020202020204" pitchFamily="34" charset="0"/>
              <a:buChar char="•"/>
            </a:pPr>
            <a:r>
              <a:rPr lang="it-IT" sz="2200" b="1" dirty="0" smtClean="0">
                <a:solidFill>
                  <a:srgbClr val="002060"/>
                </a:solidFill>
                <a:latin typeface="Verdana"/>
                <a:ea typeface="Verdana"/>
              </a:rPr>
              <a:t>Il concetto di copyright necessita di essere ridefinito.</a:t>
            </a:r>
          </a:p>
          <a:p>
            <a:pPr marL="342900" indent="-342900" algn="just">
              <a:buFont typeface="Arial" panose="020B0604020202020204" pitchFamily="34" charset="0"/>
              <a:buChar char="•"/>
            </a:pPr>
            <a:r>
              <a:rPr lang="it-IT" sz="2200" b="1" dirty="0" smtClean="0">
                <a:solidFill>
                  <a:srgbClr val="002060"/>
                </a:solidFill>
                <a:latin typeface="Verdana"/>
                <a:ea typeface="Verdana"/>
              </a:rPr>
              <a:t>Potrebbe quindi essere necessario ridefinire la distinzione fra pubblico e privato.</a:t>
            </a:r>
          </a:p>
          <a:p>
            <a:pPr marL="342900" indent="-342900" algn="just">
              <a:buFont typeface="Arial" panose="020B0604020202020204" pitchFamily="34" charset="0"/>
              <a:buChar char="•"/>
            </a:pPr>
            <a:r>
              <a:rPr lang="it-IT" sz="2200" b="1" dirty="0" smtClean="0">
                <a:solidFill>
                  <a:srgbClr val="002060"/>
                </a:solidFill>
                <a:latin typeface="Verdana"/>
                <a:ea typeface="Verdana"/>
              </a:rPr>
              <a:t>Certamente lo Stato, in senso territoriale, ha poco significato sul WEB.</a:t>
            </a:r>
          </a:p>
        </p:txBody>
      </p:sp>
    </p:spTree>
    <p:extLst>
      <p:ext uri="{BB962C8B-B14F-4D97-AF65-F5344CB8AC3E}">
        <p14:creationId xmlns:p14="http://schemas.microsoft.com/office/powerpoint/2010/main" val="2124456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75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845939"/>
            <a:ext cx="8820472" cy="4247317"/>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a:solidFill>
                  <a:srgbClr val="FF0066"/>
                </a:solidFill>
                <a:effectLst>
                  <a:outerShdw blurRad="38100" dist="38100" dir="2700000" algn="tl">
                    <a:srgbClr val="000000">
                      <a:alpha val="43137"/>
                    </a:srgbClr>
                  </a:outerShdw>
                </a:effectLst>
                <a:latin typeface="Verdana"/>
                <a:ea typeface="Verdana"/>
              </a:rPr>
              <a:t>Internet è la prima cosa che l’umanità abbia costruito che l’umanità stessa non comprende. </a:t>
            </a:r>
            <a:r>
              <a:rPr lang="it-IT" sz="2200" b="1" dirty="0" smtClean="0">
                <a:solidFill>
                  <a:srgbClr val="FF0066"/>
                </a:solidFill>
                <a:effectLst>
                  <a:outerShdw blurRad="38100" dist="38100" dir="2700000" algn="tl">
                    <a:srgbClr val="000000">
                      <a:alpha val="43137"/>
                    </a:srgbClr>
                  </a:outerShdw>
                </a:effectLst>
                <a:latin typeface="Verdana"/>
                <a:ea typeface="Verdana"/>
              </a:rPr>
              <a:t>Il </a:t>
            </a:r>
            <a:r>
              <a:rPr lang="it-IT" sz="2200" b="1" dirty="0">
                <a:solidFill>
                  <a:srgbClr val="FF0066"/>
                </a:solidFill>
                <a:effectLst>
                  <a:outerShdw blurRad="38100" dist="38100" dir="2700000" algn="tl">
                    <a:srgbClr val="000000">
                      <a:alpha val="43137"/>
                    </a:srgbClr>
                  </a:outerShdw>
                </a:effectLst>
                <a:latin typeface="Verdana"/>
                <a:ea typeface="Verdana"/>
              </a:rPr>
              <a:t>più grande esperimento di anarchia che sia mai stato fatto. </a:t>
            </a:r>
            <a:r>
              <a:rPr lang="it-IT" sz="2000" b="1" i="1" dirty="0">
                <a:solidFill>
                  <a:srgbClr val="002060"/>
                </a:solidFill>
                <a:latin typeface="Verdana"/>
                <a:ea typeface="Verdana"/>
              </a:rPr>
              <a:t>Erik Smith</a:t>
            </a:r>
            <a:r>
              <a:rPr lang="it-IT" sz="2000" b="1" dirty="0">
                <a:solidFill>
                  <a:srgbClr val="002060"/>
                </a:solidFill>
                <a:latin typeface="Verdana"/>
                <a:ea typeface="Verdana"/>
              </a:rPr>
              <a:t>.</a:t>
            </a:r>
          </a:p>
          <a:p>
            <a:pPr marL="342900" indent="-342900" algn="just">
              <a:buFont typeface="Arial" panose="020B0604020202020204" pitchFamily="34" charset="0"/>
              <a:buChar char="•"/>
            </a:pPr>
            <a:endParaRPr lang="it-IT" sz="1200" b="1" dirty="0">
              <a:solidFill>
                <a:srgbClr val="002060"/>
              </a:solidFill>
              <a:latin typeface="Verdana"/>
              <a:ea typeface="Verdana"/>
            </a:endParaRPr>
          </a:p>
          <a:p>
            <a:pPr marL="342900" indent="-342900" algn="just">
              <a:buFont typeface="Arial" panose="020B0604020202020204" pitchFamily="34" charset="0"/>
              <a:buChar char="•"/>
            </a:pPr>
            <a:r>
              <a:rPr lang="it-IT" sz="2000" b="1" dirty="0">
                <a:solidFill>
                  <a:srgbClr val="002060"/>
                </a:solidFill>
                <a:latin typeface="Verdana"/>
                <a:ea typeface="Verdana"/>
              </a:rPr>
              <a:t>Ma è proprio vero? </a:t>
            </a:r>
            <a:endParaRPr lang="it-IT" sz="2000" b="1" dirty="0" smtClean="0">
              <a:solidFill>
                <a:srgbClr val="002060"/>
              </a:solidFill>
              <a:latin typeface="Verdana"/>
              <a:ea typeface="Verdana"/>
            </a:endParaRPr>
          </a:p>
          <a:p>
            <a:pPr marL="342900" indent="-342900" algn="just">
              <a:buFont typeface="Arial" panose="020B0604020202020204" pitchFamily="34" charset="0"/>
              <a:buChar char="•"/>
            </a:pPr>
            <a:r>
              <a:rPr lang="it-IT" sz="2000" b="1" dirty="0" smtClean="0">
                <a:solidFill>
                  <a:srgbClr val="002060"/>
                </a:solidFill>
                <a:latin typeface="Verdana"/>
                <a:ea typeface="Verdana"/>
              </a:rPr>
              <a:t>E</a:t>
            </a:r>
            <a:r>
              <a:rPr lang="it-IT" sz="2000" b="1" dirty="0">
                <a:solidFill>
                  <a:srgbClr val="002060"/>
                </a:solidFill>
                <a:latin typeface="Verdana"/>
                <a:ea typeface="Verdana"/>
              </a:rPr>
              <a:t>’ giusto che Internet sia senza regole e che lo Stato non debba poter esercitare un </a:t>
            </a:r>
            <a:r>
              <a:rPr lang="it-IT" sz="2000" b="1" dirty="0" smtClean="0">
                <a:solidFill>
                  <a:srgbClr val="002060"/>
                </a:solidFill>
                <a:latin typeface="Verdana"/>
                <a:ea typeface="Verdana"/>
              </a:rPr>
              <a:t>controllo?</a:t>
            </a:r>
          </a:p>
          <a:p>
            <a:pPr marL="342900" indent="-342900" algn="just">
              <a:buFont typeface="Arial" panose="020B0604020202020204" pitchFamily="34" charset="0"/>
              <a:buChar char="•"/>
            </a:pPr>
            <a:r>
              <a:rPr lang="it-IT" sz="2000" b="1" dirty="0" smtClean="0">
                <a:solidFill>
                  <a:srgbClr val="002060"/>
                </a:solidFill>
                <a:latin typeface="Verdana"/>
                <a:ea typeface="Verdana"/>
              </a:rPr>
              <a:t>Certamente </a:t>
            </a:r>
            <a:r>
              <a:rPr lang="it-IT" sz="2000" b="1" dirty="0">
                <a:solidFill>
                  <a:srgbClr val="002060"/>
                </a:solidFill>
                <a:latin typeface="Verdana"/>
                <a:ea typeface="Verdana"/>
              </a:rPr>
              <a:t>aveva </a:t>
            </a:r>
            <a:r>
              <a:rPr lang="it-IT" sz="2000" b="1" dirty="0" smtClean="0">
                <a:solidFill>
                  <a:srgbClr val="002060"/>
                </a:solidFill>
                <a:latin typeface="Verdana"/>
                <a:ea typeface="Verdana"/>
              </a:rPr>
              <a:t>senso quando </a:t>
            </a:r>
            <a:r>
              <a:rPr lang="it-IT" sz="2000" b="1" dirty="0">
                <a:solidFill>
                  <a:srgbClr val="002060"/>
                </a:solidFill>
                <a:latin typeface="Verdana"/>
                <a:ea typeface="Verdana"/>
              </a:rPr>
              <a:t>il cyberspazio era abitato da pochi appassionati, dotati di un forte senso dell’</a:t>
            </a:r>
            <a:r>
              <a:rPr lang="it-IT" sz="2000" b="1" i="1" dirty="0" err="1">
                <a:solidFill>
                  <a:srgbClr val="002060"/>
                </a:solidFill>
                <a:latin typeface="Verdana"/>
                <a:ea typeface="Verdana"/>
              </a:rPr>
              <a:t>hacking</a:t>
            </a:r>
            <a:r>
              <a:rPr lang="it-IT" sz="2000" b="1" dirty="0">
                <a:solidFill>
                  <a:srgbClr val="002060"/>
                </a:solidFill>
                <a:latin typeface="Verdana"/>
                <a:ea typeface="Verdana"/>
              </a:rPr>
              <a:t> </a:t>
            </a:r>
            <a:r>
              <a:rPr lang="it-IT" sz="2000" b="1" dirty="0" smtClean="0">
                <a:solidFill>
                  <a:srgbClr val="002060"/>
                </a:solidFill>
                <a:latin typeface="Verdana"/>
                <a:ea typeface="Verdana"/>
              </a:rPr>
              <a:t>etico. </a:t>
            </a:r>
          </a:p>
          <a:p>
            <a:pPr marL="342900" indent="-342900" algn="just">
              <a:buFont typeface="Arial" panose="020B0604020202020204" pitchFamily="34" charset="0"/>
              <a:buChar char="•"/>
            </a:pPr>
            <a:r>
              <a:rPr lang="it-IT" sz="2000" b="1" dirty="0" smtClean="0">
                <a:solidFill>
                  <a:srgbClr val="002060"/>
                </a:solidFill>
                <a:latin typeface="Verdana"/>
                <a:ea typeface="Verdana"/>
              </a:rPr>
              <a:t>Meno </a:t>
            </a:r>
            <a:r>
              <a:rPr lang="it-IT" sz="2000" b="1" dirty="0">
                <a:solidFill>
                  <a:srgbClr val="002060"/>
                </a:solidFill>
                <a:latin typeface="Verdana"/>
                <a:ea typeface="Verdana"/>
              </a:rPr>
              <a:t>sensato oggi, con oltre 3miliardi di utenti, ovviamente non tutti così per bene. </a:t>
            </a:r>
          </a:p>
        </p:txBody>
      </p:sp>
    </p:spTree>
    <p:extLst>
      <p:ext uri="{BB962C8B-B14F-4D97-AF65-F5344CB8AC3E}">
        <p14:creationId xmlns:p14="http://schemas.microsoft.com/office/powerpoint/2010/main" val="293860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845939"/>
            <a:ext cx="8820472" cy="3139321"/>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smtClean="0">
                <a:solidFill>
                  <a:srgbClr val="002060"/>
                </a:solidFill>
                <a:latin typeface="Verdana"/>
                <a:ea typeface="Verdana"/>
              </a:rPr>
              <a:t>Se </a:t>
            </a:r>
            <a:r>
              <a:rPr lang="it-IT" sz="2200" b="1" dirty="0">
                <a:solidFill>
                  <a:srgbClr val="002060"/>
                </a:solidFill>
                <a:latin typeface="Verdana"/>
                <a:ea typeface="Verdana"/>
              </a:rPr>
              <a:t>non ci pensa lo Stato, il controllo viene esercitato dai grandi player del </a:t>
            </a:r>
            <a:r>
              <a:rPr lang="it-IT" sz="2200" b="1" dirty="0" smtClean="0">
                <a:solidFill>
                  <a:srgbClr val="002060"/>
                </a:solidFill>
                <a:latin typeface="Verdana"/>
                <a:ea typeface="Verdana"/>
              </a:rPr>
              <a:t>WEB.</a:t>
            </a:r>
          </a:p>
          <a:p>
            <a:pPr marL="342900" indent="-342900" algn="just">
              <a:buFont typeface="Arial" panose="020B0604020202020204" pitchFamily="34" charset="0"/>
              <a:buChar char="•"/>
            </a:pPr>
            <a:r>
              <a:rPr lang="it-IT" sz="2200" b="1" dirty="0" smtClean="0">
                <a:solidFill>
                  <a:srgbClr val="002060"/>
                </a:solidFill>
                <a:latin typeface="Verdana"/>
                <a:ea typeface="Verdana"/>
              </a:rPr>
              <a:t>Ovvero quanti ci </a:t>
            </a:r>
            <a:r>
              <a:rPr lang="it-IT" sz="2200" b="1" dirty="0">
                <a:solidFill>
                  <a:srgbClr val="002060"/>
                </a:solidFill>
                <a:latin typeface="Verdana"/>
                <a:ea typeface="Verdana"/>
              </a:rPr>
              <a:t>offrono </a:t>
            </a:r>
            <a:r>
              <a:rPr lang="it-IT" sz="2200" b="1" dirty="0" smtClean="0">
                <a:solidFill>
                  <a:srgbClr val="002060"/>
                </a:solidFill>
                <a:latin typeface="Verdana"/>
                <a:ea typeface="Verdana"/>
              </a:rPr>
              <a:t>meravigliosi servizi gratuiti, </a:t>
            </a:r>
            <a:r>
              <a:rPr lang="it-IT" sz="2200" b="1" dirty="0">
                <a:solidFill>
                  <a:srgbClr val="002060"/>
                </a:solidFill>
                <a:latin typeface="Verdana"/>
                <a:ea typeface="Verdana"/>
              </a:rPr>
              <a:t>purché biffiamo la casella “dichiaro di avere letto le condizioni e di accettarle integralmente</a:t>
            </a:r>
            <a:r>
              <a:rPr lang="it-IT" sz="2200" b="1" dirty="0" smtClean="0">
                <a:solidFill>
                  <a:srgbClr val="002060"/>
                </a:solidFill>
                <a:latin typeface="Verdana"/>
                <a:ea typeface="Verdana"/>
              </a:rPr>
              <a:t>...”.</a:t>
            </a:r>
          </a:p>
          <a:p>
            <a:pPr marL="342900" indent="-342900" algn="just">
              <a:buFont typeface="Arial" panose="020B0604020202020204" pitchFamily="34" charset="0"/>
              <a:buChar char="•"/>
            </a:pPr>
            <a:r>
              <a:rPr lang="it-IT" sz="2200" b="1" dirty="0" smtClean="0">
                <a:solidFill>
                  <a:srgbClr val="002060"/>
                </a:solidFill>
                <a:latin typeface="Verdana"/>
                <a:ea typeface="Verdana"/>
              </a:rPr>
              <a:t>Quella </a:t>
            </a:r>
            <a:r>
              <a:rPr lang="it-IT" sz="2200" b="1" dirty="0">
                <a:solidFill>
                  <a:srgbClr val="002060"/>
                </a:solidFill>
                <a:latin typeface="Verdana"/>
                <a:ea typeface="Verdana"/>
              </a:rPr>
              <a:t>che nessuno legge mai, e che in realtà definisce i nostri diritti e doveri nel mondo virtuale </a:t>
            </a:r>
            <a:r>
              <a:rPr lang="it-IT" sz="2200" b="1" i="1" dirty="0">
                <a:solidFill>
                  <a:srgbClr val="002060"/>
                </a:solidFill>
                <a:latin typeface="Verdana"/>
                <a:ea typeface="Verdana"/>
              </a:rPr>
              <a:t>(o, come giustamente scrive l’on. </a:t>
            </a:r>
            <a:r>
              <a:rPr lang="it-IT" sz="2200" b="1" i="1" dirty="0" err="1">
                <a:solidFill>
                  <a:srgbClr val="002060"/>
                </a:solidFill>
                <a:latin typeface="Verdana"/>
                <a:ea typeface="Verdana"/>
              </a:rPr>
              <a:t>Quinterelli</a:t>
            </a:r>
            <a:r>
              <a:rPr lang="it-IT" sz="2200" b="1" i="1" dirty="0">
                <a:solidFill>
                  <a:srgbClr val="002060"/>
                </a:solidFill>
                <a:latin typeface="Verdana"/>
                <a:ea typeface="Verdana"/>
              </a:rPr>
              <a:t>, </a:t>
            </a:r>
            <a:r>
              <a:rPr lang="it-IT" sz="2200" b="1" i="1" dirty="0" smtClean="0">
                <a:solidFill>
                  <a:srgbClr val="FF0066"/>
                </a:solidFill>
                <a:latin typeface="Verdana"/>
                <a:ea typeface="Verdana"/>
              </a:rPr>
              <a:t>dematerializzato</a:t>
            </a:r>
            <a:r>
              <a:rPr lang="it-IT" sz="2200" b="1" i="1" dirty="0" smtClean="0">
                <a:solidFill>
                  <a:srgbClr val="002060"/>
                </a:solidFill>
                <a:latin typeface="Verdana"/>
                <a:ea typeface="Verdana"/>
              </a:rPr>
              <a:t>). </a:t>
            </a:r>
          </a:p>
        </p:txBody>
      </p:sp>
    </p:spTree>
    <p:extLst>
      <p:ext uri="{BB962C8B-B14F-4D97-AF65-F5344CB8AC3E}">
        <p14:creationId xmlns:p14="http://schemas.microsoft.com/office/powerpoint/2010/main" val="27338172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asellaDiTesto 3"/>
          <p:cNvSpPr txBox="1"/>
          <p:nvPr/>
        </p:nvSpPr>
        <p:spPr>
          <a:xfrm>
            <a:off x="323528" y="845939"/>
            <a:ext cx="8820472"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200" b="1" dirty="0" err="1" smtClean="0">
                <a:solidFill>
                  <a:srgbClr val="002060"/>
                </a:solidFill>
                <a:latin typeface="Verdana"/>
                <a:ea typeface="Verdana"/>
              </a:rPr>
              <a:t>Facebook</a:t>
            </a:r>
            <a:r>
              <a:rPr lang="it-IT" sz="2200" b="1" dirty="0">
                <a:solidFill>
                  <a:srgbClr val="002060"/>
                </a:solidFill>
                <a:latin typeface="Verdana"/>
                <a:ea typeface="Verdana"/>
              </a:rPr>
              <a:t>, </a:t>
            </a:r>
            <a:r>
              <a:rPr lang="it-IT" sz="2200" b="1" dirty="0" smtClean="0">
                <a:solidFill>
                  <a:srgbClr val="002060"/>
                </a:solidFill>
                <a:latin typeface="Verdana"/>
                <a:ea typeface="Verdana"/>
              </a:rPr>
              <a:t>è </a:t>
            </a:r>
            <a:r>
              <a:rPr lang="it-IT" sz="2200" b="1" dirty="0">
                <a:solidFill>
                  <a:srgbClr val="002060"/>
                </a:solidFill>
                <a:latin typeface="Verdana"/>
                <a:ea typeface="Verdana"/>
              </a:rPr>
              <a:t>un gruppo (uno Stato?) di 1.3 miliardi di </a:t>
            </a:r>
            <a:r>
              <a:rPr lang="it-IT" sz="2200" b="1" dirty="0" smtClean="0">
                <a:solidFill>
                  <a:srgbClr val="002060"/>
                </a:solidFill>
                <a:latin typeface="Verdana"/>
                <a:ea typeface="Verdana"/>
              </a:rPr>
              <a:t>utenti. </a:t>
            </a:r>
          </a:p>
          <a:p>
            <a:pPr marL="342900" indent="-342900" algn="just">
              <a:buFont typeface="Arial" panose="020B0604020202020204" pitchFamily="34" charset="0"/>
              <a:buChar char="•"/>
            </a:pPr>
            <a:r>
              <a:rPr lang="it-IT" sz="2200" b="1" dirty="0" smtClean="0">
                <a:solidFill>
                  <a:srgbClr val="002060"/>
                </a:solidFill>
                <a:latin typeface="Verdana"/>
                <a:ea typeface="Verdana"/>
              </a:rPr>
              <a:t>E' fondato </a:t>
            </a:r>
            <a:r>
              <a:rPr lang="it-IT" sz="2200" b="1" dirty="0">
                <a:solidFill>
                  <a:srgbClr val="002060"/>
                </a:solidFill>
                <a:latin typeface="Verdana"/>
                <a:ea typeface="Verdana"/>
              </a:rPr>
              <a:t>su una solida dichiarazione di principi  (Costituzione?), ma </a:t>
            </a:r>
            <a:r>
              <a:rPr lang="it-IT" sz="2200" b="1" dirty="0" smtClean="0">
                <a:solidFill>
                  <a:srgbClr val="002060"/>
                </a:solidFill>
                <a:latin typeface="Verdana"/>
                <a:ea typeface="Verdana"/>
              </a:rPr>
              <a:t>poi stabilisce </a:t>
            </a:r>
            <a:r>
              <a:rPr lang="it-IT" sz="2200" b="1" dirty="0">
                <a:solidFill>
                  <a:srgbClr val="002060"/>
                </a:solidFill>
                <a:latin typeface="Verdana"/>
                <a:ea typeface="Verdana"/>
              </a:rPr>
              <a:t>che può arbitrariamente rimuovere ciò che non viene ritenuto </a:t>
            </a:r>
            <a:r>
              <a:rPr lang="it-IT" sz="2200" b="1" dirty="0" smtClean="0">
                <a:solidFill>
                  <a:srgbClr val="002060"/>
                </a:solidFill>
                <a:latin typeface="Verdana"/>
                <a:ea typeface="Verdana"/>
              </a:rPr>
              <a:t>opportuno. </a:t>
            </a:r>
          </a:p>
          <a:p>
            <a:pPr marL="342900" indent="-342900" algn="just">
              <a:buFont typeface="Arial" panose="020B0604020202020204" pitchFamily="34" charset="0"/>
              <a:buChar char="•"/>
            </a:pPr>
            <a:r>
              <a:rPr lang="it-IT" sz="2200" b="1" dirty="0" smtClean="0">
                <a:solidFill>
                  <a:srgbClr val="002060"/>
                </a:solidFill>
                <a:latin typeface="Verdana"/>
                <a:ea typeface="Verdana"/>
              </a:rPr>
              <a:t>Se </a:t>
            </a:r>
            <a:r>
              <a:rPr lang="it-IT" sz="2200" b="1" dirty="0">
                <a:solidFill>
                  <a:srgbClr val="002060"/>
                </a:solidFill>
                <a:latin typeface="Verdana"/>
                <a:ea typeface="Verdana"/>
              </a:rPr>
              <a:t>Mark </a:t>
            </a:r>
            <a:r>
              <a:rPr lang="it-IT" sz="2200" b="1" dirty="0" err="1">
                <a:solidFill>
                  <a:srgbClr val="002060"/>
                </a:solidFill>
                <a:latin typeface="Verdana"/>
                <a:ea typeface="Verdana"/>
              </a:rPr>
              <a:t>Zuckerberg</a:t>
            </a:r>
            <a:r>
              <a:rPr lang="it-IT" sz="2200" b="1" dirty="0">
                <a:solidFill>
                  <a:srgbClr val="002060"/>
                </a:solidFill>
                <a:latin typeface="Verdana"/>
                <a:ea typeface="Verdana"/>
              </a:rPr>
              <a:t> venisse morsicato da un cane, potrebbe decidere di lasciare solo foto di gatti o conigli. </a:t>
            </a:r>
            <a:endParaRPr lang="it-IT" sz="2200" b="1" dirty="0" smtClean="0">
              <a:solidFill>
                <a:srgbClr val="002060"/>
              </a:solidFill>
              <a:latin typeface="Verdana"/>
              <a:ea typeface="Verdana"/>
            </a:endParaRPr>
          </a:p>
          <a:p>
            <a:pPr marL="342900" indent="-342900" algn="just">
              <a:buFont typeface="Arial" panose="020B0604020202020204" pitchFamily="34" charset="0"/>
              <a:buChar char="•"/>
            </a:pPr>
            <a:r>
              <a:rPr lang="it-IT" sz="2200" b="1" dirty="0" smtClean="0">
                <a:solidFill>
                  <a:srgbClr val="002060"/>
                </a:solidFill>
                <a:latin typeface="Verdana"/>
                <a:ea typeface="Verdana"/>
              </a:rPr>
              <a:t>Anche se detto </a:t>
            </a:r>
            <a:r>
              <a:rPr lang="it-IT" sz="2200" b="1" dirty="0">
                <a:solidFill>
                  <a:srgbClr val="002060"/>
                </a:solidFill>
                <a:latin typeface="Verdana"/>
                <a:ea typeface="Verdana"/>
              </a:rPr>
              <a:t>in forma scherzosa, </a:t>
            </a:r>
            <a:r>
              <a:rPr lang="it-IT" sz="2200" b="1" dirty="0" smtClean="0">
                <a:solidFill>
                  <a:srgbClr val="002060"/>
                </a:solidFill>
                <a:latin typeface="Verdana"/>
                <a:ea typeface="Verdana"/>
              </a:rPr>
              <a:t>sicuramente </a:t>
            </a:r>
            <a:r>
              <a:rPr lang="it-IT" sz="2200" b="1" dirty="0">
                <a:solidFill>
                  <a:srgbClr val="002060"/>
                </a:solidFill>
                <a:latin typeface="Verdana"/>
                <a:ea typeface="Verdana"/>
              </a:rPr>
              <a:t>tutti possono immaginare le implicazioni potenziali di una simile clausola. </a:t>
            </a:r>
            <a:endParaRPr lang="it-IT" sz="2200" b="1" i="1" dirty="0" smtClean="0">
              <a:solidFill>
                <a:srgbClr val="002060"/>
              </a:solidFill>
              <a:latin typeface="Verdana"/>
              <a:ea typeface="Verdana"/>
            </a:endParaRPr>
          </a:p>
        </p:txBody>
      </p:sp>
    </p:spTree>
    <p:extLst>
      <p:ext uri="{BB962C8B-B14F-4D97-AF65-F5344CB8AC3E}">
        <p14:creationId xmlns:p14="http://schemas.microsoft.com/office/powerpoint/2010/main" val="3788455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ln>
        <a:ln w="25400" cap="flat" cmpd="sng" algn="ctr">
          <a:solidFill>
            <a:schemeClr val="phClr"/>
          </a:solidFill>
        </a:ln>
        <a:ln w="38100" cap="flat" cmpd="sng" algn="ctr">
          <a:solidFill>
            <a:schemeClr val="phClr"/>
          </a:solidFill>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9.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0.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1.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2.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3.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2834</TotalTime>
  <Words>7240</Words>
  <Application>Microsoft Office PowerPoint</Application>
  <PresentationFormat>Personalizzato</PresentationFormat>
  <Paragraphs>247</Paragraphs>
  <Slides>42</Slides>
  <Notes>40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42</vt:i4>
      </vt:variant>
    </vt:vector>
  </HeadingPairs>
  <TitlesOfParts>
    <vt:vector size="47" baseType="lpstr">
      <vt:lpstr>Arial</vt:lpstr>
      <vt:lpstr>Arial Black</vt:lpstr>
      <vt:lpstr>Lucida Handwriting</vt:lpstr>
      <vt:lpstr>Verdana</vt:lpstr>
      <vt:lpstr/>
      <vt:lpstr>Esternalizzazione nella PA attraverso il WEB</vt:lpstr>
      <vt:lpstr>Presentazione standard di PowerPoint</vt:lpstr>
      <vt:lpstr>Internet è certamente una pietra miliare nella storia della civiltà.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Esternalizzazione nella PA attraverso il WEB</dc:title>
  <dc:creator>Diego</dc:creator>
  <cp:lastModifiedBy>Diego</cp:lastModifiedBy>
  <cp:revision>61</cp:revision>
  <dcterms:modified xsi:type="dcterms:W3CDTF">2016-06-15T12:59:49Z</dcterms:modified>
</cp:coreProperties>
</file>