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60" r:id="rId2"/>
    <p:sldId id="315" r:id="rId3"/>
    <p:sldId id="320" r:id="rId4"/>
    <p:sldId id="319" r:id="rId5"/>
    <p:sldId id="316" r:id="rId6"/>
    <p:sldId id="336" r:id="rId7"/>
    <p:sldId id="337" r:id="rId8"/>
    <p:sldId id="317" r:id="rId9"/>
    <p:sldId id="382" r:id="rId10"/>
    <p:sldId id="338" r:id="rId11"/>
    <p:sldId id="339" r:id="rId12"/>
    <p:sldId id="383" r:id="rId13"/>
    <p:sldId id="268" r:id="rId14"/>
    <p:sldId id="342" r:id="rId15"/>
    <p:sldId id="355" r:id="rId16"/>
    <p:sldId id="344" r:id="rId17"/>
    <p:sldId id="345" r:id="rId18"/>
    <p:sldId id="343" r:id="rId19"/>
    <p:sldId id="346" r:id="rId20"/>
    <p:sldId id="347" r:id="rId21"/>
    <p:sldId id="284" r:id="rId22"/>
    <p:sldId id="348" r:id="rId23"/>
    <p:sldId id="351" r:id="rId24"/>
    <p:sldId id="349" r:id="rId25"/>
    <p:sldId id="384" r:id="rId26"/>
    <p:sldId id="350" r:id="rId27"/>
    <p:sldId id="353" r:id="rId28"/>
    <p:sldId id="354" r:id="rId29"/>
    <p:sldId id="352" r:id="rId30"/>
    <p:sldId id="269" r:id="rId31"/>
    <p:sldId id="356" r:id="rId32"/>
    <p:sldId id="380" r:id="rId33"/>
    <p:sldId id="358" r:id="rId34"/>
    <p:sldId id="361" r:id="rId35"/>
    <p:sldId id="362" r:id="rId36"/>
    <p:sldId id="363" r:id="rId37"/>
    <p:sldId id="364" r:id="rId38"/>
    <p:sldId id="365" r:id="rId39"/>
    <p:sldId id="366" r:id="rId40"/>
    <p:sldId id="368" r:id="rId41"/>
    <p:sldId id="367" r:id="rId42"/>
    <p:sldId id="386" r:id="rId43"/>
    <p:sldId id="387" r:id="rId44"/>
    <p:sldId id="262" r:id="rId45"/>
    <p:sldId id="278" r:id="rId46"/>
    <p:sldId id="277" r:id="rId47"/>
    <p:sldId id="389" r:id="rId48"/>
    <p:sldId id="263" r:id="rId49"/>
    <p:sldId id="267" r:id="rId50"/>
    <p:sldId id="266" r:id="rId51"/>
    <p:sldId id="265" r:id="rId52"/>
    <p:sldId id="264" r:id="rId53"/>
    <p:sldId id="388" r:id="rId54"/>
    <p:sldId id="372" r:id="rId55"/>
    <p:sldId id="272" r:id="rId56"/>
    <p:sldId id="373" r:id="rId57"/>
    <p:sldId id="376" r:id="rId58"/>
    <p:sldId id="375" r:id="rId59"/>
    <p:sldId id="374" r:id="rId60"/>
    <p:sldId id="283" r:id="rId61"/>
    <p:sldId id="385" r:id="rId62"/>
    <p:sldId id="370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1103" autoAdjust="0"/>
    <p:restoredTop sz="94660"/>
  </p:normalViewPr>
  <p:slideViewPr>
    <p:cSldViewPr>
      <p:cViewPr varScale="1">
        <p:scale>
          <a:sx n="81" d="100"/>
          <a:sy n="81" d="100"/>
        </p:scale>
        <p:origin x="450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39198"/>
    </p:cViewPr>
  </p:sorter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40B10-7C1E-4010-9C88-8667AFAAE758}" type="datetimeFigureOut">
              <a:rPr lang="it-IT" smtClean="0"/>
              <a:t>24/06/2016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33C0B-87C7-4360-9B51-BF1C86F0B4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4764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887788" y="8688388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702" tIns="45678" rIns="91702" bIns="45678" anchor="b"/>
          <a:lstStyle>
            <a:lvl1pPr defTabSz="450850">
              <a:spcBef>
                <a:spcPct val="30000"/>
              </a:spcBef>
              <a:tabLst>
                <a:tab pos="0" algn="l"/>
                <a:tab pos="914400" algn="l"/>
                <a:tab pos="1827213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5200" algn="l"/>
                <a:tab pos="8231188" algn="l"/>
                <a:tab pos="9145588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0850">
              <a:spcBef>
                <a:spcPct val="30000"/>
              </a:spcBef>
              <a:tabLst>
                <a:tab pos="0" algn="l"/>
                <a:tab pos="914400" algn="l"/>
                <a:tab pos="1827213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5200" algn="l"/>
                <a:tab pos="8231188" algn="l"/>
                <a:tab pos="9145588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0850">
              <a:spcBef>
                <a:spcPct val="30000"/>
              </a:spcBef>
              <a:tabLst>
                <a:tab pos="0" algn="l"/>
                <a:tab pos="914400" algn="l"/>
                <a:tab pos="1827213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5200" algn="l"/>
                <a:tab pos="8231188" algn="l"/>
                <a:tab pos="9145588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0850">
              <a:spcBef>
                <a:spcPct val="30000"/>
              </a:spcBef>
              <a:tabLst>
                <a:tab pos="0" algn="l"/>
                <a:tab pos="914400" algn="l"/>
                <a:tab pos="1827213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5200" algn="l"/>
                <a:tab pos="8231188" algn="l"/>
                <a:tab pos="9145588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0850">
              <a:spcBef>
                <a:spcPct val="30000"/>
              </a:spcBef>
              <a:tabLst>
                <a:tab pos="0" algn="l"/>
                <a:tab pos="914400" algn="l"/>
                <a:tab pos="1827213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5200" algn="l"/>
                <a:tab pos="8231188" algn="l"/>
                <a:tab pos="9145588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7213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5200" algn="l"/>
                <a:tab pos="8231188" algn="l"/>
                <a:tab pos="9145588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7213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5200" algn="l"/>
                <a:tab pos="8231188" algn="l"/>
                <a:tab pos="9145588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7213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5200" algn="l"/>
                <a:tab pos="8231188" algn="l"/>
                <a:tab pos="9145588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7213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5200" algn="l"/>
                <a:tab pos="8231188" algn="l"/>
                <a:tab pos="9145588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0D66BB-DA65-4CED-886F-7CD078CC6E72}" type="slidenum">
              <a:rPr lang="it-IT" altLang="it-IT" sz="13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it-IT" altLang="it-IT" sz="1300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0" y="8688388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702" tIns="45678" rIns="91702" bIns="45678" anchor="b"/>
          <a:lstStyle>
            <a:lvl1pPr defTabSz="450850">
              <a:spcBef>
                <a:spcPct val="30000"/>
              </a:spcBef>
              <a:tabLst>
                <a:tab pos="0" algn="l"/>
                <a:tab pos="914400" algn="l"/>
                <a:tab pos="1827213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5200" algn="l"/>
                <a:tab pos="8231188" algn="l"/>
                <a:tab pos="9145588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0850">
              <a:spcBef>
                <a:spcPct val="30000"/>
              </a:spcBef>
              <a:tabLst>
                <a:tab pos="0" algn="l"/>
                <a:tab pos="914400" algn="l"/>
                <a:tab pos="1827213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5200" algn="l"/>
                <a:tab pos="8231188" algn="l"/>
                <a:tab pos="9145588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0850">
              <a:spcBef>
                <a:spcPct val="30000"/>
              </a:spcBef>
              <a:tabLst>
                <a:tab pos="0" algn="l"/>
                <a:tab pos="914400" algn="l"/>
                <a:tab pos="1827213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5200" algn="l"/>
                <a:tab pos="8231188" algn="l"/>
                <a:tab pos="9145588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0850">
              <a:spcBef>
                <a:spcPct val="30000"/>
              </a:spcBef>
              <a:tabLst>
                <a:tab pos="0" algn="l"/>
                <a:tab pos="914400" algn="l"/>
                <a:tab pos="1827213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5200" algn="l"/>
                <a:tab pos="8231188" algn="l"/>
                <a:tab pos="9145588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0850">
              <a:spcBef>
                <a:spcPct val="30000"/>
              </a:spcBef>
              <a:tabLst>
                <a:tab pos="0" algn="l"/>
                <a:tab pos="914400" algn="l"/>
                <a:tab pos="1827213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5200" algn="l"/>
                <a:tab pos="8231188" algn="l"/>
                <a:tab pos="9145588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7213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5200" algn="l"/>
                <a:tab pos="8231188" algn="l"/>
                <a:tab pos="9145588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7213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5200" algn="l"/>
                <a:tab pos="8231188" algn="l"/>
                <a:tab pos="9145588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7213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5200" algn="l"/>
                <a:tab pos="8231188" algn="l"/>
                <a:tab pos="9145588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7213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5200" algn="l"/>
                <a:tab pos="8231188" algn="l"/>
                <a:tab pos="9145588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1300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702" tIns="45678" rIns="91702" bIns="45678"/>
          <a:lstStyle>
            <a:lvl1pPr defTabSz="450850">
              <a:spcBef>
                <a:spcPct val="30000"/>
              </a:spcBef>
              <a:tabLst>
                <a:tab pos="0" algn="l"/>
                <a:tab pos="914400" algn="l"/>
                <a:tab pos="1827213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5200" algn="l"/>
                <a:tab pos="8231188" algn="l"/>
                <a:tab pos="9145588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0850">
              <a:spcBef>
                <a:spcPct val="30000"/>
              </a:spcBef>
              <a:tabLst>
                <a:tab pos="0" algn="l"/>
                <a:tab pos="914400" algn="l"/>
                <a:tab pos="1827213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5200" algn="l"/>
                <a:tab pos="8231188" algn="l"/>
                <a:tab pos="9145588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0850">
              <a:spcBef>
                <a:spcPct val="30000"/>
              </a:spcBef>
              <a:tabLst>
                <a:tab pos="0" algn="l"/>
                <a:tab pos="914400" algn="l"/>
                <a:tab pos="1827213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5200" algn="l"/>
                <a:tab pos="8231188" algn="l"/>
                <a:tab pos="9145588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0850">
              <a:spcBef>
                <a:spcPct val="30000"/>
              </a:spcBef>
              <a:tabLst>
                <a:tab pos="0" algn="l"/>
                <a:tab pos="914400" algn="l"/>
                <a:tab pos="1827213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5200" algn="l"/>
                <a:tab pos="8231188" algn="l"/>
                <a:tab pos="9145588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0850">
              <a:spcBef>
                <a:spcPct val="30000"/>
              </a:spcBef>
              <a:tabLst>
                <a:tab pos="0" algn="l"/>
                <a:tab pos="914400" algn="l"/>
                <a:tab pos="1827213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5200" algn="l"/>
                <a:tab pos="8231188" algn="l"/>
                <a:tab pos="9145588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7213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5200" algn="l"/>
                <a:tab pos="8231188" algn="l"/>
                <a:tab pos="9145588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7213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5200" algn="l"/>
                <a:tab pos="8231188" algn="l"/>
                <a:tab pos="9145588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7213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5200" algn="l"/>
                <a:tab pos="8231188" algn="l"/>
                <a:tab pos="9145588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7213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5200" algn="l"/>
                <a:tab pos="8231188" algn="l"/>
                <a:tab pos="9145588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1300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3887788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702" tIns="45678" rIns="91702" bIns="45678"/>
          <a:lstStyle>
            <a:lvl1pPr defTabSz="450850">
              <a:spcBef>
                <a:spcPct val="30000"/>
              </a:spcBef>
              <a:tabLst>
                <a:tab pos="0" algn="l"/>
                <a:tab pos="914400" algn="l"/>
                <a:tab pos="1827213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5200" algn="l"/>
                <a:tab pos="8231188" algn="l"/>
                <a:tab pos="9145588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0850">
              <a:spcBef>
                <a:spcPct val="30000"/>
              </a:spcBef>
              <a:tabLst>
                <a:tab pos="0" algn="l"/>
                <a:tab pos="914400" algn="l"/>
                <a:tab pos="1827213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5200" algn="l"/>
                <a:tab pos="8231188" algn="l"/>
                <a:tab pos="9145588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0850">
              <a:spcBef>
                <a:spcPct val="30000"/>
              </a:spcBef>
              <a:tabLst>
                <a:tab pos="0" algn="l"/>
                <a:tab pos="914400" algn="l"/>
                <a:tab pos="1827213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5200" algn="l"/>
                <a:tab pos="8231188" algn="l"/>
                <a:tab pos="9145588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0850">
              <a:spcBef>
                <a:spcPct val="30000"/>
              </a:spcBef>
              <a:tabLst>
                <a:tab pos="0" algn="l"/>
                <a:tab pos="914400" algn="l"/>
                <a:tab pos="1827213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5200" algn="l"/>
                <a:tab pos="8231188" algn="l"/>
                <a:tab pos="9145588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0850">
              <a:spcBef>
                <a:spcPct val="30000"/>
              </a:spcBef>
              <a:tabLst>
                <a:tab pos="0" algn="l"/>
                <a:tab pos="914400" algn="l"/>
                <a:tab pos="1827213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5200" algn="l"/>
                <a:tab pos="8231188" algn="l"/>
                <a:tab pos="9145588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7213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5200" algn="l"/>
                <a:tab pos="8231188" algn="l"/>
                <a:tab pos="9145588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7213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5200" algn="l"/>
                <a:tab pos="8231188" algn="l"/>
                <a:tab pos="9145588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7213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5200" algn="l"/>
                <a:tab pos="8231188" algn="l"/>
                <a:tab pos="9145588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7213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5200" algn="l"/>
                <a:tab pos="8231188" algn="l"/>
                <a:tab pos="9145588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BA5142F-1123-4444-A50D-2DCA0E17BEFA}" type="datetime1">
              <a:rPr lang="it-IT" altLang="it-IT" sz="13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24/06/2016</a:t>
            </a:fld>
            <a:endParaRPr lang="it-IT" altLang="it-IT" sz="1300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73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solidFill>
            <a:srgbClr val="FFFFFF"/>
          </a:solidFill>
          <a:ln/>
        </p:spPr>
      </p:sp>
      <p:sp>
        <p:nvSpPr>
          <p:cNvPr id="573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63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13" tIns="45807" rIns="91613" bIns="45807" anchor="ctr"/>
          <a:lstStyle/>
          <a:p>
            <a:pPr defTabSz="449263"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altLang="it-IT" smtClean="0"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3887788" y="8686800"/>
            <a:ext cx="297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509" tIns="47754" rIns="95509" bIns="47754" anchor="b"/>
          <a:lstStyle>
            <a:lvl1pPr defTabSz="450850">
              <a:spcBef>
                <a:spcPct val="30000"/>
              </a:spcBef>
              <a:tabLst>
                <a:tab pos="0" algn="l"/>
                <a:tab pos="914400" algn="l"/>
                <a:tab pos="1827213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5200" algn="l"/>
                <a:tab pos="8231188" algn="l"/>
                <a:tab pos="9145588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0850">
              <a:spcBef>
                <a:spcPct val="30000"/>
              </a:spcBef>
              <a:tabLst>
                <a:tab pos="0" algn="l"/>
                <a:tab pos="914400" algn="l"/>
                <a:tab pos="1827213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5200" algn="l"/>
                <a:tab pos="8231188" algn="l"/>
                <a:tab pos="9145588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0850">
              <a:spcBef>
                <a:spcPct val="30000"/>
              </a:spcBef>
              <a:tabLst>
                <a:tab pos="0" algn="l"/>
                <a:tab pos="914400" algn="l"/>
                <a:tab pos="1827213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5200" algn="l"/>
                <a:tab pos="8231188" algn="l"/>
                <a:tab pos="9145588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0850">
              <a:spcBef>
                <a:spcPct val="30000"/>
              </a:spcBef>
              <a:tabLst>
                <a:tab pos="0" algn="l"/>
                <a:tab pos="914400" algn="l"/>
                <a:tab pos="1827213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5200" algn="l"/>
                <a:tab pos="8231188" algn="l"/>
                <a:tab pos="9145588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0850">
              <a:spcBef>
                <a:spcPct val="30000"/>
              </a:spcBef>
              <a:tabLst>
                <a:tab pos="0" algn="l"/>
                <a:tab pos="914400" algn="l"/>
                <a:tab pos="1827213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5200" algn="l"/>
                <a:tab pos="8231188" algn="l"/>
                <a:tab pos="9145588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7213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5200" algn="l"/>
                <a:tab pos="8231188" algn="l"/>
                <a:tab pos="9145588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7213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5200" algn="l"/>
                <a:tab pos="8231188" algn="l"/>
                <a:tab pos="9145588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7213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5200" algn="l"/>
                <a:tab pos="8231188" algn="l"/>
                <a:tab pos="9145588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7213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5200" algn="l"/>
                <a:tab pos="8231188" algn="l"/>
                <a:tab pos="9145588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93937E-4B7A-40FA-9F42-A6755849E523}" type="slidenum">
              <a:rPr lang="it-IT" altLang="it-IT" sz="13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it-IT" altLang="it-IT" sz="13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447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458" tIns="47729" rIns="95458" bIns="47729" anchor="b"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4CB5551-0B4B-44A6-A563-1AFBAA626D45}" type="slidenum">
              <a:rPr lang="it-IT" altLang="it-IT" b="1" i="1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62</a:t>
            </a:fld>
            <a:endParaRPr lang="it-IT" altLang="it-IT" b="1" i="1">
              <a:cs typeface="Arial" panose="020B0604020202020204" pitchFamily="34" charset="0"/>
            </a:endParaRPr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3886200" y="8689975"/>
            <a:ext cx="297338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685" tIns="45669" rIns="91685" bIns="45669" anchor="b"/>
          <a:lstStyle>
            <a:lvl1pPr defTabSz="428625">
              <a:spcBef>
                <a:spcPct val="30000"/>
              </a:spcBef>
              <a:tabLst>
                <a:tab pos="0" algn="l"/>
                <a:tab pos="869950" algn="l"/>
                <a:tab pos="1738313" algn="l"/>
                <a:tab pos="2609850" algn="l"/>
                <a:tab pos="3478213" algn="l"/>
                <a:tab pos="4349750" algn="l"/>
                <a:tab pos="5218113" algn="l"/>
                <a:tab pos="6088063" algn="l"/>
                <a:tab pos="6959600" algn="l"/>
                <a:tab pos="7829550" algn="l"/>
                <a:tab pos="8699500" algn="l"/>
                <a:tab pos="95678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28625">
              <a:spcBef>
                <a:spcPct val="30000"/>
              </a:spcBef>
              <a:tabLst>
                <a:tab pos="0" algn="l"/>
                <a:tab pos="869950" algn="l"/>
                <a:tab pos="1738313" algn="l"/>
                <a:tab pos="2609850" algn="l"/>
                <a:tab pos="3478213" algn="l"/>
                <a:tab pos="4349750" algn="l"/>
                <a:tab pos="5218113" algn="l"/>
                <a:tab pos="6088063" algn="l"/>
                <a:tab pos="6959600" algn="l"/>
                <a:tab pos="7829550" algn="l"/>
                <a:tab pos="8699500" algn="l"/>
                <a:tab pos="95678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28625">
              <a:spcBef>
                <a:spcPct val="30000"/>
              </a:spcBef>
              <a:tabLst>
                <a:tab pos="0" algn="l"/>
                <a:tab pos="869950" algn="l"/>
                <a:tab pos="1738313" algn="l"/>
                <a:tab pos="2609850" algn="l"/>
                <a:tab pos="3478213" algn="l"/>
                <a:tab pos="4349750" algn="l"/>
                <a:tab pos="5218113" algn="l"/>
                <a:tab pos="6088063" algn="l"/>
                <a:tab pos="6959600" algn="l"/>
                <a:tab pos="7829550" algn="l"/>
                <a:tab pos="8699500" algn="l"/>
                <a:tab pos="95678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28625">
              <a:spcBef>
                <a:spcPct val="30000"/>
              </a:spcBef>
              <a:tabLst>
                <a:tab pos="0" algn="l"/>
                <a:tab pos="869950" algn="l"/>
                <a:tab pos="1738313" algn="l"/>
                <a:tab pos="2609850" algn="l"/>
                <a:tab pos="3478213" algn="l"/>
                <a:tab pos="4349750" algn="l"/>
                <a:tab pos="5218113" algn="l"/>
                <a:tab pos="6088063" algn="l"/>
                <a:tab pos="6959600" algn="l"/>
                <a:tab pos="7829550" algn="l"/>
                <a:tab pos="8699500" algn="l"/>
                <a:tab pos="95678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28625">
              <a:spcBef>
                <a:spcPct val="30000"/>
              </a:spcBef>
              <a:tabLst>
                <a:tab pos="0" algn="l"/>
                <a:tab pos="869950" algn="l"/>
                <a:tab pos="1738313" algn="l"/>
                <a:tab pos="2609850" algn="l"/>
                <a:tab pos="3478213" algn="l"/>
                <a:tab pos="4349750" algn="l"/>
                <a:tab pos="5218113" algn="l"/>
                <a:tab pos="6088063" algn="l"/>
                <a:tab pos="6959600" algn="l"/>
                <a:tab pos="7829550" algn="l"/>
                <a:tab pos="8699500" algn="l"/>
                <a:tab pos="95678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286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69950" algn="l"/>
                <a:tab pos="1738313" algn="l"/>
                <a:tab pos="2609850" algn="l"/>
                <a:tab pos="3478213" algn="l"/>
                <a:tab pos="4349750" algn="l"/>
                <a:tab pos="5218113" algn="l"/>
                <a:tab pos="6088063" algn="l"/>
                <a:tab pos="6959600" algn="l"/>
                <a:tab pos="7829550" algn="l"/>
                <a:tab pos="8699500" algn="l"/>
                <a:tab pos="95678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286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69950" algn="l"/>
                <a:tab pos="1738313" algn="l"/>
                <a:tab pos="2609850" algn="l"/>
                <a:tab pos="3478213" algn="l"/>
                <a:tab pos="4349750" algn="l"/>
                <a:tab pos="5218113" algn="l"/>
                <a:tab pos="6088063" algn="l"/>
                <a:tab pos="6959600" algn="l"/>
                <a:tab pos="7829550" algn="l"/>
                <a:tab pos="8699500" algn="l"/>
                <a:tab pos="95678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286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69950" algn="l"/>
                <a:tab pos="1738313" algn="l"/>
                <a:tab pos="2609850" algn="l"/>
                <a:tab pos="3478213" algn="l"/>
                <a:tab pos="4349750" algn="l"/>
                <a:tab pos="5218113" algn="l"/>
                <a:tab pos="6088063" algn="l"/>
                <a:tab pos="6959600" algn="l"/>
                <a:tab pos="7829550" algn="l"/>
                <a:tab pos="8699500" algn="l"/>
                <a:tab pos="95678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286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69950" algn="l"/>
                <a:tab pos="1738313" algn="l"/>
                <a:tab pos="2609850" algn="l"/>
                <a:tab pos="3478213" algn="l"/>
                <a:tab pos="4349750" algn="l"/>
                <a:tab pos="5218113" algn="l"/>
                <a:tab pos="6088063" algn="l"/>
                <a:tab pos="6959600" algn="l"/>
                <a:tab pos="7829550" algn="l"/>
                <a:tab pos="8699500" algn="l"/>
                <a:tab pos="95678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15C552C-C68E-4377-8F6E-5F436A02693F}" type="slidenum">
              <a:rPr lang="it-IT" altLang="it-IT" b="1" i="1"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rPr>
              <a:pPr algn="r" eaLnBrk="1" hangingPunct="1">
                <a:spcBef>
                  <a:spcPct val="0"/>
                </a:spcBef>
              </a:pPr>
              <a:t>62</a:t>
            </a:fld>
            <a:endParaRPr lang="it-IT" altLang="it-IT" b="1" i="1">
              <a:solidFill>
                <a:srgbClr val="000000"/>
              </a:solidFill>
              <a:latin typeface="Verdana" panose="020B060403050404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9876" name="Text Box 3"/>
          <p:cNvSpPr txBox="1">
            <a:spLocks noChangeArrowheads="1"/>
          </p:cNvSpPr>
          <p:nvPr/>
        </p:nvSpPr>
        <p:spPr bwMode="auto">
          <a:xfrm>
            <a:off x="0" y="8689975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685" tIns="45669" rIns="91685" bIns="45669" anchor="b"/>
          <a:lstStyle>
            <a:lvl1pPr defTabSz="428625">
              <a:spcBef>
                <a:spcPct val="30000"/>
              </a:spcBef>
              <a:tabLst>
                <a:tab pos="0" algn="l"/>
                <a:tab pos="869950" algn="l"/>
                <a:tab pos="1738313" algn="l"/>
                <a:tab pos="2609850" algn="l"/>
                <a:tab pos="3478213" algn="l"/>
                <a:tab pos="4349750" algn="l"/>
                <a:tab pos="5218113" algn="l"/>
                <a:tab pos="6088063" algn="l"/>
                <a:tab pos="6959600" algn="l"/>
                <a:tab pos="7829550" algn="l"/>
                <a:tab pos="8699500" algn="l"/>
                <a:tab pos="95678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28625">
              <a:spcBef>
                <a:spcPct val="30000"/>
              </a:spcBef>
              <a:tabLst>
                <a:tab pos="0" algn="l"/>
                <a:tab pos="869950" algn="l"/>
                <a:tab pos="1738313" algn="l"/>
                <a:tab pos="2609850" algn="l"/>
                <a:tab pos="3478213" algn="l"/>
                <a:tab pos="4349750" algn="l"/>
                <a:tab pos="5218113" algn="l"/>
                <a:tab pos="6088063" algn="l"/>
                <a:tab pos="6959600" algn="l"/>
                <a:tab pos="7829550" algn="l"/>
                <a:tab pos="8699500" algn="l"/>
                <a:tab pos="95678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28625">
              <a:spcBef>
                <a:spcPct val="30000"/>
              </a:spcBef>
              <a:tabLst>
                <a:tab pos="0" algn="l"/>
                <a:tab pos="869950" algn="l"/>
                <a:tab pos="1738313" algn="l"/>
                <a:tab pos="2609850" algn="l"/>
                <a:tab pos="3478213" algn="l"/>
                <a:tab pos="4349750" algn="l"/>
                <a:tab pos="5218113" algn="l"/>
                <a:tab pos="6088063" algn="l"/>
                <a:tab pos="6959600" algn="l"/>
                <a:tab pos="7829550" algn="l"/>
                <a:tab pos="8699500" algn="l"/>
                <a:tab pos="95678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28625">
              <a:spcBef>
                <a:spcPct val="30000"/>
              </a:spcBef>
              <a:tabLst>
                <a:tab pos="0" algn="l"/>
                <a:tab pos="869950" algn="l"/>
                <a:tab pos="1738313" algn="l"/>
                <a:tab pos="2609850" algn="l"/>
                <a:tab pos="3478213" algn="l"/>
                <a:tab pos="4349750" algn="l"/>
                <a:tab pos="5218113" algn="l"/>
                <a:tab pos="6088063" algn="l"/>
                <a:tab pos="6959600" algn="l"/>
                <a:tab pos="7829550" algn="l"/>
                <a:tab pos="8699500" algn="l"/>
                <a:tab pos="95678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28625">
              <a:spcBef>
                <a:spcPct val="30000"/>
              </a:spcBef>
              <a:tabLst>
                <a:tab pos="0" algn="l"/>
                <a:tab pos="869950" algn="l"/>
                <a:tab pos="1738313" algn="l"/>
                <a:tab pos="2609850" algn="l"/>
                <a:tab pos="3478213" algn="l"/>
                <a:tab pos="4349750" algn="l"/>
                <a:tab pos="5218113" algn="l"/>
                <a:tab pos="6088063" algn="l"/>
                <a:tab pos="6959600" algn="l"/>
                <a:tab pos="7829550" algn="l"/>
                <a:tab pos="8699500" algn="l"/>
                <a:tab pos="95678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286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69950" algn="l"/>
                <a:tab pos="1738313" algn="l"/>
                <a:tab pos="2609850" algn="l"/>
                <a:tab pos="3478213" algn="l"/>
                <a:tab pos="4349750" algn="l"/>
                <a:tab pos="5218113" algn="l"/>
                <a:tab pos="6088063" algn="l"/>
                <a:tab pos="6959600" algn="l"/>
                <a:tab pos="7829550" algn="l"/>
                <a:tab pos="8699500" algn="l"/>
                <a:tab pos="95678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286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69950" algn="l"/>
                <a:tab pos="1738313" algn="l"/>
                <a:tab pos="2609850" algn="l"/>
                <a:tab pos="3478213" algn="l"/>
                <a:tab pos="4349750" algn="l"/>
                <a:tab pos="5218113" algn="l"/>
                <a:tab pos="6088063" algn="l"/>
                <a:tab pos="6959600" algn="l"/>
                <a:tab pos="7829550" algn="l"/>
                <a:tab pos="8699500" algn="l"/>
                <a:tab pos="95678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286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69950" algn="l"/>
                <a:tab pos="1738313" algn="l"/>
                <a:tab pos="2609850" algn="l"/>
                <a:tab pos="3478213" algn="l"/>
                <a:tab pos="4349750" algn="l"/>
                <a:tab pos="5218113" algn="l"/>
                <a:tab pos="6088063" algn="l"/>
                <a:tab pos="6959600" algn="l"/>
                <a:tab pos="7829550" algn="l"/>
                <a:tab pos="8699500" algn="l"/>
                <a:tab pos="95678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286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69950" algn="l"/>
                <a:tab pos="1738313" algn="l"/>
                <a:tab pos="2609850" algn="l"/>
                <a:tab pos="3478213" algn="l"/>
                <a:tab pos="4349750" algn="l"/>
                <a:tab pos="5218113" algn="l"/>
                <a:tab pos="6088063" algn="l"/>
                <a:tab pos="6959600" algn="l"/>
                <a:tab pos="7829550" algn="l"/>
                <a:tab pos="8699500" algn="l"/>
                <a:tab pos="95678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b="1" i="1">
              <a:solidFill>
                <a:srgbClr val="000000"/>
              </a:solidFill>
              <a:latin typeface="Verdana" panose="020B060403050404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9877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685" tIns="45669" rIns="91685" bIns="45669"/>
          <a:lstStyle>
            <a:lvl1pPr defTabSz="428625">
              <a:spcBef>
                <a:spcPct val="30000"/>
              </a:spcBef>
              <a:tabLst>
                <a:tab pos="0" algn="l"/>
                <a:tab pos="869950" algn="l"/>
                <a:tab pos="1738313" algn="l"/>
                <a:tab pos="2609850" algn="l"/>
                <a:tab pos="3478213" algn="l"/>
                <a:tab pos="4349750" algn="l"/>
                <a:tab pos="5218113" algn="l"/>
                <a:tab pos="6088063" algn="l"/>
                <a:tab pos="6959600" algn="l"/>
                <a:tab pos="7829550" algn="l"/>
                <a:tab pos="8699500" algn="l"/>
                <a:tab pos="95678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28625">
              <a:spcBef>
                <a:spcPct val="30000"/>
              </a:spcBef>
              <a:tabLst>
                <a:tab pos="0" algn="l"/>
                <a:tab pos="869950" algn="l"/>
                <a:tab pos="1738313" algn="l"/>
                <a:tab pos="2609850" algn="l"/>
                <a:tab pos="3478213" algn="l"/>
                <a:tab pos="4349750" algn="l"/>
                <a:tab pos="5218113" algn="l"/>
                <a:tab pos="6088063" algn="l"/>
                <a:tab pos="6959600" algn="l"/>
                <a:tab pos="7829550" algn="l"/>
                <a:tab pos="8699500" algn="l"/>
                <a:tab pos="95678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28625">
              <a:spcBef>
                <a:spcPct val="30000"/>
              </a:spcBef>
              <a:tabLst>
                <a:tab pos="0" algn="l"/>
                <a:tab pos="869950" algn="l"/>
                <a:tab pos="1738313" algn="l"/>
                <a:tab pos="2609850" algn="l"/>
                <a:tab pos="3478213" algn="l"/>
                <a:tab pos="4349750" algn="l"/>
                <a:tab pos="5218113" algn="l"/>
                <a:tab pos="6088063" algn="l"/>
                <a:tab pos="6959600" algn="l"/>
                <a:tab pos="7829550" algn="l"/>
                <a:tab pos="8699500" algn="l"/>
                <a:tab pos="95678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28625">
              <a:spcBef>
                <a:spcPct val="30000"/>
              </a:spcBef>
              <a:tabLst>
                <a:tab pos="0" algn="l"/>
                <a:tab pos="869950" algn="l"/>
                <a:tab pos="1738313" algn="l"/>
                <a:tab pos="2609850" algn="l"/>
                <a:tab pos="3478213" algn="l"/>
                <a:tab pos="4349750" algn="l"/>
                <a:tab pos="5218113" algn="l"/>
                <a:tab pos="6088063" algn="l"/>
                <a:tab pos="6959600" algn="l"/>
                <a:tab pos="7829550" algn="l"/>
                <a:tab pos="8699500" algn="l"/>
                <a:tab pos="95678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28625">
              <a:spcBef>
                <a:spcPct val="30000"/>
              </a:spcBef>
              <a:tabLst>
                <a:tab pos="0" algn="l"/>
                <a:tab pos="869950" algn="l"/>
                <a:tab pos="1738313" algn="l"/>
                <a:tab pos="2609850" algn="l"/>
                <a:tab pos="3478213" algn="l"/>
                <a:tab pos="4349750" algn="l"/>
                <a:tab pos="5218113" algn="l"/>
                <a:tab pos="6088063" algn="l"/>
                <a:tab pos="6959600" algn="l"/>
                <a:tab pos="7829550" algn="l"/>
                <a:tab pos="8699500" algn="l"/>
                <a:tab pos="95678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286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69950" algn="l"/>
                <a:tab pos="1738313" algn="l"/>
                <a:tab pos="2609850" algn="l"/>
                <a:tab pos="3478213" algn="l"/>
                <a:tab pos="4349750" algn="l"/>
                <a:tab pos="5218113" algn="l"/>
                <a:tab pos="6088063" algn="l"/>
                <a:tab pos="6959600" algn="l"/>
                <a:tab pos="7829550" algn="l"/>
                <a:tab pos="8699500" algn="l"/>
                <a:tab pos="95678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286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69950" algn="l"/>
                <a:tab pos="1738313" algn="l"/>
                <a:tab pos="2609850" algn="l"/>
                <a:tab pos="3478213" algn="l"/>
                <a:tab pos="4349750" algn="l"/>
                <a:tab pos="5218113" algn="l"/>
                <a:tab pos="6088063" algn="l"/>
                <a:tab pos="6959600" algn="l"/>
                <a:tab pos="7829550" algn="l"/>
                <a:tab pos="8699500" algn="l"/>
                <a:tab pos="95678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286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69950" algn="l"/>
                <a:tab pos="1738313" algn="l"/>
                <a:tab pos="2609850" algn="l"/>
                <a:tab pos="3478213" algn="l"/>
                <a:tab pos="4349750" algn="l"/>
                <a:tab pos="5218113" algn="l"/>
                <a:tab pos="6088063" algn="l"/>
                <a:tab pos="6959600" algn="l"/>
                <a:tab pos="7829550" algn="l"/>
                <a:tab pos="8699500" algn="l"/>
                <a:tab pos="95678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286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69950" algn="l"/>
                <a:tab pos="1738313" algn="l"/>
                <a:tab pos="2609850" algn="l"/>
                <a:tab pos="3478213" algn="l"/>
                <a:tab pos="4349750" algn="l"/>
                <a:tab pos="5218113" algn="l"/>
                <a:tab pos="6088063" algn="l"/>
                <a:tab pos="6959600" algn="l"/>
                <a:tab pos="7829550" algn="l"/>
                <a:tab pos="8699500" algn="l"/>
                <a:tab pos="95678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b="1" i="1">
              <a:solidFill>
                <a:srgbClr val="000000"/>
              </a:solidFill>
              <a:latin typeface="Verdana" panose="020B060403050404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9878" name="Text Box 5"/>
          <p:cNvSpPr txBox="1">
            <a:spLocks noChangeArrowheads="1"/>
          </p:cNvSpPr>
          <p:nvPr/>
        </p:nvSpPr>
        <p:spPr bwMode="auto">
          <a:xfrm>
            <a:off x="3886200" y="0"/>
            <a:ext cx="297338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685" tIns="45669" rIns="91685" bIns="45669"/>
          <a:lstStyle>
            <a:lvl1pPr defTabSz="428625">
              <a:spcBef>
                <a:spcPct val="30000"/>
              </a:spcBef>
              <a:tabLst>
                <a:tab pos="0" algn="l"/>
                <a:tab pos="869950" algn="l"/>
                <a:tab pos="1738313" algn="l"/>
                <a:tab pos="2609850" algn="l"/>
                <a:tab pos="3478213" algn="l"/>
                <a:tab pos="4349750" algn="l"/>
                <a:tab pos="5218113" algn="l"/>
                <a:tab pos="6088063" algn="l"/>
                <a:tab pos="6959600" algn="l"/>
                <a:tab pos="7829550" algn="l"/>
                <a:tab pos="8699500" algn="l"/>
                <a:tab pos="95678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28625">
              <a:spcBef>
                <a:spcPct val="30000"/>
              </a:spcBef>
              <a:tabLst>
                <a:tab pos="0" algn="l"/>
                <a:tab pos="869950" algn="l"/>
                <a:tab pos="1738313" algn="l"/>
                <a:tab pos="2609850" algn="l"/>
                <a:tab pos="3478213" algn="l"/>
                <a:tab pos="4349750" algn="l"/>
                <a:tab pos="5218113" algn="l"/>
                <a:tab pos="6088063" algn="l"/>
                <a:tab pos="6959600" algn="l"/>
                <a:tab pos="7829550" algn="l"/>
                <a:tab pos="8699500" algn="l"/>
                <a:tab pos="95678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28625">
              <a:spcBef>
                <a:spcPct val="30000"/>
              </a:spcBef>
              <a:tabLst>
                <a:tab pos="0" algn="l"/>
                <a:tab pos="869950" algn="l"/>
                <a:tab pos="1738313" algn="l"/>
                <a:tab pos="2609850" algn="l"/>
                <a:tab pos="3478213" algn="l"/>
                <a:tab pos="4349750" algn="l"/>
                <a:tab pos="5218113" algn="l"/>
                <a:tab pos="6088063" algn="l"/>
                <a:tab pos="6959600" algn="l"/>
                <a:tab pos="7829550" algn="l"/>
                <a:tab pos="8699500" algn="l"/>
                <a:tab pos="95678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28625">
              <a:spcBef>
                <a:spcPct val="30000"/>
              </a:spcBef>
              <a:tabLst>
                <a:tab pos="0" algn="l"/>
                <a:tab pos="869950" algn="l"/>
                <a:tab pos="1738313" algn="l"/>
                <a:tab pos="2609850" algn="l"/>
                <a:tab pos="3478213" algn="l"/>
                <a:tab pos="4349750" algn="l"/>
                <a:tab pos="5218113" algn="l"/>
                <a:tab pos="6088063" algn="l"/>
                <a:tab pos="6959600" algn="l"/>
                <a:tab pos="7829550" algn="l"/>
                <a:tab pos="8699500" algn="l"/>
                <a:tab pos="95678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28625">
              <a:spcBef>
                <a:spcPct val="30000"/>
              </a:spcBef>
              <a:tabLst>
                <a:tab pos="0" algn="l"/>
                <a:tab pos="869950" algn="l"/>
                <a:tab pos="1738313" algn="l"/>
                <a:tab pos="2609850" algn="l"/>
                <a:tab pos="3478213" algn="l"/>
                <a:tab pos="4349750" algn="l"/>
                <a:tab pos="5218113" algn="l"/>
                <a:tab pos="6088063" algn="l"/>
                <a:tab pos="6959600" algn="l"/>
                <a:tab pos="7829550" algn="l"/>
                <a:tab pos="8699500" algn="l"/>
                <a:tab pos="95678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286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69950" algn="l"/>
                <a:tab pos="1738313" algn="l"/>
                <a:tab pos="2609850" algn="l"/>
                <a:tab pos="3478213" algn="l"/>
                <a:tab pos="4349750" algn="l"/>
                <a:tab pos="5218113" algn="l"/>
                <a:tab pos="6088063" algn="l"/>
                <a:tab pos="6959600" algn="l"/>
                <a:tab pos="7829550" algn="l"/>
                <a:tab pos="8699500" algn="l"/>
                <a:tab pos="95678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286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69950" algn="l"/>
                <a:tab pos="1738313" algn="l"/>
                <a:tab pos="2609850" algn="l"/>
                <a:tab pos="3478213" algn="l"/>
                <a:tab pos="4349750" algn="l"/>
                <a:tab pos="5218113" algn="l"/>
                <a:tab pos="6088063" algn="l"/>
                <a:tab pos="6959600" algn="l"/>
                <a:tab pos="7829550" algn="l"/>
                <a:tab pos="8699500" algn="l"/>
                <a:tab pos="95678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286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69950" algn="l"/>
                <a:tab pos="1738313" algn="l"/>
                <a:tab pos="2609850" algn="l"/>
                <a:tab pos="3478213" algn="l"/>
                <a:tab pos="4349750" algn="l"/>
                <a:tab pos="5218113" algn="l"/>
                <a:tab pos="6088063" algn="l"/>
                <a:tab pos="6959600" algn="l"/>
                <a:tab pos="7829550" algn="l"/>
                <a:tab pos="8699500" algn="l"/>
                <a:tab pos="95678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286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69950" algn="l"/>
                <a:tab pos="1738313" algn="l"/>
                <a:tab pos="2609850" algn="l"/>
                <a:tab pos="3478213" algn="l"/>
                <a:tab pos="4349750" algn="l"/>
                <a:tab pos="5218113" algn="l"/>
                <a:tab pos="6088063" algn="l"/>
                <a:tab pos="6959600" algn="l"/>
                <a:tab pos="7829550" algn="l"/>
                <a:tab pos="8699500" algn="l"/>
                <a:tab pos="95678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endParaRPr lang="it-IT" altLang="it-IT" b="1" i="1">
              <a:solidFill>
                <a:srgbClr val="000000"/>
              </a:solidFill>
              <a:latin typeface="Verdana" panose="020B060403050404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987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7988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9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95458" tIns="47729" rIns="95458" bIns="47729" anchor="ctr"/>
          <a:lstStyle/>
          <a:p>
            <a:pPr defTabSz="447675" eaLnBrk="1" hangingPunct="1">
              <a:spcBef>
                <a:spcPct val="0"/>
              </a:spcBef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7625" algn="l"/>
                <a:tab pos="7312025" algn="l"/>
                <a:tab pos="8226425" algn="l"/>
                <a:tab pos="9142413" algn="l"/>
                <a:tab pos="10056813" algn="l"/>
              </a:tabLst>
            </a:pPr>
            <a:endParaRPr lang="it-IT" altLang="it-IT" smtClean="0"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9881" name="Text Box 8"/>
          <p:cNvSpPr txBox="1">
            <a:spLocks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488" tIns="47744" rIns="95488" bIns="47744" anchor="b"/>
          <a:lstStyle>
            <a:lvl1pPr defTabSz="428625">
              <a:spcBef>
                <a:spcPct val="30000"/>
              </a:spcBef>
              <a:tabLst>
                <a:tab pos="0" algn="l"/>
                <a:tab pos="869950" algn="l"/>
                <a:tab pos="1738313" algn="l"/>
                <a:tab pos="2609850" algn="l"/>
                <a:tab pos="3478213" algn="l"/>
                <a:tab pos="4349750" algn="l"/>
                <a:tab pos="5218113" algn="l"/>
                <a:tab pos="6088063" algn="l"/>
                <a:tab pos="6959600" algn="l"/>
                <a:tab pos="7829550" algn="l"/>
                <a:tab pos="8699500" algn="l"/>
                <a:tab pos="95678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28625">
              <a:spcBef>
                <a:spcPct val="30000"/>
              </a:spcBef>
              <a:tabLst>
                <a:tab pos="0" algn="l"/>
                <a:tab pos="869950" algn="l"/>
                <a:tab pos="1738313" algn="l"/>
                <a:tab pos="2609850" algn="l"/>
                <a:tab pos="3478213" algn="l"/>
                <a:tab pos="4349750" algn="l"/>
                <a:tab pos="5218113" algn="l"/>
                <a:tab pos="6088063" algn="l"/>
                <a:tab pos="6959600" algn="l"/>
                <a:tab pos="7829550" algn="l"/>
                <a:tab pos="8699500" algn="l"/>
                <a:tab pos="95678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28625">
              <a:spcBef>
                <a:spcPct val="30000"/>
              </a:spcBef>
              <a:tabLst>
                <a:tab pos="0" algn="l"/>
                <a:tab pos="869950" algn="l"/>
                <a:tab pos="1738313" algn="l"/>
                <a:tab pos="2609850" algn="l"/>
                <a:tab pos="3478213" algn="l"/>
                <a:tab pos="4349750" algn="l"/>
                <a:tab pos="5218113" algn="l"/>
                <a:tab pos="6088063" algn="l"/>
                <a:tab pos="6959600" algn="l"/>
                <a:tab pos="7829550" algn="l"/>
                <a:tab pos="8699500" algn="l"/>
                <a:tab pos="95678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28625">
              <a:spcBef>
                <a:spcPct val="30000"/>
              </a:spcBef>
              <a:tabLst>
                <a:tab pos="0" algn="l"/>
                <a:tab pos="869950" algn="l"/>
                <a:tab pos="1738313" algn="l"/>
                <a:tab pos="2609850" algn="l"/>
                <a:tab pos="3478213" algn="l"/>
                <a:tab pos="4349750" algn="l"/>
                <a:tab pos="5218113" algn="l"/>
                <a:tab pos="6088063" algn="l"/>
                <a:tab pos="6959600" algn="l"/>
                <a:tab pos="7829550" algn="l"/>
                <a:tab pos="8699500" algn="l"/>
                <a:tab pos="95678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28625">
              <a:spcBef>
                <a:spcPct val="30000"/>
              </a:spcBef>
              <a:tabLst>
                <a:tab pos="0" algn="l"/>
                <a:tab pos="869950" algn="l"/>
                <a:tab pos="1738313" algn="l"/>
                <a:tab pos="2609850" algn="l"/>
                <a:tab pos="3478213" algn="l"/>
                <a:tab pos="4349750" algn="l"/>
                <a:tab pos="5218113" algn="l"/>
                <a:tab pos="6088063" algn="l"/>
                <a:tab pos="6959600" algn="l"/>
                <a:tab pos="7829550" algn="l"/>
                <a:tab pos="8699500" algn="l"/>
                <a:tab pos="95678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286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69950" algn="l"/>
                <a:tab pos="1738313" algn="l"/>
                <a:tab pos="2609850" algn="l"/>
                <a:tab pos="3478213" algn="l"/>
                <a:tab pos="4349750" algn="l"/>
                <a:tab pos="5218113" algn="l"/>
                <a:tab pos="6088063" algn="l"/>
                <a:tab pos="6959600" algn="l"/>
                <a:tab pos="7829550" algn="l"/>
                <a:tab pos="8699500" algn="l"/>
                <a:tab pos="95678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286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69950" algn="l"/>
                <a:tab pos="1738313" algn="l"/>
                <a:tab pos="2609850" algn="l"/>
                <a:tab pos="3478213" algn="l"/>
                <a:tab pos="4349750" algn="l"/>
                <a:tab pos="5218113" algn="l"/>
                <a:tab pos="6088063" algn="l"/>
                <a:tab pos="6959600" algn="l"/>
                <a:tab pos="7829550" algn="l"/>
                <a:tab pos="8699500" algn="l"/>
                <a:tab pos="95678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286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69950" algn="l"/>
                <a:tab pos="1738313" algn="l"/>
                <a:tab pos="2609850" algn="l"/>
                <a:tab pos="3478213" algn="l"/>
                <a:tab pos="4349750" algn="l"/>
                <a:tab pos="5218113" algn="l"/>
                <a:tab pos="6088063" algn="l"/>
                <a:tab pos="6959600" algn="l"/>
                <a:tab pos="7829550" algn="l"/>
                <a:tab pos="8699500" algn="l"/>
                <a:tab pos="95678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2862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69950" algn="l"/>
                <a:tab pos="1738313" algn="l"/>
                <a:tab pos="2609850" algn="l"/>
                <a:tab pos="3478213" algn="l"/>
                <a:tab pos="4349750" algn="l"/>
                <a:tab pos="5218113" algn="l"/>
                <a:tab pos="6088063" algn="l"/>
                <a:tab pos="6959600" algn="l"/>
                <a:tab pos="7829550" algn="l"/>
                <a:tab pos="8699500" algn="l"/>
                <a:tab pos="95678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AADA0C5-5520-47C3-91CE-2F1718D65A85}" type="slidenum">
              <a:rPr lang="it-IT" altLang="it-IT" b="1" i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62</a:t>
            </a:fld>
            <a:endParaRPr lang="it-IT" altLang="it-IT" b="1" i="1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44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PIH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93" y="426329"/>
            <a:ext cx="2258499" cy="670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6" y="4803346"/>
            <a:ext cx="9149236" cy="20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 userDrawn="1"/>
        </p:nvSpPr>
        <p:spPr>
          <a:xfrm>
            <a:off x="247437" y="4875200"/>
            <a:ext cx="86438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0" kern="12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SPID ed Identità Digitale: Mercificazione, risorsa, opportunità o pericolo?</a:t>
            </a:r>
            <a:endParaRPr lang="it-IT" sz="32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Titolo 3"/>
          <p:cNvSpPr>
            <a:spLocks noGrp="1"/>
          </p:cNvSpPr>
          <p:nvPr>
            <p:ph type="ctrTitle" idx="4294967295"/>
          </p:nvPr>
        </p:nvSpPr>
        <p:spPr>
          <a:xfrm>
            <a:off x="683182" y="1291130"/>
            <a:ext cx="7772400" cy="3512216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1026" name="Picture 2" descr="http://e-privacy.winstonsmith.org/images/logo/herm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50" y="475999"/>
            <a:ext cx="197167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-privacy.winstonsmith.org/images/logo/mansan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230" y="81146"/>
            <a:ext cx="2180331" cy="141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e-privacy.winstonsmith.org/images/logo/pws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10" y="456103"/>
            <a:ext cx="77152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5724" y="641960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7655" y="640792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FILOMENA POLITO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84041" y="6421712"/>
            <a:ext cx="602585" cy="365125"/>
          </a:xfrm>
          <a:prstGeom prst="rect">
            <a:avLst/>
          </a:prstGeom>
        </p:spPr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5724" y="641960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7655" y="640792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FILOMENA POLITO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84041" y="6421712"/>
            <a:ext cx="602585" cy="365125"/>
          </a:xfrm>
          <a:prstGeom prst="rect">
            <a:avLst/>
          </a:prstGeom>
        </p:spPr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5724" y="641960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7655" y="640792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FILOMENA POLITO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84041" y="6421712"/>
            <a:ext cx="602585" cy="365125"/>
          </a:xfrm>
          <a:prstGeom prst="rect">
            <a:avLst/>
          </a:prstGeom>
        </p:spPr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29/11/2009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Filomena Polito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210BC-D870-4E38-B98E-ACBD15D66CE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81449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38426"/>
            <a:ext cx="8246071" cy="458115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2" y="274639"/>
            <a:ext cx="8085129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2" y="1443835"/>
            <a:ext cx="8093365" cy="427574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7" y="222195"/>
            <a:ext cx="7482545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080" y="1443835"/>
            <a:ext cx="3664920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7080" y="2207360"/>
            <a:ext cx="3664920" cy="3798583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2820" y="1443835"/>
            <a:ext cx="3664920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2820" y="2207360"/>
            <a:ext cx="3664920" cy="3798583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5724" y="641960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7655" y="640792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FILOMENA POLITO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84041" y="6421712"/>
            <a:ext cx="602585" cy="365125"/>
          </a:xfrm>
          <a:prstGeom prst="rect">
            <a:avLst/>
          </a:prstGeom>
        </p:spPr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3815" y="69490"/>
            <a:ext cx="8331221" cy="916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815" y="1291130"/>
            <a:ext cx="833122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APIHM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77692"/>
            <a:ext cx="1823312" cy="6244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CasellaDiTesto 7"/>
          <p:cNvSpPr txBox="1"/>
          <p:nvPr userDrawn="1"/>
        </p:nvSpPr>
        <p:spPr>
          <a:xfrm>
            <a:off x="2128720" y="6305274"/>
            <a:ext cx="671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0" kern="120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  <a:ea typeface="+mn-ea"/>
                <a:cs typeface="+mn-cs"/>
              </a:rPr>
              <a:t>ePrivacy</a:t>
            </a:r>
            <a:r>
              <a:rPr lang="it-IT" sz="1800" b="0" kern="120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  <a:ea typeface="+mn-ea"/>
                <a:cs typeface="+mn-cs"/>
              </a:rPr>
              <a:t> - SPID ed Identità Digitale – Pisa 24-25/06/2016</a:t>
            </a:r>
            <a:endParaRPr lang="it-IT" sz="1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-privacy.winstonsmith.org/e-privacy-XIX-interventi.html#polito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3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3.png"/><Relationship Id="rId4" Type="http://schemas.openxmlformats.org/officeDocument/2006/relationships/image" Target="../media/image6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3.png"/><Relationship Id="rId4" Type="http://schemas.openxmlformats.org/officeDocument/2006/relationships/image" Target="../media/image7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43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isultati immagini per digital ident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731" y="2512770"/>
            <a:ext cx="1832460" cy="183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olo 3"/>
          <p:cNvSpPr>
            <a:spLocks noGrp="1"/>
          </p:cNvSpPr>
          <p:nvPr>
            <p:ph type="ctrTitle" idx="4294967295"/>
          </p:nvPr>
        </p:nvSpPr>
        <p:spPr>
          <a:xfrm>
            <a:off x="121935" y="2665475"/>
            <a:ext cx="7656870" cy="916231"/>
          </a:xfrm>
        </p:spPr>
        <p:txBody>
          <a:bodyPr>
            <a:normAutofit fontScale="90000"/>
          </a:bodyPr>
          <a:lstStyle/>
          <a:p>
            <a:pPr algn="l"/>
            <a:r>
              <a:rPr lang="it-IT" b="1" u="sng" dirty="0">
                <a:latin typeface="Arial Narrow" panose="020B0606020202030204" pitchFamily="34" charset="0"/>
                <a:hlinkClick r:id="rId3"/>
              </a:rPr>
              <a:t>Tecnologia e Management delle Aziende sanitarie, l'approccio organizzato alle misure del Regolamento </a:t>
            </a:r>
            <a:r>
              <a:rPr lang="it-IT" b="1" u="sng" dirty="0" smtClean="0">
                <a:latin typeface="Arial Narrow" panose="020B0606020202030204" pitchFamily="34" charset="0"/>
                <a:hlinkClick r:id="rId3"/>
              </a:rPr>
              <a:t>2016/679 UE</a:t>
            </a:r>
            <a:br>
              <a:rPr lang="it-IT" b="1" u="sng" dirty="0" smtClean="0">
                <a:latin typeface="Arial Narrow" panose="020B0606020202030204" pitchFamily="34" charset="0"/>
                <a:hlinkClick r:id="rId3"/>
              </a:rPr>
            </a:br>
            <a:r>
              <a:rPr lang="it-IT" sz="2000" b="1" dirty="0" smtClean="0">
                <a:latin typeface="Arial Narrow" panose="020B0606020202030204" pitchFamily="34" charset="0"/>
                <a:hlinkClick r:id="rId3"/>
              </a:rPr>
              <a:t>FILOMENA POLITO -24 GIUGNO 2016</a:t>
            </a:r>
            <a:r>
              <a:rPr lang="it-IT" b="1" dirty="0" smtClean="0">
                <a:latin typeface="Arial Narrow" panose="020B0606020202030204" pitchFamily="34" charset="0"/>
                <a:hlinkClick r:id="rId3"/>
              </a:rPr>
              <a:t> </a:t>
            </a:r>
            <a:endParaRPr lang="it-IT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17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Risultati immagini per regolamento europea dataprotection pp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it-IT" sz="180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u="sng" dirty="0" smtClean="0"/>
              <a:t>SOSTANZA</a:t>
            </a:r>
            <a:endParaRPr lang="it-IT" u="sng" dirty="0"/>
          </a:p>
        </p:txBody>
      </p:sp>
      <p:sp>
        <p:nvSpPr>
          <p:cNvPr id="45060" name="Segnaposto contenu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 smtClean="0"/>
              <a:t>Da</a:t>
            </a:r>
            <a:r>
              <a:rPr lang="it-IT" altLang="it-IT" sz="3600" b="1" smtClean="0"/>
              <a:t> FORMA  </a:t>
            </a:r>
            <a:r>
              <a:rPr lang="it-IT" altLang="it-IT" smtClean="0"/>
              <a:t>a </a:t>
            </a:r>
          </a:p>
          <a:p>
            <a:endParaRPr lang="it-IT" altLang="it-IT" smtClean="0"/>
          </a:p>
        </p:txBody>
      </p:sp>
      <p:pic>
        <p:nvPicPr>
          <p:cNvPr id="45061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282" y="2360065"/>
            <a:ext cx="38925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32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Risultati immagini per regolamento europea dataprotection pp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it-IT" sz="1800">
              <a:latin typeface="Arial" panose="020B0604020202020204" pitchFamily="34" charset="0"/>
            </a:endParaRPr>
          </a:p>
        </p:txBody>
      </p:sp>
      <p:sp>
        <p:nvSpPr>
          <p:cNvPr id="46083" name="Rectangle 3"/>
          <p:cNvSpPr>
            <a:spLocks noGrp="1"/>
          </p:cNvSpPr>
          <p:nvPr>
            <p:ph type="title"/>
          </p:nvPr>
        </p:nvSpPr>
        <p:spPr>
          <a:xfrm>
            <a:off x="395288" y="119697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it-IT" altLang="it-IT" sz="4000" smtClean="0"/>
              <a:t>Da regole solo formali</a:t>
            </a:r>
            <a:br>
              <a:rPr lang="it-IT" altLang="it-IT" sz="4000" smtClean="0"/>
            </a:br>
            <a:r>
              <a:rPr lang="it-IT" altLang="it-IT" sz="4000" smtClean="0"/>
              <a:t>a un sistema interno ma tracciabile di governo dei dati</a:t>
            </a:r>
          </a:p>
        </p:txBody>
      </p:sp>
      <p:pic>
        <p:nvPicPr>
          <p:cNvPr id="46084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90436"/>
            <a:ext cx="3625850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10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Non abbiamo tempo da perdere…..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65" y="1153305"/>
            <a:ext cx="8372054" cy="454465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575" y="-245662"/>
            <a:ext cx="2143125" cy="21431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34410"/>
            <a:ext cx="2389839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97655" y="374900"/>
            <a:ext cx="8331221" cy="916231"/>
          </a:xfrm>
        </p:spPr>
        <p:txBody>
          <a:bodyPr>
            <a:noAutofit/>
          </a:bodyPr>
          <a:lstStyle/>
          <a:p>
            <a:r>
              <a:rPr lang="it-IT" sz="6000" dirty="0" smtClean="0">
                <a:latin typeface="Arial Narrow" panose="020B0606020202030204" pitchFamily="34" charset="0"/>
              </a:rPr>
              <a:t>Solo 699 giorni !!!!</a:t>
            </a:r>
            <a:endParaRPr lang="it-IT" sz="6000" dirty="0">
              <a:latin typeface="Arial Narrow" panose="020B0606020202030204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7080" y="2401672"/>
            <a:ext cx="3684324" cy="236006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404" y="3581704"/>
            <a:ext cx="2324100" cy="19716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0934" y="2054656"/>
            <a:ext cx="2893913" cy="165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74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 descr="Risultati immagini per regolamento europea dataprotection pp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it-IT" sz="1800">
              <a:latin typeface="Arial" panose="020B0604020202020204" pitchFamily="34" charset="0"/>
            </a:endParaRPr>
          </a:p>
        </p:txBody>
      </p:sp>
      <p:sp>
        <p:nvSpPr>
          <p:cNvPr id="206851" name="Rectangle 3"/>
          <p:cNvSpPr>
            <a:spLocks noChangeArrowheads="1"/>
          </p:cNvSpPr>
          <p:nvPr/>
        </p:nvSpPr>
        <p:spPr bwMode="auto">
          <a:xfrm>
            <a:off x="250825" y="1565463"/>
            <a:ext cx="8569325" cy="403187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it-IT" altLang="zh-CN" sz="3200" dirty="0" smtClean="0">
                <a:latin typeface="+mj-lt"/>
                <a:ea typeface="SimSun" panose="02010600030101010101" pitchFamily="2" charset="-122"/>
              </a:rPr>
              <a:t>L’Azienda Sanitaria deve </a:t>
            </a:r>
            <a:r>
              <a:rPr lang="it-IT" altLang="zh-CN" sz="3200" dirty="0">
                <a:latin typeface="+mj-lt"/>
                <a:ea typeface="SimSun" panose="02010600030101010101" pitchFamily="2" charset="-122"/>
              </a:rPr>
              <a:t>garantire</a:t>
            </a:r>
          </a:p>
          <a:p>
            <a:pPr>
              <a:defRPr/>
            </a:pPr>
            <a:endParaRPr lang="it-IT" altLang="zh-CN" sz="3200" dirty="0">
              <a:latin typeface="+mj-lt"/>
              <a:ea typeface="SimSun" panose="02010600030101010101" pitchFamily="2" charset="-122"/>
            </a:endParaRPr>
          </a:p>
          <a:p>
            <a:pPr>
              <a:defRPr/>
            </a:pPr>
            <a:r>
              <a:rPr lang="it-IT" altLang="zh-CN" sz="3200" b="1" u="sng" dirty="0">
                <a:latin typeface="+mj-lt"/>
                <a:ea typeface="SimSun" panose="02010600030101010101" pitchFamily="2" charset="-122"/>
              </a:rPr>
              <a:t>adeguata sicurezza </a:t>
            </a:r>
            <a:r>
              <a:rPr lang="it-IT" altLang="zh-CN" sz="3200" dirty="0">
                <a:latin typeface="+mj-lt"/>
                <a:ea typeface="SimSun" panose="02010600030101010101" pitchFamily="2" charset="-122"/>
              </a:rPr>
              <a:t>dei dati personali </a:t>
            </a:r>
          </a:p>
          <a:p>
            <a:pPr>
              <a:defRPr/>
            </a:pPr>
            <a:endParaRPr lang="it-IT" altLang="zh-CN" sz="3200" dirty="0">
              <a:latin typeface="+mj-lt"/>
              <a:ea typeface="SimSun" panose="02010600030101010101" pitchFamily="2" charset="-122"/>
            </a:endParaRPr>
          </a:p>
          <a:p>
            <a:pPr>
              <a:defRPr/>
            </a:pPr>
            <a:r>
              <a:rPr lang="it-IT" altLang="zh-CN" sz="3200" dirty="0">
                <a:latin typeface="+mj-lt"/>
                <a:ea typeface="SimSun" panose="02010600030101010101" pitchFamily="2" charset="-122"/>
              </a:rPr>
              <a:t>protezione, mediante misure tecniche e organizzative adeguate </a:t>
            </a:r>
            <a:r>
              <a:rPr lang="it-IT" altLang="zh-CN" sz="3200" dirty="0" smtClean="0">
                <a:latin typeface="+mj-lt"/>
                <a:ea typeface="SimSun" panose="02010600030101010101" pitchFamily="2" charset="-122"/>
              </a:rPr>
              <a:t>da </a:t>
            </a:r>
            <a:r>
              <a:rPr lang="it-IT" altLang="zh-CN" sz="3200" dirty="0">
                <a:latin typeface="+mj-lt"/>
                <a:ea typeface="SimSun" panose="02010600030101010101" pitchFamily="2" charset="-122"/>
              </a:rPr>
              <a:t>trattamenti non autorizzati o illeciti, perdita, distruzione  o danno accidentali</a:t>
            </a:r>
          </a:p>
        </p:txBody>
      </p:sp>
      <p:pic>
        <p:nvPicPr>
          <p:cNvPr id="49157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50" y="987425"/>
            <a:ext cx="28384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5732463"/>
            <a:ext cx="12207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75" y="58388"/>
            <a:ext cx="1356971" cy="108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9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948" y="2151460"/>
            <a:ext cx="2281237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AutoShape 2" descr="Risultati immagini per regolamento europea dataprotection pp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it-IT" sz="1800">
              <a:latin typeface="Arial" panose="020B0604020202020204" pitchFamily="34" charset="0"/>
            </a:endParaRPr>
          </a:p>
        </p:txBody>
      </p:sp>
      <p:sp>
        <p:nvSpPr>
          <p:cNvPr id="63492" name="Segnaposto contenuto 2"/>
          <p:cNvSpPr>
            <a:spLocks noGrp="1"/>
          </p:cNvSpPr>
          <p:nvPr>
            <p:ph idx="1"/>
          </p:nvPr>
        </p:nvSpPr>
        <p:spPr>
          <a:xfrm>
            <a:off x="304800" y="436563"/>
            <a:ext cx="82296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it-IT" altLang="it-IT" sz="4800" b="1" u="sng" smtClean="0"/>
              <a:t>SISTEMA GESTIONALE PRIVACY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altLang="it-IT" smtClean="0"/>
          </a:p>
          <a:p>
            <a:pPr marL="0" indent="0">
              <a:buFont typeface="Arial" panose="020B0604020202020204" pitchFamily="34" charset="0"/>
              <a:buNone/>
            </a:pPr>
            <a:endParaRPr lang="it-IT" altLang="it-IT" smtClean="0"/>
          </a:p>
          <a:p>
            <a:pPr marL="0" indent="0">
              <a:buFont typeface="Arial" panose="020B0604020202020204" pitchFamily="34" charset="0"/>
              <a:buNone/>
            </a:pPr>
            <a:endParaRPr lang="it-IT" altLang="it-IT" smtClean="0"/>
          </a:p>
        </p:txBody>
      </p:sp>
      <p:pic>
        <p:nvPicPr>
          <p:cNvPr id="63493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16" y="3475518"/>
            <a:ext cx="21463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479" y="3777457"/>
            <a:ext cx="22606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503" y="3964102"/>
            <a:ext cx="2609850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30" y="2126457"/>
            <a:ext cx="27559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Immagin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0" y="1635125"/>
            <a:ext cx="247491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8" name="Immagin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30338"/>
            <a:ext cx="241300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48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 descr="Risultati immagini per regolamento europea dataprotection pp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it-IT" sz="1800">
              <a:latin typeface="Arial" panose="020B0604020202020204" pitchFamily="34" charset="0"/>
            </a:endParaRPr>
          </a:p>
        </p:txBody>
      </p:sp>
      <p:sp>
        <p:nvSpPr>
          <p:cNvPr id="190467" name="Rectangle 3"/>
          <p:cNvSpPr>
            <a:spLocks noChangeArrowheads="1"/>
          </p:cNvSpPr>
          <p:nvPr/>
        </p:nvSpPr>
        <p:spPr bwMode="auto">
          <a:xfrm>
            <a:off x="-909507325" y="-896454900"/>
            <a:ext cx="9391650" cy="10525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it-IT" altLang="it-IT" sz="4500">
                <a:cs typeface="Arial" panose="020B0604020202020204" pitchFamily="34" charset="0"/>
              </a:rPr>
              <a:t>Nuovo principio: ACCOUNTABILITY</a:t>
            </a:r>
            <a:endParaRPr lang="it-IT" altLang="it-IT" sz="900"/>
          </a:p>
          <a:p>
            <a:pPr>
              <a:defRPr/>
            </a:pPr>
            <a:endParaRPr lang="it-IT" altLang="it-IT"/>
          </a:p>
        </p:txBody>
      </p:sp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-842562450" y="-41294050"/>
            <a:ext cx="2484437" cy="930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it-IT" altLang="it-IT" sz="3700">
                <a:cs typeface="Arial" panose="020B0604020202020204" pitchFamily="34" charset="0"/>
              </a:rPr>
              <a:t>I dati sono </a:t>
            </a:r>
            <a:endParaRPr lang="it-IT" altLang="it-IT" sz="900"/>
          </a:p>
          <a:p>
            <a:pPr>
              <a:defRPr/>
            </a:pPr>
            <a:endParaRPr lang="it-IT" altLang="it-IT"/>
          </a:p>
        </p:txBody>
      </p:sp>
      <p:sp>
        <p:nvSpPr>
          <p:cNvPr id="190469" name="Rectangle 5"/>
          <p:cNvSpPr>
            <a:spLocks noChangeArrowheads="1"/>
          </p:cNvSpPr>
          <p:nvPr/>
        </p:nvSpPr>
        <p:spPr bwMode="auto">
          <a:xfrm>
            <a:off x="911591713" y="-41294050"/>
            <a:ext cx="7061200" cy="930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it-IT" altLang="it-IT" sz="3700">
                <a:cs typeface="Arial" panose="020B0604020202020204" pitchFamily="34" charset="0"/>
              </a:rPr>
              <a:t>trattati sotto la responsabilità del </a:t>
            </a:r>
            <a:endParaRPr lang="it-IT" altLang="it-IT" sz="900"/>
          </a:p>
          <a:p>
            <a:pPr>
              <a:defRPr/>
            </a:pPr>
            <a:endParaRPr lang="it-IT" altLang="it-IT"/>
          </a:p>
        </p:txBody>
      </p:sp>
      <p:sp>
        <p:nvSpPr>
          <p:cNvPr id="190470" name="Rectangle 6"/>
          <p:cNvSpPr>
            <a:spLocks noChangeArrowheads="1"/>
          </p:cNvSpPr>
          <p:nvPr/>
        </p:nvSpPr>
        <p:spPr bwMode="auto">
          <a:xfrm>
            <a:off x="-593667850" y="333230538"/>
            <a:ext cx="9155112" cy="930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it-IT" altLang="it-IT" sz="3700">
                <a:cs typeface="Arial" panose="020B0604020202020204" pitchFamily="34" charset="0"/>
              </a:rPr>
              <a:t>responsabile del trattamento, che assicura </a:t>
            </a:r>
            <a:endParaRPr lang="it-IT" altLang="it-IT" sz="900"/>
          </a:p>
          <a:p>
            <a:pPr>
              <a:defRPr/>
            </a:pPr>
            <a:endParaRPr lang="it-IT" altLang="it-IT"/>
          </a:p>
        </p:txBody>
      </p:sp>
      <p:sp>
        <p:nvSpPr>
          <p:cNvPr id="190471" name="Rectangle 7"/>
          <p:cNvSpPr>
            <a:spLocks noChangeArrowheads="1"/>
          </p:cNvSpPr>
          <p:nvPr/>
        </p:nvSpPr>
        <p:spPr bwMode="auto">
          <a:xfrm>
            <a:off x="-593667850" y="708664763"/>
            <a:ext cx="576262" cy="930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it-IT" altLang="it-IT" sz="3700">
                <a:cs typeface="Arial" panose="020B0604020202020204" pitchFamily="34" charset="0"/>
              </a:rPr>
              <a:t>e </a:t>
            </a:r>
            <a:endParaRPr lang="it-IT" altLang="it-IT" sz="900"/>
          </a:p>
          <a:p>
            <a:pPr>
              <a:defRPr/>
            </a:pPr>
            <a:endParaRPr lang="it-IT" altLang="it-IT"/>
          </a:p>
        </p:txBody>
      </p:sp>
      <p:sp>
        <p:nvSpPr>
          <p:cNvPr id="190472" name="Rectangle 8"/>
          <p:cNvSpPr>
            <a:spLocks noChangeArrowheads="1"/>
          </p:cNvSpPr>
          <p:nvPr/>
        </p:nvSpPr>
        <p:spPr bwMode="auto">
          <a:xfrm>
            <a:off x="-294793988" y="708664763"/>
            <a:ext cx="8397875" cy="930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it-IT" altLang="it-IT" sz="3700">
                <a:cs typeface="Arial" panose="020B0604020202020204" pitchFamily="34" charset="0"/>
              </a:rPr>
              <a:t>comprova, per ciascuna operazione, la </a:t>
            </a:r>
            <a:endParaRPr lang="it-IT" altLang="it-IT" sz="900"/>
          </a:p>
          <a:p>
            <a:pPr>
              <a:defRPr/>
            </a:pPr>
            <a:endParaRPr lang="it-IT" altLang="it-IT"/>
          </a:p>
        </p:txBody>
      </p:sp>
      <p:sp>
        <p:nvSpPr>
          <p:cNvPr id="190473" name="Rectangle 9"/>
          <p:cNvSpPr>
            <a:spLocks noChangeArrowheads="1"/>
          </p:cNvSpPr>
          <p:nvPr/>
        </p:nvSpPr>
        <p:spPr bwMode="auto">
          <a:xfrm>
            <a:off x="-593667850" y="1084181538"/>
            <a:ext cx="6697662" cy="930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it-IT" altLang="it-IT" sz="3700">
                <a:cs typeface="Arial" panose="020B0604020202020204" pitchFamily="34" charset="0"/>
              </a:rPr>
              <a:t>conformità alle disposizioni del </a:t>
            </a:r>
            <a:endParaRPr lang="it-IT" altLang="it-IT" sz="900"/>
          </a:p>
          <a:p>
            <a:pPr>
              <a:defRPr/>
            </a:pPr>
            <a:endParaRPr lang="it-IT" altLang="it-IT"/>
          </a:p>
        </p:txBody>
      </p:sp>
      <p:sp>
        <p:nvSpPr>
          <p:cNvPr id="190474" name="Rectangle 10"/>
          <p:cNvSpPr>
            <a:spLocks noChangeArrowheads="1"/>
          </p:cNvSpPr>
          <p:nvPr/>
        </p:nvSpPr>
        <p:spPr bwMode="auto">
          <a:xfrm>
            <a:off x="-593667850" y="-1078252225"/>
            <a:ext cx="2801937" cy="6556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it-IT" altLang="it-IT" sz="3700">
                <a:cs typeface="Arial" panose="020B0604020202020204" pitchFamily="34" charset="0"/>
              </a:rPr>
              <a:t>regolamento</a:t>
            </a:r>
            <a:endParaRPr lang="it-IT" altLang="it-IT"/>
          </a:p>
        </p:txBody>
      </p:sp>
      <p:sp>
        <p:nvSpPr>
          <p:cNvPr id="190475" name="Rectangle 11"/>
          <p:cNvSpPr>
            <a:spLocks noChangeArrowheads="1"/>
          </p:cNvSpPr>
          <p:nvPr/>
        </p:nvSpPr>
        <p:spPr bwMode="auto">
          <a:xfrm>
            <a:off x="-909507325" y="-896454900"/>
            <a:ext cx="9391650" cy="10525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it-IT" altLang="it-IT" sz="4500">
                <a:cs typeface="Arial" panose="020B0604020202020204" pitchFamily="34" charset="0"/>
              </a:rPr>
              <a:t>Nuovo principio: ACCOUNTABILITY</a:t>
            </a:r>
            <a:endParaRPr lang="it-IT" altLang="it-IT" sz="900"/>
          </a:p>
          <a:p>
            <a:pPr>
              <a:defRPr/>
            </a:pPr>
            <a:endParaRPr lang="it-IT" altLang="it-IT"/>
          </a:p>
        </p:txBody>
      </p:sp>
      <p:sp>
        <p:nvSpPr>
          <p:cNvPr id="190476" name="Rectangle 12"/>
          <p:cNvSpPr>
            <a:spLocks noChangeArrowheads="1"/>
          </p:cNvSpPr>
          <p:nvPr/>
        </p:nvSpPr>
        <p:spPr bwMode="auto">
          <a:xfrm>
            <a:off x="-842562450" y="-41294050"/>
            <a:ext cx="2484437" cy="930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it-IT" altLang="it-IT" sz="3700">
                <a:cs typeface="Arial" panose="020B0604020202020204" pitchFamily="34" charset="0"/>
              </a:rPr>
              <a:t>I dati sono </a:t>
            </a:r>
            <a:endParaRPr lang="it-IT" altLang="it-IT" sz="900"/>
          </a:p>
          <a:p>
            <a:pPr>
              <a:defRPr/>
            </a:pPr>
            <a:endParaRPr lang="it-IT" altLang="it-IT"/>
          </a:p>
        </p:txBody>
      </p:sp>
      <p:sp>
        <p:nvSpPr>
          <p:cNvPr id="190477" name="Rectangle 13"/>
          <p:cNvSpPr>
            <a:spLocks noChangeArrowheads="1"/>
          </p:cNvSpPr>
          <p:nvPr/>
        </p:nvSpPr>
        <p:spPr bwMode="auto">
          <a:xfrm>
            <a:off x="911591713" y="-41294050"/>
            <a:ext cx="7061200" cy="930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it-IT" altLang="it-IT" sz="3700">
                <a:cs typeface="Arial" panose="020B0604020202020204" pitchFamily="34" charset="0"/>
              </a:rPr>
              <a:t>trattati sotto la responsabilità del </a:t>
            </a:r>
            <a:endParaRPr lang="it-IT" altLang="it-IT" sz="900"/>
          </a:p>
          <a:p>
            <a:pPr>
              <a:defRPr/>
            </a:pPr>
            <a:endParaRPr lang="it-IT" altLang="it-IT"/>
          </a:p>
        </p:txBody>
      </p:sp>
      <p:sp>
        <p:nvSpPr>
          <p:cNvPr id="190478" name="Rectangle 14"/>
          <p:cNvSpPr>
            <a:spLocks noChangeArrowheads="1"/>
          </p:cNvSpPr>
          <p:nvPr/>
        </p:nvSpPr>
        <p:spPr bwMode="auto">
          <a:xfrm>
            <a:off x="-593667850" y="333230538"/>
            <a:ext cx="9155112" cy="930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it-IT" altLang="it-IT" sz="3700">
                <a:cs typeface="Arial" panose="020B0604020202020204" pitchFamily="34" charset="0"/>
              </a:rPr>
              <a:t>responsabile del trattamento, che assicura </a:t>
            </a:r>
            <a:endParaRPr lang="it-IT" altLang="it-IT" sz="900"/>
          </a:p>
          <a:p>
            <a:pPr>
              <a:defRPr/>
            </a:pPr>
            <a:endParaRPr lang="it-IT" altLang="it-IT"/>
          </a:p>
        </p:txBody>
      </p:sp>
      <p:sp>
        <p:nvSpPr>
          <p:cNvPr id="190479" name="Rectangle 15"/>
          <p:cNvSpPr>
            <a:spLocks noChangeArrowheads="1"/>
          </p:cNvSpPr>
          <p:nvPr/>
        </p:nvSpPr>
        <p:spPr bwMode="auto">
          <a:xfrm>
            <a:off x="-593667850" y="708664763"/>
            <a:ext cx="576262" cy="930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it-IT" altLang="it-IT" sz="3700">
                <a:cs typeface="Arial" panose="020B0604020202020204" pitchFamily="34" charset="0"/>
              </a:rPr>
              <a:t>e </a:t>
            </a:r>
            <a:endParaRPr lang="it-IT" altLang="it-IT" sz="900"/>
          </a:p>
          <a:p>
            <a:pPr>
              <a:defRPr/>
            </a:pPr>
            <a:endParaRPr lang="it-IT" altLang="it-IT"/>
          </a:p>
        </p:txBody>
      </p:sp>
      <p:sp>
        <p:nvSpPr>
          <p:cNvPr id="190480" name="Rectangle 16"/>
          <p:cNvSpPr>
            <a:spLocks noChangeArrowheads="1"/>
          </p:cNvSpPr>
          <p:nvPr/>
        </p:nvSpPr>
        <p:spPr bwMode="auto">
          <a:xfrm>
            <a:off x="-294793988" y="708664763"/>
            <a:ext cx="8397875" cy="930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it-IT" altLang="it-IT" sz="3700">
                <a:cs typeface="Arial" panose="020B0604020202020204" pitchFamily="34" charset="0"/>
              </a:rPr>
              <a:t>comprova, per ciascuna operazione, la </a:t>
            </a:r>
            <a:endParaRPr lang="it-IT" altLang="it-IT" sz="900"/>
          </a:p>
          <a:p>
            <a:pPr>
              <a:defRPr/>
            </a:pPr>
            <a:endParaRPr lang="it-IT" altLang="it-IT"/>
          </a:p>
        </p:txBody>
      </p:sp>
      <p:sp>
        <p:nvSpPr>
          <p:cNvPr id="190481" name="Rectangle 17"/>
          <p:cNvSpPr>
            <a:spLocks noChangeArrowheads="1"/>
          </p:cNvSpPr>
          <p:nvPr/>
        </p:nvSpPr>
        <p:spPr bwMode="auto">
          <a:xfrm>
            <a:off x="-593667850" y="1084181538"/>
            <a:ext cx="6697662" cy="930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it-IT" altLang="it-IT" sz="3700">
                <a:cs typeface="Arial" panose="020B0604020202020204" pitchFamily="34" charset="0"/>
              </a:rPr>
              <a:t>conformità alle disposizioni del </a:t>
            </a:r>
            <a:endParaRPr lang="it-IT" altLang="it-IT" sz="900"/>
          </a:p>
          <a:p>
            <a:pPr>
              <a:defRPr/>
            </a:pPr>
            <a:endParaRPr lang="it-IT" altLang="it-IT"/>
          </a:p>
        </p:txBody>
      </p:sp>
      <p:sp>
        <p:nvSpPr>
          <p:cNvPr id="190482" name="Rectangle 18"/>
          <p:cNvSpPr>
            <a:spLocks noChangeArrowheads="1"/>
          </p:cNvSpPr>
          <p:nvPr/>
        </p:nvSpPr>
        <p:spPr bwMode="auto">
          <a:xfrm>
            <a:off x="-593667850" y="-1078252225"/>
            <a:ext cx="2801937" cy="6556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it-IT" altLang="it-IT" sz="3700">
                <a:cs typeface="Arial" panose="020B0604020202020204" pitchFamily="34" charset="0"/>
              </a:rPr>
              <a:t>regolamento</a:t>
            </a:r>
            <a:endParaRPr lang="it-IT" altLang="it-IT"/>
          </a:p>
        </p:txBody>
      </p:sp>
      <p:sp>
        <p:nvSpPr>
          <p:cNvPr id="190483" name="Rectangle 19"/>
          <p:cNvSpPr>
            <a:spLocks noChangeArrowheads="1"/>
          </p:cNvSpPr>
          <p:nvPr/>
        </p:nvSpPr>
        <p:spPr bwMode="auto">
          <a:xfrm>
            <a:off x="-909507325" y="-896454900"/>
            <a:ext cx="9391650" cy="10525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it-IT" altLang="it-IT" sz="4500">
                <a:cs typeface="Arial" panose="020B0604020202020204" pitchFamily="34" charset="0"/>
              </a:rPr>
              <a:t>Nuovo principio: ACCOUNTABILITY</a:t>
            </a:r>
            <a:endParaRPr lang="it-IT" altLang="it-IT" sz="900"/>
          </a:p>
          <a:p>
            <a:pPr>
              <a:defRPr/>
            </a:pPr>
            <a:endParaRPr lang="it-IT" altLang="it-IT"/>
          </a:p>
        </p:txBody>
      </p:sp>
      <p:sp>
        <p:nvSpPr>
          <p:cNvPr id="190484" name="Rectangle 20"/>
          <p:cNvSpPr>
            <a:spLocks noChangeArrowheads="1"/>
          </p:cNvSpPr>
          <p:nvPr/>
        </p:nvSpPr>
        <p:spPr bwMode="auto">
          <a:xfrm>
            <a:off x="-842562450" y="-41294050"/>
            <a:ext cx="2484437" cy="930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it-IT" altLang="it-IT" sz="3700">
                <a:cs typeface="Arial" panose="020B0604020202020204" pitchFamily="34" charset="0"/>
              </a:rPr>
              <a:t>I dati sono </a:t>
            </a:r>
            <a:endParaRPr lang="it-IT" altLang="it-IT" sz="900"/>
          </a:p>
          <a:p>
            <a:pPr>
              <a:defRPr/>
            </a:pPr>
            <a:endParaRPr lang="it-IT" altLang="it-IT"/>
          </a:p>
        </p:txBody>
      </p:sp>
      <p:sp>
        <p:nvSpPr>
          <p:cNvPr id="190485" name="Rectangle 21"/>
          <p:cNvSpPr>
            <a:spLocks noChangeArrowheads="1"/>
          </p:cNvSpPr>
          <p:nvPr/>
        </p:nvSpPr>
        <p:spPr bwMode="auto">
          <a:xfrm>
            <a:off x="911591713" y="-41294050"/>
            <a:ext cx="7061200" cy="930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it-IT" altLang="it-IT" sz="3700">
                <a:cs typeface="Arial" panose="020B0604020202020204" pitchFamily="34" charset="0"/>
              </a:rPr>
              <a:t>trattati sotto la responsabilità del </a:t>
            </a:r>
            <a:endParaRPr lang="it-IT" altLang="it-IT" sz="900"/>
          </a:p>
          <a:p>
            <a:pPr>
              <a:defRPr/>
            </a:pPr>
            <a:endParaRPr lang="it-IT" altLang="it-IT"/>
          </a:p>
        </p:txBody>
      </p:sp>
      <p:sp>
        <p:nvSpPr>
          <p:cNvPr id="190486" name="Rectangle 22"/>
          <p:cNvSpPr>
            <a:spLocks noChangeArrowheads="1"/>
          </p:cNvSpPr>
          <p:nvPr/>
        </p:nvSpPr>
        <p:spPr bwMode="auto">
          <a:xfrm>
            <a:off x="-593667850" y="333230538"/>
            <a:ext cx="9155112" cy="930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it-IT" altLang="it-IT" sz="3700">
                <a:cs typeface="Arial" panose="020B0604020202020204" pitchFamily="34" charset="0"/>
              </a:rPr>
              <a:t>responsabile del trattamento, che assicura </a:t>
            </a:r>
            <a:endParaRPr lang="it-IT" altLang="it-IT" sz="900"/>
          </a:p>
          <a:p>
            <a:pPr>
              <a:defRPr/>
            </a:pPr>
            <a:endParaRPr lang="it-IT" altLang="it-IT"/>
          </a:p>
        </p:txBody>
      </p:sp>
      <p:sp>
        <p:nvSpPr>
          <p:cNvPr id="190487" name="Rectangle 23"/>
          <p:cNvSpPr>
            <a:spLocks noChangeArrowheads="1"/>
          </p:cNvSpPr>
          <p:nvPr/>
        </p:nvSpPr>
        <p:spPr bwMode="auto">
          <a:xfrm>
            <a:off x="-593667850" y="708664763"/>
            <a:ext cx="576262" cy="930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it-IT" altLang="it-IT" sz="3700">
                <a:cs typeface="Arial" panose="020B0604020202020204" pitchFamily="34" charset="0"/>
              </a:rPr>
              <a:t>e </a:t>
            </a:r>
            <a:endParaRPr lang="it-IT" altLang="it-IT" sz="900"/>
          </a:p>
          <a:p>
            <a:pPr>
              <a:defRPr/>
            </a:pPr>
            <a:endParaRPr lang="it-IT" altLang="it-IT"/>
          </a:p>
        </p:txBody>
      </p:sp>
      <p:sp>
        <p:nvSpPr>
          <p:cNvPr id="190488" name="Rectangle 24"/>
          <p:cNvSpPr>
            <a:spLocks noChangeArrowheads="1"/>
          </p:cNvSpPr>
          <p:nvPr/>
        </p:nvSpPr>
        <p:spPr bwMode="auto">
          <a:xfrm>
            <a:off x="-294793988" y="708664763"/>
            <a:ext cx="8397875" cy="930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it-IT" altLang="it-IT" sz="3700">
                <a:cs typeface="Arial" panose="020B0604020202020204" pitchFamily="34" charset="0"/>
              </a:rPr>
              <a:t>comprova, per ciascuna operazione, la </a:t>
            </a:r>
            <a:endParaRPr lang="it-IT" altLang="it-IT" sz="900"/>
          </a:p>
          <a:p>
            <a:pPr>
              <a:defRPr/>
            </a:pPr>
            <a:endParaRPr lang="it-IT" altLang="it-IT"/>
          </a:p>
        </p:txBody>
      </p:sp>
      <p:sp>
        <p:nvSpPr>
          <p:cNvPr id="190489" name="Rectangle 25"/>
          <p:cNvSpPr>
            <a:spLocks noChangeArrowheads="1"/>
          </p:cNvSpPr>
          <p:nvPr/>
        </p:nvSpPr>
        <p:spPr bwMode="auto">
          <a:xfrm>
            <a:off x="-593667850" y="1084181538"/>
            <a:ext cx="6697662" cy="930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it-IT" altLang="it-IT" sz="3700">
                <a:cs typeface="Arial" panose="020B0604020202020204" pitchFamily="34" charset="0"/>
              </a:rPr>
              <a:t>conformità alle disposizioni del </a:t>
            </a:r>
            <a:endParaRPr lang="it-IT" altLang="it-IT" sz="900"/>
          </a:p>
          <a:p>
            <a:pPr>
              <a:defRPr/>
            </a:pPr>
            <a:endParaRPr lang="it-IT" altLang="it-IT"/>
          </a:p>
        </p:txBody>
      </p:sp>
      <p:sp>
        <p:nvSpPr>
          <p:cNvPr id="190490" name="Rectangle 26"/>
          <p:cNvSpPr>
            <a:spLocks noChangeArrowheads="1"/>
          </p:cNvSpPr>
          <p:nvPr/>
        </p:nvSpPr>
        <p:spPr bwMode="auto">
          <a:xfrm>
            <a:off x="-593667850" y="-1078252225"/>
            <a:ext cx="2801937" cy="6556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it-IT" altLang="it-IT" sz="3700">
                <a:cs typeface="Arial" panose="020B0604020202020204" pitchFamily="34" charset="0"/>
              </a:rPr>
              <a:t>regolamento</a:t>
            </a:r>
            <a:endParaRPr lang="it-IT" altLang="it-IT"/>
          </a:p>
        </p:txBody>
      </p:sp>
      <p:sp>
        <p:nvSpPr>
          <p:cNvPr id="190491" name="Rectangle 27"/>
          <p:cNvSpPr>
            <a:spLocks noChangeArrowheads="1"/>
          </p:cNvSpPr>
          <p:nvPr/>
        </p:nvSpPr>
        <p:spPr bwMode="auto">
          <a:xfrm>
            <a:off x="-909507325" y="-896454900"/>
            <a:ext cx="9391650" cy="10525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it-IT" altLang="it-IT" sz="4500">
                <a:cs typeface="Arial" panose="020B0604020202020204" pitchFamily="34" charset="0"/>
              </a:rPr>
              <a:t>Nuovo principio: ACCOUNTABILITY</a:t>
            </a:r>
            <a:endParaRPr lang="it-IT" altLang="it-IT" sz="900"/>
          </a:p>
          <a:p>
            <a:pPr>
              <a:defRPr/>
            </a:pPr>
            <a:endParaRPr lang="it-IT" altLang="it-IT"/>
          </a:p>
        </p:txBody>
      </p:sp>
      <p:sp>
        <p:nvSpPr>
          <p:cNvPr id="190492" name="Rectangle 28"/>
          <p:cNvSpPr>
            <a:spLocks noChangeArrowheads="1"/>
          </p:cNvSpPr>
          <p:nvPr/>
        </p:nvSpPr>
        <p:spPr bwMode="auto">
          <a:xfrm>
            <a:off x="-842562450" y="-41294050"/>
            <a:ext cx="2484437" cy="930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it-IT" altLang="it-IT" sz="3700">
                <a:cs typeface="Arial" panose="020B0604020202020204" pitchFamily="34" charset="0"/>
              </a:rPr>
              <a:t>I dati sono </a:t>
            </a:r>
            <a:endParaRPr lang="it-IT" altLang="it-IT" sz="900"/>
          </a:p>
          <a:p>
            <a:pPr>
              <a:defRPr/>
            </a:pPr>
            <a:endParaRPr lang="it-IT" altLang="it-IT"/>
          </a:p>
        </p:txBody>
      </p:sp>
      <p:sp>
        <p:nvSpPr>
          <p:cNvPr id="190493" name="Rectangle 29"/>
          <p:cNvSpPr>
            <a:spLocks noChangeArrowheads="1"/>
          </p:cNvSpPr>
          <p:nvPr/>
        </p:nvSpPr>
        <p:spPr bwMode="auto">
          <a:xfrm>
            <a:off x="911591713" y="-41294050"/>
            <a:ext cx="7061200" cy="930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it-IT" altLang="it-IT" sz="3700">
                <a:cs typeface="Arial" panose="020B0604020202020204" pitchFamily="34" charset="0"/>
              </a:rPr>
              <a:t>trattati sotto la responsabilità del </a:t>
            </a:r>
            <a:endParaRPr lang="it-IT" altLang="it-IT" sz="900"/>
          </a:p>
          <a:p>
            <a:pPr>
              <a:defRPr/>
            </a:pPr>
            <a:endParaRPr lang="it-IT" altLang="it-IT"/>
          </a:p>
        </p:txBody>
      </p:sp>
      <p:sp>
        <p:nvSpPr>
          <p:cNvPr id="190494" name="Rectangle 30"/>
          <p:cNvSpPr>
            <a:spLocks noChangeArrowheads="1"/>
          </p:cNvSpPr>
          <p:nvPr/>
        </p:nvSpPr>
        <p:spPr bwMode="auto">
          <a:xfrm>
            <a:off x="-593667850" y="333230538"/>
            <a:ext cx="9155112" cy="930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it-IT" altLang="it-IT" sz="3700">
                <a:cs typeface="Arial" panose="020B0604020202020204" pitchFamily="34" charset="0"/>
              </a:rPr>
              <a:t>responsabile del trattamento, che assicura </a:t>
            </a:r>
            <a:endParaRPr lang="it-IT" altLang="it-IT" sz="900"/>
          </a:p>
          <a:p>
            <a:pPr>
              <a:defRPr/>
            </a:pPr>
            <a:endParaRPr lang="it-IT" altLang="it-IT"/>
          </a:p>
        </p:txBody>
      </p:sp>
      <p:sp>
        <p:nvSpPr>
          <p:cNvPr id="190495" name="Rectangle 31"/>
          <p:cNvSpPr>
            <a:spLocks noChangeArrowheads="1"/>
          </p:cNvSpPr>
          <p:nvPr/>
        </p:nvSpPr>
        <p:spPr bwMode="auto">
          <a:xfrm>
            <a:off x="-593667850" y="708664763"/>
            <a:ext cx="576262" cy="930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it-IT" altLang="it-IT" sz="3700">
                <a:cs typeface="Arial" panose="020B0604020202020204" pitchFamily="34" charset="0"/>
              </a:rPr>
              <a:t>e </a:t>
            </a:r>
            <a:endParaRPr lang="it-IT" altLang="it-IT" sz="900"/>
          </a:p>
          <a:p>
            <a:pPr>
              <a:defRPr/>
            </a:pPr>
            <a:endParaRPr lang="it-IT" altLang="it-IT"/>
          </a:p>
        </p:txBody>
      </p:sp>
      <p:sp>
        <p:nvSpPr>
          <p:cNvPr id="190496" name="Rectangle 32"/>
          <p:cNvSpPr>
            <a:spLocks noChangeArrowheads="1"/>
          </p:cNvSpPr>
          <p:nvPr/>
        </p:nvSpPr>
        <p:spPr bwMode="auto">
          <a:xfrm>
            <a:off x="-294793988" y="708664763"/>
            <a:ext cx="8397875" cy="930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it-IT" altLang="it-IT" sz="3700">
                <a:cs typeface="Arial" panose="020B0604020202020204" pitchFamily="34" charset="0"/>
              </a:rPr>
              <a:t>comprova, per ciascuna operazione, la </a:t>
            </a:r>
            <a:endParaRPr lang="it-IT" altLang="it-IT" sz="900"/>
          </a:p>
          <a:p>
            <a:pPr>
              <a:defRPr/>
            </a:pPr>
            <a:endParaRPr lang="it-IT" altLang="it-IT"/>
          </a:p>
        </p:txBody>
      </p:sp>
      <p:sp>
        <p:nvSpPr>
          <p:cNvPr id="190497" name="Rectangle 33"/>
          <p:cNvSpPr>
            <a:spLocks noChangeArrowheads="1"/>
          </p:cNvSpPr>
          <p:nvPr/>
        </p:nvSpPr>
        <p:spPr bwMode="auto">
          <a:xfrm>
            <a:off x="-593667850" y="1084181538"/>
            <a:ext cx="6697662" cy="930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it-IT" altLang="it-IT" sz="3700">
                <a:cs typeface="Arial" panose="020B0604020202020204" pitchFamily="34" charset="0"/>
              </a:rPr>
              <a:t>conformità alle disposizioni del </a:t>
            </a:r>
            <a:endParaRPr lang="it-IT" altLang="it-IT" sz="900"/>
          </a:p>
          <a:p>
            <a:pPr>
              <a:defRPr/>
            </a:pPr>
            <a:endParaRPr lang="it-IT" altLang="it-IT"/>
          </a:p>
        </p:txBody>
      </p:sp>
      <p:sp>
        <p:nvSpPr>
          <p:cNvPr id="190498" name="Rectangle 34"/>
          <p:cNvSpPr>
            <a:spLocks noChangeArrowheads="1"/>
          </p:cNvSpPr>
          <p:nvPr/>
        </p:nvSpPr>
        <p:spPr bwMode="auto">
          <a:xfrm>
            <a:off x="-593667850" y="-1078252225"/>
            <a:ext cx="2801937" cy="6556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it-IT" altLang="it-IT" sz="3700">
                <a:cs typeface="Arial" panose="020B0604020202020204" pitchFamily="34" charset="0"/>
              </a:rPr>
              <a:t>regolamento</a:t>
            </a:r>
            <a:endParaRPr lang="it-IT" altLang="it-IT"/>
          </a:p>
        </p:txBody>
      </p:sp>
      <p:sp>
        <p:nvSpPr>
          <p:cNvPr id="51235" name="Rectangle 35"/>
          <p:cNvSpPr>
            <a:spLocks noGrp="1"/>
          </p:cNvSpPr>
          <p:nvPr>
            <p:ph type="title"/>
          </p:nvPr>
        </p:nvSpPr>
        <p:spPr>
          <a:xfrm>
            <a:off x="304800" y="30099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it-IT" altLang="it-IT" sz="4900" b="1" u="sng" dirty="0" smtClean="0"/>
              <a:t>ACCOUNTABILITY</a:t>
            </a:r>
            <a:r>
              <a:rPr lang="it-IT" altLang="it-IT" sz="4000" dirty="0" smtClean="0"/>
              <a:t/>
            </a:r>
            <a:br>
              <a:rPr lang="it-IT" altLang="it-IT" sz="4000" dirty="0" smtClean="0"/>
            </a:br>
            <a:r>
              <a:rPr lang="it-IT" altLang="it-IT" sz="4000" dirty="0" smtClean="0"/>
              <a:t/>
            </a:r>
            <a:br>
              <a:rPr lang="it-IT" altLang="it-IT" sz="4000" dirty="0" smtClean="0"/>
            </a:br>
            <a:r>
              <a:rPr lang="it-IT" altLang="it-IT" sz="4000" dirty="0" smtClean="0"/>
              <a:t>i dati sono trattati sotto la responsabilità dell’Azienda, che </a:t>
            </a:r>
            <a:r>
              <a:rPr lang="it-IT" altLang="it-IT" sz="4000" b="1" u="sng" dirty="0" smtClean="0"/>
              <a:t>assicura</a:t>
            </a:r>
            <a:r>
              <a:rPr lang="it-IT" altLang="it-IT" sz="4000" dirty="0" smtClean="0"/>
              <a:t> e </a:t>
            </a:r>
            <a:r>
              <a:rPr lang="it-IT" altLang="it-IT" sz="4000" b="1" u="sng" dirty="0" smtClean="0"/>
              <a:t>documenta </a:t>
            </a:r>
            <a:r>
              <a:rPr lang="it-IT" altLang="it-IT" sz="4000" dirty="0" smtClean="0"/>
              <a:t>che il trattamento sia conforme al Regolamento  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900" y="680310"/>
            <a:ext cx="1676545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4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 descr="Risultati immagini per regolamento europea dataprotection pp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it-IT" sz="1800">
              <a:latin typeface="Arial" panose="020B0604020202020204" pitchFamily="34" charset="0"/>
            </a:endParaRPr>
          </a:p>
        </p:txBody>
      </p:sp>
      <p:sp>
        <p:nvSpPr>
          <p:cNvPr id="52227" name="Titolo 3"/>
          <p:cNvSpPr>
            <a:spLocks noGrp="1"/>
          </p:cNvSpPr>
          <p:nvPr>
            <p:ph type="ctrTitle"/>
          </p:nvPr>
        </p:nvSpPr>
        <p:spPr>
          <a:xfrm>
            <a:off x="448965" y="159654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it-IT" altLang="it-IT" dirty="0" smtClean="0"/>
              <a:t>Principio di </a:t>
            </a:r>
            <a:r>
              <a:rPr lang="it-IT" altLang="it-IT" b="1" u="sng" dirty="0" smtClean="0"/>
              <a:t>RENDICONTAZIONE</a:t>
            </a:r>
            <a:br>
              <a:rPr lang="it-IT" altLang="it-IT" b="1" u="sng" dirty="0" smtClean="0"/>
            </a:br>
            <a:r>
              <a:rPr lang="it-IT" altLang="it-IT" dirty="0" smtClean="0"/>
              <a:t/>
            </a:r>
            <a:br>
              <a:rPr lang="it-IT" altLang="it-IT" dirty="0" smtClean="0"/>
            </a:br>
            <a:r>
              <a:rPr lang="it-IT" altLang="it-IT" dirty="0" smtClean="0"/>
              <a:t/>
            </a:r>
            <a:br>
              <a:rPr lang="it-IT" altLang="it-IT" dirty="0" smtClean="0"/>
            </a:br>
            <a:r>
              <a:rPr lang="it-IT" altLang="it-IT" dirty="0" smtClean="0"/>
              <a:t>Obbligo di </a:t>
            </a:r>
            <a:r>
              <a:rPr lang="it-IT" altLang="it-IT" b="1" u="sng" dirty="0" smtClean="0"/>
              <a:t>RENDERE CONTO </a:t>
            </a:r>
            <a:r>
              <a:rPr lang="it-IT" altLang="it-IT" dirty="0" smtClean="0"/>
              <a:t/>
            </a:r>
            <a:br>
              <a:rPr lang="it-IT" altLang="it-IT" dirty="0" smtClean="0"/>
            </a:br>
            <a:endParaRPr lang="it-IT" altLang="it-IT" dirty="0" smtClean="0"/>
          </a:p>
        </p:txBody>
      </p:sp>
      <p:pic>
        <p:nvPicPr>
          <p:cNvPr id="52228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231" y="3578587"/>
            <a:ext cx="3001290" cy="212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092" y="201034"/>
            <a:ext cx="1676545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5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 descr="Risultati immagini per regolamento europea dataprotection pp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it-IT" sz="1800">
              <a:latin typeface="Arial" panose="020B0604020202020204" pitchFamily="34" charset="0"/>
            </a:endParaRP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43555" y="4501625"/>
            <a:ext cx="8950720" cy="132343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it-IT" altLang="zh-CN" sz="4000" dirty="0" smtClean="0">
                <a:latin typeface="+mn-lt"/>
                <a:ea typeface="SimSun" panose="02010600030101010101" pitchFamily="2" charset="-122"/>
              </a:rPr>
              <a:t>L’Azienda sanitaria  </a:t>
            </a:r>
            <a:endParaRPr lang="it-IT" altLang="zh-CN" sz="4000" dirty="0">
              <a:latin typeface="+mn-lt"/>
              <a:ea typeface="SimSun" panose="02010600030101010101" pitchFamily="2" charset="-122"/>
            </a:endParaRPr>
          </a:p>
          <a:p>
            <a:pPr>
              <a:defRPr/>
            </a:pPr>
            <a:r>
              <a:rPr lang="it-IT" altLang="zh-CN" sz="4000" b="1" u="sng" dirty="0">
                <a:latin typeface="+mn-lt"/>
                <a:ea typeface="SimSun" panose="02010600030101010101" pitchFamily="2" charset="-122"/>
              </a:rPr>
              <a:t>deve comprovare </a:t>
            </a:r>
            <a:r>
              <a:rPr lang="it-IT" altLang="zh-CN" sz="4000" dirty="0">
                <a:latin typeface="+mn-lt"/>
                <a:ea typeface="SimSun" panose="02010600030101010101" pitchFamily="2" charset="-122"/>
              </a:rPr>
              <a:t>il rispetto di tali misure</a:t>
            </a:r>
          </a:p>
        </p:txBody>
      </p:sp>
      <p:pic>
        <p:nvPicPr>
          <p:cNvPr id="50180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35" y="527605"/>
            <a:ext cx="2952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0" y="2066925"/>
            <a:ext cx="4104578" cy="166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2195"/>
            <a:ext cx="1676593" cy="133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4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 descr="Risultati immagini per regolamento europea dataprotection pp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it-IT" sz="1800"/>
          </a:p>
        </p:txBody>
      </p:sp>
      <p:sp>
        <p:nvSpPr>
          <p:cNvPr id="53251" name="Titolo 3"/>
          <p:cNvSpPr>
            <a:spLocks noGrp="1"/>
          </p:cNvSpPr>
          <p:nvPr>
            <p:ph type="ctrTitle"/>
          </p:nvPr>
        </p:nvSpPr>
        <p:spPr>
          <a:xfrm>
            <a:off x="377923" y="1958975"/>
            <a:ext cx="7772400" cy="1470025"/>
          </a:xfrm>
        </p:spPr>
        <p:txBody>
          <a:bodyPr/>
          <a:lstStyle/>
          <a:p>
            <a:pPr algn="l"/>
            <a:r>
              <a:rPr lang="it-IT" altLang="it-IT" dirty="0" smtClean="0">
                <a:latin typeface="Arial Narrow" panose="020B0606020202030204" pitchFamily="34" charset="0"/>
              </a:rPr>
              <a:t>Attuazione di </a:t>
            </a:r>
            <a:br>
              <a:rPr lang="it-IT" altLang="it-IT" dirty="0" smtClean="0">
                <a:latin typeface="Arial Narrow" panose="020B0606020202030204" pitchFamily="34" charset="0"/>
              </a:rPr>
            </a:br>
            <a:r>
              <a:rPr lang="it-IT" altLang="it-IT" b="1" u="sng" dirty="0" smtClean="0">
                <a:latin typeface="Arial Narrow" panose="020B0606020202030204" pitchFamily="34" charset="0"/>
              </a:rPr>
              <a:t>MISURE e PROCEDURE</a:t>
            </a:r>
          </a:p>
        </p:txBody>
      </p:sp>
      <p:sp>
        <p:nvSpPr>
          <p:cNvPr id="53252" name="Sottotitolo 4"/>
          <p:cNvSpPr>
            <a:spLocks noGrp="1"/>
          </p:cNvSpPr>
          <p:nvPr>
            <p:ph type="subTitle" idx="1"/>
          </p:nvPr>
        </p:nvSpPr>
        <p:spPr>
          <a:xfrm>
            <a:off x="284952" y="3944938"/>
            <a:ext cx="7343775" cy="1752600"/>
          </a:xfrm>
        </p:spPr>
        <p:txBody>
          <a:bodyPr/>
          <a:lstStyle/>
          <a:p>
            <a:pPr algn="l"/>
            <a:r>
              <a:rPr lang="it-IT" altLang="it-IT" b="1" u="sng" dirty="0" smtClean="0"/>
              <a:t>CONSERVAZIONE PROVE</a:t>
            </a:r>
          </a:p>
        </p:txBody>
      </p:sp>
      <p:pic>
        <p:nvPicPr>
          <p:cNvPr id="53253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165" y="5238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35451"/>
            <a:ext cx="39052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55" y="0"/>
            <a:ext cx="1676545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6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Graziano\Desktop\APIHM-Ita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003675"/>
            <a:ext cx="2195512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Graziano\Desktop\Germani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66025" y="3210977"/>
            <a:ext cx="1866225" cy="108012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9" name="CasellaDiTesto 8"/>
          <p:cNvSpPr txBox="1"/>
          <p:nvPr/>
        </p:nvSpPr>
        <p:spPr>
          <a:xfrm>
            <a:off x="323849" y="1131619"/>
            <a:ext cx="8640763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Associazione Nazionale </a:t>
            </a:r>
          </a:p>
          <a:p>
            <a:pPr algn="ctr">
              <a:defRPr/>
            </a:pPr>
            <a:r>
              <a:rPr lang="it-IT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Privacy Information Healthcare Manager</a:t>
            </a:r>
          </a:p>
        </p:txBody>
      </p:sp>
      <p:pic>
        <p:nvPicPr>
          <p:cNvPr id="18437" name="Picture 5" descr="C:\Users\Graziano\Desktop\APIHM\APIH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0350"/>
            <a:ext cx="25225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CasellaDiTesto 11"/>
          <p:cNvSpPr txBox="1">
            <a:spLocks noChangeArrowheads="1"/>
          </p:cNvSpPr>
          <p:nvPr/>
        </p:nvSpPr>
        <p:spPr bwMode="auto">
          <a:xfrm>
            <a:off x="587373" y="2096427"/>
            <a:ext cx="811371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8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chemeClr val="tx2"/>
                </a:solidFill>
                <a:latin typeface="Arial" panose="020B0604020202020204" pitchFamily="34" charset="0"/>
              </a:rPr>
              <a:t>Libera associazione di esperti e cultori della materia per promuovere, all’interno del sistema sanitario, l’utilizzo corretto delle informazioni e il rispetto dei diritti dell’utenza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b="1" i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endParaRPr lang="it-IT" altLang="it-IT" sz="18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48965" y="3143331"/>
            <a:ext cx="3823675" cy="2677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Aziende Sanitarie</a:t>
            </a:r>
          </a:p>
          <a:p>
            <a:pPr>
              <a:defRPr/>
            </a:pPr>
            <a:r>
              <a:rPr lang="it-IT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Consorzi di aziende sanitarie</a:t>
            </a:r>
          </a:p>
          <a:p>
            <a:pPr>
              <a:defRPr/>
            </a:pPr>
            <a:r>
              <a:rPr lang="it-IT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Medici </a:t>
            </a:r>
          </a:p>
          <a:p>
            <a:pPr>
              <a:defRPr/>
            </a:pPr>
            <a:r>
              <a:rPr lang="it-IT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Informatici</a:t>
            </a:r>
          </a:p>
          <a:p>
            <a:pPr>
              <a:defRPr/>
            </a:pPr>
            <a:r>
              <a:rPr lang="it-IT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Ingegneri</a:t>
            </a:r>
          </a:p>
          <a:p>
            <a:pPr>
              <a:defRPr/>
            </a:pPr>
            <a:r>
              <a:rPr lang="it-IT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</a:t>
            </a:r>
            <a:r>
              <a:rPr lang="it-IT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Protection</a:t>
            </a:r>
            <a:r>
              <a:rPr lang="it-IT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Officer</a:t>
            </a:r>
            <a:endParaRPr lang="it-IT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it-IT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Giuristi </a:t>
            </a:r>
            <a:endParaRPr lang="it-IT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073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 descr="Risultati immagini per regolamento europea dataprotection pp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it-IT" sz="1800">
              <a:latin typeface="Arial" panose="020B0604020202020204" pitchFamily="34" charset="0"/>
            </a:endParaRP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331788" y="692060"/>
            <a:ext cx="8785225" cy="120032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defRPr/>
            </a:pPr>
            <a:r>
              <a:rPr lang="it-IT" altLang="zh-CN" sz="3600" dirty="0" smtClean="0">
                <a:latin typeface="+mj-lt"/>
                <a:ea typeface="SimSun" panose="02010600030101010101" pitchFamily="2" charset="-122"/>
              </a:rPr>
              <a:t>L’Azienda deve  </a:t>
            </a:r>
            <a:r>
              <a:rPr lang="it-IT" altLang="zh-CN" sz="3600" b="1" u="sng" dirty="0" smtClean="0">
                <a:latin typeface="+mj-lt"/>
                <a:ea typeface="SimSun" panose="02010600030101010101" pitchFamily="2" charset="-122"/>
              </a:rPr>
              <a:t>riesaminare </a:t>
            </a:r>
            <a:r>
              <a:rPr lang="it-IT" altLang="zh-CN" sz="3600" b="1" u="sng" dirty="0">
                <a:latin typeface="+mj-lt"/>
                <a:ea typeface="SimSun" panose="02010600030101010101" pitchFamily="2" charset="-122"/>
              </a:rPr>
              <a:t>e </a:t>
            </a:r>
            <a:r>
              <a:rPr lang="it-IT" altLang="zh-CN" sz="3600" b="1" u="sng" dirty="0" smtClean="0">
                <a:latin typeface="+mj-lt"/>
                <a:ea typeface="SimSun" panose="02010600030101010101" pitchFamily="2" charset="-122"/>
              </a:rPr>
              <a:t>aggiornare </a:t>
            </a:r>
          </a:p>
          <a:p>
            <a:pPr marL="0" indent="0">
              <a:defRPr/>
            </a:pPr>
            <a:r>
              <a:rPr lang="it-IT" altLang="zh-CN" sz="3600" b="1" dirty="0" smtClean="0">
                <a:latin typeface="+mj-lt"/>
                <a:ea typeface="SimSun" panose="02010600030101010101" pitchFamily="2" charset="-122"/>
              </a:rPr>
              <a:t> </a:t>
            </a:r>
            <a:r>
              <a:rPr lang="it-IT" altLang="zh-CN" sz="3600" dirty="0" smtClean="0">
                <a:latin typeface="+mj-lt"/>
                <a:ea typeface="SimSun" panose="02010600030101010101" pitchFamily="2" charset="-122"/>
              </a:rPr>
              <a:t>le misure </a:t>
            </a:r>
            <a:r>
              <a:rPr lang="it-IT" altLang="zh-CN" sz="3600" dirty="0">
                <a:latin typeface="+mj-lt"/>
                <a:ea typeface="SimSun" panose="02010600030101010101" pitchFamily="2" charset="-122"/>
              </a:rPr>
              <a:t>tecniche e organizzative </a:t>
            </a:r>
            <a:r>
              <a:rPr lang="it-IT" altLang="zh-CN" sz="3600" dirty="0" smtClean="0">
                <a:latin typeface="+mj-lt"/>
                <a:ea typeface="SimSun" panose="02010600030101010101" pitchFamily="2" charset="-122"/>
              </a:rPr>
              <a:t>attivate</a:t>
            </a:r>
          </a:p>
        </p:txBody>
      </p:sp>
      <p:pic>
        <p:nvPicPr>
          <p:cNvPr id="54276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" y="2504576"/>
            <a:ext cx="3960813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230" y="3632941"/>
            <a:ext cx="32004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6920" y="84016"/>
            <a:ext cx="763525" cy="6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9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82820" y="3970054"/>
            <a:ext cx="3139249" cy="916231"/>
          </a:xfrm>
        </p:spPr>
        <p:txBody>
          <a:bodyPr>
            <a:normAutofit fontScale="90000"/>
          </a:bodyPr>
          <a:lstStyle/>
          <a:p>
            <a:r>
              <a:rPr lang="it-IT" sz="5300" dirty="0" smtClean="0"/>
              <a:t>Valutare</a:t>
            </a:r>
            <a:br>
              <a:rPr lang="it-IT" sz="5300" dirty="0" smtClean="0"/>
            </a:br>
            <a:r>
              <a:rPr lang="it-IT" sz="5300" dirty="0" smtClean="0"/>
              <a:t>Decidere</a:t>
            </a:r>
            <a:br>
              <a:rPr lang="it-IT" sz="5300" dirty="0" smtClean="0"/>
            </a:br>
            <a:r>
              <a:rPr lang="it-IT" sz="5300" dirty="0" smtClean="0"/>
              <a:t>Fare</a:t>
            </a:r>
            <a:br>
              <a:rPr lang="it-IT" sz="5300" dirty="0" smtClean="0"/>
            </a:br>
            <a:r>
              <a:rPr lang="it-IT" sz="5300" dirty="0" smtClean="0"/>
              <a:t>Controllare </a:t>
            </a:r>
            <a:br>
              <a:rPr lang="it-IT" sz="5300" dirty="0" smtClean="0"/>
            </a:br>
            <a:r>
              <a:rPr lang="it-IT" sz="5300" dirty="0" smtClean="0"/>
              <a:t>Dimostrare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965" y="1138425"/>
            <a:ext cx="4359049" cy="374786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050" y="171942"/>
            <a:ext cx="2918778" cy="193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3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 descr="Risultati immagini per regolamento europea dataprotection pp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it-IT" sz="1800">
              <a:latin typeface="Arial" panose="020B0604020202020204" pitchFamily="34" charset="0"/>
            </a:endParaRPr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95454" y="680310"/>
            <a:ext cx="8953092" cy="212365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defRPr/>
            </a:pPr>
            <a:r>
              <a:rPr lang="it-IT" altLang="zh-CN" sz="4400" dirty="0" smtClean="0">
                <a:latin typeface="Arial Narrow" panose="020B0606020202030204" pitchFamily="34" charset="0"/>
                <a:ea typeface="SimSun" panose="02010600030101010101" pitchFamily="2" charset="-122"/>
              </a:rPr>
              <a:t>L’Azienda </a:t>
            </a:r>
            <a:r>
              <a:rPr lang="it-IT" altLang="zh-CN" sz="4400" b="1" u="sng" dirty="0" smtClean="0">
                <a:latin typeface="Arial Narrow" panose="020B0606020202030204" pitchFamily="34" charset="0"/>
                <a:ea typeface="SimSun" panose="02010600030101010101" pitchFamily="2" charset="-122"/>
              </a:rPr>
              <a:t>prima di attivare</a:t>
            </a:r>
          </a:p>
          <a:p>
            <a:pPr marL="0" indent="0">
              <a:defRPr/>
            </a:pPr>
            <a:r>
              <a:rPr lang="it-IT" altLang="zh-CN" sz="4400" dirty="0" smtClean="0">
                <a:latin typeface="Arial Narrow" panose="020B0606020202030204" pitchFamily="34" charset="0"/>
                <a:ea typeface="SimSun" panose="02010600030101010101" pitchFamily="2" charset="-122"/>
              </a:rPr>
              <a:t> un trattamento di dati mette in atto</a:t>
            </a:r>
          </a:p>
          <a:p>
            <a:pPr marL="0" indent="0">
              <a:defRPr/>
            </a:pPr>
            <a:r>
              <a:rPr lang="it-IT" altLang="zh-CN" sz="4400" b="1" dirty="0" smtClean="0">
                <a:latin typeface="Arial Narrow" panose="020B0606020202030204" pitchFamily="34" charset="0"/>
                <a:ea typeface="SimSun" panose="02010600030101010101" pitchFamily="2" charset="-122"/>
              </a:rPr>
              <a:t>misure tecnico- </a:t>
            </a:r>
            <a:r>
              <a:rPr lang="it-IT" altLang="zh-CN" sz="4400" b="1" dirty="0">
                <a:latin typeface="Arial Narrow" panose="020B0606020202030204" pitchFamily="34" charset="0"/>
                <a:ea typeface="SimSun" panose="02010600030101010101" pitchFamily="2" charset="-122"/>
              </a:rPr>
              <a:t>organizzative </a:t>
            </a:r>
            <a:r>
              <a:rPr lang="it-IT" altLang="zh-CN" sz="4400" b="1" dirty="0" smtClean="0">
                <a:latin typeface="Arial Narrow" panose="020B0606020202030204" pitchFamily="34" charset="0"/>
                <a:ea typeface="SimSun" panose="02010600030101010101" pitchFamily="2" charset="-122"/>
              </a:rPr>
              <a:t>adeguate </a:t>
            </a:r>
          </a:p>
        </p:txBody>
      </p:sp>
      <p:pic>
        <p:nvPicPr>
          <p:cNvPr id="55301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345" y="3307692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270" y="176586"/>
            <a:ext cx="1676545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8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ttangolo 1"/>
          <p:cNvSpPr>
            <a:spLocks noChangeArrowheads="1"/>
          </p:cNvSpPr>
          <p:nvPr/>
        </p:nvSpPr>
        <p:spPr bwMode="auto">
          <a:xfrm>
            <a:off x="6350" y="549275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5400">
                <a:latin typeface="Arial" panose="020B0604020202020204" pitchFamily="34" charset="0"/>
              </a:rPr>
              <a:t>Funzione di compliance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705" y="3113088"/>
            <a:ext cx="4291013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49488"/>
            <a:ext cx="329565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2997200"/>
            <a:ext cx="23717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326" y="1193774"/>
            <a:ext cx="1676545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83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8501063" y="6429375"/>
            <a:ext cx="4286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45246448-89AB-4447-814B-1F4E58B3479F}" type="slidenum">
              <a:rPr lang="it-IT" altLang="it-IT" sz="14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24</a:t>
            </a:fld>
            <a:endParaRPr lang="it-IT" altLang="it-IT" sz="14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23972" name="Rectangle 4"/>
          <p:cNvSpPr>
            <a:spLocks noChangeArrowheads="1"/>
          </p:cNvSpPr>
          <p:nvPr/>
        </p:nvSpPr>
        <p:spPr bwMode="auto">
          <a:xfrm>
            <a:off x="250825" y="4724400"/>
            <a:ext cx="71294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4400" b="1" u="sng">
                <a:solidFill>
                  <a:srgbClr val="000000"/>
                </a:solidFill>
                <a:cs typeface="Arial" panose="020B0604020202020204" pitchFamily="34" charset="0"/>
              </a:rPr>
              <a:t>Privacy by design</a:t>
            </a:r>
          </a:p>
        </p:txBody>
      </p:sp>
      <p:sp>
        <p:nvSpPr>
          <p:cNvPr id="723974" name="Rectangle 6"/>
          <p:cNvSpPr>
            <a:spLocks noChangeArrowheads="1"/>
          </p:cNvSpPr>
          <p:nvPr/>
        </p:nvSpPr>
        <p:spPr bwMode="auto">
          <a:xfrm>
            <a:off x="179388" y="3141663"/>
            <a:ext cx="71294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4400" b="1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it-IT" altLang="it-IT" sz="4400" b="1" u="sng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63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557338"/>
            <a:ext cx="3887787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080" y="527605"/>
            <a:ext cx="1676545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079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972" grpId="0" autoUpdateAnimBg="0"/>
      <p:bldP spid="72397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2" y="-186769"/>
            <a:ext cx="9088128" cy="623961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5" y="390706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57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549275"/>
            <a:ext cx="7858125" cy="1597025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it-IT" altLang="it-IT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it-IT" altLang="it-IT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</a:br>
            <a:r>
              <a:rPr lang="it-IT" altLang="it-IT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VALUTAZIONE D’IMPATTO PRIVACY</a:t>
            </a: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827088" y="2833688"/>
            <a:ext cx="38369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3600" b="1" i="1" u="sng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/>
            </a:r>
            <a:br>
              <a:rPr lang="it-IT" altLang="it-IT" sz="3600" b="1" i="1" u="sng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</a:br>
            <a:endParaRPr lang="it-IT" altLang="it-IT" sz="3600" b="1" i="1" u="sng">
              <a:solidFill>
                <a:schemeClr val="tx2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5837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28" y="3429000"/>
            <a:ext cx="321468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55" y="1901950"/>
            <a:ext cx="3005138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8" descr="Risultati immagini per responsabilità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503" y="3610057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053" y="1543038"/>
            <a:ext cx="1676545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037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0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0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003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345" y="1626192"/>
            <a:ext cx="22479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AutoShape 6" descr="Risultati immagini per e siamo ancora qu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000">
              <a:latin typeface="Arial" panose="020B0604020202020204" pitchFamily="34" charset="0"/>
            </a:endParaRPr>
          </a:p>
        </p:txBody>
      </p:sp>
      <p:sp>
        <p:nvSpPr>
          <p:cNvPr id="61444" name="Rettangolo 1"/>
          <p:cNvSpPr>
            <a:spLocks noChangeArrowheads="1"/>
          </p:cNvSpPr>
          <p:nvPr/>
        </p:nvSpPr>
        <p:spPr bwMode="auto">
          <a:xfrm>
            <a:off x="99218" y="771407"/>
            <a:ext cx="8640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000" dirty="0">
                <a:latin typeface="Arial" panose="020B0604020202020204" pitchFamily="34" charset="0"/>
              </a:rPr>
              <a:t>periodica attività di controllo interno</a:t>
            </a:r>
          </a:p>
        </p:txBody>
      </p:sp>
      <p:pic>
        <p:nvPicPr>
          <p:cNvPr id="614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197" y="3429000"/>
            <a:ext cx="55467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260" y="4039820"/>
            <a:ext cx="1676545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964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ttangolo 1"/>
          <p:cNvSpPr>
            <a:spLocks noChangeArrowheads="1"/>
          </p:cNvSpPr>
          <p:nvPr/>
        </p:nvSpPr>
        <p:spPr bwMode="auto">
          <a:xfrm>
            <a:off x="0" y="981075"/>
            <a:ext cx="89296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000" b="1" dirty="0"/>
              <a:t>verifica adeguatezza misure di sicurezza organizzative e tecniche e  rispondenza a disposizioni vigenti</a:t>
            </a: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25" y="2665475"/>
            <a:ext cx="3289300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70" y="3887115"/>
            <a:ext cx="1676545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430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 descr="Risultati immagini per regolamento europea dataprotection pp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it-IT" sz="1800">
              <a:latin typeface="Arial" panose="020B0604020202020204" pitchFamily="34" charset="0"/>
            </a:endParaRPr>
          </a:p>
        </p:txBody>
      </p:sp>
      <p:sp>
        <p:nvSpPr>
          <p:cNvPr id="6041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it-IT" altLang="it-IT" smtClean="0"/>
              <a:t>SISTEMA DOCUMENTALE PRIVACY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altLang="it-IT" smtClean="0"/>
          </a:p>
          <a:p>
            <a:pPr marL="0" indent="0">
              <a:buFont typeface="Arial" panose="020B0604020202020204" pitchFamily="34" charset="0"/>
              <a:buNone/>
            </a:pPr>
            <a:endParaRPr lang="it-IT" altLang="it-IT" smtClean="0"/>
          </a:p>
          <a:p>
            <a:pPr marL="0" indent="0">
              <a:buFont typeface="Arial" panose="020B0604020202020204" pitchFamily="34" charset="0"/>
              <a:buNone/>
            </a:pPr>
            <a:endParaRPr lang="it-IT" altLang="it-IT" smtClean="0"/>
          </a:p>
        </p:txBody>
      </p:sp>
      <p:pic>
        <p:nvPicPr>
          <p:cNvPr id="60420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180" y="2970885"/>
            <a:ext cx="4802188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2852738"/>
            <a:ext cx="255587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1177" y="222195"/>
            <a:ext cx="1676545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0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6" descr="Risultati immagini per e siamo ancora qu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579" name="Titolo 1"/>
          <p:cNvSpPr>
            <a:spLocks noGrp="1"/>
          </p:cNvSpPr>
          <p:nvPr>
            <p:ph type="ctrTitle"/>
          </p:nvPr>
        </p:nvSpPr>
        <p:spPr>
          <a:xfrm>
            <a:off x="323850" y="404813"/>
            <a:ext cx="7772400" cy="1470025"/>
          </a:xfrm>
        </p:spPr>
        <p:txBody>
          <a:bodyPr/>
          <a:lstStyle/>
          <a:p>
            <a:pPr algn="l"/>
            <a:r>
              <a:rPr lang="it-IT" altLang="it-IT" smtClean="0"/>
              <a:t> ..i dati SONO PREZIOSI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4581525"/>
            <a:ext cx="53451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117725"/>
            <a:ext cx="19875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2458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111375"/>
            <a:ext cx="2400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11772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375" y="215608"/>
            <a:ext cx="2389839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930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66865" y="4345230"/>
            <a:ext cx="7177135" cy="916231"/>
          </a:xfrm>
        </p:spPr>
        <p:txBody>
          <a:bodyPr>
            <a:normAutofit/>
          </a:bodyPr>
          <a:lstStyle/>
          <a:p>
            <a:r>
              <a:rPr lang="it-IT" sz="5400" dirty="0" smtClean="0"/>
              <a:t>Registro dei trattamenti</a:t>
            </a:r>
            <a:endParaRPr lang="it-IT" sz="5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965" y="833015"/>
            <a:ext cx="3684945" cy="244327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690" y="73306"/>
            <a:ext cx="1676545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547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 descr="Risultati immagini per regolamento europea dataprotection pp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it-IT" sz="1800">
              <a:latin typeface="Arial" panose="020B0604020202020204" pitchFamily="34" charset="0"/>
            </a:endParaRPr>
          </a:p>
        </p:txBody>
      </p:sp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395288" y="816442"/>
            <a:ext cx="5558958" cy="193899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defRPr/>
            </a:pPr>
            <a:endParaRPr lang="it-IT" altLang="zh-CN" sz="2000" dirty="0" smtClean="0">
              <a:latin typeface="Arial Narrow" panose="020B0606020202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defRPr/>
            </a:pPr>
            <a:endParaRPr lang="it-IT" altLang="zh-CN" sz="2000" dirty="0">
              <a:latin typeface="Arial Narrow" panose="020B0606020202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defRPr/>
            </a:pPr>
            <a:r>
              <a:rPr lang="it-IT" altLang="zh-CN" sz="4000" b="1" dirty="0" smtClean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L’Azienda  deve designare </a:t>
            </a:r>
          </a:p>
          <a:p>
            <a:pPr marL="0" indent="0">
              <a:defRPr/>
            </a:pPr>
            <a:r>
              <a:rPr lang="it-IT" altLang="zh-CN" sz="4000" b="1" dirty="0" smtClean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un Data </a:t>
            </a:r>
            <a:r>
              <a:rPr lang="it-IT" altLang="zh-CN" sz="4000" b="1" dirty="0" err="1" smtClean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Protection</a:t>
            </a:r>
            <a:r>
              <a:rPr lang="it-IT" altLang="zh-CN" sz="4000" b="1" dirty="0" smtClean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it-IT" altLang="zh-CN" sz="4000" b="1" dirty="0" err="1" smtClean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Officer</a:t>
            </a:r>
            <a:endParaRPr lang="it-IT" altLang="zh-CN" sz="4000" b="1" dirty="0" smtClean="0">
              <a:ea typeface="SimSun" panose="02010600030101010101" pitchFamily="2" charset="-122"/>
            </a:endParaRPr>
          </a:p>
        </p:txBody>
      </p:sp>
      <p:graphicFrame>
        <p:nvGraphicFramePr>
          <p:cNvPr id="183311" name="Group 15"/>
          <p:cNvGraphicFramePr>
            <a:graphicFrameLocks noGrp="1"/>
          </p:cNvGraphicFramePr>
          <p:nvPr/>
        </p:nvGraphicFramePr>
        <p:xfrm>
          <a:off x="179388" y="3429000"/>
          <a:ext cx="8496300" cy="457200"/>
        </p:xfrm>
        <a:graphic>
          <a:graphicData uri="http://schemas.openxmlformats.org/drawingml/2006/table">
            <a:tbl>
              <a:tblPr/>
              <a:tblGrid>
                <a:gridCol w="677862"/>
                <a:gridCol w="7818438"/>
              </a:tblGrid>
              <a:tr h="45720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4520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25" y="3429000"/>
            <a:ext cx="3163887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996" y="450798"/>
            <a:ext cx="1676545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55" y="3615504"/>
            <a:ext cx="8331221" cy="916231"/>
          </a:xfrm>
        </p:spPr>
        <p:txBody>
          <a:bodyPr>
            <a:noAutofit/>
          </a:bodyPr>
          <a:lstStyle/>
          <a:p>
            <a:r>
              <a:rPr lang="it-IT" sz="4400" dirty="0" smtClean="0"/>
              <a:t>Una funzione chiave per l’innovazione…..</a:t>
            </a:r>
            <a:br>
              <a:rPr lang="it-IT" sz="4400" dirty="0" smtClean="0"/>
            </a:br>
            <a:r>
              <a:rPr lang="it-IT" sz="4400" dirty="0" smtClean="0"/>
              <a:t>molto delicata</a:t>
            </a:r>
            <a:endParaRPr lang="it-IT" sz="4400" dirty="0"/>
          </a:p>
        </p:txBody>
      </p:sp>
      <p:pic>
        <p:nvPicPr>
          <p:cNvPr id="1026" name="Picture 2" descr="Risultati immagini per garante privac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7" y="374900"/>
            <a:ext cx="31337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259" y="680310"/>
            <a:ext cx="4492451" cy="19804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7260" y="3615504"/>
            <a:ext cx="2143125" cy="214312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493" y="680310"/>
            <a:ext cx="1676545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356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 descr="Risultati immagini per regolamento europea dataprotection pp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it-IT" sz="1800">
              <a:latin typeface="Arial" panose="020B0604020202020204" pitchFamily="34" charset="0"/>
            </a:endParaRPr>
          </a:p>
        </p:txBody>
      </p:sp>
      <p:sp>
        <p:nvSpPr>
          <p:cNvPr id="185347" name="Rectangle 3"/>
          <p:cNvSpPr>
            <a:spLocks noChangeArrowheads="1"/>
          </p:cNvSpPr>
          <p:nvPr/>
        </p:nvSpPr>
        <p:spPr bwMode="auto">
          <a:xfrm>
            <a:off x="271802" y="134597"/>
            <a:ext cx="8600395" cy="452431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it-IT" altLang="zh-CN" sz="3200" b="1" dirty="0">
                <a:latin typeface="Arial Narrow" panose="020B0606020202030204" pitchFamily="34" charset="0"/>
                <a:ea typeface="SimSun" panose="02010600030101010101" pitchFamily="2" charset="-122"/>
              </a:rPr>
              <a:t>Il DPO è designato sulla base:</a:t>
            </a:r>
          </a:p>
          <a:p>
            <a:pPr>
              <a:defRPr/>
            </a:pPr>
            <a:endParaRPr lang="it-IT" altLang="zh-CN" sz="3200" b="1" dirty="0">
              <a:latin typeface="Arial Narrow" panose="020B0606020202030204" pitchFamily="34" charset="0"/>
              <a:ea typeface="SimSun" panose="02010600030101010101" pitchFamily="2" charset="-122"/>
            </a:endParaRPr>
          </a:p>
          <a:p>
            <a:pPr>
              <a:defRPr/>
            </a:pPr>
            <a:endParaRPr lang="it-IT" altLang="zh-CN" sz="3200" b="1" dirty="0">
              <a:latin typeface="Arial Narrow" panose="020B0606020202030204" pitchFamily="34" charset="0"/>
              <a:ea typeface="SimSun" panose="02010600030101010101" pitchFamily="2" charset="-122"/>
            </a:endParaRPr>
          </a:p>
          <a:p>
            <a:pPr>
              <a:defRPr/>
            </a:pPr>
            <a:r>
              <a:rPr lang="it-IT" altLang="zh-CN" sz="3200" b="1" dirty="0">
                <a:latin typeface="Arial Narrow" panose="020B0606020202030204" pitchFamily="34" charset="0"/>
                <a:ea typeface="SimSun" panose="02010600030101010101" pitchFamily="2" charset="-122"/>
              </a:rPr>
              <a:t>-delle qualità professionali</a:t>
            </a:r>
          </a:p>
          <a:p>
            <a:pPr>
              <a:defRPr/>
            </a:pPr>
            <a:r>
              <a:rPr lang="it-IT" altLang="zh-CN" sz="3200" b="1" dirty="0">
                <a:latin typeface="Arial Narrow" panose="020B0606020202030204" pitchFamily="34" charset="0"/>
                <a:ea typeface="SimSun" panose="02010600030101010101" pitchFamily="2" charset="-122"/>
              </a:rPr>
              <a:t>-della conoscenza specialistica della normativa</a:t>
            </a:r>
          </a:p>
          <a:p>
            <a:pPr>
              <a:defRPr/>
            </a:pPr>
            <a:r>
              <a:rPr lang="it-IT" altLang="zh-CN" sz="3200" b="1" dirty="0">
                <a:latin typeface="Arial Narrow" panose="020B0606020202030204" pitchFamily="34" charset="0"/>
                <a:ea typeface="SimSun" panose="02010600030101010101" pitchFamily="2" charset="-122"/>
              </a:rPr>
              <a:t>-della conoscenza specialistica delle specifiche prassi in materia di protezione dei dati</a:t>
            </a:r>
          </a:p>
          <a:p>
            <a:pPr>
              <a:defRPr/>
            </a:pPr>
            <a:r>
              <a:rPr lang="it-IT" altLang="zh-CN" sz="3200" b="1" dirty="0">
                <a:latin typeface="Arial Narrow" panose="020B0606020202030204" pitchFamily="34" charset="0"/>
                <a:ea typeface="SimSun" panose="02010600030101010101" pitchFamily="2" charset="-122"/>
              </a:rPr>
              <a:t>-della capacità di assolvere ai compiti a questo delegati dalla legge</a:t>
            </a:r>
          </a:p>
        </p:txBody>
      </p:sp>
      <p:pic>
        <p:nvPicPr>
          <p:cNvPr id="66564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367" y="4520743"/>
            <a:ext cx="4536340" cy="129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0"/>
            <a:ext cx="3163887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70" y="4892277"/>
            <a:ext cx="986165" cy="78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 descr="Risultati immagini per regolamento europea dataprotection pp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it-IT" sz="1800">
              <a:latin typeface="Arial" panose="020B0604020202020204" pitchFamily="34" charset="0"/>
            </a:endParaRPr>
          </a:p>
        </p:txBody>
      </p:sp>
      <p:sp>
        <p:nvSpPr>
          <p:cNvPr id="187395" name="Rectangle 3"/>
          <p:cNvSpPr>
            <a:spLocks noChangeArrowheads="1"/>
          </p:cNvSpPr>
          <p:nvPr/>
        </p:nvSpPr>
        <p:spPr bwMode="auto">
          <a:xfrm>
            <a:off x="155014" y="0"/>
            <a:ext cx="8964612" cy="366254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it-IT" altLang="zh-CN" sz="3600" dirty="0" smtClean="0">
              <a:latin typeface="Arial Narrow" panose="020B0606020202030204" pitchFamily="34" charset="0"/>
              <a:ea typeface="SimSun" panose="02010600030101010101" pitchFamily="2" charset="-122"/>
            </a:endParaRPr>
          </a:p>
          <a:p>
            <a:pPr marL="0" indent="0">
              <a:defRPr/>
            </a:pPr>
            <a:r>
              <a:rPr lang="it-IT" altLang="zh-CN" sz="3600" dirty="0" smtClean="0">
                <a:latin typeface="Arial Narrow" panose="020B0606020202030204" pitchFamily="34" charset="0"/>
                <a:ea typeface="SimSun" panose="02010600030101010101" pitchFamily="2" charset="-122"/>
              </a:rPr>
              <a:t>Il Direttore Generale sostiene il DPO nell'esecuzione dei compiti </a:t>
            </a:r>
            <a:r>
              <a:rPr lang="it-IT" altLang="zh-CN" sz="3600" dirty="0" smtClean="0">
                <a:latin typeface="Arial Narrow" panose="020B0606020202030204" pitchFamily="34" charset="0"/>
                <a:ea typeface="SimSun" panose="02010600030101010101" pitchFamily="2" charset="-122"/>
              </a:rPr>
              <a:t>assegnati:</a:t>
            </a:r>
          </a:p>
          <a:p>
            <a:pPr marL="571500" indent="-571500">
              <a:buFontTx/>
              <a:buChar char="-"/>
              <a:defRPr/>
            </a:pPr>
            <a:r>
              <a:rPr lang="it-IT" altLang="zh-CN" sz="3600" dirty="0" smtClean="0">
                <a:latin typeface="Arial Narrow" panose="020B0606020202030204" pitchFamily="34" charset="0"/>
                <a:ea typeface="SimSun" panose="02010600030101010101" pitchFamily="2" charset="-122"/>
              </a:rPr>
              <a:t>fornendogli </a:t>
            </a:r>
            <a:r>
              <a:rPr lang="it-IT" altLang="zh-CN" sz="3600" dirty="0" smtClean="0">
                <a:latin typeface="Arial Narrow" panose="020B0606020202030204" pitchFamily="34" charset="0"/>
                <a:ea typeface="SimSun" panose="02010600030101010101" pitchFamily="2" charset="-122"/>
              </a:rPr>
              <a:t>le risorse necessarie  per assolverli, accedere ai dati personali e ai </a:t>
            </a:r>
            <a:r>
              <a:rPr lang="it-IT" altLang="zh-CN" sz="3600" dirty="0" smtClean="0">
                <a:latin typeface="Arial Narrow" panose="020B0606020202030204" pitchFamily="34" charset="0"/>
                <a:ea typeface="SimSun" panose="02010600030101010101" pitchFamily="2" charset="-122"/>
              </a:rPr>
              <a:t>trattamenti</a:t>
            </a:r>
          </a:p>
          <a:p>
            <a:pPr marL="571500" indent="-571500">
              <a:buFontTx/>
              <a:buChar char="-"/>
              <a:defRPr/>
            </a:pPr>
            <a:r>
              <a:rPr lang="it-IT" altLang="zh-CN" sz="3600" dirty="0" smtClean="0">
                <a:latin typeface="Arial Narrow" panose="020B0606020202030204" pitchFamily="34" charset="0"/>
                <a:ea typeface="SimSun" panose="02010600030101010101" pitchFamily="2" charset="-122"/>
              </a:rPr>
              <a:t>mantenere </a:t>
            </a:r>
            <a:r>
              <a:rPr lang="it-IT" altLang="zh-CN" sz="3600" dirty="0" smtClean="0">
                <a:latin typeface="Arial Narrow" panose="020B0606020202030204" pitchFamily="34" charset="0"/>
                <a:ea typeface="SimSun" panose="02010600030101010101" pitchFamily="2" charset="-122"/>
              </a:rPr>
              <a:t>la propria conoscenza specialistica.</a:t>
            </a:r>
          </a:p>
          <a:p>
            <a:pPr marL="0" indent="0">
              <a:defRPr/>
            </a:pPr>
            <a:endParaRPr lang="it-IT" altLang="zh-CN" sz="1600" dirty="0" smtClean="0">
              <a:ea typeface="SimSun" panose="02010600030101010101" pitchFamily="2" charset="-122"/>
            </a:endParaRPr>
          </a:p>
        </p:txBody>
      </p:sp>
      <p:pic>
        <p:nvPicPr>
          <p:cNvPr id="69637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20" y="4039820"/>
            <a:ext cx="3163887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70" y="3887115"/>
            <a:ext cx="1676545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8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 descr="Risultati immagini per regolamento europea dataprotection pp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it-IT" sz="1800">
              <a:latin typeface="Arial" panose="020B0604020202020204" pitchFamily="34" charset="0"/>
            </a:endParaRPr>
          </a:p>
        </p:txBody>
      </p:sp>
      <p:sp>
        <p:nvSpPr>
          <p:cNvPr id="205827" name="Rectangle 3"/>
          <p:cNvSpPr>
            <a:spLocks noChangeArrowheads="1"/>
          </p:cNvSpPr>
          <p:nvPr/>
        </p:nvSpPr>
        <p:spPr bwMode="auto">
          <a:xfrm>
            <a:off x="0" y="527605"/>
            <a:ext cx="8964613" cy="227754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it-IT" altLang="zh-CN" sz="1600" dirty="0" smtClean="0">
              <a:ea typeface="SimSun" panose="02010600030101010101" pitchFamily="2" charset="-122"/>
            </a:endParaRPr>
          </a:p>
          <a:p>
            <a:pPr>
              <a:defRPr/>
            </a:pPr>
            <a:r>
              <a:rPr lang="it-IT" altLang="zh-CN" sz="3600" dirty="0" smtClean="0">
                <a:latin typeface="Arial Narrow" panose="020B0606020202030204" pitchFamily="34" charset="0"/>
                <a:ea typeface="SimSun" panose="02010600030101010101" pitchFamily="2" charset="-122"/>
              </a:rPr>
              <a:t>Gli Interessati possono contattare il DPO per tutte le questioni relative al trattamento dei loro dati personali e all'esercizio dei diritti.</a:t>
            </a:r>
          </a:p>
          <a:p>
            <a:pPr>
              <a:defRPr/>
            </a:pPr>
            <a:endParaRPr lang="it-IT" altLang="zh-CN" dirty="0" smtClean="0">
              <a:ea typeface="SimSun" panose="02010600030101010101" pitchFamily="2" charset="-122"/>
            </a:endParaRPr>
          </a:p>
        </p:txBody>
      </p:sp>
      <p:pic>
        <p:nvPicPr>
          <p:cNvPr id="70661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115" y="3581400"/>
            <a:ext cx="3163887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785" y="3697235"/>
            <a:ext cx="1676545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26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" descr="Risultati immagini per regolamento europea dataprotection pp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it-IT" sz="1800">
              <a:latin typeface="Arial" panose="020B0604020202020204" pitchFamily="34" charset="0"/>
            </a:endParaRPr>
          </a:p>
        </p:txBody>
      </p:sp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448965" y="1596540"/>
            <a:ext cx="2486578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it-IT" altLang="zh-CN" sz="4000" dirty="0" smtClean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Il </a:t>
            </a:r>
            <a:r>
              <a:rPr lang="it-IT" altLang="zh-CN" sz="4000" dirty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DPO deve</a:t>
            </a:r>
            <a:r>
              <a:rPr lang="it-IT" altLang="zh-CN" sz="1200" dirty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it-IT" altLang="zh-CN" dirty="0">
              <a:ea typeface="SimSun" panose="02010600030101010101" pitchFamily="2" charset="-122"/>
            </a:endParaRPr>
          </a:p>
        </p:txBody>
      </p:sp>
      <p:graphicFrame>
        <p:nvGraphicFramePr>
          <p:cNvPr id="188466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315322"/>
              </p:ext>
            </p:extLst>
          </p:nvPr>
        </p:nvGraphicFramePr>
        <p:xfrm>
          <a:off x="134937" y="2763946"/>
          <a:ext cx="8569325" cy="3484454"/>
        </p:xfrm>
        <a:graphic>
          <a:graphicData uri="http://schemas.openxmlformats.org/drawingml/2006/table">
            <a:tbl>
              <a:tblPr/>
              <a:tblGrid>
                <a:gridCol w="749300"/>
                <a:gridCol w="238125"/>
                <a:gridCol w="241300"/>
                <a:gridCol w="7340600"/>
              </a:tblGrid>
              <a:tr h="70115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Mangal" pitchFamily="2"/>
                      </a:endParaRPr>
                    </a:p>
                  </a:txBody>
                  <a:tcPr marT="45722" marB="4572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zh-CN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Mangal" pitchFamily="2"/>
                        </a:rPr>
                        <a:t>Informare e fornire consulenza </a:t>
                      </a:r>
                      <a:r>
                        <a:rPr kumimoji="0" lang="it-IT" altLang="zh-CN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Mangal" pitchFamily="2"/>
                        </a:rPr>
                        <a:t>alla Direzione, ai Responsabili </a:t>
                      </a:r>
                      <a:r>
                        <a:rPr kumimoji="0" lang="it-IT" altLang="zh-CN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Mangal" pitchFamily="2"/>
                        </a:rPr>
                        <a:t>e agli Incaricati </a:t>
                      </a:r>
                      <a:r>
                        <a:rPr kumimoji="0" lang="it-IT" altLang="zh-CN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Mangal" pitchFamily="2"/>
                        </a:rPr>
                        <a:t>in </a:t>
                      </a:r>
                      <a:r>
                        <a:rPr kumimoji="0" lang="it-IT" altLang="zh-CN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Mangal" pitchFamily="2"/>
                        </a:rPr>
                        <a:t>merito agli obblighi di legge</a:t>
                      </a:r>
                      <a:endParaRPr kumimoji="0" lang="it-IT" altLang="zh-CN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itchFamily="2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362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itchFamily="2"/>
                      </a:endParaRPr>
                    </a:p>
                  </a:txBody>
                  <a:tcPr marT="45722" marB="4572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T="45722" marB="4572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9629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itchFamily="2"/>
                      </a:endParaRPr>
                    </a:p>
                  </a:txBody>
                  <a:tcPr marT="45722" marB="4572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itchFamily="2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65814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T="45722" marB="4572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1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T="45722" marB="4572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696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85720"/>
            <a:ext cx="3163887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319" y="615343"/>
            <a:ext cx="1676545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7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2" descr="Risultati immagini per regolamento europea dataprotection pp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it-IT" sz="1800">
              <a:latin typeface="Arial" panose="020B0604020202020204" pitchFamily="34" charset="0"/>
            </a:endParaRPr>
          </a:p>
        </p:txBody>
      </p:sp>
      <p:graphicFrame>
        <p:nvGraphicFramePr>
          <p:cNvPr id="188466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806756"/>
              </p:ext>
            </p:extLst>
          </p:nvPr>
        </p:nvGraphicFramePr>
        <p:xfrm>
          <a:off x="134937" y="527605"/>
          <a:ext cx="8569325" cy="5973869"/>
        </p:xfrm>
        <a:graphic>
          <a:graphicData uri="http://schemas.openxmlformats.org/drawingml/2006/table">
            <a:tbl>
              <a:tblPr/>
              <a:tblGrid>
                <a:gridCol w="749300"/>
                <a:gridCol w="238125"/>
                <a:gridCol w="241300"/>
                <a:gridCol w="7340600"/>
              </a:tblGrid>
              <a:tr h="131055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Mangal" pitchFamily="2"/>
                      </a:endParaRPr>
                    </a:p>
                  </a:txBody>
                  <a:tcPr marT="45714" marB="45714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itchFamily="2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9201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itchFamily="2"/>
                      </a:endParaRPr>
                    </a:p>
                  </a:txBody>
                  <a:tcPr marT="45714" marB="4571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zh-CN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Mangal" pitchFamily="2"/>
                        </a:rPr>
                        <a:t>Sorveglia </a:t>
                      </a:r>
                      <a:r>
                        <a:rPr kumimoji="0" lang="it-IT" altLang="zh-CN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Mangal" pitchFamily="2"/>
                        </a:rPr>
                        <a:t>l'osservanza della legge e delle policy aziendali compreso: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zh-CN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Mangal" pitchFamily="2"/>
                        </a:rPr>
                        <a:t>-l'attribuzione delle responsabilità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zh-CN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Mangal" pitchFamily="2"/>
                        </a:rPr>
                        <a:t>-la formazione del personale che partecipa ai trattamenti e </a:t>
                      </a:r>
                      <a:r>
                        <a:rPr kumimoji="0" lang="it-IT" altLang="zh-CN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Mangal" pitchFamily="2"/>
                        </a:rPr>
                        <a:t>ai controlli</a:t>
                      </a:r>
                      <a:endParaRPr kumimoji="0" lang="it-IT" altLang="zh-CN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Mangal" pitchFamily="2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70099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itchFamily="2"/>
                      </a:endParaRPr>
                    </a:p>
                  </a:txBody>
                  <a:tcPr marT="45714" marB="4571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itchFamily="2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65748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T="45714" marB="4571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4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T="45714" marB="4571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2720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25" y="567740"/>
            <a:ext cx="3163888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14" y="456421"/>
            <a:ext cx="1676545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 descr="Risultati immagini per regolamento europea dataprotection pp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it-IT" sz="1800">
              <a:latin typeface="Arial" panose="020B0604020202020204" pitchFamily="34" charset="0"/>
            </a:endParaRPr>
          </a:p>
        </p:txBody>
      </p:sp>
      <p:graphicFrame>
        <p:nvGraphicFramePr>
          <p:cNvPr id="188466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604428"/>
              </p:ext>
            </p:extLst>
          </p:nvPr>
        </p:nvGraphicFramePr>
        <p:xfrm>
          <a:off x="439738" y="680311"/>
          <a:ext cx="8569325" cy="5285578"/>
        </p:xfrm>
        <a:graphic>
          <a:graphicData uri="http://schemas.openxmlformats.org/drawingml/2006/table">
            <a:tbl>
              <a:tblPr/>
              <a:tblGrid>
                <a:gridCol w="749300"/>
                <a:gridCol w="238125"/>
                <a:gridCol w="241300"/>
                <a:gridCol w="7340600"/>
              </a:tblGrid>
              <a:tr h="166292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Mangal" pitchFamily="2"/>
                      </a:endParaRP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itchFamily="2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854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itchFamily="2"/>
                      </a:endParaRP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itchFamily="2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205611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zh-CN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Mangal" pitchFamily="2"/>
                      </a:endParaRP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zh-CN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Mangal" pitchFamily="2"/>
                        </a:rPr>
                        <a:t>Fornisce </a:t>
                      </a:r>
                      <a:r>
                        <a:rPr kumimoji="0" lang="it-IT" altLang="zh-CN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Mangal" pitchFamily="2"/>
                        </a:rPr>
                        <a:t>parere in merito alla </a:t>
                      </a:r>
                      <a:r>
                        <a:rPr kumimoji="0" lang="it-IT" altLang="zh-CN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Mangal" pitchFamily="2"/>
                        </a:rPr>
                        <a:t>VIP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zh-CN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Mangal" pitchFamily="2"/>
                        </a:rPr>
                        <a:t> e ne sorveglia </a:t>
                      </a:r>
                      <a:r>
                        <a:rPr kumimoji="0" lang="it-IT" altLang="zh-CN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Mangal" pitchFamily="2"/>
                        </a:rPr>
                        <a:t>lo svolgimento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18974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97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3744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20" y="1129170"/>
            <a:ext cx="3163887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80" y="527605"/>
            <a:ext cx="1676545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8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utoShape 2" descr="Risultati immagini per regolamento europea dataprotection pp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it-IT" sz="1800">
              <a:latin typeface="Arial" panose="020B0604020202020204" pitchFamily="34" charset="0"/>
            </a:endParaRPr>
          </a:p>
        </p:txBody>
      </p:sp>
      <p:sp>
        <p:nvSpPr>
          <p:cNvPr id="74756" name="Rettangolo 1"/>
          <p:cNvSpPr>
            <a:spLocks noChangeArrowheads="1"/>
          </p:cNvSpPr>
          <p:nvPr/>
        </p:nvSpPr>
        <p:spPr bwMode="auto">
          <a:xfrm>
            <a:off x="448965" y="3073568"/>
            <a:ext cx="67056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zh-CN" sz="6000" dirty="0" smtClean="0">
                <a:ea typeface="SimSun" panose="02010600030101010101" pitchFamily="2" charset="-122"/>
                <a:cs typeface="Mangal" pitchFamily="2"/>
              </a:rPr>
              <a:t>Coopera </a:t>
            </a:r>
            <a:r>
              <a:rPr lang="it-IT" altLang="zh-CN" sz="6000" dirty="0">
                <a:ea typeface="SimSun" panose="02010600030101010101" pitchFamily="2" charset="-122"/>
                <a:cs typeface="Mangal" pitchFamily="2"/>
              </a:rPr>
              <a:t>con il </a:t>
            </a:r>
            <a:r>
              <a:rPr lang="it-IT" altLang="zh-CN" sz="6000" dirty="0" smtClean="0">
                <a:ea typeface="SimSun" panose="02010600030101010101" pitchFamily="2" charset="-122"/>
                <a:cs typeface="Mangal" pitchFamily="2"/>
              </a:rPr>
              <a:t>Garante</a:t>
            </a:r>
            <a:endParaRPr lang="it-IT" altLang="zh-CN" sz="6000" dirty="0">
              <a:ea typeface="SimSun" panose="02010600030101010101" pitchFamily="2" charset="-122"/>
              <a:cs typeface="Mangal" pitchFamily="2"/>
            </a:endParaRPr>
          </a:p>
        </p:txBody>
      </p:sp>
      <p:pic>
        <p:nvPicPr>
          <p:cNvPr id="74758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374900"/>
            <a:ext cx="3163887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785" y="833015"/>
            <a:ext cx="1676545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5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6" descr="Risultati immagini per e siamo ancora qu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Titolo 1"/>
          <p:cNvSpPr>
            <a:spLocks noGrp="1"/>
          </p:cNvSpPr>
          <p:nvPr>
            <p:ph type="ctrTitle"/>
          </p:nvPr>
        </p:nvSpPr>
        <p:spPr>
          <a:xfrm>
            <a:off x="323850" y="404813"/>
            <a:ext cx="7772400" cy="1470025"/>
          </a:xfrm>
        </p:spPr>
        <p:txBody>
          <a:bodyPr/>
          <a:lstStyle/>
          <a:p>
            <a:pPr algn="l"/>
            <a:r>
              <a:rPr lang="it-IT" altLang="it-IT" smtClean="0"/>
              <a:t> ..i dati devono essere protetti…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209925"/>
            <a:ext cx="534511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6057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4460" y="3862241"/>
            <a:ext cx="2389839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229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gpriva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1555226"/>
            <a:ext cx="2447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AutoShape 6" descr="Risultati immagini per e siamo ancora qu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4000" b="1" i="1">
              <a:cs typeface="Arial" panose="020B0604020202020204" pitchFamily="34" charset="0"/>
            </a:endParaRPr>
          </a:p>
        </p:txBody>
      </p:sp>
      <p:sp>
        <p:nvSpPr>
          <p:cNvPr id="76804" name="Rettangolo 1"/>
          <p:cNvSpPr>
            <a:spLocks noChangeArrowheads="1"/>
          </p:cNvSpPr>
          <p:nvPr/>
        </p:nvSpPr>
        <p:spPr bwMode="auto">
          <a:xfrm>
            <a:off x="0" y="222195"/>
            <a:ext cx="8929688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4000" b="1" dirty="0">
                <a:cs typeface="Arial" panose="020B0604020202020204" pitchFamily="34" charset="0"/>
              </a:rPr>
              <a:t>DATA PROTECTION OFFICER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4000" b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4000" b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4000" b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4000" b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4000" b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4000" b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4000" b="1" dirty="0">
                <a:cs typeface="Arial" panose="020B0604020202020204" pitchFamily="34" charset="0"/>
              </a:rPr>
              <a:t>referente con il Garante anche in relazione ai casi di data </a:t>
            </a:r>
            <a:r>
              <a:rPr lang="it-IT" altLang="it-IT" sz="4000" b="1" dirty="0" err="1">
                <a:cs typeface="Arial" panose="020B0604020202020204" pitchFamily="34" charset="0"/>
              </a:rPr>
              <a:t>breach</a:t>
            </a:r>
            <a:endParaRPr lang="it-IT" altLang="it-IT" sz="4000" b="1" dirty="0">
              <a:cs typeface="Arial" panose="020B0604020202020204" pitchFamily="34" charset="0"/>
            </a:endParaRPr>
          </a:p>
        </p:txBody>
      </p:sp>
      <p:pic>
        <p:nvPicPr>
          <p:cNvPr id="768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20" y="1479081"/>
            <a:ext cx="31623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6" descr="Risultati immagini per data brea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63" y="68031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273" y="3123590"/>
            <a:ext cx="1676545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498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2" descr="Risultati immagini per regolamento europea dataprotection pp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it-IT" sz="1800">
              <a:latin typeface="Arial" panose="020B0604020202020204" pitchFamily="34" charset="0"/>
            </a:endParaRPr>
          </a:p>
        </p:txBody>
      </p:sp>
      <p:sp>
        <p:nvSpPr>
          <p:cNvPr id="75779" name="Titolo 1"/>
          <p:cNvSpPr>
            <a:spLocks noGrp="1"/>
          </p:cNvSpPr>
          <p:nvPr>
            <p:ph type="title"/>
          </p:nvPr>
        </p:nvSpPr>
        <p:spPr>
          <a:xfrm>
            <a:off x="287338" y="1844675"/>
            <a:ext cx="885666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it-IT" altLang="it-IT" smtClean="0"/>
              <a:t>Nel SSN il DPO è già previsto :</a:t>
            </a:r>
            <a:br>
              <a:rPr lang="it-IT" altLang="it-IT" smtClean="0"/>
            </a:br>
            <a:r>
              <a:rPr lang="it-IT" altLang="it-IT" smtClean="0"/>
              <a:t>- nelle Linee Guida sul DSE</a:t>
            </a:r>
            <a:br>
              <a:rPr lang="it-IT" altLang="it-IT" smtClean="0"/>
            </a:br>
            <a:r>
              <a:rPr lang="it-IT" altLang="it-IT" smtClean="0"/>
              <a:t>-nel DPCM sul FSE</a:t>
            </a:r>
            <a:br>
              <a:rPr lang="it-IT" altLang="it-IT" smtClean="0"/>
            </a:br>
            <a:r>
              <a:rPr lang="it-IT" altLang="it-IT" smtClean="0"/>
              <a:t>  </a:t>
            </a:r>
          </a:p>
        </p:txBody>
      </p:sp>
      <p:pic>
        <p:nvPicPr>
          <p:cNvPr id="75781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698" y="22219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35" y="3429000"/>
            <a:ext cx="3163888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77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6" descr="Risultati immagini per e siamo ancora qu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000" b="1" i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7827" name="Rettangolo 1"/>
          <p:cNvSpPr>
            <a:spLocks noChangeArrowheads="1"/>
          </p:cNvSpPr>
          <p:nvPr/>
        </p:nvSpPr>
        <p:spPr bwMode="auto">
          <a:xfrm>
            <a:off x="179388" y="549275"/>
            <a:ext cx="83439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Dati e identità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0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0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0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Ruolo essenziale del Garante</a:t>
            </a:r>
            <a:endParaRPr lang="it-IT" altLang="it-IT" sz="4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7829" name="AutoShape 5" descr="Risultati immagini per garante privacy"/>
          <p:cNvSpPr>
            <a:spLocks noChangeAspect="1" noChangeArrowheads="1"/>
          </p:cNvSpPr>
          <p:nvPr/>
        </p:nvSpPr>
        <p:spPr bwMode="auto">
          <a:xfrm>
            <a:off x="233363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000" b="1" i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7830" name="AutoShape 6" descr="Risultati immagini per garante privacy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000" b="1" i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7831" name="AutoShape 7" descr="Risultati immagini per garante privacy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000" b="1" i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77832" name="Picture 8" descr="gpriva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524" y="879475"/>
            <a:ext cx="2447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55" y="1879270"/>
            <a:ext cx="1676545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357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6" descr="Risultati immagini per e siamo ancora qu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000" b="1" i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7827" name="Rettangolo 1"/>
          <p:cNvSpPr>
            <a:spLocks noChangeArrowheads="1"/>
          </p:cNvSpPr>
          <p:nvPr/>
        </p:nvSpPr>
        <p:spPr bwMode="auto">
          <a:xfrm>
            <a:off x="179388" y="549275"/>
            <a:ext cx="83439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Il Garante continua a segnalare cosa non va nel sistema digitale…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0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0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7829" name="AutoShape 5" descr="Risultati immagini per garante privacy"/>
          <p:cNvSpPr>
            <a:spLocks noChangeAspect="1" noChangeArrowheads="1"/>
          </p:cNvSpPr>
          <p:nvPr/>
        </p:nvSpPr>
        <p:spPr bwMode="auto">
          <a:xfrm>
            <a:off x="233363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000" b="1" i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7830" name="AutoShape 6" descr="Risultati immagini per garante privacy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000" b="1" i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7831" name="AutoShape 7" descr="Risultati immagini per garante privacy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000" b="1" i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77832" name="Picture 8" descr="gpriva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640" y="2449244"/>
            <a:ext cx="2447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7683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3555" y="1749245"/>
            <a:ext cx="8551480" cy="4581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latin typeface="Arial Narrow" panose="020B0606020202030204" pitchFamily="34" charset="0"/>
              </a:rPr>
              <a:t>Parere su uno schema di </a:t>
            </a:r>
            <a:r>
              <a:rPr lang="it-IT" b="1" dirty="0" smtClean="0">
                <a:latin typeface="Arial Narrow" panose="020B0606020202030204" pitchFamily="34" charset="0"/>
              </a:rPr>
              <a:t>D.L.gs </a:t>
            </a:r>
            <a:r>
              <a:rPr lang="it-IT" b="1" dirty="0">
                <a:latin typeface="Arial Narrow" panose="020B0606020202030204" pitchFamily="34" charset="0"/>
              </a:rPr>
              <a:t>recante Modifiche ed integrazioni al </a:t>
            </a:r>
            <a:r>
              <a:rPr lang="it-IT" b="1" dirty="0" smtClean="0">
                <a:latin typeface="Arial Narrow" panose="020B0606020202030204" pitchFamily="34" charset="0"/>
              </a:rPr>
              <a:t>CAD </a:t>
            </a:r>
            <a:r>
              <a:rPr lang="it-IT" b="1" dirty="0">
                <a:latin typeface="Arial Narrow" panose="020B0606020202030204" pitchFamily="34" charset="0"/>
              </a:rPr>
              <a:t>- 9 giugno </a:t>
            </a:r>
            <a:r>
              <a:rPr lang="it-IT" b="1" dirty="0" smtClean="0">
                <a:latin typeface="Arial Narrow" panose="020B0606020202030204" pitchFamily="34" charset="0"/>
              </a:rPr>
              <a:t>2016</a:t>
            </a:r>
          </a:p>
          <a:p>
            <a:r>
              <a:rPr lang="it-IT" dirty="0">
                <a:latin typeface="Arial Narrow" panose="020B0606020202030204" pitchFamily="34" charset="0"/>
              </a:rPr>
              <a:t>necessità di garantire effettiva e piena coerenza </a:t>
            </a:r>
            <a:r>
              <a:rPr lang="it-IT" dirty="0" smtClean="0">
                <a:latin typeface="Arial Narrow" panose="020B0606020202030204" pitchFamily="34" charset="0"/>
              </a:rPr>
              <a:t>del quadro normativo con </a:t>
            </a:r>
            <a:r>
              <a:rPr lang="it-IT" dirty="0">
                <a:latin typeface="Arial Narrow" panose="020B0606020202030204" pitchFamily="34" charset="0"/>
              </a:rPr>
              <a:t>altri strumenti in itinere </a:t>
            </a:r>
            <a:r>
              <a:rPr lang="it-IT" dirty="0" smtClean="0">
                <a:latin typeface="Arial Narrow" panose="020B0606020202030204" pitchFamily="34" charset="0"/>
              </a:rPr>
              <a:t>o appena </a:t>
            </a:r>
            <a:r>
              <a:rPr lang="it-IT" dirty="0">
                <a:latin typeface="Arial Narrow" panose="020B0606020202030204" pitchFamily="34" charset="0"/>
              </a:rPr>
              <a:t>adottati </a:t>
            </a:r>
            <a:r>
              <a:rPr lang="it-IT" dirty="0" smtClean="0">
                <a:latin typeface="Arial Narrow" panose="020B0606020202030204" pitchFamily="34" charset="0"/>
              </a:rPr>
              <a:t>(il regolamento </a:t>
            </a:r>
            <a:r>
              <a:rPr lang="it-IT" dirty="0" err="1" smtClean="0">
                <a:latin typeface="Arial Narrow" panose="020B0606020202030204" pitchFamily="34" charset="0"/>
              </a:rPr>
              <a:t>eIDAS</a:t>
            </a:r>
            <a:r>
              <a:rPr lang="it-IT" dirty="0" smtClean="0">
                <a:latin typeface="Arial Narrow" panose="020B0606020202030204" pitchFamily="34" charset="0"/>
              </a:rPr>
              <a:t> e </a:t>
            </a:r>
            <a:r>
              <a:rPr lang="it-IT" dirty="0">
                <a:latin typeface="Arial Narrow" panose="020B0606020202030204" pitchFamily="34" charset="0"/>
              </a:rPr>
              <a:t>i decreti </a:t>
            </a:r>
            <a:r>
              <a:rPr lang="it-IT" dirty="0" smtClean="0">
                <a:latin typeface="Arial Narrow" panose="020B0606020202030204" pitchFamily="34" charset="0"/>
              </a:rPr>
              <a:t>su SPID, </a:t>
            </a:r>
            <a:r>
              <a:rPr lang="it-IT" dirty="0">
                <a:latin typeface="Arial Narrow" panose="020B0606020202030204" pitchFamily="34" charset="0"/>
              </a:rPr>
              <a:t>trasparenza ed anticorruzione</a:t>
            </a:r>
            <a:r>
              <a:rPr lang="it-IT" dirty="0" smtClean="0">
                <a:latin typeface="Arial Narrow" panose="020B0606020202030204" pitchFamily="34" charset="0"/>
              </a:rPr>
              <a:t>)… </a:t>
            </a:r>
            <a:r>
              <a:rPr lang="it-IT" dirty="0">
                <a:latin typeface="Arial Narrow" panose="020B0606020202030204" pitchFamily="34" charset="0"/>
              </a:rPr>
              <a:t>è essenziale che sia assicurata chiarezza nelle </a:t>
            </a:r>
            <a:r>
              <a:rPr lang="it-IT" dirty="0" smtClean="0">
                <a:latin typeface="Arial Narrow" panose="020B0606020202030204" pitchFamily="34" charset="0"/>
              </a:rPr>
              <a:t>definizioni dei </a:t>
            </a:r>
            <a:r>
              <a:rPr lang="it-IT" dirty="0">
                <a:latin typeface="Arial Narrow" panose="020B0606020202030204" pitchFamily="34" charset="0"/>
              </a:rPr>
              <a:t>processi e delle responsabilità,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288" y="-83215"/>
            <a:ext cx="3139712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984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640" y="64779"/>
            <a:ext cx="3139712" cy="1463167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6260" y="2207360"/>
            <a:ext cx="8246071" cy="4581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>
                <a:latin typeface="Arial Narrow" panose="020B0606020202030204" pitchFamily="34" charset="0"/>
              </a:rPr>
              <a:t>lo schema prevede </a:t>
            </a:r>
            <a:r>
              <a:rPr lang="it-IT" dirty="0" smtClean="0">
                <a:latin typeface="Arial Narrow" panose="020B0606020202030204" pitchFamily="34" charset="0"/>
              </a:rPr>
              <a:t>un </a:t>
            </a:r>
            <a:r>
              <a:rPr lang="it-IT" dirty="0">
                <a:latin typeface="Arial Narrow" panose="020B0606020202030204" pitchFamily="34" charset="0"/>
              </a:rPr>
              <a:t>"</a:t>
            </a:r>
            <a:r>
              <a:rPr lang="it-IT" dirty="0" smtClean="0">
                <a:latin typeface="Arial Narrow" panose="020B0606020202030204" pitchFamily="34" charset="0"/>
              </a:rPr>
              <a:t>ufficio dirigenziale </a:t>
            </a:r>
            <a:r>
              <a:rPr lang="it-IT" dirty="0" smtClean="0">
                <a:latin typeface="Arial Narrow" panose="020B0606020202030204" pitchFamily="34" charset="0"/>
              </a:rPr>
              <a:t>generale </a:t>
            </a:r>
            <a:r>
              <a:rPr lang="it-IT" dirty="0" smtClean="0">
                <a:latin typeface="Arial Narrow" panose="020B0606020202030204" pitchFamily="34" charset="0"/>
              </a:rPr>
              <a:t>…» di difficile </a:t>
            </a:r>
            <a:r>
              <a:rPr lang="it-IT" dirty="0">
                <a:latin typeface="Arial Narrow" panose="020B0606020202030204" pitchFamily="34" charset="0"/>
              </a:rPr>
              <a:t>collocazione presso le strutture </a:t>
            </a:r>
            <a:r>
              <a:rPr lang="it-IT" dirty="0" smtClean="0">
                <a:latin typeface="Arial Narrow" panose="020B0606020202030204" pitchFamily="34" charset="0"/>
              </a:rPr>
              <a:t>delle </a:t>
            </a:r>
            <a:r>
              <a:rPr lang="it-IT" dirty="0">
                <a:latin typeface="Arial Narrow" panose="020B0606020202030204" pitchFamily="34" charset="0"/>
              </a:rPr>
              <a:t>amministrazioni di piccole dimensioni</a:t>
            </a:r>
            <a:r>
              <a:rPr lang="it-IT" dirty="0" smtClean="0"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r>
              <a:rPr lang="it-IT" dirty="0" smtClean="0">
                <a:latin typeface="Arial Narrow" panose="020B0606020202030204" pitchFamily="34" charset="0"/>
              </a:rPr>
              <a:t>Si nota </a:t>
            </a:r>
            <a:r>
              <a:rPr lang="it-IT" dirty="0" smtClean="0">
                <a:latin typeface="Arial Narrow" panose="020B0606020202030204" pitchFamily="34" charset="0"/>
              </a:rPr>
              <a:t>il mancato </a:t>
            </a:r>
            <a:r>
              <a:rPr lang="it-IT" dirty="0">
                <a:latin typeface="Arial Narrow" panose="020B0606020202030204" pitchFamily="34" charset="0"/>
              </a:rPr>
              <a:t>coordinamento, </a:t>
            </a:r>
            <a:r>
              <a:rPr lang="it-IT" dirty="0" smtClean="0">
                <a:latin typeface="Arial Narrow" panose="020B0606020202030204" pitchFamily="34" charset="0"/>
              </a:rPr>
              <a:t>di tale responsabile o </a:t>
            </a:r>
            <a:r>
              <a:rPr lang="it-IT" dirty="0">
                <a:latin typeface="Arial Narrow" panose="020B0606020202030204" pitchFamily="34" charset="0"/>
              </a:rPr>
              <a:t>(che svolge anche funzioni di "difensore civico digitale") </a:t>
            </a:r>
            <a:r>
              <a:rPr lang="it-IT" dirty="0" smtClean="0">
                <a:latin typeface="Arial Narrow" panose="020B0606020202030204" pitchFamily="34" charset="0"/>
              </a:rPr>
              <a:t>con il DPO</a:t>
            </a:r>
            <a:endParaRPr lang="it-IT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9595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504" y="833015"/>
            <a:ext cx="3139712" cy="1463167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8965" y="3123590"/>
            <a:ext cx="8398775" cy="4581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Il Garante ….</a:t>
            </a:r>
            <a:r>
              <a:rPr lang="it-IT" dirty="0" smtClean="0"/>
              <a:t>invita il Ministero, visto che il </a:t>
            </a:r>
            <a:r>
              <a:rPr lang="it-IT" dirty="0"/>
              <a:t>Regolamento europeo (UE) </a:t>
            </a:r>
            <a:r>
              <a:rPr lang="it-IT" dirty="0" smtClean="0"/>
              <a:t>2016/679 sancisce </a:t>
            </a:r>
            <a:r>
              <a:rPr lang="it-IT" dirty="0"/>
              <a:t>l'obbligatorietà </a:t>
            </a:r>
            <a:r>
              <a:rPr lang="it-IT" dirty="0" smtClean="0"/>
              <a:t>della designazione </a:t>
            </a:r>
            <a:r>
              <a:rPr lang="it-IT" dirty="0"/>
              <a:t>di </a:t>
            </a:r>
            <a:r>
              <a:rPr lang="it-IT" dirty="0" smtClean="0"/>
              <a:t>DPO nelle PP.AA., a </a:t>
            </a:r>
            <a:r>
              <a:rPr lang="it-IT" dirty="0"/>
              <a:t>esaminare l'opportunità che il suddetto responsabile coincida con </a:t>
            </a:r>
            <a:r>
              <a:rPr lang="it-IT" dirty="0" smtClean="0"/>
              <a:t>il DPO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04549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6" descr="Risultati immagini per e siamo ancora qu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000" b="1" i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7827" name="Rettangolo 1"/>
          <p:cNvSpPr>
            <a:spLocks noChangeArrowheads="1"/>
          </p:cNvSpPr>
          <p:nvPr/>
        </p:nvSpPr>
        <p:spPr bwMode="auto">
          <a:xfrm>
            <a:off x="179388" y="549275"/>
            <a:ext cx="83439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E chiarisce come è necessario approcciarsi con visione organizzativa alle misure di legge</a:t>
            </a:r>
            <a:endParaRPr lang="it-IT" altLang="it-IT" sz="4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7829" name="AutoShape 5" descr="Risultati immagini per garante privacy"/>
          <p:cNvSpPr>
            <a:spLocks noChangeAspect="1" noChangeArrowheads="1"/>
          </p:cNvSpPr>
          <p:nvPr/>
        </p:nvSpPr>
        <p:spPr bwMode="auto">
          <a:xfrm>
            <a:off x="233363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000" b="1" i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7830" name="AutoShape 6" descr="Risultati immagini per garante privacy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000" b="1" i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7831" name="AutoShape 7" descr="Risultati immagini per garante privacy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000" b="1" i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77832" name="Picture 8" descr="gpriva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460" y="2818180"/>
            <a:ext cx="2447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703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97" y="3276295"/>
            <a:ext cx="3667125" cy="1247775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9003" y="935654"/>
            <a:ext cx="8246071" cy="4581151"/>
          </a:xfrm>
        </p:spPr>
        <p:txBody>
          <a:bodyPr/>
          <a:lstStyle/>
          <a:p>
            <a:pPr marL="0" indent="0">
              <a:buNone/>
            </a:pPr>
            <a:r>
              <a:rPr lang="it-IT" b="1" dirty="0">
                <a:latin typeface="Arial Narrow" panose="020B0606020202030204" pitchFamily="34" charset="0"/>
              </a:rPr>
              <a:t>Parere alla Regione Lazio sullo "Schema tipo di Regolamento aziendale sul trattamento dei dati nei processi di diagnosi e cura" </a:t>
            </a:r>
            <a:r>
              <a:rPr lang="it-IT" b="1" dirty="0" smtClean="0">
                <a:latin typeface="Arial Narrow" panose="020B0606020202030204" pitchFamily="34" charset="0"/>
              </a:rPr>
              <a:t>– 12 maggio </a:t>
            </a:r>
            <a:r>
              <a:rPr lang="it-IT" b="1" dirty="0">
                <a:latin typeface="Arial Narrow" panose="020B0606020202030204" pitchFamily="34" charset="0"/>
              </a:rPr>
              <a:t>2016</a:t>
            </a:r>
            <a:endParaRPr lang="it-IT" dirty="0">
              <a:latin typeface="Arial Narrow" panose="020B060602020203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511" y="4664038"/>
            <a:ext cx="3048000" cy="11715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511" y="2780995"/>
            <a:ext cx="2628900" cy="174307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3065" y="4664038"/>
            <a:ext cx="2124075" cy="10287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0797" y="-69328"/>
            <a:ext cx="3867150" cy="118110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670" y="333773"/>
            <a:ext cx="470761" cy="37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280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8965" y="2276849"/>
            <a:ext cx="8551480" cy="4581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400" dirty="0">
                <a:latin typeface="Arial Narrow" panose="020B0606020202030204" pitchFamily="34" charset="0"/>
              </a:rPr>
              <a:t>il Policlinico </a:t>
            </a:r>
            <a:r>
              <a:rPr lang="it-IT" sz="4400" dirty="0" smtClean="0">
                <a:latin typeface="Arial Narrow" panose="020B0606020202030204" pitchFamily="34" charset="0"/>
              </a:rPr>
              <a:t>ha censito </a:t>
            </a:r>
            <a:r>
              <a:rPr lang="it-IT" sz="4400" dirty="0" smtClean="0">
                <a:latin typeface="Arial Narrow" panose="020B0606020202030204" pitchFamily="34" charset="0"/>
              </a:rPr>
              <a:t>i </a:t>
            </a:r>
            <a:r>
              <a:rPr lang="it-IT" sz="4400" dirty="0">
                <a:latin typeface="Arial Narrow" panose="020B0606020202030204" pitchFamily="34" charset="0"/>
              </a:rPr>
              <a:t>trattamenti di dati </a:t>
            </a:r>
            <a:r>
              <a:rPr lang="it-IT" sz="4400" dirty="0" smtClean="0">
                <a:latin typeface="Arial Narrow" panose="020B0606020202030204" pitchFamily="34" charset="0"/>
              </a:rPr>
              <a:t>di pertinenza, </a:t>
            </a:r>
            <a:r>
              <a:rPr lang="it-IT" sz="4400" dirty="0">
                <a:latin typeface="Arial Narrow" panose="020B0606020202030204" pitchFamily="34" charset="0"/>
              </a:rPr>
              <a:t>indicandone </a:t>
            </a:r>
            <a:r>
              <a:rPr lang="it-IT" sz="4400" dirty="0">
                <a:latin typeface="Arial Narrow" panose="020B0606020202030204" pitchFamily="34" charset="0"/>
              </a:rPr>
              <a:t>i dati personali </a:t>
            </a:r>
            <a:r>
              <a:rPr lang="it-IT" sz="4400" dirty="0" smtClean="0">
                <a:latin typeface="Arial Narrow" panose="020B0606020202030204" pitchFamily="34" charset="0"/>
              </a:rPr>
              <a:t>a ciò indispensabili e i </a:t>
            </a:r>
            <a:r>
              <a:rPr lang="it-IT" sz="4400" dirty="0" smtClean="0">
                <a:latin typeface="Arial Narrow" panose="020B0606020202030204" pitchFamily="34" charset="0"/>
              </a:rPr>
              <a:t>presupposti </a:t>
            </a:r>
            <a:r>
              <a:rPr lang="it-IT" sz="4400" dirty="0">
                <a:latin typeface="Arial Narrow" panose="020B0606020202030204" pitchFamily="34" charset="0"/>
              </a:rPr>
              <a:t>di </a:t>
            </a:r>
            <a:r>
              <a:rPr lang="it-IT" sz="4400" dirty="0" smtClean="0">
                <a:latin typeface="Arial Narrow" panose="020B0606020202030204" pitchFamily="34" charset="0"/>
              </a:rPr>
              <a:t>liceità e  </a:t>
            </a:r>
            <a:r>
              <a:rPr lang="it-IT" sz="4400" dirty="0" smtClean="0">
                <a:latin typeface="Arial Narrow" panose="020B0606020202030204" pitchFamily="34" charset="0"/>
              </a:rPr>
              <a:t>le </a:t>
            </a:r>
            <a:r>
              <a:rPr lang="it-IT" sz="4400" dirty="0">
                <a:latin typeface="Arial Narrow" panose="020B0606020202030204" pitchFamily="34" charset="0"/>
              </a:rPr>
              <a:t>finalità istituzionali </a:t>
            </a:r>
            <a:r>
              <a:rPr lang="it-IT" sz="4400" dirty="0" smtClean="0">
                <a:latin typeface="Arial Narrow" panose="020B0606020202030204" pitchFamily="34" charset="0"/>
              </a:rPr>
              <a:t>perseguite</a:t>
            </a:r>
            <a:endParaRPr lang="it-IT" sz="4400" dirty="0">
              <a:latin typeface="Arial Narrow" panose="020B060602020203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410" y="833015"/>
            <a:ext cx="3664014" cy="124978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70" y="41184"/>
            <a:ext cx="1676545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72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88913"/>
            <a:ext cx="8863013" cy="5683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619970" y="4650640"/>
            <a:ext cx="8645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3600" b="1" dirty="0">
                <a:solidFill>
                  <a:schemeClr val="tx2"/>
                </a:solidFill>
                <a:cs typeface="Arial" panose="020B0604020202020204" pitchFamily="34" charset="0"/>
              </a:rPr>
              <a:t>… </a:t>
            </a:r>
            <a:r>
              <a:rPr lang="it-IT" altLang="it-IT" sz="36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svolgiamo un attività molto pericolosa</a:t>
            </a:r>
            <a:endParaRPr lang="it-IT" altLang="it-IT" sz="36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65" y="527605"/>
            <a:ext cx="2517866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111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6260" y="2818180"/>
            <a:ext cx="8246071" cy="4581151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Individuato:</a:t>
            </a:r>
          </a:p>
          <a:p>
            <a:pPr>
              <a:buFontTx/>
              <a:buChar char="-"/>
            </a:pPr>
            <a:r>
              <a:rPr lang="it-IT" dirty="0" smtClean="0"/>
              <a:t>le </a:t>
            </a:r>
            <a:r>
              <a:rPr lang="it-IT" dirty="0"/>
              <a:t>responsabilità nel trattamento dei </a:t>
            </a:r>
            <a:r>
              <a:rPr lang="it-IT" dirty="0" smtClean="0"/>
              <a:t>dati</a:t>
            </a:r>
          </a:p>
          <a:p>
            <a:pPr>
              <a:buFontTx/>
              <a:buChar char="-"/>
            </a:pPr>
            <a:r>
              <a:rPr lang="it-IT" dirty="0" smtClean="0"/>
              <a:t>Le indicazioni </a:t>
            </a:r>
            <a:r>
              <a:rPr lang="it-IT" dirty="0"/>
              <a:t>operative </a:t>
            </a:r>
            <a:r>
              <a:rPr lang="it-IT" dirty="0" smtClean="0"/>
              <a:t>e di vigilanza dell'operato </a:t>
            </a:r>
            <a:r>
              <a:rPr lang="it-IT" dirty="0"/>
              <a:t>dei soggetti designati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023" y="222195"/>
            <a:ext cx="3664014" cy="124978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70" y="1138425"/>
            <a:ext cx="1676545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116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6260" y="2042929"/>
            <a:ext cx="8246071" cy="4581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>
                <a:latin typeface="Arial Narrow" panose="020B0606020202030204" pitchFamily="34" charset="0"/>
              </a:rPr>
              <a:t>Le modalità </a:t>
            </a:r>
            <a:r>
              <a:rPr lang="it-IT" dirty="0">
                <a:latin typeface="Arial Narrow" panose="020B0606020202030204" pitchFamily="34" charset="0"/>
              </a:rPr>
              <a:t>organizzative attraverso cui dare attuazione agli adempimenti </a:t>
            </a:r>
            <a:r>
              <a:rPr lang="it-IT" dirty="0" smtClean="0">
                <a:latin typeface="Arial Narrow" panose="020B0606020202030204" pitchFamily="34" charset="0"/>
              </a:rPr>
              <a:t>di </a:t>
            </a:r>
            <a:r>
              <a:rPr lang="it-IT" dirty="0">
                <a:latin typeface="Arial Narrow" panose="020B0606020202030204" pitchFamily="34" charset="0"/>
              </a:rPr>
              <a:t>protezione dei dati personali </a:t>
            </a:r>
            <a:r>
              <a:rPr lang="it-IT" dirty="0" smtClean="0">
                <a:latin typeface="Arial Narrow" panose="020B0606020202030204" pitchFamily="34" charset="0"/>
              </a:rPr>
              <a:t>tenendo conto </a:t>
            </a:r>
            <a:r>
              <a:rPr lang="it-IT" dirty="0" smtClean="0">
                <a:latin typeface="Arial Narrow" panose="020B0606020202030204" pitchFamily="34" charset="0"/>
              </a:rPr>
              <a:t>di:</a:t>
            </a:r>
          </a:p>
          <a:p>
            <a:r>
              <a:rPr lang="it-IT" dirty="0" smtClean="0">
                <a:latin typeface="Arial Narrow" panose="020B0606020202030204" pitchFamily="34" charset="0"/>
              </a:rPr>
              <a:t>dimensione,</a:t>
            </a:r>
          </a:p>
          <a:p>
            <a:r>
              <a:rPr lang="it-IT" dirty="0" smtClean="0">
                <a:latin typeface="Arial Narrow" panose="020B0606020202030204" pitchFamily="34" charset="0"/>
              </a:rPr>
              <a:t>organigramma </a:t>
            </a:r>
            <a:r>
              <a:rPr lang="it-IT" dirty="0">
                <a:latin typeface="Arial Narrow" panose="020B0606020202030204" pitchFamily="34" charset="0"/>
              </a:rPr>
              <a:t>e </a:t>
            </a:r>
            <a:endParaRPr lang="it-IT" dirty="0" smtClean="0">
              <a:latin typeface="Arial Narrow" panose="020B0606020202030204" pitchFamily="34" charset="0"/>
            </a:endParaRPr>
          </a:p>
          <a:p>
            <a:r>
              <a:rPr lang="it-IT" dirty="0" smtClean="0">
                <a:latin typeface="Arial Narrow" panose="020B0606020202030204" pitchFamily="34" charset="0"/>
              </a:rPr>
              <a:t>tipologia </a:t>
            </a:r>
            <a:r>
              <a:rPr lang="it-IT" dirty="0">
                <a:latin typeface="Arial Narrow" panose="020B0606020202030204" pitchFamily="34" charset="0"/>
              </a:rPr>
              <a:t>dei processi di diagnosi e cura </a:t>
            </a:r>
            <a:r>
              <a:rPr lang="it-IT" dirty="0" smtClean="0">
                <a:latin typeface="Arial Narrow" panose="020B0606020202030204" pitchFamily="34" charset="0"/>
              </a:rPr>
              <a:t>della struttura </a:t>
            </a:r>
            <a:r>
              <a:rPr lang="it-IT" dirty="0">
                <a:latin typeface="Arial Narrow" panose="020B0606020202030204" pitchFamily="34" charset="0"/>
              </a:rPr>
              <a:t>sanitaria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612" y="374900"/>
            <a:ext cx="3664014" cy="124978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75" y="680310"/>
            <a:ext cx="1676545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402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6260" y="2970885"/>
            <a:ext cx="8246071" cy="4581151"/>
          </a:xfrm>
        </p:spPr>
        <p:txBody>
          <a:bodyPr>
            <a:normAutofit/>
          </a:bodyPr>
          <a:lstStyle/>
          <a:p>
            <a:r>
              <a:rPr lang="it-IT" dirty="0"/>
              <a:t>censimento degli strumenti informatici con i quali sono trattati i dati personali dei pazienti, </a:t>
            </a:r>
            <a:r>
              <a:rPr lang="it-IT" dirty="0" smtClean="0"/>
              <a:t>evidenziando </a:t>
            </a:r>
            <a:r>
              <a:rPr lang="it-IT" dirty="0"/>
              <a:t>rischi e responsabilità</a:t>
            </a:r>
            <a:r>
              <a:rPr lang="it-IT" dirty="0" smtClean="0"/>
              <a:t>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295" y="985720"/>
            <a:ext cx="3664014" cy="125588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490" y="833015"/>
            <a:ext cx="1676545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224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6" descr="Risultati immagini per e siamo ancora qu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000" b="1" i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7827" name="Rettangolo 1"/>
          <p:cNvSpPr>
            <a:spLocks noChangeArrowheads="1"/>
          </p:cNvSpPr>
          <p:nvPr/>
        </p:nvSpPr>
        <p:spPr bwMode="auto">
          <a:xfrm>
            <a:off x="179388" y="549275"/>
            <a:ext cx="83439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Dati e identità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0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0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0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Ben 3 pareri sullo SPID</a:t>
            </a:r>
            <a:endParaRPr lang="it-IT" altLang="it-IT" sz="4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7829" name="AutoShape 5" descr="Risultati immagini per garante privacy"/>
          <p:cNvSpPr>
            <a:spLocks noChangeAspect="1" noChangeArrowheads="1"/>
          </p:cNvSpPr>
          <p:nvPr/>
        </p:nvSpPr>
        <p:spPr bwMode="auto">
          <a:xfrm>
            <a:off x="233363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000" b="1" i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7830" name="AutoShape 6" descr="Risultati immagini per garante privacy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000" b="1" i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7831" name="AutoShape 7" descr="Risultati immagini per garante privacy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000" b="1" i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77832" name="Picture 8" descr="gpriva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524" y="879475"/>
            <a:ext cx="2447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3193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70" y="2512770"/>
            <a:ext cx="3028950" cy="1514475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6260" y="527606"/>
            <a:ext cx="8246071" cy="1527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b="1" dirty="0" smtClean="0">
                <a:latin typeface="Arial Narrow" panose="020B0606020202030204" pitchFamily="34" charset="0"/>
              </a:rPr>
              <a:t>E per l’applicazione dello SPID nel sistema Sanitario quali dubbi nascono????</a:t>
            </a:r>
            <a:endParaRPr lang="it-IT" sz="3600" b="1" dirty="0">
              <a:latin typeface="Arial Narrow" panose="020B060602020203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050" y="3429000"/>
            <a:ext cx="2389839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512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8665" y="374900"/>
            <a:ext cx="8331221" cy="916231"/>
          </a:xfrm>
        </p:spPr>
        <p:txBody>
          <a:bodyPr/>
          <a:lstStyle/>
          <a:p>
            <a:r>
              <a:rPr lang="it-IT" dirty="0" smtClean="0"/>
              <a:t>Servizi on line erogati dal SSN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3815" y="1443835"/>
            <a:ext cx="8246071" cy="4581151"/>
          </a:xfrm>
        </p:spPr>
        <p:txBody>
          <a:bodyPr/>
          <a:lstStyle/>
          <a:p>
            <a:r>
              <a:rPr lang="it-IT" dirty="0" smtClean="0"/>
              <a:t>Distribuzione referti</a:t>
            </a:r>
          </a:p>
          <a:p>
            <a:r>
              <a:rPr lang="it-IT" dirty="0" smtClean="0"/>
              <a:t>Prenotazione prestazioni</a:t>
            </a:r>
          </a:p>
          <a:p>
            <a:r>
              <a:rPr lang="it-IT" dirty="0" smtClean="0"/>
              <a:t>Pagamento delle prestazioni erogate</a:t>
            </a:r>
          </a:p>
          <a:p>
            <a:r>
              <a:rPr lang="it-IT" dirty="0" smtClean="0"/>
              <a:t>Fascicolo Sanitario Elettronico</a:t>
            </a:r>
          </a:p>
          <a:p>
            <a:r>
              <a:rPr lang="it-IT" dirty="0" smtClean="0"/>
              <a:t>Gestione istanze di accesso</a:t>
            </a:r>
          </a:p>
          <a:p>
            <a:r>
              <a:rPr lang="it-IT" dirty="0" smtClean="0"/>
              <a:t>Sistemi di valutazione della qualità del servizio erogato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575" y="776265"/>
            <a:ext cx="1676545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88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70" y="1669394"/>
            <a:ext cx="3022978" cy="396380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705" y="3255588"/>
            <a:ext cx="3664920" cy="1957807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6260" y="527606"/>
            <a:ext cx="8246071" cy="1527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b="1" dirty="0" smtClean="0">
                <a:latin typeface="Arial Narrow" panose="020B0606020202030204" pitchFamily="34" charset="0"/>
              </a:rPr>
              <a:t>I dati personali trattati nel sistema Sanitario hanno anche valore medico legale…</a:t>
            </a:r>
            <a:endParaRPr lang="it-IT" sz="3600" b="1" dirty="0">
              <a:latin typeface="Arial Narrow" panose="020B0606020202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2575" y="1500403"/>
            <a:ext cx="2126908" cy="169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634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70" y="1669394"/>
            <a:ext cx="3022978" cy="3963803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6260" y="527606"/>
            <a:ext cx="8246071" cy="152705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sz="3600" b="1" dirty="0" smtClean="0">
                <a:latin typeface="Arial Narrow" panose="020B0606020202030204" pitchFamily="34" charset="0"/>
              </a:rPr>
              <a:t>In taluni casi la legge ha previsto una anticipazione della capacità di agire per i minorenni cui eroghiamo particolari prestazioni….</a:t>
            </a:r>
            <a:endParaRPr lang="it-IT" sz="3600" b="1" dirty="0">
              <a:latin typeface="Arial Narrow" panose="020B0606020202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640" y="3578593"/>
            <a:ext cx="2126908" cy="169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285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70" y="1669394"/>
            <a:ext cx="3022978" cy="396380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705" y="3255588"/>
            <a:ext cx="3664920" cy="1957807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6260" y="527606"/>
            <a:ext cx="8246071" cy="1527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b="1" dirty="0" smtClean="0">
                <a:latin typeface="Arial Narrow" panose="020B0606020202030204" pitchFamily="34" charset="0"/>
              </a:rPr>
              <a:t>Trattiamo anche dati c.d.» a maggior tutela»…</a:t>
            </a:r>
            <a:endParaRPr lang="it-IT" sz="3600" b="1" dirty="0">
              <a:latin typeface="Arial Narrow" panose="020B0606020202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2575" y="1500403"/>
            <a:ext cx="2126908" cy="169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037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70" y="1669394"/>
            <a:ext cx="3022978" cy="3963803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6260" y="527606"/>
            <a:ext cx="8246071" cy="1527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b="1" dirty="0" smtClean="0">
                <a:latin typeface="Arial Narrow" panose="020B0606020202030204" pitchFamily="34" charset="0"/>
              </a:rPr>
              <a:t>Trattiamo spesso dati di cittadini stranieri….</a:t>
            </a:r>
            <a:endParaRPr lang="it-IT" sz="3600" b="1" dirty="0">
              <a:latin typeface="Arial Narrow" panose="020B0606020202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640" y="3581705"/>
            <a:ext cx="2126908" cy="169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15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47813"/>
            <a:ext cx="805815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39042"/>
            <a:ext cx="8786812" cy="45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3600" b="1" dirty="0" smtClean="0">
                <a:cs typeface="Arial" panose="020B0604020202020204" pitchFamily="34" charset="0"/>
              </a:rPr>
              <a:t>E ancora c’è </a:t>
            </a:r>
            <a:r>
              <a:rPr lang="it-IT" altLang="it-IT" sz="3600" b="1" dirty="0">
                <a:cs typeface="Arial" panose="020B0604020202020204" pitchFamily="34" charset="0"/>
              </a:rPr>
              <a:t>chi associa PRIVACY a burocrazia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395" y="680310"/>
            <a:ext cx="1500330" cy="119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767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289" y="833015"/>
            <a:ext cx="8331221" cy="916231"/>
          </a:xfrm>
        </p:spPr>
        <p:txBody>
          <a:bodyPr/>
          <a:lstStyle/>
          <a:p>
            <a:r>
              <a:rPr lang="it-IT" dirty="0" smtClean="0"/>
              <a:t>Valutazione di Impatto privacy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561" y="3734410"/>
            <a:ext cx="8246071" cy="4581151"/>
          </a:xfrm>
        </p:spPr>
        <p:txBody>
          <a:bodyPr/>
          <a:lstStyle/>
          <a:p>
            <a:r>
              <a:rPr lang="it-IT" dirty="0" smtClean="0"/>
              <a:t>Da attivare ogni volta che l’azienda sanitaria deve consentire l’utilizzo dello SPID per l’erogazione del servizio digitale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165" y="1352405"/>
            <a:ext cx="2127688" cy="1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404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931" y="2665475"/>
            <a:ext cx="3340106" cy="2833615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8966" y="1138427"/>
            <a:ext cx="8246071" cy="10689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4800" b="1" dirty="0" smtClean="0"/>
              <a:t>È necessario attivare nuove misure e adottare un modello di organizzazione</a:t>
            </a:r>
            <a:endParaRPr lang="it-IT" sz="4800" b="1" dirty="0"/>
          </a:p>
        </p:txBody>
      </p:sp>
    </p:spTree>
    <p:extLst>
      <p:ext uri="{BB962C8B-B14F-4D97-AF65-F5344CB8AC3E}">
        <p14:creationId xmlns:p14="http://schemas.microsoft.com/office/powerpoint/2010/main" val="2443165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8501063" y="6429375"/>
            <a:ext cx="42862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1" tIns="46795" rIns="89991" bIns="4679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7A0BD5F2-B013-410E-9216-CA061B87A774}" type="slidenum">
              <a:rPr lang="it-IT" altLang="it-IT" sz="1400" b="1" i="1">
                <a:solidFill>
                  <a:srgbClr val="FFFFFF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hangingPunct="1"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62</a:t>
            </a:fld>
            <a:endParaRPr lang="it-IT" altLang="it-IT" sz="1400" b="1" i="1">
              <a:solidFill>
                <a:srgbClr val="FFFFFF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38628" name="Rectangle 4"/>
          <p:cNvSpPr>
            <a:spLocks noChangeArrowheads="1"/>
          </p:cNvSpPr>
          <p:nvPr/>
        </p:nvSpPr>
        <p:spPr bwMode="auto">
          <a:xfrm>
            <a:off x="3005138" y="5730875"/>
            <a:ext cx="34559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1" tIns="46795" rIns="89991" bIns="4679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2000" b="1" i="1">
              <a:solidFill>
                <a:srgbClr val="000000"/>
              </a:solidFill>
              <a:latin typeface="Bimini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2000" b="1" i="1" u="sng">
                <a:solidFill>
                  <a:srgbClr val="000000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FILOMENA POLITO</a:t>
            </a:r>
          </a:p>
        </p:txBody>
      </p:sp>
      <p:pic>
        <p:nvPicPr>
          <p:cNvPr id="7885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0" y="0"/>
            <a:ext cx="1698625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379" y="318412"/>
            <a:ext cx="3571875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E99"/>
                  </a:outerShdw>
                </a:effectLst>
              </a14:hiddenEffects>
            </a:ext>
          </a:extLst>
        </p:spPr>
      </p:pic>
      <p:pic>
        <p:nvPicPr>
          <p:cNvPr id="78854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817" y="4979129"/>
            <a:ext cx="2402013" cy="141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E99"/>
                  </a:outerShdw>
                </a:effectLst>
              </a14:hiddenEffects>
            </a:ext>
          </a:extLst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239517" y="2962723"/>
            <a:ext cx="8246071" cy="106893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sz="4800" b="1" dirty="0" smtClean="0">
                <a:latin typeface="Arial Narrow" panose="020B0606020202030204" pitchFamily="34" charset="0"/>
              </a:rPr>
              <a:t>presidente@apihm.it</a:t>
            </a:r>
          </a:p>
          <a:p>
            <a:pPr marL="0" indent="0">
              <a:buFont typeface="Arial" pitchFamily="34" charset="0"/>
              <a:buNone/>
            </a:pPr>
            <a:r>
              <a:rPr lang="it-IT" sz="4800" b="1" dirty="0" smtClean="0">
                <a:latin typeface="Arial Narrow" panose="020B0606020202030204" pitchFamily="34" charset="0"/>
              </a:rPr>
              <a:t>filomenapolito.dpo@gmail.com</a:t>
            </a:r>
            <a:endParaRPr lang="it-IT" sz="4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5566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2970885"/>
            <a:ext cx="18669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56" y="1958975"/>
            <a:ext cx="5062538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619250" y="908050"/>
            <a:ext cx="6769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b="1">
                <a:cs typeface="Arial" panose="020B0604020202020204" pitchFamily="34" charset="0"/>
              </a:rPr>
              <a:t>..o  pensa che il suo rispetto si traduca solo  in una serie di formalismi…..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4900"/>
            <a:ext cx="1726741" cy="137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246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Risultati immagini per regolamento europea dataprotection pp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it-IT" sz="1800">
              <a:latin typeface="Arial" panose="020B0604020202020204" pitchFamily="34" charset="0"/>
            </a:endParaRPr>
          </a:p>
        </p:txBody>
      </p:sp>
      <p:pic>
        <p:nvPicPr>
          <p:cNvPr id="20483" name="Picture 10" descr="Risultati immagini per regolamento europea dataprot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3" y="374650"/>
            <a:ext cx="3286126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2" descr="Risultati immagini per regolamento europea dataprot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835" y="2102644"/>
            <a:ext cx="6335713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8" descr="Risultati immagini per regolamento europea dataprote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8" y="328613"/>
            <a:ext cx="1979612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AutoShape 22" descr="Risultati immagini per dataprotecti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it-IT" sz="1800">
              <a:latin typeface="Arial" panose="020B0604020202020204" pitchFamily="34" charset="0"/>
            </a:endParaRPr>
          </a:p>
        </p:txBody>
      </p:sp>
      <p:sp>
        <p:nvSpPr>
          <p:cNvPr id="20487" name="Titolo 1"/>
          <p:cNvSpPr>
            <a:spLocks noGrp="1"/>
          </p:cNvSpPr>
          <p:nvPr>
            <p:ph type="title"/>
          </p:nvPr>
        </p:nvSpPr>
        <p:spPr>
          <a:xfrm>
            <a:off x="476441" y="437038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it-IT" altLang="it-IT" dirty="0" smtClean="0"/>
              <a:t>Regolamento UE 2016/679</a:t>
            </a:r>
            <a:br>
              <a:rPr lang="it-IT" altLang="it-IT" dirty="0" smtClean="0"/>
            </a:br>
            <a:r>
              <a:rPr lang="it-IT" altLang="it-IT" sz="2800" dirty="0" smtClean="0"/>
              <a:t>in vigore dal 24 maggio 2016</a:t>
            </a:r>
          </a:p>
        </p:txBody>
      </p:sp>
    </p:spTree>
    <p:extLst>
      <p:ext uri="{BB962C8B-B14F-4D97-AF65-F5344CB8AC3E}">
        <p14:creationId xmlns:p14="http://schemas.microsoft.com/office/powerpoint/2010/main" val="211905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449" y="4503189"/>
            <a:ext cx="8331221" cy="916231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Cambiano i termini….ma soprattutto cambia l’obiettivo 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525" y="2512770"/>
            <a:ext cx="3126640" cy="1905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65" y="690258"/>
            <a:ext cx="3645024" cy="182251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7165" y="69490"/>
            <a:ext cx="2143125" cy="2143125"/>
          </a:xfrm>
          <a:prstGeom prst="rect">
            <a:avLst/>
          </a:prstGeom>
        </p:spPr>
      </p:pic>
      <p:cxnSp>
        <p:nvCxnSpPr>
          <p:cNvPr id="12" name="Connettore 2 11"/>
          <p:cNvCxnSpPr/>
          <p:nvPr/>
        </p:nvCxnSpPr>
        <p:spPr>
          <a:xfrm>
            <a:off x="3197655" y="2054655"/>
            <a:ext cx="1985165" cy="1374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447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1005</Words>
  <Application>Microsoft Office PowerPoint</Application>
  <PresentationFormat>Presentazione su schermo (4:3)</PresentationFormat>
  <Paragraphs>184</Paragraphs>
  <Slides>62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62</vt:i4>
      </vt:variant>
    </vt:vector>
  </HeadingPairs>
  <TitlesOfParts>
    <vt:vector size="76" baseType="lpstr">
      <vt:lpstr>Arial Unicode MS</vt:lpstr>
      <vt:lpstr>SimSun</vt:lpstr>
      <vt:lpstr>Arial</vt:lpstr>
      <vt:lpstr>Arial Black</vt:lpstr>
      <vt:lpstr>Arial Narrow</vt:lpstr>
      <vt:lpstr>Arial Rounded MT Bold</vt:lpstr>
      <vt:lpstr>Bimini</vt:lpstr>
      <vt:lpstr>Book Antiqua</vt:lpstr>
      <vt:lpstr>Calibri</vt:lpstr>
      <vt:lpstr>Lucida Sans Unicode</vt:lpstr>
      <vt:lpstr>Mangal</vt:lpstr>
      <vt:lpstr>Times New Roman</vt:lpstr>
      <vt:lpstr>Verdana</vt:lpstr>
      <vt:lpstr>Office Theme</vt:lpstr>
      <vt:lpstr>Tecnologia e Management delle Aziende sanitarie, l'approccio organizzato alle misure del Regolamento 2016/679 UE FILOMENA POLITO -24 GIUGNO 2016 </vt:lpstr>
      <vt:lpstr>Presentazione standard di PowerPoint</vt:lpstr>
      <vt:lpstr> ..i dati SONO PREZIOSI</vt:lpstr>
      <vt:lpstr> ..i dati devono essere protetti…</vt:lpstr>
      <vt:lpstr>Presentazione standard di PowerPoint</vt:lpstr>
      <vt:lpstr>Presentazione standard di PowerPoint</vt:lpstr>
      <vt:lpstr>Presentazione standard di PowerPoint</vt:lpstr>
      <vt:lpstr>Regolamento UE 2016/679 in vigore dal 24 maggio 2016</vt:lpstr>
      <vt:lpstr>Cambiano i termini….ma soprattutto cambia l’obiettivo </vt:lpstr>
      <vt:lpstr>SOSTANZA</vt:lpstr>
      <vt:lpstr>Da regole solo formali a un sistema interno ma tracciabile di governo dei dati</vt:lpstr>
      <vt:lpstr>Non abbiamo tempo da perdere…..</vt:lpstr>
      <vt:lpstr>Solo 699 giorni !!!!</vt:lpstr>
      <vt:lpstr>Presentazione standard di PowerPoint</vt:lpstr>
      <vt:lpstr>Presentazione standard di PowerPoint</vt:lpstr>
      <vt:lpstr>ACCOUNTABILITY  i dati sono trattati sotto la responsabilità dell’Azienda, che assicura e documenta che il trattamento sia conforme al Regolamento   </vt:lpstr>
      <vt:lpstr>Principio di RENDICONTAZIONE   Obbligo di RENDERE CONTO  </vt:lpstr>
      <vt:lpstr>Presentazione standard di PowerPoint</vt:lpstr>
      <vt:lpstr>Attuazione di  MISURE e PROCEDURE</vt:lpstr>
      <vt:lpstr>Presentazione standard di PowerPoint</vt:lpstr>
      <vt:lpstr>Valutare Decidere Fare Controllare  Dimostrare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VALUTAZIONE D’IMPATTO PRIVACY</vt:lpstr>
      <vt:lpstr>Presentazione standard di PowerPoint</vt:lpstr>
      <vt:lpstr>Presentazione standard di PowerPoint</vt:lpstr>
      <vt:lpstr>Presentazione standard di PowerPoint</vt:lpstr>
      <vt:lpstr>Registro dei trattamenti</vt:lpstr>
      <vt:lpstr>Presentazione standard di PowerPoint</vt:lpstr>
      <vt:lpstr>Una funzione chiave per l’innovazione….. molto delicata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Nel SSN il DPO è già previsto : - nelle Linee Guida sul DSE -nel DPCM sul FSE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Servizi on line erogati dal SSN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Valutazione di Impatto privacy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Filomena Polito</cp:lastModifiedBy>
  <cp:revision>102</cp:revision>
  <dcterms:created xsi:type="dcterms:W3CDTF">2013-08-21T19:17:07Z</dcterms:created>
  <dcterms:modified xsi:type="dcterms:W3CDTF">2016-06-24T11:21:54Z</dcterms:modified>
</cp:coreProperties>
</file>