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sldIdLst>
    <p:sldId id="256" r:id="rId3"/>
    <p:sldId id="266" r:id="rId4"/>
    <p:sldId id="281" r:id="rId5"/>
    <p:sldId id="282" r:id="rId6"/>
    <p:sldId id="262" r:id="rId7"/>
    <p:sldId id="268" r:id="rId8"/>
    <p:sldId id="259" r:id="rId9"/>
    <p:sldId id="264" r:id="rId10"/>
    <p:sldId id="278" r:id="rId11"/>
    <p:sldId id="287" r:id="rId12"/>
    <p:sldId id="277" r:id="rId13"/>
    <p:sldId id="269" r:id="rId14"/>
    <p:sldId id="283" r:id="rId15"/>
    <p:sldId id="270" r:id="rId16"/>
    <p:sldId id="274" r:id="rId17"/>
    <p:sldId id="285" r:id="rId18"/>
    <p:sldId id="286"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9" autoAdjust="0"/>
    <p:restoredTop sz="99324" autoAdjust="0"/>
  </p:normalViewPr>
  <p:slideViewPr>
    <p:cSldViewPr snapToGrid="0" snapToObjects="1">
      <p:cViewPr>
        <p:scale>
          <a:sx n="50" d="100"/>
          <a:sy n="50" d="100"/>
        </p:scale>
        <p:origin x="-920" y="-1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7.png"/><Relationship Id="rId3"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7.png"/><Relationship Id="rId3"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94D9A-D80D-BB4A-964D-F3E41B4FDFAB}" type="doc">
      <dgm:prSet loTypeId="urn:microsoft.com/office/officeart/2008/layout/HexagonCluster" loCatId="" qsTypeId="urn:microsoft.com/office/officeart/2005/8/quickstyle/simple2" qsCatId="simple" csTypeId="urn:microsoft.com/office/officeart/2005/8/colors/colorful1" csCatId="colorful" phldr="1"/>
      <dgm:spPr/>
      <dgm:t>
        <a:bodyPr/>
        <a:lstStyle/>
        <a:p>
          <a:endParaRPr lang="it-IT"/>
        </a:p>
      </dgm:t>
    </dgm:pt>
    <dgm:pt modelId="{57A496ED-FDD6-DE4F-90EF-DC6305D8E1F1}">
      <dgm:prSet phldrT="[Testo]"/>
      <dgm:spPr>
        <a:solidFill>
          <a:schemeClr val="tx2"/>
        </a:solidFill>
        <a:ln>
          <a:solidFill>
            <a:schemeClr val="tx2"/>
          </a:solidFill>
        </a:ln>
      </dgm:spPr>
      <dgm:t>
        <a:bodyPr/>
        <a:lstStyle/>
        <a:p>
          <a:r>
            <a:rPr lang="it-IT" dirty="0" smtClean="0">
              <a:effectLst>
                <a:outerShdw blurRad="50800" dist="38100" dir="2700000" algn="tl" rotWithShape="0">
                  <a:prstClr val="black">
                    <a:alpha val="40000"/>
                  </a:prstClr>
                </a:outerShdw>
              </a:effectLst>
            </a:rPr>
            <a:t>3.</a:t>
          </a:r>
        </a:p>
        <a:p>
          <a:r>
            <a:rPr lang="it-IT" dirty="0" smtClean="0">
              <a:effectLst>
                <a:outerShdw blurRad="50800" dist="38100" dir="2700000" algn="tl" rotWithShape="0">
                  <a:prstClr val="black">
                    <a:alpha val="40000"/>
                  </a:prstClr>
                </a:outerShdw>
              </a:effectLst>
            </a:rPr>
            <a:t>Conclusioni</a:t>
          </a:r>
        </a:p>
      </dgm:t>
    </dgm:pt>
    <dgm:pt modelId="{112D0DFF-BB48-B64E-A1C2-7A0500D02CE7}" type="parTrans" cxnId="{760E6478-A1F3-8D40-8B9B-390136A1FD77}">
      <dgm:prSet/>
      <dgm:spPr/>
      <dgm:t>
        <a:bodyPr/>
        <a:lstStyle/>
        <a:p>
          <a:endParaRPr lang="it-IT"/>
        </a:p>
      </dgm:t>
    </dgm:pt>
    <dgm:pt modelId="{ACD5082D-5917-2F44-BBC5-91A93A49EB1F}" type="sibTrans" cxnId="{760E6478-A1F3-8D40-8B9B-390136A1FD7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rgbClr val="1782BF"/>
          </a:solidFill>
        </a:ln>
      </dgm:spPr>
      <dgm:t>
        <a:bodyPr/>
        <a:lstStyle/>
        <a:p>
          <a:endParaRPr lang="it-IT"/>
        </a:p>
      </dgm:t>
    </dgm:pt>
    <dgm:pt modelId="{20AADF8F-6F46-814A-BC6D-9513F8480953}">
      <dgm:prSet phldrT="[Testo]"/>
      <dgm:spPr/>
      <dgm:t>
        <a:bodyPr/>
        <a:lstStyle/>
        <a:p>
          <a:r>
            <a:rPr lang="it-IT" dirty="0" smtClean="0">
              <a:effectLst>
                <a:outerShdw blurRad="50800" dist="38100" dir="2700000" algn="tl" rotWithShape="0">
                  <a:prstClr val="black">
                    <a:alpha val="40000"/>
                  </a:prstClr>
                </a:outerShdw>
              </a:effectLst>
            </a:rPr>
            <a:t>2.</a:t>
          </a:r>
        </a:p>
        <a:p>
          <a:r>
            <a:rPr lang="it-IT" dirty="0" smtClean="0">
              <a:effectLst>
                <a:outerShdw blurRad="50800" dist="38100" dir="2700000" algn="tl" rotWithShape="0">
                  <a:prstClr val="black">
                    <a:alpha val="40000"/>
                  </a:prstClr>
                </a:outerShdw>
              </a:effectLst>
            </a:rPr>
            <a:t>Questioni di Privacy</a:t>
          </a:r>
          <a:endParaRPr lang="it-IT" dirty="0">
            <a:effectLst>
              <a:outerShdw blurRad="50800" dist="38100" dir="2700000" algn="tl" rotWithShape="0">
                <a:prstClr val="black">
                  <a:alpha val="40000"/>
                </a:prstClr>
              </a:outerShdw>
            </a:effectLst>
          </a:endParaRPr>
        </a:p>
      </dgm:t>
    </dgm:pt>
    <dgm:pt modelId="{3CC96D39-A539-B947-A8B9-B8A3FEC5B11A}" type="parTrans" cxnId="{79ECCF03-CA7E-DA43-B5DF-6F8337B33AAD}">
      <dgm:prSet/>
      <dgm:spPr/>
      <dgm:t>
        <a:bodyPr/>
        <a:lstStyle/>
        <a:p>
          <a:endParaRPr lang="it-IT"/>
        </a:p>
      </dgm:t>
    </dgm:pt>
    <dgm:pt modelId="{8495A9FC-56BA-3344-A433-C8F6083D4662}" type="sibTrans" cxnId="{79ECCF03-CA7E-DA43-B5DF-6F8337B33AAD}">
      <dgm:prSet/>
      <dgm:spPr>
        <a:blipFill rotWithShape="1">
          <a:blip xmlns:r="http://schemas.openxmlformats.org/officeDocument/2006/relationships" r:embed="rId2"/>
          <a:stretch>
            <a:fillRect/>
          </a:stretch>
        </a:blipFill>
      </dgm:spPr>
      <dgm:t>
        <a:bodyPr/>
        <a:lstStyle/>
        <a:p>
          <a:endParaRPr lang="it-IT"/>
        </a:p>
      </dgm:t>
    </dgm:pt>
    <dgm:pt modelId="{622B7F0E-2119-8D4E-B1EF-2296E27574E9}">
      <dgm:prSet phldrT="[Testo]"/>
      <dgm:spPr/>
      <dgm:t>
        <a:bodyPr/>
        <a:lstStyle/>
        <a:p>
          <a:r>
            <a:rPr lang="it-IT" dirty="0" smtClean="0">
              <a:effectLst>
                <a:outerShdw blurRad="50800" dist="38100" dir="2700000" algn="tl" rotWithShape="0">
                  <a:prstClr val="black">
                    <a:alpha val="40000"/>
                  </a:prstClr>
                </a:outerShdw>
              </a:effectLst>
            </a:rPr>
            <a:t>1.</a:t>
          </a:r>
          <a:br>
            <a:rPr lang="it-IT" dirty="0" smtClean="0">
              <a:effectLst>
                <a:outerShdw blurRad="50800" dist="38100" dir="2700000" algn="tl" rotWithShape="0">
                  <a:prstClr val="black">
                    <a:alpha val="40000"/>
                  </a:prstClr>
                </a:outerShdw>
              </a:effectLst>
            </a:rPr>
          </a:br>
          <a:r>
            <a:rPr lang="it-IT" dirty="0" smtClean="0">
              <a:effectLst>
                <a:outerShdw blurRad="50800" dist="38100" dir="2700000" algn="tl" rotWithShape="0">
                  <a:prstClr val="black">
                    <a:alpha val="40000"/>
                  </a:prstClr>
                </a:outerShdw>
              </a:effectLst>
            </a:rPr>
            <a:t>Social Network a confronto</a:t>
          </a:r>
        </a:p>
      </dgm:t>
    </dgm:pt>
    <dgm:pt modelId="{029EEB63-2354-C04A-85C1-1A1635463A46}" type="parTrans" cxnId="{84019E55-6B15-B046-947E-CA48B5493C74}">
      <dgm:prSet/>
      <dgm:spPr/>
      <dgm:t>
        <a:bodyPr/>
        <a:lstStyle/>
        <a:p>
          <a:endParaRPr lang="it-IT"/>
        </a:p>
      </dgm:t>
    </dgm:pt>
    <dgm:pt modelId="{2B6D612C-263E-FF45-B667-A7566907D76C}" type="sibTrans" cxnId="{84019E55-6B15-B046-947E-CA48B5493C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it-IT"/>
        </a:p>
      </dgm:t>
    </dgm:pt>
    <dgm:pt modelId="{FB725149-CD14-CD4D-9282-0AEBB0E82F88}" type="pres">
      <dgm:prSet presAssocID="{35B94D9A-D80D-BB4A-964D-F3E41B4FDFAB}" presName="Name0" presStyleCnt="0">
        <dgm:presLayoutVars>
          <dgm:chMax val="21"/>
          <dgm:chPref val="21"/>
        </dgm:presLayoutVars>
      </dgm:prSet>
      <dgm:spPr/>
      <dgm:t>
        <a:bodyPr/>
        <a:lstStyle/>
        <a:p>
          <a:endParaRPr lang="it-IT"/>
        </a:p>
      </dgm:t>
    </dgm:pt>
    <dgm:pt modelId="{42DC483D-ED45-774F-ABB4-DF21CB050883}" type="pres">
      <dgm:prSet presAssocID="{57A496ED-FDD6-DE4F-90EF-DC6305D8E1F1}" presName="text1" presStyleCnt="0"/>
      <dgm:spPr/>
    </dgm:pt>
    <dgm:pt modelId="{416B903C-FC75-3448-A4EF-F971CCE2A521}" type="pres">
      <dgm:prSet presAssocID="{57A496ED-FDD6-DE4F-90EF-DC6305D8E1F1}" presName="textRepeatNode" presStyleLbl="alignNode1" presStyleIdx="0" presStyleCnt="3">
        <dgm:presLayoutVars>
          <dgm:chMax val="0"/>
          <dgm:chPref val="0"/>
          <dgm:bulletEnabled val="1"/>
        </dgm:presLayoutVars>
      </dgm:prSet>
      <dgm:spPr/>
      <dgm:t>
        <a:bodyPr/>
        <a:lstStyle/>
        <a:p>
          <a:endParaRPr lang="it-IT"/>
        </a:p>
      </dgm:t>
    </dgm:pt>
    <dgm:pt modelId="{75F088D1-60CB-444D-B71B-1C6BD1D0EA5B}" type="pres">
      <dgm:prSet presAssocID="{57A496ED-FDD6-DE4F-90EF-DC6305D8E1F1}" presName="textaccent1" presStyleCnt="0"/>
      <dgm:spPr/>
    </dgm:pt>
    <dgm:pt modelId="{380E26B7-FDC1-B54D-8830-5A9D4E7A56E7}" type="pres">
      <dgm:prSet presAssocID="{57A496ED-FDD6-DE4F-90EF-DC6305D8E1F1}" presName="accentRepeatNode" presStyleLbl="solidAlignAcc1" presStyleIdx="0" presStyleCnt="6"/>
      <dgm:spPr/>
    </dgm:pt>
    <dgm:pt modelId="{23A91784-7E59-2546-90D6-8D29E2F4B909}" type="pres">
      <dgm:prSet presAssocID="{ACD5082D-5917-2F44-BBC5-91A93A49EB1F}" presName="image1" presStyleCnt="0"/>
      <dgm:spPr/>
    </dgm:pt>
    <dgm:pt modelId="{FD583D73-3E34-724B-85F2-594C5DF6601E}" type="pres">
      <dgm:prSet presAssocID="{ACD5082D-5917-2F44-BBC5-91A93A49EB1F}" presName="imageRepeatNode" presStyleLbl="alignAcc1" presStyleIdx="0" presStyleCnt="3"/>
      <dgm:spPr/>
      <dgm:t>
        <a:bodyPr/>
        <a:lstStyle/>
        <a:p>
          <a:endParaRPr lang="it-IT"/>
        </a:p>
      </dgm:t>
    </dgm:pt>
    <dgm:pt modelId="{609684B8-553E-C845-ABC3-CB60AE4CB0DA}" type="pres">
      <dgm:prSet presAssocID="{ACD5082D-5917-2F44-BBC5-91A93A49EB1F}" presName="imageaccent1" presStyleCnt="0"/>
      <dgm:spPr/>
    </dgm:pt>
    <dgm:pt modelId="{01550DD3-039E-314C-8B0C-B8F5E4D75BEF}" type="pres">
      <dgm:prSet presAssocID="{ACD5082D-5917-2F44-BBC5-91A93A49EB1F}" presName="accentRepeatNode" presStyleLbl="solidAlignAcc1" presStyleIdx="1" presStyleCnt="6"/>
      <dgm:spPr/>
    </dgm:pt>
    <dgm:pt modelId="{7E2A5CD2-FCEC-1049-B91B-572EE7F0F493}" type="pres">
      <dgm:prSet presAssocID="{20AADF8F-6F46-814A-BC6D-9513F8480953}" presName="text2" presStyleCnt="0"/>
      <dgm:spPr/>
    </dgm:pt>
    <dgm:pt modelId="{CA5F6CBC-ACAD-E646-BD49-5F5E51BF4D6E}" type="pres">
      <dgm:prSet presAssocID="{20AADF8F-6F46-814A-BC6D-9513F8480953}" presName="textRepeatNode" presStyleLbl="alignNode1" presStyleIdx="1" presStyleCnt="3">
        <dgm:presLayoutVars>
          <dgm:chMax val="0"/>
          <dgm:chPref val="0"/>
          <dgm:bulletEnabled val="1"/>
        </dgm:presLayoutVars>
      </dgm:prSet>
      <dgm:spPr/>
      <dgm:t>
        <a:bodyPr/>
        <a:lstStyle/>
        <a:p>
          <a:endParaRPr lang="it-IT"/>
        </a:p>
      </dgm:t>
    </dgm:pt>
    <dgm:pt modelId="{A3593651-21B0-A249-9664-B8D4FE247B8A}" type="pres">
      <dgm:prSet presAssocID="{20AADF8F-6F46-814A-BC6D-9513F8480953}" presName="textaccent2" presStyleCnt="0"/>
      <dgm:spPr/>
    </dgm:pt>
    <dgm:pt modelId="{3455948E-D002-3844-A653-6923F0E7C2AA}" type="pres">
      <dgm:prSet presAssocID="{20AADF8F-6F46-814A-BC6D-9513F8480953}" presName="accentRepeatNode" presStyleLbl="solidAlignAcc1" presStyleIdx="2" presStyleCnt="6"/>
      <dgm:spPr/>
    </dgm:pt>
    <dgm:pt modelId="{648F3000-9FD7-254C-8A07-73A7345968E1}" type="pres">
      <dgm:prSet presAssocID="{8495A9FC-56BA-3344-A433-C8F6083D4662}" presName="image2" presStyleCnt="0"/>
      <dgm:spPr/>
    </dgm:pt>
    <dgm:pt modelId="{09797EB1-C36F-2445-8540-51EB0E9FF5CC}" type="pres">
      <dgm:prSet presAssocID="{8495A9FC-56BA-3344-A433-C8F6083D4662}" presName="imageRepeatNode" presStyleLbl="alignAcc1" presStyleIdx="1" presStyleCnt="3"/>
      <dgm:spPr/>
      <dgm:t>
        <a:bodyPr/>
        <a:lstStyle/>
        <a:p>
          <a:endParaRPr lang="it-IT"/>
        </a:p>
      </dgm:t>
    </dgm:pt>
    <dgm:pt modelId="{37218052-B65C-A44E-ADF8-0D206FAE825A}" type="pres">
      <dgm:prSet presAssocID="{8495A9FC-56BA-3344-A433-C8F6083D4662}" presName="imageaccent2" presStyleCnt="0"/>
      <dgm:spPr/>
    </dgm:pt>
    <dgm:pt modelId="{71129EDE-3411-BF48-8237-883F99957AB8}" type="pres">
      <dgm:prSet presAssocID="{8495A9FC-56BA-3344-A433-C8F6083D4662}" presName="accentRepeatNode" presStyleLbl="solidAlignAcc1" presStyleIdx="3" presStyleCnt="6"/>
      <dgm:spPr/>
    </dgm:pt>
    <dgm:pt modelId="{4B8B8FD9-3141-A544-BA07-6650B4636B04}" type="pres">
      <dgm:prSet presAssocID="{622B7F0E-2119-8D4E-B1EF-2296E27574E9}" presName="text3" presStyleCnt="0"/>
      <dgm:spPr/>
    </dgm:pt>
    <dgm:pt modelId="{D7F6501E-D333-9941-A7A2-BC22FBFFD9C0}" type="pres">
      <dgm:prSet presAssocID="{622B7F0E-2119-8D4E-B1EF-2296E27574E9}" presName="textRepeatNode" presStyleLbl="alignNode1" presStyleIdx="2" presStyleCnt="3">
        <dgm:presLayoutVars>
          <dgm:chMax val="0"/>
          <dgm:chPref val="0"/>
          <dgm:bulletEnabled val="1"/>
        </dgm:presLayoutVars>
      </dgm:prSet>
      <dgm:spPr/>
      <dgm:t>
        <a:bodyPr/>
        <a:lstStyle/>
        <a:p>
          <a:endParaRPr lang="it-IT"/>
        </a:p>
      </dgm:t>
    </dgm:pt>
    <dgm:pt modelId="{C690DB41-8BFB-F548-B274-4C47A7B81356}" type="pres">
      <dgm:prSet presAssocID="{622B7F0E-2119-8D4E-B1EF-2296E27574E9}" presName="textaccent3" presStyleCnt="0"/>
      <dgm:spPr/>
    </dgm:pt>
    <dgm:pt modelId="{3C156A1D-3837-E54D-B4CF-F7339B786A36}" type="pres">
      <dgm:prSet presAssocID="{622B7F0E-2119-8D4E-B1EF-2296E27574E9}" presName="accentRepeatNode" presStyleLbl="solidAlignAcc1" presStyleIdx="4" presStyleCnt="6"/>
      <dgm:spPr/>
    </dgm:pt>
    <dgm:pt modelId="{1B7971FA-3F7C-3C48-89A1-B08F38DC53E7}" type="pres">
      <dgm:prSet presAssocID="{2B6D612C-263E-FF45-B667-A7566907D76C}" presName="image3" presStyleCnt="0"/>
      <dgm:spPr/>
    </dgm:pt>
    <dgm:pt modelId="{F164A5E9-146C-6244-B0F5-0BCC27346181}" type="pres">
      <dgm:prSet presAssocID="{2B6D612C-263E-FF45-B667-A7566907D76C}" presName="imageRepeatNode" presStyleLbl="alignAcc1" presStyleIdx="2" presStyleCnt="3"/>
      <dgm:spPr/>
      <dgm:t>
        <a:bodyPr/>
        <a:lstStyle/>
        <a:p>
          <a:endParaRPr lang="it-IT"/>
        </a:p>
      </dgm:t>
    </dgm:pt>
    <dgm:pt modelId="{A9E77827-E080-0C47-8283-4975FC3A12FE}" type="pres">
      <dgm:prSet presAssocID="{2B6D612C-263E-FF45-B667-A7566907D76C}" presName="imageaccent3" presStyleCnt="0"/>
      <dgm:spPr/>
    </dgm:pt>
    <dgm:pt modelId="{94D2E389-547E-AD47-8FD0-FC40B7350F8F}" type="pres">
      <dgm:prSet presAssocID="{2B6D612C-263E-FF45-B667-A7566907D76C}" presName="accentRepeatNode" presStyleLbl="solidAlignAcc1" presStyleIdx="5" presStyleCnt="6"/>
      <dgm:spPr/>
    </dgm:pt>
  </dgm:ptLst>
  <dgm:cxnLst>
    <dgm:cxn modelId="{70C3A53D-A13B-F04E-AC4D-F9C268BAA721}" type="presOf" srcId="{2B6D612C-263E-FF45-B667-A7566907D76C}" destId="{F164A5E9-146C-6244-B0F5-0BCC27346181}" srcOrd="0" destOrd="0" presId="urn:microsoft.com/office/officeart/2008/layout/HexagonCluster"/>
    <dgm:cxn modelId="{82398836-7D40-354F-B337-DB485C4785D4}" type="presOf" srcId="{35B94D9A-D80D-BB4A-964D-F3E41B4FDFAB}" destId="{FB725149-CD14-CD4D-9282-0AEBB0E82F88}" srcOrd="0" destOrd="0" presId="urn:microsoft.com/office/officeart/2008/layout/HexagonCluster"/>
    <dgm:cxn modelId="{84019E55-6B15-B046-947E-CA48B5493C74}" srcId="{35B94D9A-D80D-BB4A-964D-F3E41B4FDFAB}" destId="{622B7F0E-2119-8D4E-B1EF-2296E27574E9}" srcOrd="2" destOrd="0" parTransId="{029EEB63-2354-C04A-85C1-1A1635463A46}" sibTransId="{2B6D612C-263E-FF45-B667-A7566907D76C}"/>
    <dgm:cxn modelId="{60FC1F90-5A96-634C-87A6-95874EDF8400}" type="presOf" srcId="{622B7F0E-2119-8D4E-B1EF-2296E27574E9}" destId="{D7F6501E-D333-9941-A7A2-BC22FBFFD9C0}" srcOrd="0" destOrd="0" presId="urn:microsoft.com/office/officeart/2008/layout/HexagonCluster"/>
    <dgm:cxn modelId="{760E6478-A1F3-8D40-8B9B-390136A1FD77}" srcId="{35B94D9A-D80D-BB4A-964D-F3E41B4FDFAB}" destId="{57A496ED-FDD6-DE4F-90EF-DC6305D8E1F1}" srcOrd="0" destOrd="0" parTransId="{112D0DFF-BB48-B64E-A1C2-7A0500D02CE7}" sibTransId="{ACD5082D-5917-2F44-BBC5-91A93A49EB1F}"/>
    <dgm:cxn modelId="{FA4A08EE-F4F4-8A4D-8C31-14F4826A241B}" type="presOf" srcId="{20AADF8F-6F46-814A-BC6D-9513F8480953}" destId="{CA5F6CBC-ACAD-E646-BD49-5F5E51BF4D6E}" srcOrd="0" destOrd="0" presId="urn:microsoft.com/office/officeart/2008/layout/HexagonCluster"/>
    <dgm:cxn modelId="{6F315F58-54B9-B742-94DD-2D8E8F110832}" type="presOf" srcId="{8495A9FC-56BA-3344-A433-C8F6083D4662}" destId="{09797EB1-C36F-2445-8540-51EB0E9FF5CC}" srcOrd="0" destOrd="0" presId="urn:microsoft.com/office/officeart/2008/layout/HexagonCluster"/>
    <dgm:cxn modelId="{06D42CB3-A76D-D645-9325-E84C148EA66A}" type="presOf" srcId="{ACD5082D-5917-2F44-BBC5-91A93A49EB1F}" destId="{FD583D73-3E34-724B-85F2-594C5DF6601E}" srcOrd="0" destOrd="0" presId="urn:microsoft.com/office/officeart/2008/layout/HexagonCluster"/>
    <dgm:cxn modelId="{EEC08768-1399-E440-9238-BC9DDAD6330B}" type="presOf" srcId="{57A496ED-FDD6-DE4F-90EF-DC6305D8E1F1}" destId="{416B903C-FC75-3448-A4EF-F971CCE2A521}" srcOrd="0" destOrd="0" presId="urn:microsoft.com/office/officeart/2008/layout/HexagonCluster"/>
    <dgm:cxn modelId="{79ECCF03-CA7E-DA43-B5DF-6F8337B33AAD}" srcId="{35B94D9A-D80D-BB4A-964D-F3E41B4FDFAB}" destId="{20AADF8F-6F46-814A-BC6D-9513F8480953}" srcOrd="1" destOrd="0" parTransId="{3CC96D39-A539-B947-A8B9-B8A3FEC5B11A}" sibTransId="{8495A9FC-56BA-3344-A433-C8F6083D4662}"/>
    <dgm:cxn modelId="{3E696396-1887-6D45-A381-38CB4E074542}" type="presParOf" srcId="{FB725149-CD14-CD4D-9282-0AEBB0E82F88}" destId="{42DC483D-ED45-774F-ABB4-DF21CB050883}" srcOrd="0" destOrd="0" presId="urn:microsoft.com/office/officeart/2008/layout/HexagonCluster"/>
    <dgm:cxn modelId="{014A4088-435A-8046-A079-54809B6A8306}" type="presParOf" srcId="{42DC483D-ED45-774F-ABB4-DF21CB050883}" destId="{416B903C-FC75-3448-A4EF-F971CCE2A521}" srcOrd="0" destOrd="0" presId="urn:microsoft.com/office/officeart/2008/layout/HexagonCluster"/>
    <dgm:cxn modelId="{25B964BA-3F5E-A144-B6CF-4D9868918A00}" type="presParOf" srcId="{FB725149-CD14-CD4D-9282-0AEBB0E82F88}" destId="{75F088D1-60CB-444D-B71B-1C6BD1D0EA5B}" srcOrd="1" destOrd="0" presId="urn:microsoft.com/office/officeart/2008/layout/HexagonCluster"/>
    <dgm:cxn modelId="{1C9B5B6E-6B2C-B744-97CB-2CD3C7BA0595}" type="presParOf" srcId="{75F088D1-60CB-444D-B71B-1C6BD1D0EA5B}" destId="{380E26B7-FDC1-B54D-8830-5A9D4E7A56E7}" srcOrd="0" destOrd="0" presId="urn:microsoft.com/office/officeart/2008/layout/HexagonCluster"/>
    <dgm:cxn modelId="{F8E7917A-233C-A240-A335-02DB3E8D086D}" type="presParOf" srcId="{FB725149-CD14-CD4D-9282-0AEBB0E82F88}" destId="{23A91784-7E59-2546-90D6-8D29E2F4B909}" srcOrd="2" destOrd="0" presId="urn:microsoft.com/office/officeart/2008/layout/HexagonCluster"/>
    <dgm:cxn modelId="{BFC33C5F-E1F6-DE48-B661-FD9D5555B683}" type="presParOf" srcId="{23A91784-7E59-2546-90D6-8D29E2F4B909}" destId="{FD583D73-3E34-724B-85F2-594C5DF6601E}" srcOrd="0" destOrd="0" presId="urn:microsoft.com/office/officeart/2008/layout/HexagonCluster"/>
    <dgm:cxn modelId="{AD5DAF02-4B6F-BE40-8E12-3E72BDF1D05E}" type="presParOf" srcId="{FB725149-CD14-CD4D-9282-0AEBB0E82F88}" destId="{609684B8-553E-C845-ABC3-CB60AE4CB0DA}" srcOrd="3" destOrd="0" presId="urn:microsoft.com/office/officeart/2008/layout/HexagonCluster"/>
    <dgm:cxn modelId="{7B593EBE-43B6-EB4D-93A8-E05A2678A6D7}" type="presParOf" srcId="{609684B8-553E-C845-ABC3-CB60AE4CB0DA}" destId="{01550DD3-039E-314C-8B0C-B8F5E4D75BEF}" srcOrd="0" destOrd="0" presId="urn:microsoft.com/office/officeart/2008/layout/HexagonCluster"/>
    <dgm:cxn modelId="{151D67E4-08B7-AA4E-A4AD-2A52EC50678B}" type="presParOf" srcId="{FB725149-CD14-CD4D-9282-0AEBB0E82F88}" destId="{7E2A5CD2-FCEC-1049-B91B-572EE7F0F493}" srcOrd="4" destOrd="0" presId="urn:microsoft.com/office/officeart/2008/layout/HexagonCluster"/>
    <dgm:cxn modelId="{90451A6E-BF35-9843-B9E0-6EE25467024E}" type="presParOf" srcId="{7E2A5CD2-FCEC-1049-B91B-572EE7F0F493}" destId="{CA5F6CBC-ACAD-E646-BD49-5F5E51BF4D6E}" srcOrd="0" destOrd="0" presId="urn:microsoft.com/office/officeart/2008/layout/HexagonCluster"/>
    <dgm:cxn modelId="{5F85C44B-82BC-6D41-A3ED-007C402A5EEC}" type="presParOf" srcId="{FB725149-CD14-CD4D-9282-0AEBB0E82F88}" destId="{A3593651-21B0-A249-9664-B8D4FE247B8A}" srcOrd="5" destOrd="0" presId="urn:microsoft.com/office/officeart/2008/layout/HexagonCluster"/>
    <dgm:cxn modelId="{91F7D6C4-918E-2741-9BD8-746A9220BC4A}" type="presParOf" srcId="{A3593651-21B0-A249-9664-B8D4FE247B8A}" destId="{3455948E-D002-3844-A653-6923F0E7C2AA}" srcOrd="0" destOrd="0" presId="urn:microsoft.com/office/officeart/2008/layout/HexagonCluster"/>
    <dgm:cxn modelId="{ECB53508-AAAE-7444-A3EE-CBEBF4DC54BE}" type="presParOf" srcId="{FB725149-CD14-CD4D-9282-0AEBB0E82F88}" destId="{648F3000-9FD7-254C-8A07-73A7345968E1}" srcOrd="6" destOrd="0" presId="urn:microsoft.com/office/officeart/2008/layout/HexagonCluster"/>
    <dgm:cxn modelId="{4A24748D-329A-7E49-8EF0-F5A3C6290402}" type="presParOf" srcId="{648F3000-9FD7-254C-8A07-73A7345968E1}" destId="{09797EB1-C36F-2445-8540-51EB0E9FF5CC}" srcOrd="0" destOrd="0" presId="urn:microsoft.com/office/officeart/2008/layout/HexagonCluster"/>
    <dgm:cxn modelId="{0665D508-3A32-BC4C-94DA-E99FA8E39434}" type="presParOf" srcId="{FB725149-CD14-CD4D-9282-0AEBB0E82F88}" destId="{37218052-B65C-A44E-ADF8-0D206FAE825A}" srcOrd="7" destOrd="0" presId="urn:microsoft.com/office/officeart/2008/layout/HexagonCluster"/>
    <dgm:cxn modelId="{3FE5116E-69DC-2541-84C7-7E6249406CA0}" type="presParOf" srcId="{37218052-B65C-A44E-ADF8-0D206FAE825A}" destId="{71129EDE-3411-BF48-8237-883F99957AB8}" srcOrd="0" destOrd="0" presId="urn:microsoft.com/office/officeart/2008/layout/HexagonCluster"/>
    <dgm:cxn modelId="{F7DE524E-7CA8-754E-830A-6F52DB9626E9}" type="presParOf" srcId="{FB725149-CD14-CD4D-9282-0AEBB0E82F88}" destId="{4B8B8FD9-3141-A544-BA07-6650B4636B04}" srcOrd="8" destOrd="0" presId="urn:microsoft.com/office/officeart/2008/layout/HexagonCluster"/>
    <dgm:cxn modelId="{C0597430-69BA-5145-86B9-31883E6A63F7}" type="presParOf" srcId="{4B8B8FD9-3141-A544-BA07-6650B4636B04}" destId="{D7F6501E-D333-9941-A7A2-BC22FBFFD9C0}" srcOrd="0" destOrd="0" presId="urn:microsoft.com/office/officeart/2008/layout/HexagonCluster"/>
    <dgm:cxn modelId="{2C966589-9C84-8449-8802-C4B190A14483}" type="presParOf" srcId="{FB725149-CD14-CD4D-9282-0AEBB0E82F88}" destId="{C690DB41-8BFB-F548-B274-4C47A7B81356}" srcOrd="9" destOrd="0" presId="urn:microsoft.com/office/officeart/2008/layout/HexagonCluster"/>
    <dgm:cxn modelId="{FC2001A9-F67B-8347-924F-8E8632A03E6E}" type="presParOf" srcId="{C690DB41-8BFB-F548-B274-4C47A7B81356}" destId="{3C156A1D-3837-E54D-B4CF-F7339B786A36}" srcOrd="0" destOrd="0" presId="urn:microsoft.com/office/officeart/2008/layout/HexagonCluster"/>
    <dgm:cxn modelId="{EF65BB90-6EAC-3946-8DE3-23A7D13BA28C}" type="presParOf" srcId="{FB725149-CD14-CD4D-9282-0AEBB0E82F88}" destId="{1B7971FA-3F7C-3C48-89A1-B08F38DC53E7}" srcOrd="10" destOrd="0" presId="urn:microsoft.com/office/officeart/2008/layout/HexagonCluster"/>
    <dgm:cxn modelId="{372A7A02-DC2B-4749-90F5-4EE329D650A2}" type="presParOf" srcId="{1B7971FA-3F7C-3C48-89A1-B08F38DC53E7}" destId="{F164A5E9-146C-6244-B0F5-0BCC27346181}" srcOrd="0" destOrd="0" presId="urn:microsoft.com/office/officeart/2008/layout/HexagonCluster"/>
    <dgm:cxn modelId="{2749A576-9827-044E-951A-B74CE7A21B65}" type="presParOf" srcId="{FB725149-CD14-CD4D-9282-0AEBB0E82F88}" destId="{A9E77827-E080-0C47-8283-4975FC3A12FE}" srcOrd="11" destOrd="0" presId="urn:microsoft.com/office/officeart/2008/layout/HexagonCluster"/>
    <dgm:cxn modelId="{5F1FD3DF-D0A1-7B4B-AFF9-60BC94CEAA63}" type="presParOf" srcId="{A9E77827-E080-0C47-8283-4975FC3A12FE}" destId="{94D2E389-547E-AD47-8FD0-FC40B7350F8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903C-FC75-3448-A4EF-F971CCE2A521}">
      <dsp:nvSpPr>
        <dsp:cNvPr id="0" name=""/>
        <dsp:cNvSpPr/>
      </dsp:nvSpPr>
      <dsp:spPr>
        <a:xfrm>
          <a:off x="1888561" y="3492053"/>
          <a:ext cx="2209349" cy="1904844"/>
        </a:xfrm>
        <a:prstGeom prst="hexagon">
          <a:avLst>
            <a:gd name="adj" fmla="val 25000"/>
            <a:gd name="vf" fmla="val 115470"/>
          </a:avLst>
        </a:prstGeom>
        <a:solidFill>
          <a:schemeClr val="tx2"/>
        </a:solidFill>
        <a:ln w="31750" cap="flat" cmpd="sng" algn="ctr">
          <a:solidFill>
            <a:schemeClr val="tx2"/>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it-IT" sz="2200" kern="1200" dirty="0" smtClean="0">
              <a:effectLst>
                <a:outerShdw blurRad="50800" dist="38100" dir="2700000" algn="tl" rotWithShape="0">
                  <a:prstClr val="black">
                    <a:alpha val="40000"/>
                  </a:prstClr>
                </a:outerShdw>
              </a:effectLst>
            </a:rPr>
            <a:t>3.</a:t>
          </a:r>
        </a:p>
        <a:p>
          <a:pPr lvl="0" algn="ctr" defTabSz="977900">
            <a:lnSpc>
              <a:spcPct val="90000"/>
            </a:lnSpc>
            <a:spcBef>
              <a:spcPct val="0"/>
            </a:spcBef>
            <a:spcAft>
              <a:spcPct val="35000"/>
            </a:spcAft>
          </a:pPr>
          <a:r>
            <a:rPr lang="it-IT" sz="2200" kern="1200" dirty="0" smtClean="0">
              <a:effectLst>
                <a:outerShdw blurRad="50800" dist="38100" dir="2700000" algn="tl" rotWithShape="0">
                  <a:prstClr val="black">
                    <a:alpha val="40000"/>
                  </a:prstClr>
                </a:outerShdw>
              </a:effectLst>
            </a:rPr>
            <a:t>Conclusioni</a:t>
          </a:r>
        </a:p>
      </dsp:txBody>
      <dsp:txXfrm>
        <a:off x="2231410" y="3787649"/>
        <a:ext cx="1523651" cy="1313652"/>
      </dsp:txXfrm>
    </dsp:sp>
    <dsp:sp modelId="{380E26B7-FDC1-B54D-8830-5A9D4E7A56E7}">
      <dsp:nvSpPr>
        <dsp:cNvPr id="0" name=""/>
        <dsp:cNvSpPr/>
      </dsp:nvSpPr>
      <dsp:spPr>
        <a:xfrm>
          <a:off x="1945957" y="4333003"/>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83D73-3E34-724B-85F2-594C5DF6601E}">
      <dsp:nvSpPr>
        <dsp:cNvPr id="0" name=""/>
        <dsp:cNvSpPr/>
      </dsp:nvSpPr>
      <dsp:spPr>
        <a:xfrm>
          <a:off x="0" y="2468923"/>
          <a:ext cx="2209349" cy="190484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31750" cap="flat" cmpd="sng" algn="ctr">
          <a:solidFill>
            <a:srgbClr val="1782BF"/>
          </a:solidFill>
          <a:prstDash val="solid"/>
        </a:ln>
        <a:effectLst/>
      </dsp:spPr>
      <dsp:style>
        <a:lnRef idx="2">
          <a:scrgbClr r="0" g="0" b="0"/>
        </a:lnRef>
        <a:fillRef idx="1">
          <a:scrgbClr r="0" g="0" b="0"/>
        </a:fillRef>
        <a:effectRef idx="0">
          <a:scrgbClr r="0" g="0" b="0"/>
        </a:effectRef>
        <a:fontRef idx="minor"/>
      </dsp:style>
    </dsp:sp>
    <dsp:sp modelId="{01550DD3-039E-314C-8B0C-B8F5E4D75BEF}">
      <dsp:nvSpPr>
        <dsp:cNvPr id="0" name=""/>
        <dsp:cNvSpPr/>
      </dsp:nvSpPr>
      <dsp:spPr>
        <a:xfrm>
          <a:off x="1504087" y="4122137"/>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5F6CBC-ACAD-E646-BD49-5F5E51BF4D6E}">
      <dsp:nvSpPr>
        <dsp:cNvPr id="0" name=""/>
        <dsp:cNvSpPr/>
      </dsp:nvSpPr>
      <dsp:spPr>
        <a:xfrm>
          <a:off x="3770833" y="2446276"/>
          <a:ext cx="2209349" cy="1904844"/>
        </a:xfrm>
        <a:prstGeom prst="hexagon">
          <a:avLst>
            <a:gd name="adj" fmla="val 25000"/>
            <a:gd name="vf" fmla="val 115470"/>
          </a:avLst>
        </a:prstGeom>
        <a:solidFill>
          <a:schemeClr val="accent3">
            <a:hueOff val="0"/>
            <a:satOff val="0"/>
            <a:lumOff val="0"/>
            <a:alphaOff val="0"/>
          </a:schemeClr>
        </a:solidFill>
        <a:ln w="317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it-IT" sz="2200" kern="1200" dirty="0" smtClean="0">
              <a:effectLst>
                <a:outerShdw blurRad="50800" dist="38100" dir="2700000" algn="tl" rotWithShape="0">
                  <a:prstClr val="black">
                    <a:alpha val="40000"/>
                  </a:prstClr>
                </a:outerShdw>
              </a:effectLst>
            </a:rPr>
            <a:t>2.</a:t>
          </a:r>
        </a:p>
        <a:p>
          <a:pPr lvl="0" algn="ctr" defTabSz="977900">
            <a:lnSpc>
              <a:spcPct val="90000"/>
            </a:lnSpc>
            <a:spcBef>
              <a:spcPct val="0"/>
            </a:spcBef>
            <a:spcAft>
              <a:spcPct val="35000"/>
            </a:spcAft>
          </a:pPr>
          <a:r>
            <a:rPr lang="it-IT" sz="2200" kern="1200" dirty="0" smtClean="0">
              <a:effectLst>
                <a:outerShdw blurRad="50800" dist="38100" dir="2700000" algn="tl" rotWithShape="0">
                  <a:prstClr val="black">
                    <a:alpha val="40000"/>
                  </a:prstClr>
                </a:outerShdw>
              </a:effectLst>
            </a:rPr>
            <a:t>Questioni di Privacy</a:t>
          </a:r>
          <a:endParaRPr lang="it-IT" sz="2200" kern="1200" dirty="0">
            <a:effectLst>
              <a:outerShdw blurRad="50800" dist="38100" dir="2700000" algn="tl" rotWithShape="0">
                <a:prstClr val="black">
                  <a:alpha val="40000"/>
                </a:prstClr>
              </a:outerShdw>
            </a:effectLst>
          </a:endParaRPr>
        </a:p>
      </dsp:txBody>
      <dsp:txXfrm>
        <a:off x="4113682" y="2741872"/>
        <a:ext cx="1523651" cy="1313652"/>
      </dsp:txXfrm>
    </dsp:sp>
    <dsp:sp modelId="{3455948E-D002-3844-A653-6923F0E7C2AA}">
      <dsp:nvSpPr>
        <dsp:cNvPr id="0" name=""/>
        <dsp:cNvSpPr/>
      </dsp:nvSpPr>
      <dsp:spPr>
        <a:xfrm>
          <a:off x="5281211" y="4097477"/>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97EB1-C36F-2445-8540-51EB0E9FF5CC}">
      <dsp:nvSpPr>
        <dsp:cNvPr id="0" name=""/>
        <dsp:cNvSpPr/>
      </dsp:nvSpPr>
      <dsp:spPr>
        <a:xfrm>
          <a:off x="5653105" y="3492053"/>
          <a:ext cx="2209349" cy="1904844"/>
        </a:xfrm>
        <a:prstGeom prst="hexagon">
          <a:avLst>
            <a:gd name="adj" fmla="val 25000"/>
            <a:gd name="vf" fmla="val 115470"/>
          </a:avLst>
        </a:prstGeom>
        <a:blipFill rotWithShape="1">
          <a:blip xmlns:r="http://schemas.openxmlformats.org/officeDocument/2006/relationships" r:embed="rId2"/>
          <a:stretch>
            <a:fillRect/>
          </a:stretch>
        </a:blipFill>
        <a:ln w="317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29EDE-3411-BF48-8237-883F99957AB8}">
      <dsp:nvSpPr>
        <dsp:cNvPr id="0" name=""/>
        <dsp:cNvSpPr/>
      </dsp:nvSpPr>
      <dsp:spPr>
        <a:xfrm>
          <a:off x="5710501" y="4333003"/>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6501E-D333-9941-A7A2-BC22FBFFD9C0}">
      <dsp:nvSpPr>
        <dsp:cNvPr id="0" name=""/>
        <dsp:cNvSpPr/>
      </dsp:nvSpPr>
      <dsp:spPr>
        <a:xfrm>
          <a:off x="1888561" y="1405028"/>
          <a:ext cx="2209349" cy="1904844"/>
        </a:xfrm>
        <a:prstGeom prst="hexagon">
          <a:avLst>
            <a:gd name="adj" fmla="val 25000"/>
            <a:gd name="vf" fmla="val 115470"/>
          </a:avLst>
        </a:prstGeom>
        <a:solidFill>
          <a:schemeClr val="accent4">
            <a:hueOff val="0"/>
            <a:satOff val="0"/>
            <a:lumOff val="0"/>
            <a:alphaOff val="0"/>
          </a:schemeClr>
        </a:solidFill>
        <a:ln w="317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it-IT" sz="2200" kern="1200" dirty="0" smtClean="0">
              <a:effectLst>
                <a:outerShdw blurRad="50800" dist="38100" dir="2700000" algn="tl" rotWithShape="0">
                  <a:prstClr val="black">
                    <a:alpha val="40000"/>
                  </a:prstClr>
                </a:outerShdw>
              </a:effectLst>
            </a:rPr>
            <a:t>1.</a:t>
          </a:r>
          <a:br>
            <a:rPr lang="it-IT" sz="2200" kern="1200" dirty="0" smtClean="0">
              <a:effectLst>
                <a:outerShdw blurRad="50800" dist="38100" dir="2700000" algn="tl" rotWithShape="0">
                  <a:prstClr val="black">
                    <a:alpha val="40000"/>
                  </a:prstClr>
                </a:outerShdw>
              </a:effectLst>
            </a:rPr>
          </a:br>
          <a:r>
            <a:rPr lang="it-IT" sz="2200" kern="1200" dirty="0" smtClean="0">
              <a:effectLst>
                <a:outerShdw blurRad="50800" dist="38100" dir="2700000" algn="tl" rotWithShape="0">
                  <a:prstClr val="black">
                    <a:alpha val="40000"/>
                  </a:prstClr>
                </a:outerShdw>
              </a:effectLst>
            </a:rPr>
            <a:t>Social Network a confronto</a:t>
          </a:r>
        </a:p>
      </dsp:txBody>
      <dsp:txXfrm>
        <a:off x="2231410" y="1700624"/>
        <a:ext cx="1523651" cy="1313652"/>
      </dsp:txXfrm>
    </dsp:sp>
    <dsp:sp modelId="{3C156A1D-3837-E54D-B4CF-F7339B786A36}">
      <dsp:nvSpPr>
        <dsp:cNvPr id="0" name=""/>
        <dsp:cNvSpPr/>
      </dsp:nvSpPr>
      <dsp:spPr>
        <a:xfrm>
          <a:off x="3386359" y="1446295"/>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4A5E9-146C-6244-B0F5-0BCC27346181}">
      <dsp:nvSpPr>
        <dsp:cNvPr id="0" name=""/>
        <dsp:cNvSpPr/>
      </dsp:nvSpPr>
      <dsp:spPr>
        <a:xfrm>
          <a:off x="3770833" y="364283"/>
          <a:ext cx="2209349" cy="190484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317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2E389-547E-AD47-8FD0-FC40B7350F8F}">
      <dsp:nvSpPr>
        <dsp:cNvPr id="0" name=""/>
        <dsp:cNvSpPr/>
      </dsp:nvSpPr>
      <dsp:spPr>
        <a:xfrm>
          <a:off x="3836091" y="1200703"/>
          <a:ext cx="258674" cy="222944"/>
        </a:xfrm>
        <a:prstGeom prst="hexagon">
          <a:avLst>
            <a:gd name="adj" fmla="val 25000"/>
            <a:gd name="vf" fmla="val 115470"/>
          </a:avLst>
        </a:prstGeom>
        <a:solidFill>
          <a:schemeClr val="lt1">
            <a:hueOff val="0"/>
            <a:satOff val="0"/>
            <a:lumOff val="0"/>
            <a:alphaOff val="0"/>
          </a:schemeClr>
        </a:solidFill>
        <a:ln w="317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9"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96401" cy="7010400"/>
          </a:xfrm>
          <a:prstGeom prst="rect">
            <a:avLst/>
          </a:prstGeom>
        </p:spPr>
      </p:pic>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022823" y="2961459"/>
            <a:ext cx="7551601"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dirty="0"/>
          </a:p>
        </p:txBody>
      </p:sp>
      <p:grpSp>
        <p:nvGrpSpPr>
          <p:cNvPr id="14" name="Group 33"/>
          <p:cNvGrpSpPr/>
          <p:nvPr userDrawn="1"/>
        </p:nvGrpSpPr>
        <p:grpSpPr>
          <a:xfrm>
            <a:off x="9144" y="0"/>
            <a:ext cx="9125712" cy="3035300"/>
            <a:chOff x="9144" y="3810000"/>
            <a:chExt cx="9125712" cy="3035300"/>
          </a:xfrm>
        </p:grpSpPr>
        <p:sp>
          <p:nvSpPr>
            <p:cNvPr id="1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144" y="2476500"/>
            <a:ext cx="9125712" cy="39247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it-IT" smtClean="0"/>
              <a:t>Fare clic per modificare stile</a:t>
            </a:r>
            <a:endParaRPr/>
          </a:p>
        </p:txBody>
      </p:sp>
      <p:sp>
        <p:nvSpPr>
          <p:cNvPr id="3" name="Picture Placeholder 2"/>
          <p:cNvSpPr>
            <a:spLocks noGrp="1"/>
          </p:cNvSpPr>
          <p:nvPr>
            <p:ph type="pic" idx="1"/>
          </p:nvPr>
        </p:nvSpPr>
        <p:spPr>
          <a:xfrm rot="21416935">
            <a:off x="414291" y="106251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grpSp>
        <p:nvGrpSpPr>
          <p:cNvPr id="34" name="Group 33"/>
          <p:cNvGrpSpPr/>
          <p:nvPr/>
        </p:nvGrpSpPr>
        <p:grpSpPr>
          <a:xfrm>
            <a:off x="0" y="3790910"/>
            <a:ext cx="9125712" cy="2643188"/>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
        <p:nvSpPr>
          <p:cNvPr id="11" name="Rectangle 30"/>
          <p:cNvSpPr/>
          <p:nvPr userDrawn="1"/>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magini sopra didascalia">
    <p:spTree>
      <p:nvGrpSpPr>
        <p:cNvPr id="1" name=""/>
        <p:cNvGrpSpPr/>
        <p:nvPr/>
      </p:nvGrpSpPr>
      <p:grpSpPr>
        <a:xfrm>
          <a:off x="0" y="0"/>
          <a:ext cx="0" cy="0"/>
          <a:chOff x="0" y="0"/>
          <a:chExt cx="0" cy="0"/>
        </a:xfrm>
      </p:grpSpPr>
      <p:grpSp>
        <p:nvGrpSpPr>
          <p:cNvPr id="36" name="Group 35"/>
          <p:cNvGrpSpPr/>
          <p:nvPr/>
        </p:nvGrpSpPr>
        <p:grpSpPr>
          <a:xfrm>
            <a:off x="9144" y="3810000"/>
            <a:ext cx="9125712" cy="2577352"/>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9"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96401" cy="7010400"/>
          </a:xfrm>
          <a:prstGeom prst="rect">
            <a:avLst/>
          </a:prstGeom>
        </p:spPr>
      </p:pic>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022823" y="2961459"/>
            <a:ext cx="7551601"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dirty="0"/>
          </a:p>
        </p:txBody>
      </p:sp>
      <p:grpSp>
        <p:nvGrpSpPr>
          <p:cNvPr id="14" name="Group 33"/>
          <p:cNvGrpSpPr/>
          <p:nvPr userDrawn="1"/>
        </p:nvGrpSpPr>
        <p:grpSpPr>
          <a:xfrm>
            <a:off x="9144" y="0"/>
            <a:ext cx="9125712" cy="3035300"/>
            <a:chOff x="9144" y="3810000"/>
            <a:chExt cx="9125712" cy="3035300"/>
          </a:xfrm>
        </p:grpSpPr>
        <p:sp>
          <p:nvSpPr>
            <p:cNvPr id="1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351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userDrawn="1"/>
        </p:nvSpPr>
        <p:spPr>
          <a:xfrm>
            <a:off x="0" y="6421140"/>
            <a:ext cx="9144000" cy="4368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pic>
        <p:nvPicPr>
          <p:cNvPr id="10" name="Immagine 9"/>
          <p:cNvPicPr>
            <a:picLocks noChangeAspect="1"/>
          </p:cNvPicPr>
          <p:nvPr userDrawn="1"/>
        </p:nvPicPr>
        <p:blipFill rotWithShape="1">
          <a:blip r:embed="rId2" cstate="screen">
            <a:extLst>
              <a:ext uri="{28A0092B-C50C-407E-A947-70E740481C1C}">
                <a14:useLocalDpi xmlns:a14="http://schemas.microsoft.com/office/drawing/2010/main"/>
              </a:ext>
            </a:extLst>
          </a:blip>
          <a:srcRect t="15190" b="36274"/>
          <a:stretch/>
        </p:blipFill>
        <p:spPr>
          <a:xfrm>
            <a:off x="2897834" y="6421140"/>
            <a:ext cx="3348333" cy="365125"/>
          </a:xfrm>
          <a:prstGeom prst="rect">
            <a:avLst/>
          </a:prstGeom>
        </p:spPr>
      </p:pic>
    </p:spTree>
    <p:extLst>
      <p:ext uri="{BB962C8B-B14F-4D97-AF65-F5344CB8AC3E}">
        <p14:creationId xmlns:p14="http://schemas.microsoft.com/office/powerpoint/2010/main" val="258239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pic>
        <p:nvPicPr>
          <p:cNvPr id="37"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270914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it-IT" smtClean="0"/>
              <a:t>Fare clic per modificare stile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4"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536" y="14952"/>
            <a:ext cx="9144000" cy="6858000"/>
          </a:xfrm>
          <a:prstGeom prst="rect">
            <a:avLst/>
          </a:prstGeom>
        </p:spPr>
      </p:pic>
    </p:spTree>
    <p:extLst>
      <p:ext uri="{BB962C8B-B14F-4D97-AF65-F5344CB8AC3E}">
        <p14:creationId xmlns:p14="http://schemas.microsoft.com/office/powerpoint/2010/main" val="902703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23179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ttangolo 6"/>
          <p:cNvSpPr/>
          <p:nvPr userDrawn="1"/>
        </p:nvSpPr>
        <p:spPr>
          <a:xfrm>
            <a:off x="0" y="6421140"/>
            <a:ext cx="9144000" cy="4368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pic>
        <p:nvPicPr>
          <p:cNvPr id="10" name="Immagine 9"/>
          <p:cNvPicPr>
            <a:picLocks noChangeAspect="1"/>
          </p:cNvPicPr>
          <p:nvPr userDrawn="1"/>
        </p:nvPicPr>
        <p:blipFill rotWithShape="1">
          <a:blip r:embed="rId2" cstate="screen">
            <a:extLst>
              <a:ext uri="{28A0092B-C50C-407E-A947-70E740481C1C}">
                <a14:useLocalDpi xmlns:a14="http://schemas.microsoft.com/office/drawing/2010/main"/>
              </a:ext>
            </a:extLst>
          </a:blip>
          <a:srcRect t="15190" b="36274"/>
          <a:stretch/>
        </p:blipFill>
        <p:spPr>
          <a:xfrm>
            <a:off x="2897834" y="6421140"/>
            <a:ext cx="3348333" cy="36512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28/06/15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3540082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28/06/15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184325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28/06/15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20418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it-IT" smtClean="0"/>
              <a:t>Fare clic per modificare stile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593089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userDrawn="1"/>
        </p:nvSpPr>
        <p:spPr>
          <a:xfrm>
            <a:off x="9144" y="2476500"/>
            <a:ext cx="9125712" cy="39247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2865691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grpSp>
        <p:nvGrpSpPr>
          <p:cNvPr id="34" name="Group 33"/>
          <p:cNvGrpSpPr/>
          <p:nvPr/>
        </p:nvGrpSpPr>
        <p:grpSpPr>
          <a:xfrm>
            <a:off x="0" y="3790910"/>
            <a:ext cx="9125712" cy="2643188"/>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
        <p:nvSpPr>
          <p:cNvPr id="11" name="Rectangle 30"/>
          <p:cNvSpPr/>
          <p:nvPr userDrawn="1"/>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71140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 Immagini sopra didascalia">
    <p:spTree>
      <p:nvGrpSpPr>
        <p:cNvPr id="1" name=""/>
        <p:cNvGrpSpPr/>
        <p:nvPr/>
      </p:nvGrpSpPr>
      <p:grpSpPr>
        <a:xfrm>
          <a:off x="0" y="0"/>
          <a:ext cx="0" cy="0"/>
          <a:chOff x="0" y="0"/>
          <a:chExt cx="0" cy="0"/>
        </a:xfrm>
      </p:grpSpPr>
      <p:grpSp>
        <p:nvGrpSpPr>
          <p:cNvPr id="36" name="Group 35"/>
          <p:cNvGrpSpPr/>
          <p:nvPr/>
        </p:nvGrpSpPr>
        <p:grpSpPr>
          <a:xfrm>
            <a:off x="9144" y="3810000"/>
            <a:ext cx="9125712" cy="2577352"/>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it-IT" smtClean="0"/>
              <a:t>Fare clic per modificare stile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extLst>
      <p:ext uri="{BB962C8B-B14F-4D97-AF65-F5344CB8AC3E}">
        <p14:creationId xmlns:p14="http://schemas.microsoft.com/office/powerpoint/2010/main" val="275663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4021916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28/06/15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‹n.›</a:t>
            </a:fld>
            <a:endParaRPr lang="en-US"/>
          </a:p>
        </p:txBody>
      </p:sp>
    </p:spTree>
    <p:extLst>
      <p:ext uri="{BB962C8B-B14F-4D97-AF65-F5344CB8AC3E}">
        <p14:creationId xmlns:p14="http://schemas.microsoft.com/office/powerpoint/2010/main" val="63737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it-IT" smtClean="0"/>
              <a:t>Fare clic per modificare stile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pic>
        <p:nvPicPr>
          <p:cNvPr id="37"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it-IT" smtClean="0"/>
              <a:t>Fare clic per modificare stile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4" name="Picture 6" descr="TextSlideOverlay.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536" y="14952"/>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28/06/15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28/06/15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28/06/15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it-IT" smtClean="0"/>
              <a:t>Fare clic per modificare stile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8F1B69E8-23E9-4C1F-AA2B-3C5BA6EDBEAE}" type="datetimeFigureOut">
              <a:rPr lang="en-US" smtClean="0"/>
              <a:t>28/06/15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28/06/15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‹n.›</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Immagine 12"/>
          <p:cNvPicPr>
            <a:picLocks noChangeAspect="1"/>
          </p:cNvPicPr>
          <p:nvPr userDrawn="1"/>
        </p:nvPicPr>
        <p:blipFill rotWithShape="1">
          <a:blip r:embed="rId17"/>
          <a:srcRect t="19519" r="69950" b="38663"/>
          <a:stretch/>
        </p:blipFill>
        <p:spPr>
          <a:xfrm>
            <a:off x="3151909" y="6400801"/>
            <a:ext cx="2747818" cy="4572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28/06/15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‹n.›</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4652326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youtube.com/watch?v=xxHJLXXAas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 Id="rId3"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4.xml"/><Relationship Id="rId2"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2"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 Id="rId3"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pdlvimeocdn-a.akamaihd.net/39948/732/207998503.mp4?token2=1435516494_8e4385e7b41c171a4a10115af700d925&amp;amp;aksessionid=b1b229ccd9d7fb5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96200" y="2961459"/>
            <a:ext cx="7551601" cy="1612607"/>
          </a:xfrm>
          <a:effectLst>
            <a:outerShdw blurRad="50800" dist="38100" dir="2700000" algn="tl" rotWithShape="0">
              <a:prstClr val="black">
                <a:alpha val="40000"/>
              </a:prstClr>
            </a:outerShdw>
          </a:effectLst>
        </p:spPr>
        <p:txBody>
          <a:bodyPr/>
          <a:lstStyle/>
          <a:p>
            <a:pPr algn="ctr"/>
            <a:r>
              <a:rPr lang="it-IT" dirty="0" smtClean="0"/>
              <a:t>Enterprise Social Network</a:t>
            </a:r>
            <a:endParaRPr lang="it-IT" dirty="0"/>
          </a:p>
        </p:txBody>
      </p:sp>
      <p:sp>
        <p:nvSpPr>
          <p:cNvPr id="3" name="Sottotitolo 2"/>
          <p:cNvSpPr>
            <a:spLocks noGrp="1"/>
          </p:cNvSpPr>
          <p:nvPr>
            <p:ph type="subTitle" idx="1"/>
          </p:nvPr>
        </p:nvSpPr>
        <p:spPr>
          <a:xfrm>
            <a:off x="1371600" y="4639433"/>
            <a:ext cx="6400800" cy="914400"/>
          </a:xfrm>
          <a:effectLst>
            <a:outerShdw blurRad="50800" dist="38100" dir="2700000" algn="tl" rotWithShape="0">
              <a:prstClr val="black">
                <a:alpha val="40000"/>
              </a:prstClr>
            </a:outerShdw>
          </a:effectLst>
        </p:spPr>
        <p:txBody>
          <a:bodyPr/>
          <a:lstStyle/>
          <a:p>
            <a:pPr algn="ctr"/>
            <a:r>
              <a:rPr lang="it-IT" dirty="0" smtClean="0"/>
              <a:t>Tra trasparenza dei processi lavorativi e controllo profilato del lavoratore</a:t>
            </a:r>
            <a:endParaRPr lang="it-IT" dirty="0"/>
          </a:p>
        </p:txBody>
      </p:sp>
      <p:sp>
        <p:nvSpPr>
          <p:cNvPr id="6" name="Sottotitolo 2"/>
          <p:cNvSpPr txBox="1">
            <a:spLocks/>
          </p:cNvSpPr>
          <p:nvPr/>
        </p:nvSpPr>
        <p:spPr>
          <a:xfrm>
            <a:off x="4062000" y="2205193"/>
            <a:ext cx="4929786" cy="732405"/>
          </a:xfrm>
          <a:prstGeom prst="rect">
            <a:avLst/>
          </a:prstGeom>
        </p:spPr>
        <p:txBody>
          <a:bodyPr vert="horz" lIns="91440" tIns="45720" rIns="91440" bIns="45720" rtlCol="0" anchor="ctr" anchorCtr="0">
            <a:noAutofit/>
          </a:bodyPr>
          <a:lstStyle>
            <a:lvl1pPr marL="0" indent="0" algn="l"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ctr" defTabSz="914400" rtl="0" eaLnBrk="1" latinLnBrk="0" hangingPunct="1">
              <a:spcBef>
                <a:spcPts val="0"/>
              </a:spcBef>
              <a:spcAft>
                <a:spcPts val="1000"/>
              </a:spcAft>
              <a:buFontTx/>
              <a:buNone/>
              <a:defRPr sz="22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ts val="0"/>
              </a:spcBef>
              <a:spcAft>
                <a:spcPts val="1000"/>
              </a:spcAft>
              <a:buFontTx/>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pPr algn="r"/>
            <a:r>
              <a:rPr lang="it-IT" sz="2800" dirty="0"/>
              <a:t>E</a:t>
            </a:r>
            <a:r>
              <a:rPr lang="it-IT" sz="2800" dirty="0" smtClean="0"/>
              <a:t>-</a:t>
            </a:r>
            <a:r>
              <a:rPr lang="it-IT" sz="2800" dirty="0"/>
              <a:t>P</a:t>
            </a:r>
            <a:r>
              <a:rPr lang="it-IT" sz="2800" dirty="0" smtClean="0"/>
              <a:t>rivacy XVII</a:t>
            </a:r>
            <a:br>
              <a:rPr lang="it-IT" sz="2800" dirty="0" smtClean="0"/>
            </a:br>
            <a:r>
              <a:rPr lang="it-IT" sz="2800" dirty="0" smtClean="0"/>
              <a:t>La </a:t>
            </a:r>
            <a:r>
              <a:rPr lang="it-IT" sz="2800" dirty="0"/>
              <a:t>trasparenza e la privacy</a:t>
            </a:r>
          </a:p>
          <a:p>
            <a:pPr algn="r"/>
            <a:endParaRPr lang="it-IT" sz="2800" dirty="0"/>
          </a:p>
        </p:txBody>
      </p:sp>
      <p:sp>
        <p:nvSpPr>
          <p:cNvPr id="7" name="Sottotitolo 2"/>
          <p:cNvSpPr txBox="1">
            <a:spLocks/>
          </p:cNvSpPr>
          <p:nvPr/>
        </p:nvSpPr>
        <p:spPr>
          <a:xfrm>
            <a:off x="101468" y="2276727"/>
            <a:ext cx="2842623" cy="589337"/>
          </a:xfrm>
          <a:prstGeom prst="rect">
            <a:avLst/>
          </a:prstGeom>
        </p:spPr>
        <p:txBody>
          <a:bodyPr vert="horz" lIns="91440" tIns="45720" rIns="91440" bIns="45720" rtlCol="0" anchor="ctr" anchorCtr="0">
            <a:noAutofit/>
          </a:bodyPr>
          <a:lstStyle>
            <a:lvl1pPr marL="0" indent="0" algn="l"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ctr" defTabSz="914400" rtl="0" eaLnBrk="1" latinLnBrk="0" hangingPunct="1">
              <a:spcBef>
                <a:spcPts val="0"/>
              </a:spcBef>
              <a:spcAft>
                <a:spcPts val="1000"/>
              </a:spcAft>
              <a:buFontTx/>
              <a:buNone/>
              <a:defRPr sz="22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ts val="0"/>
              </a:spcBef>
              <a:spcAft>
                <a:spcPts val="1000"/>
              </a:spcAft>
              <a:buFontTx/>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r>
              <a:rPr lang="it-IT" sz="2800" dirty="0" smtClean="0"/>
              <a:t>Roma,</a:t>
            </a:r>
          </a:p>
          <a:p>
            <a:r>
              <a:rPr lang="it-IT" sz="2800" dirty="0" smtClean="0"/>
              <a:t>2 e 3 luglio 2015</a:t>
            </a:r>
            <a:endParaRPr lang="it-IT" sz="2800" dirty="0"/>
          </a:p>
          <a:p>
            <a:endParaRPr lang="it-IT" sz="2800" dirty="0"/>
          </a:p>
        </p:txBody>
      </p:sp>
      <p:sp>
        <p:nvSpPr>
          <p:cNvPr id="8" name="Sottotitolo 2"/>
          <p:cNvSpPr txBox="1">
            <a:spLocks/>
          </p:cNvSpPr>
          <p:nvPr/>
        </p:nvSpPr>
        <p:spPr>
          <a:xfrm>
            <a:off x="1371600" y="5619201"/>
            <a:ext cx="6400800" cy="914400"/>
          </a:xfrm>
          <a:prstGeom prst="rect">
            <a:avLst/>
          </a:prstGeom>
        </p:spPr>
        <p:txBody>
          <a:bodyPr vert="horz" lIns="91440" tIns="45720" rIns="91440" bIns="45720" rtlCol="0" anchor="ctr" anchorCtr="0">
            <a:normAutofit/>
          </a:bodyPr>
          <a:lstStyle>
            <a:lvl1pPr marL="0" indent="0" algn="l"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ctr" defTabSz="914400" rtl="0" eaLnBrk="1" latinLnBrk="0" hangingPunct="1">
              <a:spcBef>
                <a:spcPts val="0"/>
              </a:spcBef>
              <a:spcAft>
                <a:spcPts val="1000"/>
              </a:spcAft>
              <a:buFontTx/>
              <a:buNone/>
              <a:defRPr sz="22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ts val="0"/>
              </a:spcBef>
              <a:spcAft>
                <a:spcPts val="1000"/>
              </a:spcAft>
              <a:buFontTx/>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pPr algn="ctr"/>
            <a:r>
              <a:rPr lang="it-IT" dirty="0" smtClean="0"/>
              <a:t>di Marta Ghiglioni e Simone </a:t>
            </a:r>
            <a:r>
              <a:rPr lang="it-IT" dirty="0" err="1" smtClean="0"/>
              <a:t>Bonavita</a:t>
            </a:r>
            <a:endParaRPr lang="it-IT" dirty="0"/>
          </a:p>
        </p:txBody>
      </p:sp>
      <p:pic>
        <p:nvPicPr>
          <p:cNvPr id="5" name="Immagin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17107" y="55665"/>
            <a:ext cx="3909786" cy="1529916"/>
          </a:xfrm>
          <a:prstGeom prst="rect">
            <a:avLst/>
          </a:prstGeom>
        </p:spPr>
      </p:pic>
    </p:spTree>
    <p:extLst>
      <p:ext uri="{BB962C8B-B14F-4D97-AF65-F5344CB8AC3E}">
        <p14:creationId xmlns:p14="http://schemas.microsoft.com/office/powerpoint/2010/main" val="14744360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3105835"/>
            <a:ext cx="4572000" cy="646331"/>
          </a:xfrm>
          <a:prstGeom prst="rect">
            <a:avLst/>
          </a:prstGeom>
        </p:spPr>
        <p:txBody>
          <a:bodyPr>
            <a:spAutoFit/>
          </a:bodyPr>
          <a:lstStyle/>
          <a:p>
            <a:r>
              <a:rPr lang="it-IT" dirty="0">
                <a:hlinkClick r:id="rId2"/>
              </a:rPr>
              <a:t>https://www.youtube.com/watch?v=</a:t>
            </a:r>
            <a:r>
              <a:rPr lang="it-IT" dirty="0" smtClean="0">
                <a:hlinkClick r:id="rId2"/>
              </a:rPr>
              <a:t>xxHJLXXAask</a:t>
            </a:r>
            <a:r>
              <a:rPr lang="it-IT" dirty="0" smtClean="0"/>
              <a:t> </a:t>
            </a:r>
            <a:endParaRPr lang="it-IT" dirty="0"/>
          </a:p>
        </p:txBody>
      </p:sp>
    </p:spTree>
    <p:extLst>
      <p:ext uri="{BB962C8B-B14F-4D97-AF65-F5344CB8AC3E}">
        <p14:creationId xmlns:p14="http://schemas.microsoft.com/office/powerpoint/2010/main" val="791703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6" descr="10832-NMSIL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1338992">
            <a:off x="4370089" y="789945"/>
            <a:ext cx="4329278" cy="3340716"/>
          </a:xfrm>
          <a:prstGeom prst="roundRect">
            <a:avLst>
              <a:gd name="adj" fmla="val 7476"/>
            </a:avLst>
          </a:prstGeom>
          <a:ln w="63500">
            <a:solidFill>
              <a:schemeClr val="accent2"/>
            </a:solidFill>
          </a:ln>
        </p:spPr>
      </p:pic>
      <p:sp>
        <p:nvSpPr>
          <p:cNvPr id="5" name="Titolo 4"/>
          <p:cNvSpPr>
            <a:spLocks noGrp="1"/>
          </p:cNvSpPr>
          <p:nvPr>
            <p:ph type="title"/>
          </p:nvPr>
        </p:nvSpPr>
        <p:spPr>
          <a:xfrm>
            <a:off x="712788" y="4806343"/>
            <a:ext cx="7716838" cy="723620"/>
          </a:xfrm>
        </p:spPr>
        <p:txBody>
          <a:bodyPr/>
          <a:lstStyle/>
          <a:p>
            <a:r>
              <a:rPr lang="it-IT" dirty="0" smtClean="0">
                <a:effectLst>
                  <a:outerShdw blurRad="50800" dist="38100" dir="2700000" algn="tl" rotWithShape="0">
                    <a:prstClr val="black">
                      <a:alpha val="40000"/>
                    </a:prstClr>
                  </a:outerShdw>
                </a:effectLst>
              </a:rPr>
              <a:t>Controllo del lavoratore</a:t>
            </a:r>
            <a:endParaRPr lang="it-IT" dirty="0">
              <a:effectLst>
                <a:outerShdw blurRad="50800" dist="38100" dir="2700000" algn="tl" rotWithShape="0">
                  <a:prstClr val="black">
                    <a:alpha val="40000"/>
                  </a:prstClr>
                </a:outerShdw>
              </a:effectLst>
            </a:endParaRPr>
          </a:p>
        </p:txBody>
      </p:sp>
      <p:pic>
        <p:nvPicPr>
          <p:cNvPr id="9" name="Segnaposto immagine 8" descr="Business2-150ppp-01.jpg"/>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47696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txBox="1">
            <a:spLocks/>
          </p:cNvSpPr>
          <p:nvPr/>
        </p:nvSpPr>
        <p:spPr>
          <a:xfrm>
            <a:off x="713232" y="1525445"/>
            <a:ext cx="7717536" cy="3807110"/>
          </a:xfrm>
          <a:prstGeom prst="rect">
            <a:avLst/>
          </a:prstGeom>
        </p:spPr>
        <p:txBody>
          <a:bodyPr>
            <a:noAutofit/>
          </a:bodyPr>
          <a:lstStyle>
            <a:lvl1pPr marL="342900" indent="-342900" algn="l" defTabSz="914400" rtl="0" eaLnBrk="1" latinLnBrk="0" hangingPunct="1">
              <a:spcBef>
                <a:spcPts val="0"/>
              </a:spcBef>
              <a:spcAft>
                <a:spcPts val="2000"/>
              </a:spcAft>
              <a:buFontTx/>
              <a:buBlip>
                <a:blip r:embed="rId2"/>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lgn="ctr">
              <a:buNone/>
            </a:pPr>
            <a:r>
              <a:rPr lang="it-IT" sz="2600" b="1" dirty="0" smtClean="0"/>
              <a:t>ART. 4 - Impianti audiovisivi.</a:t>
            </a:r>
            <a:endParaRPr lang="it-IT" sz="2600" dirty="0" smtClean="0"/>
          </a:p>
          <a:p>
            <a:pPr marL="0" indent="0" algn="just">
              <a:buNone/>
            </a:pPr>
            <a:r>
              <a:rPr lang="it-IT" sz="2000" b="1" dirty="0" smtClean="0"/>
              <a:t>È vietato </a:t>
            </a:r>
            <a:r>
              <a:rPr lang="it-IT" sz="2000" dirty="0" smtClean="0"/>
              <a:t>l'uso di impianti audiovisivi e di altre apparecchiature per finalità di controllo a distanza dell'attività dei lavoratori.</a:t>
            </a:r>
            <a:br>
              <a:rPr lang="it-IT" sz="2000" dirty="0" smtClean="0"/>
            </a:br>
            <a:r>
              <a:rPr lang="it-IT" sz="2000" dirty="0" smtClean="0"/>
              <a:t>Gli impianti e le apparecchiature di controllo che siano richiesti da esigenze organizzative e produttive ovvero dalla sicurezza del lavoro, ma dai quali derivi anche la possibilità di controllo a distanza dell'attività dei lavoratori, possono essere installati soltanto previo accordo con le rappresentanze sindacali aziendali, oppure, in mancanza di queste, con la commissione interna. In difetto di accordo, su istanza del datore di lavoro, provvede l'Ispettorato del lavoro, dettando, ove occorra, le modalità per l'uso di tali impianti.</a:t>
            </a:r>
            <a:br>
              <a:rPr lang="it-IT" sz="2000" dirty="0" smtClean="0"/>
            </a:br>
            <a:endParaRPr lang="it-IT" sz="2000" dirty="0"/>
          </a:p>
        </p:txBody>
      </p:sp>
    </p:spTree>
    <p:extLst>
      <p:ext uri="{BB962C8B-B14F-4D97-AF65-F5344CB8AC3E}">
        <p14:creationId xmlns:p14="http://schemas.microsoft.com/office/powerpoint/2010/main" val="19829118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522682" y="251696"/>
            <a:ext cx="4098637" cy="1447800"/>
          </a:xfrm>
        </p:spPr>
        <p:txBody>
          <a:bodyPr/>
          <a:lstStyle/>
          <a:p>
            <a:pPr algn="ctr"/>
            <a:r>
              <a:rPr lang="it-IT" sz="3600" b="1" dirty="0" smtClean="0">
                <a:effectLst>
                  <a:outerShdw blurRad="50800" dist="38100" dir="2700000" algn="tl" rotWithShape="0">
                    <a:prstClr val="black">
                      <a:alpha val="40000"/>
                    </a:prstClr>
                  </a:outerShdw>
                </a:effectLst>
              </a:rPr>
              <a:t>Giurisprudenza</a:t>
            </a:r>
            <a:endParaRPr lang="it-IT" sz="3600" b="1" dirty="0">
              <a:effectLst>
                <a:outerShdw blurRad="50800" dist="38100" dir="2700000" algn="tl" rotWithShape="0">
                  <a:prstClr val="black">
                    <a:alpha val="40000"/>
                  </a:prstClr>
                </a:outerShdw>
              </a:effectLst>
            </a:endParaRPr>
          </a:p>
        </p:txBody>
      </p:sp>
      <p:sp>
        <p:nvSpPr>
          <p:cNvPr id="3" name="CasellaDiTesto 2"/>
          <p:cNvSpPr txBox="1"/>
          <p:nvPr/>
        </p:nvSpPr>
        <p:spPr>
          <a:xfrm>
            <a:off x="468314" y="1757221"/>
            <a:ext cx="8207373" cy="4888519"/>
          </a:xfrm>
          <a:prstGeom prst="rect">
            <a:avLst/>
          </a:prstGeom>
          <a:noFill/>
        </p:spPr>
        <p:txBody>
          <a:bodyPr wrap="square" rtlCol="0">
            <a:spAutoFit/>
          </a:bodyPr>
          <a:lstStyle/>
          <a:p>
            <a:pPr>
              <a:spcAft>
                <a:spcPts val="1000"/>
              </a:spcAft>
            </a:pPr>
            <a:r>
              <a:rPr lang="it-IT" b="1" u="sng" dirty="0" err="1">
                <a:solidFill>
                  <a:schemeClr val="bg1"/>
                </a:solidFill>
                <a:effectLst>
                  <a:outerShdw blurRad="50800" dist="38100" dir="2700000" algn="tl" rotWithShape="0">
                    <a:prstClr val="black">
                      <a:alpha val="40000"/>
                    </a:prstClr>
                  </a:outerShdw>
                </a:effectLst>
              </a:rPr>
              <a:t>Cass</a:t>
            </a:r>
            <a:r>
              <a:rPr lang="it-IT" b="1" u="sng" dirty="0">
                <a:solidFill>
                  <a:schemeClr val="bg1"/>
                </a:solidFill>
                <a:effectLst>
                  <a:outerShdw blurRad="50800" dist="38100" dir="2700000" algn="tl" rotWithShape="0">
                    <a:prstClr val="black">
                      <a:alpha val="40000"/>
                    </a:prstClr>
                  </a:outerShdw>
                </a:effectLst>
              </a:rPr>
              <a:t>. n. 4746 del 3.4.2002 </a:t>
            </a:r>
            <a:r>
              <a:rPr lang="it-IT" dirty="0">
                <a:solidFill>
                  <a:schemeClr val="bg1"/>
                </a:solidFill>
              </a:rPr>
              <a:t>- i “controlli difensivi” </a:t>
            </a:r>
            <a:r>
              <a:rPr lang="it-IT" dirty="0" smtClean="0">
                <a:solidFill>
                  <a:schemeClr val="bg1"/>
                </a:solidFill>
              </a:rPr>
              <a:t>sono </a:t>
            </a:r>
            <a:r>
              <a:rPr lang="it-IT" dirty="0">
                <a:solidFill>
                  <a:schemeClr val="bg1"/>
                </a:solidFill>
              </a:rPr>
              <a:t>legittimi in ogni caso, a prescindere cioè dal loro grado di </a:t>
            </a:r>
            <a:r>
              <a:rPr lang="it-IT" dirty="0" smtClean="0">
                <a:solidFill>
                  <a:schemeClr val="bg1"/>
                </a:solidFill>
              </a:rPr>
              <a:t>invasività.</a:t>
            </a:r>
          </a:p>
          <a:p>
            <a:pPr>
              <a:spcAft>
                <a:spcPts val="1000"/>
              </a:spcAft>
            </a:pPr>
            <a:r>
              <a:rPr lang="it-IT" b="1" u="sng" dirty="0" err="1">
                <a:solidFill>
                  <a:schemeClr val="bg1"/>
                </a:solidFill>
                <a:effectLst>
                  <a:outerShdw blurRad="50800" dist="38100" dir="2700000" algn="tl" rotWithShape="0">
                    <a:prstClr val="black">
                      <a:alpha val="40000"/>
                    </a:prstClr>
                  </a:outerShdw>
                </a:effectLst>
              </a:rPr>
              <a:t>Cass</a:t>
            </a:r>
            <a:r>
              <a:rPr lang="it-IT" b="1" u="sng" dirty="0">
                <a:solidFill>
                  <a:schemeClr val="bg1"/>
                </a:solidFill>
                <a:effectLst>
                  <a:outerShdw blurRad="50800" dist="38100" dir="2700000" algn="tl" rotWithShape="0">
                    <a:prstClr val="black">
                      <a:alpha val="40000"/>
                    </a:prstClr>
                  </a:outerShdw>
                </a:effectLst>
              </a:rPr>
              <a:t>. n. 4375 del 23.2.2010 </a:t>
            </a:r>
            <a:r>
              <a:rPr lang="it-IT" dirty="0">
                <a:solidFill>
                  <a:schemeClr val="bg1"/>
                </a:solidFill>
              </a:rPr>
              <a:t>- anche il controllo difensivo richiede il vaglio della procedura contrattuale con le organizzazioni sindacali o autorizzativa dell'Ispettorato del </a:t>
            </a:r>
            <a:r>
              <a:rPr lang="it-IT" dirty="0" smtClean="0">
                <a:solidFill>
                  <a:schemeClr val="bg1"/>
                </a:solidFill>
              </a:rPr>
              <a:t>lavoro.</a:t>
            </a:r>
            <a:endParaRPr lang="it-IT" dirty="0">
              <a:solidFill>
                <a:schemeClr val="bg1"/>
              </a:solidFill>
            </a:endParaRPr>
          </a:p>
          <a:p>
            <a:pPr>
              <a:spcAft>
                <a:spcPts val="1000"/>
              </a:spcAft>
            </a:pPr>
            <a:r>
              <a:rPr lang="it-IT" b="1" u="sng" dirty="0" err="1">
                <a:solidFill>
                  <a:schemeClr val="bg1"/>
                </a:solidFill>
                <a:effectLst>
                  <a:outerShdw blurRad="50800" dist="38100" dir="2700000" algn="tl" rotWithShape="0">
                    <a:prstClr val="black">
                      <a:alpha val="40000"/>
                    </a:prstClr>
                  </a:outerShdw>
                </a:effectLst>
              </a:rPr>
              <a:t>Cass</a:t>
            </a:r>
            <a:r>
              <a:rPr lang="it-IT" b="1" u="sng" dirty="0">
                <a:solidFill>
                  <a:schemeClr val="bg1"/>
                </a:solidFill>
                <a:effectLst>
                  <a:outerShdw blurRad="50800" dist="38100" dir="2700000" algn="tl" rotWithShape="0">
                    <a:prstClr val="black">
                      <a:alpha val="40000"/>
                    </a:prstClr>
                  </a:outerShdw>
                </a:effectLst>
              </a:rPr>
              <a:t>. n. 16622 del 1.10.2012 </a:t>
            </a:r>
            <a:r>
              <a:rPr lang="it-IT" dirty="0">
                <a:solidFill>
                  <a:schemeClr val="bg1"/>
                </a:solidFill>
              </a:rPr>
              <a:t>- In tema di controllo del lavoratore, le garanzie procedurali imposte dal comma secondo dell’articolo 4 della Legge n.300/1970 </a:t>
            </a:r>
            <a:r>
              <a:rPr lang="it-IT" dirty="0" smtClean="0">
                <a:solidFill>
                  <a:schemeClr val="bg1"/>
                </a:solidFill>
              </a:rPr>
              <a:t> trovano </a:t>
            </a:r>
            <a:r>
              <a:rPr lang="it-IT" dirty="0">
                <a:solidFill>
                  <a:schemeClr val="bg1"/>
                </a:solidFill>
              </a:rPr>
              <a:t>applicazione anche ai </a:t>
            </a:r>
            <a:r>
              <a:rPr lang="it-IT" b="1" u="sng" dirty="0">
                <a:solidFill>
                  <a:schemeClr val="bg1"/>
                </a:solidFill>
              </a:rPr>
              <a:t>controlli cosiddetti “difensivi</a:t>
            </a:r>
            <a:r>
              <a:rPr lang="it-IT" b="1" u="sng" dirty="0" smtClean="0">
                <a:solidFill>
                  <a:schemeClr val="bg1"/>
                </a:solidFill>
              </a:rPr>
              <a:t>” </a:t>
            </a:r>
            <a:r>
              <a:rPr lang="it-IT" b="1" u="sng" dirty="0">
                <a:solidFill>
                  <a:schemeClr val="bg1"/>
                </a:solidFill>
              </a:rPr>
              <a:t> quando tali comportamenti riguardino l’esatto adempimento delle obbligazioni discendenti dal rapporto di lavoro</a:t>
            </a:r>
            <a:r>
              <a:rPr lang="it-IT" dirty="0">
                <a:solidFill>
                  <a:schemeClr val="bg1"/>
                </a:solidFill>
              </a:rPr>
              <a:t> e non la tutela di beni estranei al rapporto stesso”.</a:t>
            </a:r>
          </a:p>
          <a:p>
            <a:pPr>
              <a:spcAft>
                <a:spcPts val="1000"/>
              </a:spcAft>
            </a:pPr>
            <a:endParaRPr lang="it-IT" dirty="0" smtClean="0">
              <a:solidFill>
                <a:schemeClr val="bg1"/>
              </a:solidFill>
            </a:endParaRPr>
          </a:p>
          <a:p>
            <a:pPr>
              <a:spcAft>
                <a:spcPts val="1000"/>
              </a:spcAft>
            </a:pPr>
            <a:r>
              <a:rPr lang="it-IT" b="1" u="sng" dirty="0" err="1">
                <a:solidFill>
                  <a:schemeClr val="bg1"/>
                </a:solidFill>
                <a:effectLst>
                  <a:outerShdw blurRad="50800" dist="38100" dir="2700000" algn="tl" rotWithShape="0">
                    <a:prstClr val="black">
                      <a:alpha val="40000"/>
                    </a:prstClr>
                  </a:outerShdw>
                </a:effectLst>
              </a:rPr>
              <a:t>Cass</a:t>
            </a:r>
            <a:r>
              <a:rPr lang="it-IT" b="1" u="sng" dirty="0">
                <a:solidFill>
                  <a:schemeClr val="bg1"/>
                </a:solidFill>
                <a:effectLst>
                  <a:outerShdw blurRad="50800" dist="38100" dir="2700000" algn="tl" rotWithShape="0">
                    <a:prstClr val="black">
                      <a:alpha val="40000"/>
                    </a:prstClr>
                  </a:outerShdw>
                </a:effectLst>
              </a:rPr>
              <a:t>. n. 22611 del 11.06.2012 </a:t>
            </a:r>
            <a:r>
              <a:rPr lang="it-IT" dirty="0" smtClean="0">
                <a:solidFill>
                  <a:schemeClr val="bg1"/>
                </a:solidFill>
              </a:rPr>
              <a:t>- non </a:t>
            </a:r>
            <a:r>
              <a:rPr lang="it-IT" dirty="0">
                <a:solidFill>
                  <a:schemeClr val="bg1"/>
                </a:solidFill>
              </a:rPr>
              <a:t>può essere negata validità ad un consenso chiaro ed espresso proveniente dalla totalità dei lavoratori e non soltanto da una loro rappresentanza.</a:t>
            </a:r>
          </a:p>
          <a:p>
            <a:endParaRPr lang="it-IT" dirty="0" smtClean="0">
              <a:solidFill>
                <a:schemeClr val="bg1"/>
              </a:solidFill>
            </a:endParaRPr>
          </a:p>
        </p:txBody>
      </p:sp>
    </p:spTree>
    <p:extLst>
      <p:ext uri="{BB962C8B-B14F-4D97-AF65-F5344CB8AC3E}">
        <p14:creationId xmlns:p14="http://schemas.microsoft.com/office/powerpoint/2010/main" val="23480206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787" y="1923614"/>
            <a:ext cx="7914950" cy="4197753"/>
          </a:xfrm>
          <a:prstGeom prst="rect">
            <a:avLst/>
          </a:prstGeom>
        </p:spPr>
      </p:pic>
      <p:pic>
        <p:nvPicPr>
          <p:cNvPr id="5" name="Immagin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787" y="342453"/>
            <a:ext cx="7914950" cy="1303156"/>
          </a:xfrm>
          <a:prstGeom prst="rect">
            <a:avLst/>
          </a:prstGeom>
        </p:spPr>
      </p:pic>
      <p:sp>
        <p:nvSpPr>
          <p:cNvPr id="6" name="CasellaDiTesto 5"/>
          <p:cNvSpPr txBox="1"/>
          <p:nvPr/>
        </p:nvSpPr>
        <p:spPr>
          <a:xfrm>
            <a:off x="661787" y="347136"/>
            <a:ext cx="2276472" cy="369332"/>
          </a:xfrm>
          <a:prstGeom prst="rect">
            <a:avLst/>
          </a:prstGeom>
          <a:noFill/>
        </p:spPr>
        <p:txBody>
          <a:bodyPr wrap="none" rtlCol="0">
            <a:spAutoFit/>
          </a:bodyPr>
          <a:lstStyle/>
          <a:p>
            <a:r>
              <a:rPr lang="it-IT" dirty="0" smtClean="0"/>
              <a:t>Roma, 16 giugno 2015</a:t>
            </a:r>
            <a:endParaRPr lang="it-IT" dirty="0"/>
          </a:p>
        </p:txBody>
      </p:sp>
      <p:sp>
        <p:nvSpPr>
          <p:cNvPr id="7" name="CasellaDiTesto 6"/>
          <p:cNvSpPr txBox="1"/>
          <p:nvPr/>
        </p:nvSpPr>
        <p:spPr>
          <a:xfrm>
            <a:off x="661787" y="1581284"/>
            <a:ext cx="7914949" cy="369332"/>
          </a:xfrm>
          <a:prstGeom prst="rect">
            <a:avLst/>
          </a:prstGeom>
          <a:solidFill>
            <a:srgbClr val="FFFFFF"/>
          </a:solidFill>
        </p:spPr>
        <p:txBody>
          <a:bodyPr wrap="square" rtlCol="0">
            <a:spAutoFit/>
          </a:bodyPr>
          <a:lstStyle/>
          <a:p>
            <a:pPr algn="ctr"/>
            <a:r>
              <a:rPr lang="it-IT" dirty="0" smtClean="0"/>
              <a:t>Titolo II, Capo I </a:t>
            </a:r>
            <a:endParaRPr lang="it-IT" dirty="0"/>
          </a:p>
        </p:txBody>
      </p:sp>
    </p:spTree>
    <p:extLst>
      <p:ext uri="{BB962C8B-B14F-4D97-AF65-F5344CB8AC3E}">
        <p14:creationId xmlns:p14="http://schemas.microsoft.com/office/powerpoint/2010/main" val="8279462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lstStyle/>
          <a:p>
            <a:r>
              <a:rPr lang="it-IT" sz="3200" dirty="0" smtClean="0"/>
              <a:t>Cosa sarebbe necessario?</a:t>
            </a:r>
            <a:endParaRPr lang="it-IT" sz="3200" dirty="0"/>
          </a:p>
        </p:txBody>
      </p:sp>
      <p:sp>
        <p:nvSpPr>
          <p:cNvPr id="3" name="Segnaposto contenuto 2"/>
          <p:cNvSpPr>
            <a:spLocks noGrp="1"/>
          </p:cNvSpPr>
          <p:nvPr>
            <p:ph idx="1"/>
          </p:nvPr>
        </p:nvSpPr>
        <p:spPr>
          <a:xfrm>
            <a:off x="4329545" y="334819"/>
            <a:ext cx="4433455" cy="6005945"/>
          </a:xfrm>
        </p:spPr>
        <p:txBody>
          <a:bodyPr anchor="ctr">
            <a:noAutofit/>
          </a:bodyPr>
          <a:lstStyle/>
          <a:p>
            <a:pPr lvl="0">
              <a:spcAft>
                <a:spcPts val="4000"/>
              </a:spcAft>
            </a:pPr>
            <a:endParaRPr lang="it-IT" sz="2400" dirty="0" smtClean="0"/>
          </a:p>
          <a:p>
            <a:pPr lvl="0">
              <a:spcAft>
                <a:spcPts val="4000"/>
              </a:spcAft>
            </a:pPr>
            <a:endParaRPr lang="it-IT" sz="2400" dirty="0" smtClean="0"/>
          </a:p>
          <a:p>
            <a:pPr lvl="0">
              <a:spcAft>
                <a:spcPts val="4000"/>
              </a:spcAft>
            </a:pPr>
            <a:r>
              <a:rPr lang="it-IT" sz="2400" dirty="0" smtClean="0"/>
              <a:t>Vi può essere adeguata informazione su un sistema che nasce per carpire parassitariamente dati da un soggetto? (Percezione)</a:t>
            </a:r>
          </a:p>
          <a:p>
            <a:pPr lvl="0">
              <a:spcAft>
                <a:spcPts val="4000"/>
              </a:spcAft>
            </a:pPr>
            <a:r>
              <a:rPr lang="it-IT" sz="2400" dirty="0" smtClean="0"/>
              <a:t>Il Social Network è per sua natura un sistema indeterministico: come si può </a:t>
            </a:r>
            <a:r>
              <a:rPr lang="it-IT" sz="2400" dirty="0"/>
              <a:t>i</a:t>
            </a:r>
            <a:r>
              <a:rPr lang="it-IT" sz="2400" dirty="0" smtClean="0"/>
              <a:t>nformare del livello di data </a:t>
            </a:r>
            <a:r>
              <a:rPr lang="it-IT" sz="2400" dirty="0" err="1" smtClean="0"/>
              <a:t>mining</a:t>
            </a:r>
            <a:r>
              <a:rPr lang="it-IT" sz="2400" dirty="0" smtClean="0"/>
              <a:t> raggiunto?</a:t>
            </a:r>
            <a:endParaRPr lang="it-IT" sz="2400" dirty="0"/>
          </a:p>
          <a:p>
            <a:pPr lvl="0">
              <a:spcAft>
                <a:spcPts val="4000"/>
              </a:spcAft>
              <a:buFont typeface="+mj-lt"/>
              <a:buAutoNum type="arabicPeriod"/>
            </a:pPr>
            <a:endParaRPr lang="it-IT" sz="2400" dirty="0"/>
          </a:p>
          <a:p>
            <a:pPr>
              <a:spcAft>
                <a:spcPts val="4000"/>
              </a:spcAft>
            </a:pPr>
            <a:endParaRPr lang="it-IT" sz="2400" dirty="0"/>
          </a:p>
        </p:txBody>
      </p:sp>
      <p:sp>
        <p:nvSpPr>
          <p:cNvPr id="4" name="Segnaposto testo 3"/>
          <p:cNvSpPr>
            <a:spLocks noGrp="1"/>
          </p:cNvSpPr>
          <p:nvPr>
            <p:ph type="body" sz="half" idx="2"/>
          </p:nvPr>
        </p:nvSpPr>
        <p:spPr>
          <a:xfrm>
            <a:off x="533400" y="2516907"/>
            <a:ext cx="3429000" cy="3572164"/>
          </a:xfrm>
        </p:spPr>
        <p:txBody>
          <a:bodyPr>
            <a:normAutofit/>
          </a:bodyPr>
          <a:lstStyle/>
          <a:p>
            <a:pPr algn="l"/>
            <a:endParaRPr lang="it-IT" sz="2000" dirty="0" smtClean="0"/>
          </a:p>
          <a:p>
            <a:pPr marL="457200" indent="-457200" algn="l">
              <a:buFont typeface="+mj-lt"/>
              <a:buAutoNum type="arabicPeriod"/>
            </a:pPr>
            <a:r>
              <a:rPr lang="it-IT" sz="2400" dirty="0" smtClean="0"/>
              <a:t>Adeguata informazione circa le modalità d’uso degli strumenti</a:t>
            </a:r>
          </a:p>
          <a:p>
            <a:pPr algn="l"/>
            <a:endParaRPr lang="it-IT" sz="2400" dirty="0"/>
          </a:p>
          <a:p>
            <a:pPr marL="457200" indent="-457200" algn="l">
              <a:buFont typeface="+mj-lt"/>
              <a:buAutoNum type="arabicPeriod"/>
            </a:pPr>
            <a:r>
              <a:rPr lang="it-IT" sz="2400" dirty="0" smtClean="0"/>
              <a:t>Informativa privacy</a:t>
            </a:r>
            <a:endParaRPr lang="it-IT" sz="2400" dirty="0"/>
          </a:p>
        </p:txBody>
      </p:sp>
    </p:spTree>
    <p:extLst>
      <p:ext uri="{BB962C8B-B14F-4D97-AF65-F5344CB8AC3E}">
        <p14:creationId xmlns:p14="http://schemas.microsoft.com/office/powerpoint/2010/main" val="4098923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399" y="1872652"/>
            <a:ext cx="3429000" cy="1066800"/>
          </a:xfrm>
        </p:spPr>
        <p:txBody>
          <a:bodyPr anchor="t"/>
          <a:lstStyle/>
          <a:p>
            <a:r>
              <a:rPr lang="it-IT" sz="3200" dirty="0" smtClean="0"/>
              <a:t>Il datore di lavoro sa davvero tutto?</a:t>
            </a:r>
            <a:br>
              <a:rPr lang="it-IT" sz="3200" dirty="0" smtClean="0"/>
            </a:br>
            <a:endParaRPr lang="it-IT" sz="2600" dirty="0"/>
          </a:p>
        </p:txBody>
      </p:sp>
      <p:sp>
        <p:nvSpPr>
          <p:cNvPr id="3" name="Segnaposto contenuto 2"/>
          <p:cNvSpPr>
            <a:spLocks noGrp="1"/>
          </p:cNvSpPr>
          <p:nvPr>
            <p:ph idx="1"/>
          </p:nvPr>
        </p:nvSpPr>
        <p:spPr>
          <a:xfrm>
            <a:off x="4329545" y="334819"/>
            <a:ext cx="4433455" cy="6005945"/>
          </a:xfrm>
        </p:spPr>
        <p:txBody>
          <a:bodyPr anchor="ctr">
            <a:normAutofit/>
          </a:bodyPr>
          <a:lstStyle/>
          <a:p>
            <a:pPr lvl="0">
              <a:spcAft>
                <a:spcPts val="4000"/>
              </a:spcAft>
            </a:pPr>
            <a:endParaRPr lang="it-IT" sz="2100" dirty="0" smtClean="0"/>
          </a:p>
          <a:p>
            <a:pPr lvl="0">
              <a:spcAft>
                <a:spcPts val="4000"/>
              </a:spcAft>
            </a:pPr>
            <a:endParaRPr lang="it-IT" sz="2100" dirty="0" smtClean="0"/>
          </a:p>
          <a:p>
            <a:pPr lvl="0">
              <a:spcAft>
                <a:spcPts val="4000"/>
              </a:spcAft>
            </a:pPr>
            <a:endParaRPr lang="it-IT" sz="2100" dirty="0"/>
          </a:p>
          <a:p>
            <a:pPr lvl="0">
              <a:spcAft>
                <a:spcPts val="4000"/>
              </a:spcAft>
              <a:buFont typeface="+mj-lt"/>
              <a:buAutoNum type="arabicPeriod"/>
            </a:pPr>
            <a:endParaRPr lang="it-IT" dirty="0"/>
          </a:p>
          <a:p>
            <a:pPr>
              <a:spcAft>
                <a:spcPts val="4000"/>
              </a:spcAft>
            </a:pPr>
            <a:endParaRPr lang="it-IT" dirty="0"/>
          </a:p>
        </p:txBody>
      </p:sp>
      <p:pic>
        <p:nvPicPr>
          <p:cNvPr id="6" name="Immagine 5"/>
          <p:cNvPicPr>
            <a:picLocks noChangeAspect="1"/>
          </p:cNvPicPr>
          <p:nvPr/>
        </p:nvPicPr>
        <p:blipFill>
          <a:blip r:embed="rId2"/>
          <a:stretch>
            <a:fillRect/>
          </a:stretch>
        </p:blipFill>
        <p:spPr>
          <a:xfrm>
            <a:off x="4329545" y="2050624"/>
            <a:ext cx="4514062" cy="3560467"/>
          </a:xfrm>
          <a:prstGeom prst="rect">
            <a:avLst/>
          </a:prstGeom>
        </p:spPr>
      </p:pic>
      <p:sp>
        <p:nvSpPr>
          <p:cNvPr id="4" name="CasellaDiTesto 3"/>
          <p:cNvSpPr txBox="1"/>
          <p:nvPr/>
        </p:nvSpPr>
        <p:spPr>
          <a:xfrm>
            <a:off x="533399" y="3244273"/>
            <a:ext cx="3338943" cy="1938992"/>
          </a:xfrm>
          <a:prstGeom prst="rect">
            <a:avLst/>
          </a:prstGeom>
          <a:noFill/>
        </p:spPr>
        <p:txBody>
          <a:bodyPr wrap="square" rtlCol="0">
            <a:spAutoFit/>
          </a:bodyPr>
          <a:lstStyle/>
          <a:p>
            <a:pPr marL="457200" indent="-457200">
              <a:buFont typeface="+mj-lt"/>
              <a:buAutoNum type="arabicPeriod"/>
            </a:pPr>
            <a:r>
              <a:rPr lang="it-IT" sz="2000" dirty="0" smtClean="0">
                <a:solidFill>
                  <a:srgbClr val="FFFFFF"/>
                </a:solidFill>
              </a:rPr>
              <a:t>La maggior parte delle piattaforme si stanno spostando su </a:t>
            </a:r>
            <a:r>
              <a:rPr lang="it-IT" sz="2000" dirty="0" err="1" smtClean="0">
                <a:solidFill>
                  <a:srgbClr val="FFFFFF"/>
                </a:solidFill>
              </a:rPr>
              <a:t>Cloud</a:t>
            </a:r>
            <a:r>
              <a:rPr lang="it-IT" sz="2000" dirty="0" smtClean="0">
                <a:solidFill>
                  <a:srgbClr val="FFFFFF"/>
                </a:solidFill>
              </a:rPr>
              <a:t>          -&gt; indisponibilità</a:t>
            </a:r>
          </a:p>
          <a:p>
            <a:pPr marL="457200" indent="-457200">
              <a:buFont typeface="+mj-lt"/>
              <a:buAutoNum type="arabicPeriod"/>
            </a:pPr>
            <a:endParaRPr lang="it-IT" sz="2000" dirty="0">
              <a:solidFill>
                <a:srgbClr val="FFFFFF"/>
              </a:solidFill>
            </a:endParaRPr>
          </a:p>
          <a:p>
            <a:pPr marL="457200" indent="-457200">
              <a:buFont typeface="+mj-lt"/>
              <a:buAutoNum type="arabicPeriod"/>
            </a:pPr>
            <a:r>
              <a:rPr lang="it-IT" sz="2000" dirty="0" smtClean="0">
                <a:solidFill>
                  <a:srgbClr val="FFFFFF"/>
                </a:solidFill>
              </a:rPr>
              <a:t>Scarsa customizzazione</a:t>
            </a:r>
          </a:p>
        </p:txBody>
      </p:sp>
    </p:spTree>
    <p:extLst>
      <p:ext uri="{BB962C8B-B14F-4D97-AF65-F5344CB8AC3E}">
        <p14:creationId xmlns:p14="http://schemas.microsoft.com/office/powerpoint/2010/main" val="379404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399" y="1607130"/>
            <a:ext cx="3429000" cy="1066800"/>
          </a:xfrm>
        </p:spPr>
        <p:txBody>
          <a:bodyPr/>
          <a:lstStyle/>
          <a:p>
            <a:r>
              <a:rPr lang="it-IT" sz="4400" dirty="0" smtClean="0"/>
              <a:t>Conclusioni</a:t>
            </a:r>
            <a:endParaRPr lang="it-IT" sz="4400" dirty="0"/>
          </a:p>
        </p:txBody>
      </p:sp>
      <p:sp>
        <p:nvSpPr>
          <p:cNvPr id="3" name="Segnaposto contenuto 2"/>
          <p:cNvSpPr>
            <a:spLocks noGrp="1"/>
          </p:cNvSpPr>
          <p:nvPr>
            <p:ph idx="1"/>
          </p:nvPr>
        </p:nvSpPr>
        <p:spPr/>
        <p:txBody>
          <a:bodyPr anchor="ctr">
            <a:normAutofit/>
          </a:bodyPr>
          <a:lstStyle/>
          <a:p>
            <a:r>
              <a:rPr lang="it-IT" sz="2800" dirty="0" smtClean="0"/>
              <a:t>Privilegiare Open Source rispetto a </a:t>
            </a:r>
            <a:r>
              <a:rPr lang="it-IT" sz="2800" dirty="0" err="1" smtClean="0"/>
              <a:t>Cloud</a:t>
            </a:r>
            <a:endParaRPr lang="it-IT" sz="2800" dirty="0" smtClean="0"/>
          </a:p>
          <a:p>
            <a:r>
              <a:rPr lang="it-IT" sz="2800" dirty="0" smtClean="0"/>
              <a:t>Certificazioni sistemi </a:t>
            </a:r>
            <a:r>
              <a:rPr lang="it-IT" sz="2800" dirty="0" err="1" smtClean="0"/>
              <a:t>Cloud</a:t>
            </a:r>
            <a:endParaRPr lang="it-IT" sz="2800" dirty="0"/>
          </a:p>
          <a:p>
            <a:r>
              <a:rPr lang="it-IT" sz="2800" dirty="0" smtClean="0"/>
              <a:t>Informative dettagliate</a:t>
            </a:r>
            <a:endParaRPr lang="it-IT" sz="2800" dirty="0"/>
          </a:p>
        </p:txBody>
      </p:sp>
      <p:pic>
        <p:nvPicPr>
          <p:cNvPr id="7" name="Immagine 6"/>
          <p:cNvPicPr>
            <a:picLocks noChangeAspect="1"/>
          </p:cNvPicPr>
          <p:nvPr/>
        </p:nvPicPr>
        <p:blipFill rotWithShape="1">
          <a:blip r:embed="rId2"/>
          <a:srcRect t="16498"/>
          <a:stretch/>
        </p:blipFill>
        <p:spPr>
          <a:xfrm>
            <a:off x="397669" y="2743200"/>
            <a:ext cx="3677876" cy="3071089"/>
          </a:xfrm>
          <a:prstGeom prst="rect">
            <a:avLst/>
          </a:prstGeom>
        </p:spPr>
      </p:pic>
    </p:spTree>
    <p:extLst>
      <p:ext uri="{BB962C8B-B14F-4D97-AF65-F5344CB8AC3E}">
        <p14:creationId xmlns:p14="http://schemas.microsoft.com/office/powerpoint/2010/main" val="8378582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a:blip r:embed="rId2"/>
          <a:stretch>
            <a:fillRect/>
          </a:stretch>
        </p:blipFill>
        <p:spPr>
          <a:xfrm>
            <a:off x="219359" y="1657070"/>
            <a:ext cx="4051300" cy="4610100"/>
          </a:xfrm>
          <a:prstGeom prst="rect">
            <a:avLst/>
          </a:prstGeom>
        </p:spPr>
      </p:pic>
      <p:sp>
        <p:nvSpPr>
          <p:cNvPr id="11" name="Titolo 2"/>
          <p:cNvSpPr txBox="1">
            <a:spLocks/>
          </p:cNvSpPr>
          <p:nvPr/>
        </p:nvSpPr>
        <p:spPr>
          <a:xfrm>
            <a:off x="2475922" y="109788"/>
            <a:ext cx="4192157" cy="1431832"/>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pPr algn="ctr"/>
            <a:r>
              <a:rPr lang="it-IT" sz="4000" dirty="0" smtClean="0">
                <a:effectLst>
                  <a:outerShdw blurRad="50800" dist="38100" dir="2700000" algn="tl" rotWithShape="0">
                    <a:prstClr val="black">
                      <a:alpha val="40000"/>
                    </a:prstClr>
                  </a:outerShdw>
                </a:effectLst>
              </a:rPr>
              <a:t>Grazie</a:t>
            </a:r>
          </a:p>
          <a:p>
            <a:pPr algn="ctr"/>
            <a:r>
              <a:rPr lang="it-IT" sz="4000" dirty="0" smtClean="0">
                <a:effectLst>
                  <a:outerShdw blurRad="50800" dist="38100" dir="2700000" algn="tl" rotWithShape="0">
                    <a:prstClr val="black">
                      <a:alpha val="40000"/>
                    </a:prstClr>
                  </a:outerShdw>
                </a:effectLst>
              </a:rPr>
              <a:t>per l’attenzione</a:t>
            </a:r>
            <a:endParaRPr lang="it-IT" sz="4000" dirty="0">
              <a:effectLst>
                <a:outerShdw blurRad="50800" dist="38100" dir="2700000" algn="tl" rotWithShape="0">
                  <a:prstClr val="black">
                    <a:alpha val="40000"/>
                  </a:prstClr>
                </a:outerShdw>
              </a:effectLst>
            </a:endParaRPr>
          </a:p>
        </p:txBody>
      </p:sp>
      <p:sp>
        <p:nvSpPr>
          <p:cNvPr id="13" name="Segnaposto testo 4"/>
          <p:cNvSpPr txBox="1">
            <a:spLocks/>
          </p:cNvSpPr>
          <p:nvPr/>
        </p:nvSpPr>
        <p:spPr>
          <a:xfrm>
            <a:off x="1029601" y="2027959"/>
            <a:ext cx="2286773" cy="347520"/>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Tx/>
              <a:buNone/>
              <a:defRPr sz="1800" kern="1200">
                <a:solidFill>
                  <a:schemeClr val="bg1"/>
                </a:solidFill>
                <a:effectLst/>
                <a:latin typeface="+mn-lt"/>
                <a:ea typeface="+mn-ea"/>
                <a:cs typeface="+mn-cs"/>
              </a:defRPr>
            </a:lvl1pPr>
            <a:lvl2pPr marL="457200" indent="0" algn="l" defTabSz="914400" rtl="0" eaLnBrk="1" latinLnBrk="0" hangingPunct="1">
              <a:spcBef>
                <a:spcPts val="0"/>
              </a:spcBef>
              <a:spcAft>
                <a:spcPts val="1000"/>
              </a:spcAft>
              <a:buFontTx/>
              <a:buNone/>
              <a:defRPr sz="1200" kern="1200">
                <a:solidFill>
                  <a:schemeClr val="bg1"/>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ts val="0"/>
              </a:spcBef>
              <a:spcAft>
                <a:spcPts val="1000"/>
              </a:spcAft>
              <a:buFontTx/>
              <a:buNone/>
              <a:defRPr sz="1000" kern="1200">
                <a:solidFill>
                  <a:schemeClr val="bg1"/>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6pPr>
            <a:lvl7pPr marL="27432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7pPr>
            <a:lvl8pPr marL="32004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8pPr>
            <a:lvl9pPr marL="36576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9pPr>
          </a:lstStyle>
          <a:p>
            <a:r>
              <a:rPr lang="it-IT" b="1" dirty="0" smtClean="0">
                <a:effectLst>
                  <a:outerShdw blurRad="50800" dist="38100" dir="2700000" algn="tl" rotWithShape="0">
                    <a:prstClr val="black">
                      <a:alpha val="40000"/>
                    </a:prstClr>
                  </a:outerShdw>
                </a:effectLst>
              </a:rPr>
              <a:t>m.ghiglioni@2pt.eu</a:t>
            </a:r>
          </a:p>
        </p:txBody>
      </p:sp>
      <p:pic>
        <p:nvPicPr>
          <p:cNvPr id="14" name="Immagine 13" descr="2pt.png"/>
          <p:cNvPicPr>
            <a:picLocks noChangeAspect="1"/>
          </p:cNvPicPr>
          <p:nvPr/>
        </p:nvPicPr>
        <p:blipFill rotWithShape="1">
          <a:blip r:embed="rId3">
            <a:extLst>
              <a:ext uri="{28A0092B-C50C-407E-A947-70E740481C1C}">
                <a14:useLocalDpi xmlns:a14="http://schemas.microsoft.com/office/drawing/2010/main" val="0"/>
              </a:ext>
            </a:extLst>
          </a:blip>
          <a:srcRect l="4065" t="12099" r="3764" b="22974"/>
          <a:stretch/>
        </p:blipFill>
        <p:spPr>
          <a:xfrm>
            <a:off x="3971635" y="2609272"/>
            <a:ext cx="4984615" cy="1000001"/>
          </a:xfrm>
          <a:prstGeom prst="rect">
            <a:avLst/>
          </a:prstGeom>
        </p:spPr>
      </p:pic>
      <p:sp>
        <p:nvSpPr>
          <p:cNvPr id="25" name="Titolo 9"/>
          <p:cNvSpPr txBox="1">
            <a:spLocks/>
          </p:cNvSpPr>
          <p:nvPr/>
        </p:nvSpPr>
        <p:spPr>
          <a:xfrm>
            <a:off x="3971635" y="3746108"/>
            <a:ext cx="2777140" cy="1496684"/>
          </a:xfrm>
          <a:prstGeom prst="rect">
            <a:avLst/>
          </a:prstGeom>
        </p:spPr>
        <p:txBody>
          <a:bodyPr anchor="t"/>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nSpc>
                <a:spcPct val="100000"/>
              </a:lnSpc>
            </a:pPr>
            <a:r>
              <a:rPr lang="it-IT" sz="2000" dirty="0" smtClean="0"/>
              <a:t>Piazza San </a:t>
            </a:r>
            <a:r>
              <a:rPr lang="it-IT" sz="2000" dirty="0" err="1" smtClean="0"/>
              <a:t>Bablia</a:t>
            </a:r>
            <a:r>
              <a:rPr lang="it-IT" sz="2000" dirty="0" smtClean="0"/>
              <a:t>, 5</a:t>
            </a:r>
            <a:br>
              <a:rPr lang="it-IT" sz="2000" dirty="0" smtClean="0"/>
            </a:br>
            <a:r>
              <a:rPr lang="it-IT" sz="2000" dirty="0" smtClean="0"/>
              <a:t>Milano</a:t>
            </a:r>
            <a:br>
              <a:rPr lang="it-IT" sz="2000" dirty="0" smtClean="0"/>
            </a:br>
            <a:r>
              <a:rPr lang="it-IT" sz="2000" dirty="0" smtClean="0"/>
              <a:t>Tel. 02 39620994 </a:t>
            </a:r>
            <a:br>
              <a:rPr lang="it-IT" sz="2000" dirty="0" smtClean="0"/>
            </a:br>
            <a:r>
              <a:rPr lang="it-IT" sz="2000" dirty="0" smtClean="0"/>
              <a:t>Fax. 02 39620995</a:t>
            </a:r>
            <a:br>
              <a:rPr lang="it-IT" sz="2000" dirty="0" smtClean="0"/>
            </a:br>
            <a:endParaRPr lang="it-IT" sz="2000" dirty="0"/>
          </a:p>
        </p:txBody>
      </p:sp>
      <p:sp>
        <p:nvSpPr>
          <p:cNvPr id="26" name="CasellaDiTesto 25"/>
          <p:cNvSpPr txBox="1"/>
          <p:nvPr/>
        </p:nvSpPr>
        <p:spPr>
          <a:xfrm>
            <a:off x="5567152" y="5497803"/>
            <a:ext cx="1793580" cy="461665"/>
          </a:xfrm>
          <a:prstGeom prst="rect">
            <a:avLst/>
          </a:prstGeom>
          <a:noFill/>
        </p:spPr>
        <p:txBody>
          <a:bodyPr wrap="none" rtlCol="0" anchor="t">
            <a:spAutoFit/>
          </a:bodyPr>
          <a:lstStyle/>
          <a:p>
            <a:r>
              <a:rPr lang="it-IT" sz="2400" dirty="0" smtClean="0">
                <a:solidFill>
                  <a:schemeClr val="bg1"/>
                </a:solidFill>
              </a:rPr>
              <a:t>www</a:t>
            </a:r>
            <a:r>
              <a:rPr lang="it-IT" sz="2400" dirty="0">
                <a:solidFill>
                  <a:schemeClr val="bg1"/>
                </a:solidFill>
              </a:rPr>
              <a:t>.2pt.eu</a:t>
            </a:r>
          </a:p>
        </p:txBody>
      </p:sp>
      <p:sp>
        <p:nvSpPr>
          <p:cNvPr id="27" name="Titolo 9"/>
          <p:cNvSpPr txBox="1">
            <a:spLocks/>
          </p:cNvSpPr>
          <p:nvPr/>
        </p:nvSpPr>
        <p:spPr>
          <a:xfrm>
            <a:off x="6199178" y="3746108"/>
            <a:ext cx="2777140" cy="149668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b="0" kern="1200">
                <a:solidFill>
                  <a:schemeClr val="bg1"/>
                </a:solidFill>
                <a:latin typeface="+mj-lt"/>
                <a:ea typeface="+mj-ea"/>
                <a:cs typeface="+mj-cs"/>
              </a:defRPr>
            </a:lvl1pPr>
          </a:lstStyle>
          <a:p>
            <a:pPr algn="r"/>
            <a:r>
              <a:rPr lang="it-IT" sz="2000" dirty="0"/>
              <a:t>Via XX Settembre, 89</a:t>
            </a:r>
            <a:br>
              <a:rPr lang="it-IT" sz="2000" dirty="0"/>
            </a:br>
            <a:r>
              <a:rPr lang="it-IT" sz="2000" dirty="0" smtClean="0"/>
              <a:t>Roma </a:t>
            </a:r>
            <a:r>
              <a:rPr lang="it-IT" sz="2000" dirty="0"/>
              <a:t/>
            </a:r>
            <a:br>
              <a:rPr lang="it-IT" sz="2000" dirty="0"/>
            </a:br>
            <a:r>
              <a:rPr lang="it-IT" sz="2000" dirty="0"/>
              <a:t>Tel</a:t>
            </a:r>
            <a:r>
              <a:rPr lang="it-IT" sz="2000" dirty="0" smtClean="0"/>
              <a:t>.</a:t>
            </a:r>
            <a:r>
              <a:rPr lang="it-IT" sz="2000" dirty="0"/>
              <a:t> </a:t>
            </a:r>
            <a:r>
              <a:rPr lang="it-IT" sz="2000" dirty="0" smtClean="0"/>
              <a:t>06 48901188</a:t>
            </a:r>
            <a:r>
              <a:rPr lang="it-IT" sz="2000" dirty="0"/>
              <a:t/>
            </a:r>
            <a:br>
              <a:rPr lang="it-IT" sz="2000" dirty="0"/>
            </a:br>
            <a:r>
              <a:rPr lang="it-IT" sz="2000" dirty="0" smtClean="0"/>
              <a:t>Fax. 06 489.3662</a:t>
            </a:r>
            <a:endParaRPr lang="it-IT" sz="2000" dirty="0"/>
          </a:p>
        </p:txBody>
      </p:sp>
      <p:sp>
        <p:nvSpPr>
          <p:cNvPr id="28" name="CasellaDiTesto 27"/>
          <p:cNvSpPr txBox="1"/>
          <p:nvPr/>
        </p:nvSpPr>
        <p:spPr>
          <a:xfrm>
            <a:off x="3211688" y="6419395"/>
            <a:ext cx="2429421" cy="369332"/>
          </a:xfrm>
          <a:prstGeom prst="rect">
            <a:avLst/>
          </a:prstGeom>
          <a:noFill/>
        </p:spPr>
        <p:txBody>
          <a:bodyPr wrap="none" rtlCol="0">
            <a:spAutoFit/>
          </a:bodyPr>
          <a:lstStyle/>
          <a:p>
            <a:r>
              <a:rPr lang="it-IT" dirty="0" smtClean="0"/>
              <a:t>Images by </a:t>
            </a:r>
            <a:r>
              <a:rPr lang="it-IT" dirty="0" err="1" smtClean="0"/>
              <a:t>Freepik.com</a:t>
            </a:r>
            <a:endParaRPr lang="it-IT" dirty="0"/>
          </a:p>
        </p:txBody>
      </p:sp>
      <p:pic>
        <p:nvPicPr>
          <p:cNvPr id="2" name="Immagine 1"/>
          <p:cNvPicPr>
            <a:picLocks noChangeAspect="1"/>
          </p:cNvPicPr>
          <p:nvPr/>
        </p:nvPicPr>
        <p:blipFill>
          <a:blip r:embed="rId4"/>
          <a:stretch>
            <a:fillRect/>
          </a:stretch>
        </p:blipFill>
        <p:spPr>
          <a:xfrm>
            <a:off x="438989" y="2628729"/>
            <a:ext cx="481569" cy="481569"/>
          </a:xfrm>
          <a:prstGeom prst="rect">
            <a:avLst/>
          </a:prstGeom>
        </p:spPr>
      </p:pic>
      <p:pic>
        <p:nvPicPr>
          <p:cNvPr id="3" name="Immagine 2"/>
          <p:cNvPicPr>
            <a:picLocks noChangeAspect="1"/>
          </p:cNvPicPr>
          <p:nvPr/>
        </p:nvPicPr>
        <p:blipFill>
          <a:blip r:embed="rId5"/>
          <a:stretch>
            <a:fillRect/>
          </a:stretch>
        </p:blipFill>
        <p:spPr>
          <a:xfrm>
            <a:off x="428469" y="3187480"/>
            <a:ext cx="502608" cy="502608"/>
          </a:xfrm>
          <a:prstGeom prst="rect">
            <a:avLst/>
          </a:prstGeom>
        </p:spPr>
      </p:pic>
      <p:pic>
        <p:nvPicPr>
          <p:cNvPr id="4" name="Immagine 3"/>
          <p:cNvPicPr>
            <a:picLocks noChangeAspect="1"/>
          </p:cNvPicPr>
          <p:nvPr/>
        </p:nvPicPr>
        <p:blipFill>
          <a:blip r:embed="rId6"/>
          <a:stretch>
            <a:fillRect/>
          </a:stretch>
        </p:blipFill>
        <p:spPr>
          <a:xfrm>
            <a:off x="329946" y="1851892"/>
            <a:ext cx="699655" cy="699655"/>
          </a:xfrm>
          <a:prstGeom prst="rect">
            <a:avLst/>
          </a:prstGeom>
        </p:spPr>
      </p:pic>
      <p:sp>
        <p:nvSpPr>
          <p:cNvPr id="16" name="Segnaposto testo 4"/>
          <p:cNvSpPr txBox="1">
            <a:spLocks/>
          </p:cNvSpPr>
          <p:nvPr/>
        </p:nvSpPr>
        <p:spPr>
          <a:xfrm>
            <a:off x="1029601" y="2666891"/>
            <a:ext cx="1912959" cy="405245"/>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Tx/>
              <a:buNone/>
              <a:defRPr sz="1800" kern="1200">
                <a:solidFill>
                  <a:schemeClr val="bg1"/>
                </a:solidFill>
                <a:effectLst/>
                <a:latin typeface="+mn-lt"/>
                <a:ea typeface="+mn-ea"/>
                <a:cs typeface="+mn-cs"/>
              </a:defRPr>
            </a:lvl1pPr>
            <a:lvl2pPr marL="457200" indent="0" algn="l" defTabSz="914400" rtl="0" eaLnBrk="1" latinLnBrk="0" hangingPunct="1">
              <a:spcBef>
                <a:spcPts val="0"/>
              </a:spcBef>
              <a:spcAft>
                <a:spcPts val="1000"/>
              </a:spcAft>
              <a:buFontTx/>
              <a:buNone/>
              <a:defRPr sz="1200" kern="1200">
                <a:solidFill>
                  <a:schemeClr val="bg1"/>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ts val="0"/>
              </a:spcBef>
              <a:spcAft>
                <a:spcPts val="1000"/>
              </a:spcAft>
              <a:buFontTx/>
              <a:buNone/>
              <a:defRPr sz="1000" kern="1200">
                <a:solidFill>
                  <a:schemeClr val="bg1"/>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6pPr>
            <a:lvl7pPr marL="27432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7pPr>
            <a:lvl8pPr marL="32004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8pPr>
            <a:lvl9pPr marL="36576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9pPr>
          </a:lstStyle>
          <a:p>
            <a:r>
              <a:rPr lang="it-IT" b="1" dirty="0" smtClean="0">
                <a:effectLst>
                  <a:outerShdw blurRad="50800" dist="38100" dir="2700000" algn="tl" rotWithShape="0">
                    <a:prstClr val="black">
                      <a:alpha val="40000"/>
                    </a:prstClr>
                  </a:outerShdw>
                </a:effectLst>
              </a:rPr>
              <a:t>@</a:t>
            </a:r>
            <a:r>
              <a:rPr lang="it-IT" b="1" dirty="0" err="1" smtClean="0">
                <a:effectLst>
                  <a:outerShdw blurRad="50800" dist="38100" dir="2700000" algn="tl" rotWithShape="0">
                    <a:prstClr val="black">
                      <a:alpha val="40000"/>
                    </a:prstClr>
                  </a:outerShdw>
                </a:effectLst>
              </a:rPr>
              <a:t>martaghiglioni</a:t>
            </a:r>
            <a:endParaRPr lang="it-IT" b="1" dirty="0" smtClean="0">
              <a:effectLst>
                <a:outerShdw blurRad="50800" dist="38100" dir="2700000" algn="tl" rotWithShape="0">
                  <a:prstClr val="black">
                    <a:alpha val="40000"/>
                  </a:prstClr>
                </a:outerShdw>
              </a:effectLst>
            </a:endParaRPr>
          </a:p>
        </p:txBody>
      </p:sp>
      <p:sp>
        <p:nvSpPr>
          <p:cNvPr id="17" name="Segnaposto testo 4"/>
          <p:cNvSpPr txBox="1">
            <a:spLocks/>
          </p:cNvSpPr>
          <p:nvPr/>
        </p:nvSpPr>
        <p:spPr>
          <a:xfrm>
            <a:off x="1029601" y="3265096"/>
            <a:ext cx="1993777" cy="347377"/>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1000"/>
              </a:spcAft>
              <a:buFontTx/>
              <a:buNone/>
              <a:defRPr sz="1800" kern="1200">
                <a:solidFill>
                  <a:schemeClr val="bg1"/>
                </a:solidFill>
                <a:effectLst/>
                <a:latin typeface="+mn-lt"/>
                <a:ea typeface="+mn-ea"/>
                <a:cs typeface="+mn-cs"/>
              </a:defRPr>
            </a:lvl1pPr>
            <a:lvl2pPr marL="457200" indent="0" algn="l" defTabSz="914400" rtl="0" eaLnBrk="1" latinLnBrk="0" hangingPunct="1">
              <a:spcBef>
                <a:spcPts val="0"/>
              </a:spcBef>
              <a:spcAft>
                <a:spcPts val="1000"/>
              </a:spcAft>
              <a:buFontTx/>
              <a:buNone/>
              <a:defRPr sz="1200" kern="1200">
                <a:solidFill>
                  <a:schemeClr val="bg1"/>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ts val="0"/>
              </a:spcBef>
              <a:spcAft>
                <a:spcPts val="1000"/>
              </a:spcAft>
              <a:buFontTx/>
              <a:buNone/>
              <a:defRPr sz="1000" kern="1200">
                <a:solidFill>
                  <a:schemeClr val="bg1"/>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ts val="0"/>
              </a:spcBef>
              <a:spcAft>
                <a:spcPts val="1000"/>
              </a:spcAft>
              <a:buFontTx/>
              <a:buNone/>
              <a:defRPr sz="900" kern="1200">
                <a:solidFill>
                  <a:schemeClr val="bg1"/>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6pPr>
            <a:lvl7pPr marL="27432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7pPr>
            <a:lvl8pPr marL="32004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8pPr>
            <a:lvl9pPr marL="3657600" indent="0" algn="l" defTabSz="914400" rtl="0" eaLnBrk="1" latinLnBrk="0" hangingPunct="1">
              <a:spcBef>
                <a:spcPts val="0"/>
              </a:spcBef>
              <a:spcAft>
                <a:spcPts val="600"/>
              </a:spcAft>
              <a:buFontTx/>
              <a:buNone/>
              <a:defRPr lang="en-US" sz="900" kern="1200">
                <a:solidFill>
                  <a:schemeClr val="bg1"/>
                </a:solidFill>
                <a:effectLst>
                  <a:outerShdw blurRad="38100" dist="38100" dir="2700000" algn="tl">
                    <a:srgbClr val="000000">
                      <a:alpha val="43137"/>
                    </a:srgbClr>
                  </a:outerShdw>
                </a:effectLst>
                <a:latin typeface="+mn-lt"/>
                <a:ea typeface="+mn-ea"/>
                <a:cs typeface="+mn-cs"/>
              </a:defRPr>
            </a:lvl9pPr>
          </a:lstStyle>
          <a:p>
            <a:r>
              <a:rPr lang="it-IT" b="1" dirty="0" smtClean="0">
                <a:effectLst>
                  <a:outerShdw blurRad="50800" dist="38100" dir="2700000" algn="tl" rotWithShape="0">
                    <a:prstClr val="black">
                      <a:alpha val="40000"/>
                    </a:prstClr>
                  </a:outerShdw>
                </a:effectLst>
              </a:rPr>
              <a:t>/in/</a:t>
            </a:r>
            <a:r>
              <a:rPr lang="it-IT" b="1" dirty="0" err="1" smtClean="0">
                <a:effectLst>
                  <a:outerShdw blurRad="50800" dist="38100" dir="2700000" algn="tl" rotWithShape="0">
                    <a:prstClr val="black">
                      <a:alpha val="40000"/>
                    </a:prstClr>
                  </a:outerShdw>
                </a:effectLst>
              </a:rPr>
              <a:t>martaghiglioni</a:t>
            </a:r>
            <a:endParaRPr lang="it-IT"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910992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868385377"/>
              </p:ext>
            </p:extLst>
          </p:nvPr>
        </p:nvGraphicFramePr>
        <p:xfrm>
          <a:off x="762000" y="588818"/>
          <a:ext cx="7862455" cy="576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6205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50800" dist="38100" dir="2700000" algn="tl" rotWithShape="0">
                    <a:prstClr val="black">
                      <a:alpha val="40000"/>
                    </a:prstClr>
                  </a:outerShdw>
                </a:effectLst>
              </a:rPr>
              <a:t>Cos’è un Social Network?</a:t>
            </a:r>
            <a:endParaRPr lang="it-IT" dirty="0">
              <a:effectLst>
                <a:outerShdw blurRad="50800" dist="38100" dir="2700000" algn="tl" rotWithShape="0">
                  <a:prstClr val="black">
                    <a:alpha val="40000"/>
                  </a:prstClr>
                </a:outerShdw>
              </a:effectLst>
            </a:endParaRPr>
          </a:p>
        </p:txBody>
      </p:sp>
      <p:sp>
        <p:nvSpPr>
          <p:cNvPr id="3" name="CasellaDiTesto 2"/>
          <p:cNvSpPr txBox="1"/>
          <p:nvPr/>
        </p:nvSpPr>
        <p:spPr>
          <a:xfrm>
            <a:off x="796637" y="3336636"/>
            <a:ext cx="7239000" cy="1384995"/>
          </a:xfrm>
          <a:prstGeom prst="rect">
            <a:avLst/>
          </a:prstGeom>
          <a:noFill/>
        </p:spPr>
        <p:txBody>
          <a:bodyPr wrap="square" rtlCol="0">
            <a:spAutoFit/>
          </a:bodyPr>
          <a:lstStyle/>
          <a:p>
            <a:pPr algn="just"/>
            <a:r>
              <a:rPr lang="it-IT" sz="2800" dirty="0" smtClean="0">
                <a:solidFill>
                  <a:schemeClr val="bg1"/>
                </a:solidFill>
              </a:rPr>
              <a:t>Una tecnologia che serve a carpire in maniera parassitaria dati e informazioni di una persona senza che </a:t>
            </a:r>
            <a:r>
              <a:rPr lang="it-IT" sz="2800" dirty="0" smtClean="0">
                <a:solidFill>
                  <a:schemeClr val="bg1"/>
                </a:solidFill>
              </a:rPr>
              <a:t>questa </a:t>
            </a:r>
            <a:r>
              <a:rPr lang="it-IT" sz="2800" dirty="0" smtClean="0">
                <a:solidFill>
                  <a:schemeClr val="bg1"/>
                </a:solidFill>
              </a:rPr>
              <a:t>se ne accorga pienamente.</a:t>
            </a:r>
            <a:endParaRPr lang="it-IT" sz="2800" dirty="0">
              <a:solidFill>
                <a:schemeClr val="bg1"/>
              </a:solidFill>
            </a:endParaRPr>
          </a:p>
        </p:txBody>
      </p:sp>
    </p:spTree>
    <p:extLst>
      <p:ext uri="{BB962C8B-B14F-4D97-AF65-F5344CB8AC3E}">
        <p14:creationId xmlns:p14="http://schemas.microsoft.com/office/powerpoint/2010/main" val="2549910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Brevi cenni:</a:t>
            </a:r>
            <a:br>
              <a:rPr lang="it-IT" dirty="0" smtClean="0"/>
            </a:br>
            <a:r>
              <a:rPr lang="it-IT" dirty="0" smtClean="0"/>
              <a:t>i Social Network</a:t>
            </a:r>
            <a:endParaRPr lang="it-IT" dirty="0"/>
          </a:p>
        </p:txBody>
      </p:sp>
      <p:sp>
        <p:nvSpPr>
          <p:cNvPr id="5" name="Segnaposto testo 4"/>
          <p:cNvSpPr>
            <a:spLocks noGrp="1"/>
          </p:cNvSpPr>
          <p:nvPr>
            <p:ph type="body" sz="half" idx="2"/>
          </p:nvPr>
        </p:nvSpPr>
        <p:spPr>
          <a:xfrm>
            <a:off x="533400" y="3012405"/>
            <a:ext cx="3429000" cy="3169025"/>
          </a:xfrm>
        </p:spPr>
        <p:txBody>
          <a:bodyPr>
            <a:noAutofit/>
          </a:bodyPr>
          <a:lstStyle/>
          <a:p>
            <a:pPr marL="285750" indent="-285750" algn="just">
              <a:spcAft>
                <a:spcPts val="1200"/>
              </a:spcAft>
              <a:buFont typeface="Arial"/>
              <a:buChar char="•"/>
            </a:pPr>
            <a:r>
              <a:rPr lang="it-IT" dirty="0" smtClean="0"/>
              <a:t>I player del settore guadagnano attraverso servizi di advertising</a:t>
            </a:r>
          </a:p>
          <a:p>
            <a:pPr marL="285750" indent="-285750" algn="just">
              <a:spcAft>
                <a:spcPts val="1200"/>
              </a:spcAft>
              <a:buFont typeface="Arial"/>
              <a:buChar char="•"/>
            </a:pPr>
            <a:r>
              <a:rPr lang="it-IT" dirty="0" smtClean="0"/>
              <a:t>Si moltiplicano i dati comunicati dagli utenti ai social network: possibilità di profilazione</a:t>
            </a:r>
          </a:p>
          <a:p>
            <a:pPr marL="285750" indent="-285750" algn="l">
              <a:spcAft>
                <a:spcPts val="1200"/>
              </a:spcAft>
              <a:buFont typeface="Arial"/>
              <a:buChar char="•"/>
            </a:pPr>
            <a:r>
              <a:rPr lang="it-IT" dirty="0" smtClean="0"/>
              <a:t>Nuovi </a:t>
            </a:r>
            <a:r>
              <a:rPr lang="it-IT" i="1" dirty="0" smtClean="0"/>
              <a:t>device</a:t>
            </a:r>
            <a:r>
              <a:rPr lang="it-IT" dirty="0" smtClean="0"/>
              <a:t> entrano a far parte della vita degli utenti, permettendo di implementare funzioni social che sfruttino la geolocalizzazione</a:t>
            </a:r>
            <a:r>
              <a:rPr lang="it-IT" dirty="0"/>
              <a:t>.</a:t>
            </a:r>
          </a:p>
        </p:txBody>
      </p:sp>
      <p:pic>
        <p:nvPicPr>
          <p:cNvPr id="9" name="Immagine 8" descr="time3.png"/>
          <p:cNvPicPr>
            <a:picLocks noChangeAspect="1"/>
          </p:cNvPicPr>
          <p:nvPr/>
        </p:nvPicPr>
        <p:blipFill rotWithShape="1">
          <a:blip r:embed="rId2" cstate="print">
            <a:extLst>
              <a:ext uri="{28A0092B-C50C-407E-A947-70E740481C1C}">
                <a14:useLocalDpi xmlns:a14="http://schemas.microsoft.com/office/drawing/2010/main" val="0"/>
              </a:ext>
            </a:extLst>
          </a:blip>
          <a:srcRect l="22390" t="15151" r="24074" b="5555"/>
          <a:stretch/>
        </p:blipFill>
        <p:spPr>
          <a:xfrm>
            <a:off x="4652819" y="371744"/>
            <a:ext cx="4098635" cy="6070619"/>
          </a:xfrm>
          <a:prstGeom prst="rect">
            <a:avLst/>
          </a:prstGeom>
        </p:spPr>
      </p:pic>
      <p:sp>
        <p:nvSpPr>
          <p:cNvPr id="11" name="CasellaDiTesto 10"/>
          <p:cNvSpPr txBox="1"/>
          <p:nvPr/>
        </p:nvSpPr>
        <p:spPr>
          <a:xfrm>
            <a:off x="7472225" y="1849589"/>
            <a:ext cx="1050087" cy="584776"/>
          </a:xfrm>
          <a:prstGeom prst="rect">
            <a:avLst/>
          </a:prstGeom>
          <a:noFill/>
        </p:spPr>
        <p:txBody>
          <a:bodyPr wrap="none" rtlCol="0">
            <a:spAutoFit/>
          </a:bodyPr>
          <a:lstStyle/>
          <a:p>
            <a:r>
              <a:rPr lang="it-IT" sz="3200" dirty="0" smtClean="0">
                <a:solidFill>
                  <a:srgbClr val="FFFFFF"/>
                </a:solidFill>
              </a:rPr>
              <a:t>2009</a:t>
            </a:r>
            <a:endParaRPr lang="it-IT" sz="3200" dirty="0">
              <a:solidFill>
                <a:srgbClr val="FFFFFF"/>
              </a:solidFill>
            </a:endParaRPr>
          </a:p>
        </p:txBody>
      </p:sp>
      <p:sp>
        <p:nvSpPr>
          <p:cNvPr id="12" name="CasellaDiTesto 11"/>
          <p:cNvSpPr txBox="1"/>
          <p:nvPr/>
        </p:nvSpPr>
        <p:spPr>
          <a:xfrm>
            <a:off x="4796002" y="3029537"/>
            <a:ext cx="1593236" cy="584776"/>
          </a:xfrm>
          <a:prstGeom prst="rect">
            <a:avLst/>
          </a:prstGeom>
          <a:noFill/>
        </p:spPr>
        <p:txBody>
          <a:bodyPr wrap="none" rtlCol="0">
            <a:spAutoFit/>
          </a:bodyPr>
          <a:lstStyle/>
          <a:p>
            <a:r>
              <a:rPr lang="it-IT" sz="3200" baseline="30000" dirty="0" smtClean="0">
                <a:solidFill>
                  <a:srgbClr val="FFFFFF"/>
                </a:solidFill>
              </a:rPr>
              <a:t>2004 </a:t>
            </a:r>
            <a:r>
              <a:rPr lang="it-IT" sz="3200" dirty="0" smtClean="0">
                <a:solidFill>
                  <a:srgbClr val="FFFFFF"/>
                </a:solidFill>
              </a:rPr>
              <a:t>/ </a:t>
            </a:r>
            <a:r>
              <a:rPr lang="it-IT" sz="3200" baseline="-25000" dirty="0" smtClean="0">
                <a:solidFill>
                  <a:srgbClr val="FFFFFF"/>
                </a:solidFill>
              </a:rPr>
              <a:t>2006</a:t>
            </a:r>
            <a:endParaRPr lang="it-IT" sz="3200" baseline="-25000" dirty="0">
              <a:solidFill>
                <a:srgbClr val="FFFFFF"/>
              </a:solidFill>
            </a:endParaRPr>
          </a:p>
        </p:txBody>
      </p:sp>
      <p:sp>
        <p:nvSpPr>
          <p:cNvPr id="13" name="CasellaDiTesto 12"/>
          <p:cNvSpPr txBox="1"/>
          <p:nvPr/>
        </p:nvSpPr>
        <p:spPr>
          <a:xfrm>
            <a:off x="7125875" y="4184084"/>
            <a:ext cx="1555700" cy="584776"/>
          </a:xfrm>
          <a:prstGeom prst="rect">
            <a:avLst/>
          </a:prstGeom>
          <a:noFill/>
        </p:spPr>
        <p:txBody>
          <a:bodyPr wrap="none" rtlCol="0">
            <a:spAutoFit/>
          </a:bodyPr>
          <a:lstStyle/>
          <a:p>
            <a:r>
              <a:rPr lang="it-IT" sz="3200" baseline="30000" dirty="0" smtClean="0">
                <a:solidFill>
                  <a:srgbClr val="FFFFFF"/>
                </a:solidFill>
              </a:rPr>
              <a:t>2002 </a:t>
            </a:r>
            <a:r>
              <a:rPr lang="it-IT" sz="3200" dirty="0" smtClean="0">
                <a:solidFill>
                  <a:srgbClr val="FFFFFF"/>
                </a:solidFill>
              </a:rPr>
              <a:t>/ </a:t>
            </a:r>
            <a:r>
              <a:rPr lang="it-IT" sz="3200" baseline="-25000" dirty="0" smtClean="0">
                <a:solidFill>
                  <a:srgbClr val="FFFFFF"/>
                </a:solidFill>
              </a:rPr>
              <a:t>2003</a:t>
            </a:r>
            <a:endParaRPr lang="it-IT" sz="3200" baseline="-25000" dirty="0">
              <a:solidFill>
                <a:srgbClr val="FFFFFF"/>
              </a:solidFill>
            </a:endParaRPr>
          </a:p>
        </p:txBody>
      </p:sp>
      <p:sp>
        <p:nvSpPr>
          <p:cNvPr id="14" name="CasellaDiTesto 13"/>
          <p:cNvSpPr txBox="1"/>
          <p:nvPr/>
        </p:nvSpPr>
        <p:spPr>
          <a:xfrm>
            <a:off x="4807547" y="5411934"/>
            <a:ext cx="1655814" cy="584776"/>
          </a:xfrm>
          <a:prstGeom prst="rect">
            <a:avLst/>
          </a:prstGeom>
          <a:noFill/>
        </p:spPr>
        <p:txBody>
          <a:bodyPr wrap="square" rtlCol="0">
            <a:spAutoFit/>
          </a:bodyPr>
          <a:lstStyle/>
          <a:p>
            <a:r>
              <a:rPr lang="it-IT" sz="3200" baseline="30000" dirty="0" smtClean="0">
                <a:solidFill>
                  <a:srgbClr val="FFFFFF"/>
                </a:solidFill>
              </a:rPr>
              <a:t>1997</a:t>
            </a:r>
            <a:r>
              <a:rPr lang="it-IT" sz="3200" dirty="0">
                <a:solidFill>
                  <a:srgbClr val="FFFFFF"/>
                </a:solidFill>
              </a:rPr>
              <a:t> </a:t>
            </a:r>
            <a:r>
              <a:rPr lang="it-IT" sz="3200" dirty="0" smtClean="0">
                <a:solidFill>
                  <a:srgbClr val="FFFFFF"/>
                </a:solidFill>
              </a:rPr>
              <a:t>/</a:t>
            </a:r>
            <a:r>
              <a:rPr lang="it-IT" sz="3200" baseline="-25000" dirty="0" smtClean="0">
                <a:solidFill>
                  <a:srgbClr val="FFFFFF"/>
                </a:solidFill>
              </a:rPr>
              <a:t>2000</a:t>
            </a:r>
            <a:endParaRPr lang="it-IT" sz="3200" baseline="-25000" dirty="0">
              <a:solidFill>
                <a:srgbClr val="FFFFFF"/>
              </a:solidFill>
            </a:endParaRPr>
          </a:p>
        </p:txBody>
      </p:sp>
      <p:sp>
        <p:nvSpPr>
          <p:cNvPr id="15" name="CasellaDiTesto 14"/>
          <p:cNvSpPr txBox="1"/>
          <p:nvPr/>
        </p:nvSpPr>
        <p:spPr>
          <a:xfrm>
            <a:off x="5073082" y="708898"/>
            <a:ext cx="961922" cy="584776"/>
          </a:xfrm>
          <a:prstGeom prst="rect">
            <a:avLst/>
          </a:prstGeom>
          <a:noFill/>
        </p:spPr>
        <p:txBody>
          <a:bodyPr wrap="none" rtlCol="0">
            <a:spAutoFit/>
          </a:bodyPr>
          <a:lstStyle/>
          <a:p>
            <a:r>
              <a:rPr lang="it-IT" sz="3200" dirty="0" smtClean="0">
                <a:solidFill>
                  <a:srgbClr val="FFFFFF"/>
                </a:solidFill>
              </a:rPr>
              <a:t>2014</a:t>
            </a:r>
            <a:endParaRPr lang="it-IT" sz="3200" dirty="0">
              <a:solidFill>
                <a:srgbClr val="FFFFFF"/>
              </a:solidFill>
            </a:endParaRPr>
          </a:p>
        </p:txBody>
      </p:sp>
      <p:pic>
        <p:nvPicPr>
          <p:cNvPr id="3" name="Immagine 2"/>
          <p:cNvPicPr>
            <a:picLocks noChangeAspect="1"/>
          </p:cNvPicPr>
          <p:nvPr/>
        </p:nvPicPr>
        <p:blipFill>
          <a:blip r:embed="rId3"/>
          <a:stretch>
            <a:fillRect/>
          </a:stretch>
        </p:blipFill>
        <p:spPr>
          <a:xfrm>
            <a:off x="4471200" y="4418079"/>
            <a:ext cx="2018145" cy="355741"/>
          </a:xfrm>
          <a:prstGeom prst="rect">
            <a:avLst/>
          </a:prstGeom>
        </p:spPr>
      </p:pic>
      <p:pic>
        <p:nvPicPr>
          <p:cNvPr id="4" name="Immagine 3"/>
          <p:cNvPicPr>
            <a:picLocks noChangeAspect="1"/>
          </p:cNvPicPr>
          <p:nvPr/>
        </p:nvPicPr>
        <p:blipFill>
          <a:blip r:embed="rId4"/>
          <a:stretch>
            <a:fillRect/>
          </a:stretch>
        </p:blipFill>
        <p:spPr>
          <a:xfrm>
            <a:off x="4543131" y="3861584"/>
            <a:ext cx="1935018" cy="525315"/>
          </a:xfrm>
          <a:prstGeom prst="rect">
            <a:avLst/>
          </a:prstGeom>
        </p:spPr>
      </p:pic>
      <p:pic>
        <p:nvPicPr>
          <p:cNvPr id="7" name="Immagine 6"/>
          <p:cNvPicPr>
            <a:picLocks noChangeAspect="1"/>
          </p:cNvPicPr>
          <p:nvPr/>
        </p:nvPicPr>
        <p:blipFill rotWithShape="1">
          <a:blip r:embed="rId5"/>
          <a:srcRect l="5283" t="16572" r="7018" b="21636"/>
          <a:stretch/>
        </p:blipFill>
        <p:spPr>
          <a:xfrm>
            <a:off x="6926923" y="2743200"/>
            <a:ext cx="2133882" cy="565612"/>
          </a:xfrm>
          <a:prstGeom prst="rect">
            <a:avLst/>
          </a:prstGeom>
        </p:spPr>
      </p:pic>
      <p:pic>
        <p:nvPicPr>
          <p:cNvPr id="8" name="Immagine 7"/>
          <p:cNvPicPr>
            <a:picLocks noChangeAspect="1"/>
          </p:cNvPicPr>
          <p:nvPr/>
        </p:nvPicPr>
        <p:blipFill>
          <a:blip r:embed="rId6"/>
          <a:stretch>
            <a:fillRect/>
          </a:stretch>
        </p:blipFill>
        <p:spPr>
          <a:xfrm>
            <a:off x="6926923" y="3411124"/>
            <a:ext cx="1698330" cy="638470"/>
          </a:xfrm>
          <a:prstGeom prst="rect">
            <a:avLst/>
          </a:prstGeom>
        </p:spPr>
      </p:pic>
      <p:pic>
        <p:nvPicPr>
          <p:cNvPr id="10" name="Immagine 9"/>
          <p:cNvPicPr>
            <a:picLocks noChangeAspect="1"/>
          </p:cNvPicPr>
          <p:nvPr/>
        </p:nvPicPr>
        <p:blipFill rotWithShape="1">
          <a:blip r:embed="rId7"/>
          <a:srcRect l="10310" t="14094" r="10650" b="14120"/>
          <a:stretch/>
        </p:blipFill>
        <p:spPr>
          <a:xfrm>
            <a:off x="4953040" y="4826585"/>
            <a:ext cx="1464141" cy="501613"/>
          </a:xfrm>
          <a:prstGeom prst="rect">
            <a:avLst/>
          </a:prstGeom>
        </p:spPr>
      </p:pic>
      <p:pic>
        <p:nvPicPr>
          <p:cNvPr id="21" name="Immagine 20"/>
          <p:cNvPicPr>
            <a:picLocks noChangeAspect="1"/>
          </p:cNvPicPr>
          <p:nvPr/>
        </p:nvPicPr>
        <p:blipFill rotWithShape="1">
          <a:blip r:embed="rId8"/>
          <a:srcRect t="-594" b="-1"/>
          <a:stretch/>
        </p:blipFill>
        <p:spPr>
          <a:xfrm>
            <a:off x="4598602" y="1695003"/>
            <a:ext cx="1737764" cy="1048197"/>
          </a:xfrm>
          <a:prstGeom prst="rect">
            <a:avLst/>
          </a:prstGeom>
        </p:spPr>
      </p:pic>
      <p:pic>
        <p:nvPicPr>
          <p:cNvPr id="22" name="Immagine 21"/>
          <p:cNvPicPr>
            <a:picLocks noChangeAspect="1"/>
          </p:cNvPicPr>
          <p:nvPr/>
        </p:nvPicPr>
        <p:blipFill rotWithShape="1">
          <a:blip r:embed="rId9"/>
          <a:srcRect t="32012" b="30488"/>
          <a:stretch/>
        </p:blipFill>
        <p:spPr>
          <a:xfrm>
            <a:off x="7102785" y="774124"/>
            <a:ext cx="1385454" cy="519550"/>
          </a:xfrm>
          <a:prstGeom prst="rect">
            <a:avLst/>
          </a:prstGeom>
        </p:spPr>
      </p:pic>
      <p:pic>
        <p:nvPicPr>
          <p:cNvPr id="23" name="Immagine 22"/>
          <p:cNvPicPr>
            <a:picLocks noChangeAspect="1"/>
          </p:cNvPicPr>
          <p:nvPr/>
        </p:nvPicPr>
        <p:blipFill>
          <a:blip r:embed="rId10"/>
          <a:stretch>
            <a:fillRect/>
          </a:stretch>
        </p:blipFill>
        <p:spPr>
          <a:xfrm>
            <a:off x="7212151" y="5853615"/>
            <a:ext cx="1311564" cy="860273"/>
          </a:xfrm>
          <a:prstGeom prst="rect">
            <a:avLst/>
          </a:prstGeom>
        </p:spPr>
      </p:pic>
      <p:pic>
        <p:nvPicPr>
          <p:cNvPr id="6" name="Immagine 5"/>
          <p:cNvPicPr>
            <a:picLocks noChangeAspect="1"/>
          </p:cNvPicPr>
          <p:nvPr/>
        </p:nvPicPr>
        <p:blipFill>
          <a:blip r:embed="rId11">
            <a:extLst>
              <a:ext uri="{BEBA8EAE-BF5A-486C-A8C5-ECC9F3942E4B}">
                <a14:imgProps xmlns:a14="http://schemas.microsoft.com/office/drawing/2010/main">
                  <a14:imgLayer r:embed="rId12">
                    <a14:imgEffect>
                      <a14:backgroundRemoval t="0" b="99635" l="1354" r="98477">
                        <a14:foregroundMark x1="30457" y1="89051" x2="30457" y2="89051"/>
                        <a14:foregroundMark x1="23519" y1="88504" x2="23519" y2="88504"/>
                        <a14:foregroundMark x1="39255" y1="88686" x2="39255" y2="88686"/>
                        <a14:foregroundMark x1="63959" y1="85949" x2="63959" y2="85949"/>
                        <a14:foregroundMark x1="89509" y1="81569" x2="89509" y2="81569"/>
                      </a14:backgroundRemoval>
                    </a14:imgEffect>
                  </a14:imgLayer>
                </a14:imgProps>
              </a:ext>
            </a:extLst>
          </a:blip>
          <a:stretch>
            <a:fillRect/>
          </a:stretch>
        </p:blipFill>
        <p:spPr>
          <a:xfrm>
            <a:off x="7212150" y="4958743"/>
            <a:ext cx="796889" cy="738909"/>
          </a:xfrm>
          <a:prstGeom prst="rect">
            <a:avLst/>
          </a:prstGeom>
        </p:spPr>
      </p:pic>
    </p:spTree>
    <p:extLst>
      <p:ext uri="{BB962C8B-B14F-4D97-AF65-F5344CB8AC3E}">
        <p14:creationId xmlns:p14="http://schemas.microsoft.com/office/powerpoint/2010/main" val="14175626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718968" y="885469"/>
            <a:ext cx="3937957" cy="3038751"/>
          </a:xfrm>
        </p:spPr>
      </p:pic>
      <p:sp>
        <p:nvSpPr>
          <p:cNvPr id="3" name="Segnaposto testo 2"/>
          <p:cNvSpPr>
            <a:spLocks noGrp="1"/>
          </p:cNvSpPr>
          <p:nvPr>
            <p:ph type="body" sz="half" idx="2"/>
          </p:nvPr>
        </p:nvSpPr>
        <p:spPr/>
        <p:txBody>
          <a:bodyPr>
            <a:noAutofit/>
          </a:bodyPr>
          <a:lstStyle/>
          <a:p>
            <a:r>
              <a:rPr lang="it-IT" dirty="0"/>
              <a:t> </a:t>
            </a:r>
            <a:r>
              <a:rPr lang="it-IT" dirty="0" smtClean="0"/>
              <a:t>Con </a:t>
            </a:r>
            <a:r>
              <a:rPr lang="it-IT" dirty="0"/>
              <a:t>una popolazione di 61,5 milioni di abitanti, </a:t>
            </a:r>
            <a:r>
              <a:rPr lang="it-IT" b="1" dirty="0"/>
              <a:t>l’Italia ha 35,5 milioni utenti Internet</a:t>
            </a:r>
            <a:r>
              <a:rPr lang="it-IT" dirty="0"/>
              <a:t>, 26 milioni di utenti Facebook attivi e ben 97 milioni di abbonamenti mobile attivi, il 58% in più rispetto al totale della popolazione, ossia </a:t>
            </a:r>
            <a:r>
              <a:rPr lang="it-IT" b="1" dirty="0"/>
              <a:t>una persona su due ha due SIM</a:t>
            </a:r>
            <a:r>
              <a:rPr lang="it-IT" dirty="0"/>
              <a:t>. </a:t>
            </a:r>
          </a:p>
          <a:p>
            <a:endParaRPr lang="it-IT" dirty="0"/>
          </a:p>
        </p:txBody>
      </p:sp>
      <p:sp>
        <p:nvSpPr>
          <p:cNvPr id="4" name="Titolo 3"/>
          <p:cNvSpPr>
            <a:spLocks noGrp="1"/>
          </p:cNvSpPr>
          <p:nvPr>
            <p:ph type="title"/>
          </p:nvPr>
        </p:nvSpPr>
        <p:spPr/>
        <p:txBody>
          <a:bodyPr/>
          <a:lstStyle/>
          <a:p>
            <a:r>
              <a:rPr lang="it-IT" dirty="0" smtClean="0"/>
              <a:t>Italia: bassa penetrazione di internet,</a:t>
            </a:r>
            <a:br>
              <a:rPr lang="it-IT" dirty="0" smtClean="0"/>
            </a:br>
            <a:r>
              <a:rPr lang="it-IT" dirty="0" smtClean="0"/>
              <a:t>alto monte ore di utilizzo dei social</a:t>
            </a:r>
            <a:endParaRPr lang="it-IT" dirty="0"/>
          </a:p>
        </p:txBody>
      </p:sp>
      <p:sp>
        <p:nvSpPr>
          <p:cNvPr id="6" name="Titolo 3"/>
          <p:cNvSpPr txBox="1">
            <a:spLocks/>
          </p:cNvSpPr>
          <p:nvPr/>
        </p:nvSpPr>
        <p:spPr>
          <a:xfrm>
            <a:off x="0" y="83857"/>
            <a:ext cx="9144000" cy="603211"/>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bg1"/>
                </a:solidFill>
                <a:latin typeface="+mj-lt"/>
                <a:ea typeface="+mj-ea"/>
                <a:cs typeface="+mj-cs"/>
              </a:defRPr>
            </a:lvl1pPr>
          </a:lstStyle>
          <a:p>
            <a:r>
              <a:rPr lang="it-IT" dirty="0" smtClean="0">
                <a:effectLst>
                  <a:outerShdw blurRad="50800" dist="38100" dir="2700000" algn="tl" rotWithShape="0">
                    <a:prstClr val="black">
                      <a:alpha val="40000"/>
                    </a:prstClr>
                  </a:outerShdw>
                </a:effectLst>
              </a:rPr>
              <a:t>Qualche dato</a:t>
            </a:r>
            <a:endParaRPr lang="it-IT" dirty="0">
              <a:effectLst>
                <a:outerShdw blurRad="50800" dist="38100" dir="2700000" algn="tl" rotWithShape="0">
                  <a:prstClr val="black">
                    <a:alpha val="40000"/>
                  </a:prstClr>
                </a:outerShdw>
              </a:effectLst>
            </a:endParaRPr>
          </a:p>
        </p:txBody>
      </p:sp>
      <p:pic>
        <p:nvPicPr>
          <p:cNvPr id="7" name="Segnaposto immagin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9423" y="885468"/>
            <a:ext cx="4197675" cy="3038751"/>
          </a:xfrm>
          <a:prstGeom prst="roundRect">
            <a:avLst>
              <a:gd name="adj" fmla="val 7476"/>
            </a:avLst>
          </a:prstGeom>
          <a:ln w="63500">
            <a:solidFill>
              <a:schemeClr val="accent2"/>
            </a:solidFill>
          </a:ln>
        </p:spPr>
      </p:pic>
    </p:spTree>
    <p:extLst>
      <p:ext uri="{BB962C8B-B14F-4D97-AF65-F5344CB8AC3E}">
        <p14:creationId xmlns:p14="http://schemas.microsoft.com/office/powerpoint/2010/main" val="1812778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MIX RW&amp;H2-150ppp-01.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Segnaposto testo 2"/>
          <p:cNvSpPr>
            <a:spLocks noGrp="1"/>
          </p:cNvSpPr>
          <p:nvPr>
            <p:ph type="body" sz="half" idx="2"/>
          </p:nvPr>
        </p:nvSpPr>
        <p:spPr/>
        <p:txBody>
          <a:bodyPr anchor="ctr">
            <a:normAutofit fontScale="70000" lnSpcReduction="20000"/>
          </a:bodyPr>
          <a:lstStyle/>
          <a:p>
            <a:pPr algn="just"/>
            <a:r>
              <a:rPr lang="it-IT" sz="3200" dirty="0" smtClean="0"/>
              <a:t>E’ dimostrato </a:t>
            </a:r>
            <a:r>
              <a:rPr lang="it-IT" sz="3200" dirty="0"/>
              <a:t>che nei processi che regolano la consapevolezza della manifestazione del pensiero subentrano </a:t>
            </a:r>
            <a:r>
              <a:rPr lang="it-IT" sz="3200" dirty="0" smtClean="0"/>
              <a:t>fattori legati alla modalità espressiva e all’ambiente.</a:t>
            </a:r>
            <a:endParaRPr lang="it-IT" sz="3200" dirty="0"/>
          </a:p>
        </p:txBody>
      </p:sp>
      <p:sp>
        <p:nvSpPr>
          <p:cNvPr id="4" name="Titolo 3"/>
          <p:cNvSpPr>
            <a:spLocks noGrp="1"/>
          </p:cNvSpPr>
          <p:nvPr>
            <p:ph type="title"/>
          </p:nvPr>
        </p:nvSpPr>
        <p:spPr/>
        <p:txBody>
          <a:bodyPr/>
          <a:lstStyle/>
          <a:p>
            <a:r>
              <a:rPr lang="it-IT" b="1" dirty="0" smtClean="0">
                <a:effectLst>
                  <a:outerShdw blurRad="50800" dist="38100" dir="2700000" algn="tl" rotWithShape="0">
                    <a:prstClr val="black">
                      <a:alpha val="40000"/>
                    </a:prstClr>
                  </a:outerShdw>
                </a:effectLst>
              </a:rPr>
              <a:t>Percezione</a:t>
            </a:r>
            <a:endParaRPr lang="it-IT"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739384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descr="1_150.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7" name="Segnaposto testo 6"/>
          <p:cNvSpPr>
            <a:spLocks noGrp="1"/>
          </p:cNvSpPr>
          <p:nvPr>
            <p:ph type="body" sz="half" idx="2"/>
          </p:nvPr>
        </p:nvSpPr>
        <p:spPr/>
        <p:txBody>
          <a:bodyPr>
            <a:normAutofit/>
          </a:bodyPr>
          <a:lstStyle/>
          <a:p>
            <a:r>
              <a:rPr lang="it-IT" sz="2400" dirty="0" smtClean="0"/>
              <a:t>Ha diverse finalità nell’utilizzo e</a:t>
            </a:r>
          </a:p>
          <a:p>
            <a:r>
              <a:rPr lang="it-IT" sz="2400" dirty="0"/>
              <a:t>p</a:t>
            </a:r>
            <a:r>
              <a:rPr lang="it-IT" sz="2400" dirty="0" smtClean="0"/>
              <a:t>revede diverse modalità espressive.</a:t>
            </a:r>
          </a:p>
          <a:p>
            <a:r>
              <a:rPr lang="it-IT" sz="2400" dirty="0" smtClean="0"/>
              <a:t>Ma se diventa Enterprise?</a:t>
            </a:r>
            <a:endParaRPr lang="it-IT" sz="2400" dirty="0"/>
          </a:p>
        </p:txBody>
      </p:sp>
      <p:sp>
        <p:nvSpPr>
          <p:cNvPr id="5" name="Titolo 4"/>
          <p:cNvSpPr>
            <a:spLocks noGrp="1"/>
          </p:cNvSpPr>
          <p:nvPr>
            <p:ph type="title"/>
          </p:nvPr>
        </p:nvSpPr>
        <p:spPr/>
        <p:txBody>
          <a:bodyPr/>
          <a:lstStyle/>
          <a:p>
            <a:r>
              <a:rPr lang="it-IT" sz="4400" dirty="0" smtClean="0"/>
              <a:t>Ogni Social Network…</a:t>
            </a:r>
            <a:endParaRPr lang="it-IT" sz="4400" dirty="0"/>
          </a:p>
        </p:txBody>
      </p:sp>
      <p:pic>
        <p:nvPicPr>
          <p:cNvPr id="9" name="Segnaposto immagine 8" descr="1.png"/>
          <p:cNvPicPr>
            <a:picLocks noGrp="1" noChangeAspect="1"/>
          </p:cNvPicPr>
          <p:nvPr>
            <p:ph type="pic" idx="13"/>
          </p:nvPr>
        </p:nvPicPr>
        <p:blipFill>
          <a:blip r:embed="rId3" cstate="screen">
            <a:extLst>
              <a:ext uri="{28A0092B-C50C-407E-A947-70E740481C1C}">
                <a14:useLocalDpi xmlns:a14="http://schemas.microsoft.com/office/drawing/2010/main"/>
              </a:ext>
            </a:extLst>
          </a:blip>
          <a:srcRect t="13275" b="13275"/>
          <a:stretch>
            <a:fillRect/>
          </a:stretch>
        </p:blipFill>
        <p:spPr/>
      </p:pic>
    </p:spTree>
    <p:extLst>
      <p:ext uri="{BB962C8B-B14F-4D97-AF65-F5344CB8AC3E}">
        <p14:creationId xmlns:p14="http://schemas.microsoft.com/office/powerpoint/2010/main" val="29211916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4800" y="2551837"/>
            <a:ext cx="7493000" cy="923330"/>
          </a:xfrm>
          <a:prstGeom prst="rect">
            <a:avLst/>
          </a:prstGeom>
        </p:spPr>
        <p:txBody>
          <a:bodyPr wrap="square">
            <a:spAutoFit/>
          </a:bodyPr>
          <a:lstStyle/>
          <a:p>
            <a:r>
              <a:rPr lang="it-IT" dirty="0" smtClean="0">
                <a:hlinkClick r:id="rId2"/>
              </a:rPr>
              <a:t>https</a:t>
            </a:r>
            <a:r>
              <a:rPr lang="it-IT" dirty="0">
                <a:hlinkClick r:id="rId2"/>
              </a:rPr>
              <a:t>://pdlvimeocdn-a.akamaihd.net/39948/732/207998503.</a:t>
            </a:r>
            <a:r>
              <a:rPr lang="it-IT" dirty="0" smtClean="0">
                <a:hlinkClick r:id="rId2"/>
              </a:rPr>
              <a:t>mp4?token2</a:t>
            </a:r>
            <a:r>
              <a:rPr lang="it-IT" dirty="0">
                <a:hlinkClick r:id="rId2"/>
              </a:rPr>
              <a:t>=1435516494_8e4385e7b41c171a4a10115af700d925&amp;amp;aksessionid=</a:t>
            </a:r>
            <a:r>
              <a:rPr lang="it-IT" dirty="0" smtClean="0">
                <a:hlinkClick r:id="rId2"/>
              </a:rPr>
              <a:t>b1b229ccd9d7fb58</a:t>
            </a:r>
            <a:r>
              <a:rPr lang="it-IT" dirty="0" smtClean="0"/>
              <a:t> </a:t>
            </a:r>
            <a:endParaRPr lang="it-IT" dirty="0"/>
          </a:p>
        </p:txBody>
      </p:sp>
    </p:spTree>
    <p:extLst>
      <p:ext uri="{BB962C8B-B14F-4D97-AF65-F5344CB8AC3E}">
        <p14:creationId xmlns:p14="http://schemas.microsoft.com/office/powerpoint/2010/main" val="22913043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50800" dist="38100" dir="2700000" algn="tl" rotWithShape="0">
                    <a:prstClr val="black">
                      <a:alpha val="40000"/>
                    </a:prstClr>
                  </a:outerShdw>
                </a:effectLst>
              </a:rPr>
              <a:t>Social Network (Enterprise)</a:t>
            </a:r>
            <a:endParaRPr lang="it-IT" dirty="0">
              <a:effectLst>
                <a:outerShdw blurRad="50800" dist="38100" dir="2700000" algn="tl" rotWithShape="0">
                  <a:prstClr val="black">
                    <a:alpha val="40000"/>
                  </a:prstClr>
                </a:outerShdw>
              </a:effectLst>
            </a:endParaRPr>
          </a:p>
        </p:txBody>
      </p:sp>
      <p:sp>
        <p:nvSpPr>
          <p:cNvPr id="9" name="Segnaposto testo 8"/>
          <p:cNvSpPr>
            <a:spLocks noGrp="1"/>
          </p:cNvSpPr>
          <p:nvPr>
            <p:ph type="body" sz="half" idx="2"/>
          </p:nvPr>
        </p:nvSpPr>
        <p:spPr>
          <a:xfrm>
            <a:off x="533400" y="3081675"/>
            <a:ext cx="3429000" cy="3169025"/>
          </a:xfrm>
        </p:spPr>
        <p:txBody>
          <a:bodyPr>
            <a:normAutofit/>
          </a:bodyPr>
          <a:lstStyle/>
          <a:p>
            <a:pPr algn="l"/>
            <a:r>
              <a:rPr lang="it-IT" sz="1800" dirty="0" smtClean="0"/>
              <a:t>E’ la </a:t>
            </a:r>
            <a:r>
              <a:rPr lang="it-IT" sz="1800" b="1" dirty="0" smtClean="0"/>
              <a:t>DISCREZIONALITA</a:t>
            </a:r>
            <a:r>
              <a:rPr lang="it-IT" sz="1800" dirty="0" smtClean="0"/>
              <a:t>’ a fare la differenza.</a:t>
            </a:r>
          </a:p>
          <a:p>
            <a:pPr algn="l"/>
            <a:r>
              <a:rPr lang="it-IT" sz="1800" dirty="0" smtClean="0"/>
              <a:t>L’utente ha facoltà di scegliere se compiere ognuna delle azioni elencate.</a:t>
            </a:r>
          </a:p>
          <a:p>
            <a:pPr algn="l"/>
            <a:r>
              <a:rPr lang="it-IT" sz="1800" dirty="0" smtClean="0"/>
              <a:t>Il lavoratore è tenuto a compiere ognuna di queste attività in relazione alla propria prestazione lavorativa.</a:t>
            </a:r>
          </a:p>
        </p:txBody>
      </p:sp>
      <p:pic>
        <p:nvPicPr>
          <p:cNvPr id="8" name="Immagine 7" descr="ste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727" y="191181"/>
            <a:ext cx="4525818" cy="6193225"/>
          </a:xfrm>
          <a:prstGeom prst="rect">
            <a:avLst/>
          </a:prstGeom>
        </p:spPr>
      </p:pic>
      <p:sp>
        <p:nvSpPr>
          <p:cNvPr id="10" name="Rettangolo 9"/>
          <p:cNvSpPr/>
          <p:nvPr/>
        </p:nvSpPr>
        <p:spPr>
          <a:xfrm>
            <a:off x="4890180" y="680344"/>
            <a:ext cx="1685636" cy="369332"/>
          </a:xfrm>
          <a:prstGeom prst="rect">
            <a:avLst/>
          </a:prstGeom>
          <a:noFill/>
        </p:spPr>
        <p:txBody>
          <a:bodyPr wrap="square" lIns="91440" tIns="45720" rIns="91440" bIns="45720">
            <a:spAutoFit/>
          </a:bodyPr>
          <a:lstStyle/>
          <a:p>
            <a:r>
              <a:rPr lang="it-IT" dirty="0" smtClean="0">
                <a:ln w="18415" cmpd="sng">
                  <a:solidFill>
                    <a:srgbClr val="000000"/>
                  </a:solidFill>
                  <a:prstDash val="solid"/>
                </a:ln>
                <a:effectLst>
                  <a:outerShdw blurRad="63500" dir="3600000" algn="tl" rotWithShape="0">
                    <a:srgbClr val="000000">
                      <a:alpha val="70000"/>
                    </a:srgbClr>
                  </a:outerShdw>
                </a:effectLst>
              </a:rPr>
              <a:t>Iscrizione</a:t>
            </a:r>
            <a:endParaRPr lang="it-IT" dirty="0">
              <a:ln w="18415" cmpd="sng">
                <a:solidFill>
                  <a:srgbClr val="000000"/>
                </a:solidFill>
                <a:prstDash val="solid"/>
              </a:ln>
              <a:effectLst>
                <a:outerShdw blurRad="63500" dir="3600000" algn="tl" rotWithShape="0">
                  <a:srgbClr val="000000">
                    <a:alpha val="70000"/>
                  </a:srgbClr>
                </a:outerShdw>
              </a:effectLst>
            </a:endParaRPr>
          </a:p>
        </p:txBody>
      </p:sp>
      <p:sp>
        <p:nvSpPr>
          <p:cNvPr id="11" name="Rettangolo 10"/>
          <p:cNvSpPr/>
          <p:nvPr/>
        </p:nvSpPr>
        <p:spPr>
          <a:xfrm>
            <a:off x="6661728" y="1923487"/>
            <a:ext cx="1611270" cy="369332"/>
          </a:xfrm>
          <a:prstGeom prst="rect">
            <a:avLst/>
          </a:prstGeom>
          <a:noFill/>
        </p:spPr>
        <p:txBody>
          <a:bodyPr wrap="square" lIns="91440" tIns="45720" rIns="91440" bIns="45720">
            <a:spAutoFit/>
          </a:bodyPr>
          <a:lstStyle/>
          <a:p>
            <a:pPr algn="r"/>
            <a:r>
              <a:rPr lang="it-IT" dirty="0" smtClean="0">
                <a:ln w="18415" cmpd="sng">
                  <a:solidFill>
                    <a:schemeClr val="tx1"/>
                  </a:solidFill>
                  <a:prstDash val="solid"/>
                </a:ln>
                <a:effectLst>
                  <a:outerShdw blurRad="63500" dir="3600000" algn="tl" rotWithShape="0">
                    <a:srgbClr val="000000">
                      <a:alpha val="70000"/>
                    </a:srgbClr>
                  </a:outerShdw>
                </a:effectLst>
              </a:rPr>
              <a:t>Connessione</a:t>
            </a:r>
            <a:endParaRPr lang="it-IT" dirty="0">
              <a:ln w="18415" cmpd="sng">
                <a:solidFill>
                  <a:schemeClr val="tx1"/>
                </a:solidFill>
                <a:prstDash val="solid"/>
              </a:ln>
              <a:effectLst>
                <a:outerShdw blurRad="63500" dir="3600000" algn="tl" rotWithShape="0">
                  <a:srgbClr val="000000">
                    <a:alpha val="70000"/>
                  </a:srgbClr>
                </a:outerShdw>
              </a:effectLst>
            </a:endParaRPr>
          </a:p>
        </p:txBody>
      </p:sp>
      <p:sp>
        <p:nvSpPr>
          <p:cNvPr id="12" name="Rettangolo 11"/>
          <p:cNvSpPr/>
          <p:nvPr/>
        </p:nvSpPr>
        <p:spPr>
          <a:xfrm>
            <a:off x="4906826" y="3103436"/>
            <a:ext cx="1611270" cy="369332"/>
          </a:xfrm>
          <a:prstGeom prst="rect">
            <a:avLst/>
          </a:prstGeom>
          <a:noFill/>
        </p:spPr>
        <p:txBody>
          <a:bodyPr wrap="square" lIns="91440" tIns="45720" rIns="91440" bIns="45720">
            <a:spAutoFit/>
          </a:bodyPr>
          <a:lstStyle/>
          <a:p>
            <a:r>
              <a:rPr lang="it-IT" dirty="0" smtClean="0">
                <a:ln w="18415" cmpd="sng">
                  <a:solidFill>
                    <a:schemeClr val="tx1"/>
                  </a:solidFill>
                  <a:prstDash val="solid"/>
                </a:ln>
                <a:effectLst>
                  <a:outerShdw blurRad="63500" dir="3600000" algn="tl" rotWithShape="0">
                    <a:srgbClr val="000000">
                      <a:alpha val="70000"/>
                    </a:srgbClr>
                  </a:outerShdw>
                </a:effectLst>
              </a:rPr>
              <a:t>Azione</a:t>
            </a:r>
            <a:endParaRPr lang="it-IT" dirty="0">
              <a:ln w="18415" cmpd="sng">
                <a:solidFill>
                  <a:schemeClr val="tx1"/>
                </a:solidFill>
                <a:prstDash val="solid"/>
              </a:ln>
              <a:effectLst>
                <a:outerShdw blurRad="63500" dir="3600000" algn="tl" rotWithShape="0">
                  <a:srgbClr val="000000">
                    <a:alpha val="70000"/>
                  </a:srgbClr>
                </a:outerShdw>
              </a:effectLst>
            </a:endParaRPr>
          </a:p>
        </p:txBody>
      </p:sp>
      <p:sp>
        <p:nvSpPr>
          <p:cNvPr id="13" name="Rettangolo 12"/>
          <p:cNvSpPr/>
          <p:nvPr/>
        </p:nvSpPr>
        <p:spPr>
          <a:xfrm>
            <a:off x="6575816" y="4327248"/>
            <a:ext cx="1715180" cy="369332"/>
          </a:xfrm>
          <a:prstGeom prst="rect">
            <a:avLst/>
          </a:prstGeom>
          <a:noFill/>
        </p:spPr>
        <p:txBody>
          <a:bodyPr wrap="square" lIns="91440" tIns="45720" rIns="91440" bIns="45720">
            <a:spAutoFit/>
          </a:bodyPr>
          <a:lstStyle/>
          <a:p>
            <a:pPr algn="r"/>
            <a:r>
              <a:rPr lang="it-IT" dirty="0" smtClean="0">
                <a:ln w="18415" cmpd="sng">
                  <a:solidFill>
                    <a:schemeClr val="tx1"/>
                  </a:solidFill>
                  <a:prstDash val="solid"/>
                </a:ln>
                <a:effectLst>
                  <a:outerShdw blurRad="63500" dir="3600000" algn="tl" rotWithShape="0">
                    <a:srgbClr val="000000">
                      <a:alpha val="70000"/>
                    </a:srgbClr>
                  </a:outerShdw>
                </a:effectLst>
              </a:rPr>
              <a:t>Disconnessione</a:t>
            </a:r>
            <a:endParaRPr lang="it-IT" sz="2000" dirty="0">
              <a:ln w="18415" cmpd="sng">
                <a:solidFill>
                  <a:schemeClr val="tx1"/>
                </a:solidFill>
                <a:prstDash val="solid"/>
              </a:ln>
              <a:effectLst>
                <a:outerShdw blurRad="63500" dir="3600000" algn="tl" rotWithShape="0">
                  <a:srgbClr val="000000">
                    <a:alpha val="70000"/>
                  </a:srgbClr>
                </a:outerShdw>
              </a:effectLst>
            </a:endParaRPr>
          </a:p>
        </p:txBody>
      </p:sp>
      <p:sp>
        <p:nvSpPr>
          <p:cNvPr id="14" name="Rettangolo 13"/>
          <p:cNvSpPr/>
          <p:nvPr/>
        </p:nvSpPr>
        <p:spPr>
          <a:xfrm>
            <a:off x="4890180" y="5548768"/>
            <a:ext cx="1611270" cy="369332"/>
          </a:xfrm>
          <a:prstGeom prst="rect">
            <a:avLst/>
          </a:prstGeom>
          <a:noFill/>
        </p:spPr>
        <p:txBody>
          <a:bodyPr wrap="square" lIns="91440" tIns="45720" rIns="91440" bIns="45720">
            <a:spAutoFit/>
          </a:bodyPr>
          <a:lstStyle/>
          <a:p>
            <a:r>
              <a:rPr lang="it-IT" dirty="0" smtClean="0">
                <a:ln w="18415" cmpd="sng">
                  <a:solidFill>
                    <a:schemeClr val="tx1"/>
                  </a:solidFill>
                  <a:prstDash val="solid"/>
                </a:ln>
                <a:effectLst>
                  <a:outerShdw blurRad="63500" dir="3600000" algn="tl" rotWithShape="0">
                    <a:srgbClr val="000000">
                      <a:alpha val="70000"/>
                    </a:srgbClr>
                  </a:outerShdw>
                </a:effectLst>
              </a:rPr>
              <a:t>Disiscrizione</a:t>
            </a:r>
            <a:endParaRPr lang="it-IT" dirty="0">
              <a:ln w="18415" cmpd="sng">
                <a:solidFill>
                  <a:schemeClr val="tx1"/>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34377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elo">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Forma d'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1_Cielo">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Forma d'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Cielo.thmx</Template>
  <TotalTime>3109</TotalTime>
  <Words>489</Words>
  <Application>Microsoft Macintosh PowerPoint</Application>
  <PresentationFormat>Presentazione su schermo (4:3)</PresentationFormat>
  <Paragraphs>82</Paragraphs>
  <Slides>18</Slides>
  <Notes>0</Notes>
  <HiddenSlides>0</HiddenSlides>
  <MMClips>0</MMClips>
  <ScaleCrop>false</ScaleCrop>
  <HeadingPairs>
    <vt:vector size="4" baseType="variant">
      <vt:variant>
        <vt:lpstr>Tema</vt:lpstr>
      </vt:variant>
      <vt:variant>
        <vt:i4>2</vt:i4>
      </vt:variant>
      <vt:variant>
        <vt:lpstr>Titoli diapositive</vt:lpstr>
      </vt:variant>
      <vt:variant>
        <vt:i4>18</vt:i4>
      </vt:variant>
    </vt:vector>
  </HeadingPairs>
  <TitlesOfParts>
    <vt:vector size="20" baseType="lpstr">
      <vt:lpstr>Cielo</vt:lpstr>
      <vt:lpstr>1_Cielo</vt:lpstr>
      <vt:lpstr>Enterprise Social Network</vt:lpstr>
      <vt:lpstr>Presentazione di PowerPoint</vt:lpstr>
      <vt:lpstr>Cos’è un Social Network?</vt:lpstr>
      <vt:lpstr>Brevi cenni: i Social Network</vt:lpstr>
      <vt:lpstr>Italia: bassa penetrazione di internet, alto monte ore di utilizzo dei social</vt:lpstr>
      <vt:lpstr>Percezione</vt:lpstr>
      <vt:lpstr>Ogni Social Network…</vt:lpstr>
      <vt:lpstr>Presentazione di PowerPoint</vt:lpstr>
      <vt:lpstr>Social Network (Enterprise)</vt:lpstr>
      <vt:lpstr>Presentazione di PowerPoint</vt:lpstr>
      <vt:lpstr>Controllo del lavoratore</vt:lpstr>
      <vt:lpstr>Presentazione di PowerPoint</vt:lpstr>
      <vt:lpstr>Giurisprudenza</vt:lpstr>
      <vt:lpstr>Presentazione di PowerPoint</vt:lpstr>
      <vt:lpstr>Cosa sarebbe necessario?</vt:lpstr>
      <vt:lpstr>Il datore di lavoro sa davvero tutto? </vt:lpstr>
      <vt:lpstr>Conclusioni</vt:lpstr>
      <vt:lpstr>Presentazione di PowerPoint</vt:lpstr>
    </vt:vector>
  </TitlesOfParts>
  <Company>Perani Pozzi Associati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Social Network</dc:title>
  <dc:creator>Marta Ghiglioni</dc:creator>
  <cp:lastModifiedBy>Marta Ghiglioni</cp:lastModifiedBy>
  <cp:revision>64</cp:revision>
  <dcterms:created xsi:type="dcterms:W3CDTF">2015-06-05T07:53:49Z</dcterms:created>
  <dcterms:modified xsi:type="dcterms:W3CDTF">2015-06-28T17:31:03Z</dcterms:modified>
</cp:coreProperties>
</file>