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D2BAD4A-43B6-4580-A543-6012BDFF5F28}">
  <a:tblStyle styleId="{CD2BAD4A-43B6-4580-A543-6012BDFF5F28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0BA3F1C-A5C0-41EE-9365-443B26C0B38B}" styleName="Table_1">
    <a:wholeTbl>
      <a:tcStyle>
        <a:tcBdr>
          <a:left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4872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e testo vertical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/>
              <a:t>‹#›</a:t>
            </a:fld>
            <a:endParaRPr lang="it-I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ellaShakhmirza@gmail.com" TargetMode="External"/><Relationship Id="rId2" Type="http://schemas.openxmlformats.org/officeDocument/2006/relationships/hyperlink" Target="mailto:davide.delvecchio@logioshermes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logioshermes.org/" TargetMode="External"/><Relationship Id="rId4" Type="http://schemas.openxmlformats.org/officeDocument/2006/relationships/hyperlink" Target="https://globaleak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20144" y="2276872"/>
            <a:ext cx="9123856" cy="201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59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it-IT" sz="5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Deepweb: cos’è e quali sono davvero i suoi contenuti?</a:t>
            </a:r>
            <a:endParaRPr lang="it-IT" sz="54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5148064" y="4869160"/>
            <a:ext cx="3672408" cy="1656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2950" b="0" i="0" u="none" strike="noStrike" cap="none" baseline="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>
              <a:lnSpc>
                <a:spcPct val="80000"/>
              </a:lnSpc>
              <a:spcBef>
                <a:spcPts val="590"/>
              </a:spcBef>
              <a:buClr>
                <a:srgbClr val="595959"/>
              </a:buClr>
              <a:buSzPct val="25000"/>
            </a:pPr>
            <a:r>
              <a:rPr lang="it-IT" sz="295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Davide Del Vecchio</a:t>
            </a:r>
          </a:p>
          <a:p>
            <a:pPr lvl="0" algn="l" rtl="0">
              <a:lnSpc>
                <a:spcPct val="80000"/>
              </a:lnSpc>
              <a:spcBef>
                <a:spcPts val="59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it-IT" sz="295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Bella Shakhmirza</a:t>
            </a:r>
          </a:p>
          <a:p>
            <a:pPr lvl="0" algn="l" rtl="0">
              <a:lnSpc>
                <a:spcPct val="80000"/>
              </a:lnSpc>
              <a:spcBef>
                <a:spcPts val="590"/>
              </a:spcBef>
              <a:buClr>
                <a:srgbClr val="595959"/>
              </a:buClr>
              <a:buSzPct val="25000"/>
              <a:buFont typeface="Arial"/>
              <a:buNone/>
            </a:pPr>
            <a:r>
              <a:rPr lang="it-IT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Roma, 3 Luglio 2015</a:t>
            </a:r>
            <a:endParaRPr lang="it-IT" sz="2400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592"/>
              </a:spcBef>
              <a:buClr>
                <a:srgbClr val="888888"/>
              </a:buClr>
              <a:buFont typeface="Arial"/>
              <a:buNone/>
            </a:pPr>
            <a:endParaRPr sz="295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5101" y="116632"/>
            <a:ext cx="2628899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5157192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Hermes Center for </a:t>
            </a:r>
            <a:r>
              <a:rPr lang="it-IT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Transparency</a:t>
            </a:r>
            <a: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Digital Human </a:t>
            </a:r>
            <a:r>
              <a:rPr lang="it-IT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Rights</a:t>
            </a:r>
            <a:endParaRPr lang="ru-RU" sz="2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558ED5"/>
                </a:solidFill>
              </a:rPr>
              <a:t>NAVIGARE IL DEEP WEB</a:t>
            </a:r>
            <a:endParaRPr lang="ru-RU" sz="4000" b="1" dirty="0">
              <a:solidFill>
                <a:srgbClr val="558ED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endParaRPr lang="en-US" dirty="0" smtClean="0"/>
          </a:p>
          <a:p>
            <a:pPr marL="203200" indent="0">
              <a:buNone/>
            </a:pPr>
            <a:endParaRPr lang="en-US" dirty="0"/>
          </a:p>
          <a:p>
            <a:pPr marL="20320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	www.tor2web.org 		</a:t>
            </a:r>
            <a:r>
              <a:rPr lang="en-US" sz="2800" dirty="0" err="1" smtClean="0">
                <a:solidFill>
                  <a:schemeClr val="tx1"/>
                </a:solidFill>
              </a:rPr>
              <a:t>tor.eff.org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203200" indent="0">
              <a:buNone/>
            </a:pPr>
            <a:endParaRPr lang="ru-RU" dirty="0"/>
          </a:p>
        </p:txBody>
      </p:sp>
      <p:pic>
        <p:nvPicPr>
          <p:cNvPr id="4" name="Shape 9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15101" y="15819"/>
            <a:ext cx="262889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80928"/>
            <a:ext cx="3590426" cy="1512168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2420888"/>
            <a:ext cx="3644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Shape 9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15101" y="15819"/>
            <a:ext cx="262889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Изображение 7" descr="Снимок экрана 2015-04-19 в 8.51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233048" cy="52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558ED5"/>
                </a:solidFill>
              </a:rPr>
              <a:t>LA NOSTRA RICERCA</a:t>
            </a:r>
            <a:endParaRPr lang="ru-RU" sz="4000" b="1" dirty="0">
              <a:solidFill>
                <a:srgbClr val="558ED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9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15101" y="15819"/>
            <a:ext cx="262889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Изображение 6" descr="wordle 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81236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 RICERCHE PRESENTI IN RETE</a:t>
            </a:r>
            <a: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endParaRPr lang="ru-RU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Trading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droga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anarchia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smtClean="0">
                <a:solidFill>
                  <a:schemeClr val="tx1"/>
                </a:solidFill>
              </a:rPr>
              <a:t>hacking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Il </a:t>
            </a:r>
            <a:r>
              <a:rPr lang="en-US" sz="2800" dirty="0" err="1">
                <a:solidFill>
                  <a:schemeClr val="tx1"/>
                </a:solidFill>
              </a:rPr>
              <a:t>maggior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contenuto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porno di cui gran parte furry: </a:t>
            </a:r>
            <a:r>
              <a:rPr lang="en-US" sz="2800" dirty="0" err="1">
                <a:solidFill>
                  <a:schemeClr val="tx1"/>
                </a:solidFill>
              </a:rPr>
              <a:t>perché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Shape 9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15101" y="15819"/>
            <a:ext cx="262889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1" y="3501008"/>
            <a:ext cx="3577703" cy="2679824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4"/>
          <a:srcRect l="12663" t="26922" r="12788" b="14202"/>
          <a:stretch/>
        </p:blipFill>
        <p:spPr>
          <a:xfrm>
            <a:off x="611560" y="3501008"/>
            <a:ext cx="420000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9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4848" y="3429000"/>
            <a:ext cx="8229600" cy="1036712"/>
          </a:xfrm>
          <a:noFill/>
        </p:spPr>
        <p:txBody>
          <a:bodyPr/>
          <a:lstStyle/>
          <a:p>
            <a:pPr marL="203200" indent="0" algn="ctr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E’ </a:t>
            </a:r>
            <a:r>
              <a:rPr lang="en-US" sz="4800" b="1" dirty="0" err="1" smtClean="0">
                <a:solidFill>
                  <a:schemeClr val="bg1"/>
                </a:solidFill>
              </a:rPr>
              <a:t>una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</a:rPr>
              <a:t>questione</a:t>
            </a:r>
            <a:r>
              <a:rPr lang="en-US" sz="4800" b="1" dirty="0" smtClean="0">
                <a:solidFill>
                  <a:schemeClr val="bg1"/>
                </a:solidFill>
              </a:rPr>
              <a:t> di </a:t>
            </a:r>
            <a:r>
              <a:rPr lang="en-US" sz="4800" b="1" dirty="0" err="1" smtClean="0">
                <a:solidFill>
                  <a:schemeClr val="bg1"/>
                </a:solidFill>
              </a:rPr>
              <a:t>libertà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" name="Shape 9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5101" y="116632"/>
            <a:ext cx="2628899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4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352" cy="580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573016"/>
            <a:ext cx="8363272" cy="2625155"/>
          </a:xfrm>
        </p:spPr>
        <p:txBody>
          <a:bodyPr/>
          <a:lstStyle/>
          <a:p>
            <a:pPr marL="203200" indent="0" algn="ctr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GRAZIE PER L’ATTENZIONE! </a:t>
            </a:r>
          </a:p>
          <a:p>
            <a:pPr marL="203200" indent="0">
              <a:buNone/>
            </a:pPr>
            <a:endParaRPr lang="it-IT" sz="2800" dirty="0">
              <a:solidFill>
                <a:schemeClr val="tx1"/>
              </a:solidFill>
            </a:endParaRPr>
          </a:p>
          <a:p>
            <a:pPr marL="203200" indent="0">
              <a:buNone/>
            </a:pPr>
            <a:r>
              <a:rPr lang="it-IT" sz="2800" dirty="0">
                <a:solidFill>
                  <a:schemeClr val="tx1"/>
                </a:solidFill>
                <a:hlinkClick r:id="rId2"/>
              </a:rPr>
              <a:t>d</a:t>
            </a:r>
            <a:r>
              <a:rPr lang="it-IT" sz="2800" dirty="0" smtClean="0">
                <a:solidFill>
                  <a:schemeClr val="tx1"/>
                </a:solidFill>
                <a:hlinkClick r:id="rId2"/>
              </a:rPr>
              <a:t>avide.delvecchio@logioshermes.org</a:t>
            </a:r>
            <a:r>
              <a:rPr lang="it-IT" sz="2800" dirty="0" smtClean="0">
                <a:solidFill>
                  <a:schemeClr val="tx1"/>
                </a:solidFill>
              </a:rPr>
              <a:t>  </a:t>
            </a:r>
            <a:endParaRPr lang="it-IT" sz="2800" dirty="0">
              <a:solidFill>
                <a:schemeClr val="tx1"/>
              </a:solidFill>
            </a:endParaRPr>
          </a:p>
          <a:p>
            <a:pPr marL="203200" indent="0">
              <a:buNone/>
            </a:pPr>
            <a:r>
              <a:rPr lang="it-IT" sz="2800" dirty="0" smtClean="0">
                <a:solidFill>
                  <a:schemeClr val="tx1"/>
                </a:solidFill>
                <a:hlinkClick r:id="rId3"/>
              </a:rPr>
              <a:t>B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ella</a:t>
            </a:r>
            <a:r>
              <a:rPr lang="it-IT" sz="2800" dirty="0" smtClean="0">
                <a:solidFill>
                  <a:schemeClr val="tx1"/>
                </a:solidFill>
                <a:hlinkClick r:id="rId3"/>
              </a:rPr>
              <a:t>Shakhmirza@gmail.com</a:t>
            </a:r>
            <a:endParaRPr lang="it-IT" sz="2800" dirty="0" smtClean="0">
              <a:solidFill>
                <a:schemeClr val="tx1"/>
              </a:solidFill>
            </a:endParaRPr>
          </a:p>
          <a:p>
            <a:pPr marL="203200" indent="0">
              <a:buNone/>
            </a:pPr>
            <a:r>
              <a:rPr lang="en-US" sz="28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sz="2800" dirty="0">
                <a:solidFill>
                  <a:schemeClr val="tx1"/>
                </a:solidFill>
                <a:hlinkClick r:id="rId4"/>
              </a:rPr>
              <a:t>://globaleaks.org -</a:t>
            </a:r>
            <a:r>
              <a:rPr lang="en-US" sz="2800" dirty="0">
                <a:solidFill>
                  <a:schemeClr val="tx1"/>
                </a:solidFill>
                <a:hlinkClick r:id="rId5"/>
              </a:rPr>
              <a:t> http://logioshermes.org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Shape 99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1640" y="188640"/>
            <a:ext cx="6336704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6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179512" y="3284984"/>
            <a:ext cx="8750400" cy="2558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it-IT" sz="6000" b="1" i="0" u="none" strike="noStrike" cap="none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Hermes Center for </a:t>
            </a:r>
            <a:r>
              <a:rPr lang="it-IT" sz="6000" b="1" i="0" u="none" strike="noStrike" cap="none" baseline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Transparency</a:t>
            </a:r>
            <a:r>
              <a:rPr lang="it-IT" sz="6000" b="1" i="0" u="none" strike="noStrike" cap="none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it-IT" sz="6000" b="1" i="0" u="none" strike="noStrike" cap="none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6000" b="1" i="0" u="none" strike="noStrike" cap="none" baseline="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and Digital Human </a:t>
            </a:r>
            <a:r>
              <a:rPr lang="it-IT" sz="6000" b="1" i="0" u="none" strike="noStrike" cap="none" baseline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Rights</a:t>
            </a:r>
            <a:endParaRPr lang="it-IT" sz="6000" b="1" i="0" u="none" strike="noStrike" cap="none" baseline="0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548680"/>
            <a:ext cx="7560840" cy="18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44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692695"/>
            <a:ext cx="7283152" cy="940965"/>
          </a:xfrm>
        </p:spPr>
        <p:txBody>
          <a:bodyPr/>
          <a:lstStyle/>
          <a:p>
            <a:r>
              <a:rPr lang="it-IT" sz="4000" b="1" dirty="0" smtClean="0">
                <a:solidFill>
                  <a:srgbClr val="558ED5"/>
                </a:solidFill>
              </a:rPr>
              <a:t>COS’E’ IL DEEPWEB?</a:t>
            </a:r>
            <a:endParaRPr lang="it-IT" sz="4000" b="1" dirty="0">
              <a:solidFill>
                <a:srgbClr val="558ED5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5805264"/>
            <a:ext cx="3466728" cy="648072"/>
          </a:xfrm>
        </p:spPr>
        <p:txBody>
          <a:bodyPr/>
          <a:lstStyle/>
          <a:p>
            <a:pPr marL="203200" indent="0">
              <a:buNone/>
            </a:pPr>
            <a:r>
              <a:rPr lang="it-IT" sz="2800" dirty="0" smtClean="0">
                <a:solidFill>
                  <a:schemeClr val="tx1"/>
                </a:solidFill>
              </a:rPr>
              <a:t>Siti non indicizzati</a:t>
            </a:r>
          </a:p>
          <a:p>
            <a:endParaRPr lang="it-IT" dirty="0"/>
          </a:p>
        </p:txBody>
      </p:sp>
      <p:pic>
        <p:nvPicPr>
          <p:cNvPr id="1026" name="Picture 2" descr="http://deepweblinks.org/index-Dateien/deep-web-li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00800" cy="405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hape 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00" y="116632"/>
            <a:ext cx="2628899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39952" y="587727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Reti</a:t>
            </a:r>
            <a:r>
              <a:rPr lang="en-US" sz="2800" dirty="0" smtClean="0"/>
              <a:t> “</a:t>
            </a:r>
            <a:r>
              <a:rPr lang="en-US" sz="2800" dirty="0" err="1" smtClean="0"/>
              <a:t>parallele</a:t>
            </a:r>
            <a:r>
              <a:rPr lang="en-US" sz="2800" dirty="0" smtClean="0"/>
              <a:t>” ad Internet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341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17632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PERCHE’ E’ NATO IL DEEP WEB? </a:t>
            </a:r>
            <a:endParaRPr lang="ru-RU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2800" dirty="0" smtClean="0"/>
          </a:p>
          <a:p>
            <a:r>
              <a:rPr lang="it-IT" sz="2800" dirty="0" smtClean="0"/>
              <a:t>ANONIMATO </a:t>
            </a:r>
          </a:p>
          <a:p>
            <a:r>
              <a:rPr lang="it-IT" sz="2800" dirty="0" smtClean="0"/>
              <a:t>PRIVACY </a:t>
            </a:r>
          </a:p>
          <a:p>
            <a:r>
              <a:rPr lang="it-IT" sz="2800" dirty="0" smtClean="0"/>
              <a:t>LIBERTA’ DI ESPRESSIONE</a:t>
            </a:r>
          </a:p>
          <a:p>
            <a:r>
              <a:rPr lang="it-IT" sz="2800" dirty="0" smtClean="0"/>
              <a:t>NESSUNA PROFILAZIONE DEGLI UTENTI </a:t>
            </a:r>
          </a:p>
        </p:txBody>
      </p:sp>
      <p:pic>
        <p:nvPicPr>
          <p:cNvPr id="5" name="Shape 9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1840" y="18324"/>
            <a:ext cx="2628899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0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558ED5"/>
                </a:solidFill>
              </a:rPr>
              <a:t>LE RETI ALTERNATIVE AD INTERNET</a:t>
            </a:r>
            <a:endParaRPr lang="ru-RU" sz="4000" b="1" dirty="0">
              <a:solidFill>
                <a:srgbClr val="558ED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88840"/>
            <a:ext cx="8712968" cy="4281339"/>
          </a:xfrm>
        </p:spPr>
        <p:txBody>
          <a:bodyPr/>
          <a:lstStyle/>
          <a:p>
            <a:pPr marL="203200" indent="0" algn="r">
              <a:buNone/>
            </a:pPr>
            <a:endParaRPr lang="en-US" sz="2800" dirty="0" smtClean="0">
              <a:solidFill>
                <a:srgbClr val="558ED5"/>
              </a:solidFill>
            </a:endParaRPr>
          </a:p>
          <a:p>
            <a:pPr marL="203200" indent="0" algn="r">
              <a:buNone/>
            </a:pPr>
            <a:endParaRPr lang="en-US" sz="2800" dirty="0">
              <a:solidFill>
                <a:srgbClr val="558ED5"/>
              </a:solidFill>
            </a:endParaRPr>
          </a:p>
          <a:p>
            <a:pPr marL="203200" indent="0" algn="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TOR HIDDEN SERVICES</a:t>
            </a:r>
          </a:p>
          <a:p>
            <a:pPr marL="203200" indent="0" algn="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03200" indent="0" algn="r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203200" indent="0" algn="r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203200" indent="0" algn="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INVISIBLE INTERNET </a:t>
            </a:r>
          </a:p>
          <a:p>
            <a:pPr marL="203200" indent="0" algn="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PROJECT </a:t>
            </a:r>
          </a:p>
          <a:p>
            <a:pPr marL="203200" indent="0" algn="r">
              <a:buNone/>
            </a:pPr>
            <a:endParaRPr lang="en-US" dirty="0"/>
          </a:p>
          <a:p>
            <a:pPr marL="203200" indent="0" algn="r">
              <a:buNone/>
            </a:pPr>
            <a:endParaRPr lang="en-US" dirty="0" smtClean="0"/>
          </a:p>
          <a:p>
            <a:pPr marL="203200" indent="0" algn="r">
              <a:buNone/>
            </a:pPr>
            <a:endParaRPr lang="en-US" dirty="0" smtClean="0"/>
          </a:p>
        </p:txBody>
      </p:sp>
      <p:pic>
        <p:nvPicPr>
          <p:cNvPr id="4" name="Shape 9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15101" y="11436"/>
            <a:ext cx="262889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Изображение 4" descr="tor project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-7500" r="2498" b="6010"/>
          <a:stretch/>
        </p:blipFill>
        <p:spPr>
          <a:xfrm>
            <a:off x="611560" y="1803780"/>
            <a:ext cx="3888432" cy="305242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869160"/>
            <a:ext cx="3888432" cy="1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COSA C’E’ NEGLI HIDDEN SERVICES DI TOR</a:t>
            </a:r>
            <a:endParaRPr lang="ru-RU" sz="4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endParaRPr lang="it-IT" sz="2800" dirty="0" smtClean="0"/>
          </a:p>
          <a:p>
            <a:r>
              <a:rPr lang="it-IT" sz="2800" dirty="0" smtClean="0"/>
              <a:t>MARKETPLACE</a:t>
            </a:r>
          </a:p>
          <a:p>
            <a:r>
              <a:rPr lang="it-IT" sz="2800" dirty="0" smtClean="0"/>
              <a:t>MOTORI DI RICERCA</a:t>
            </a:r>
          </a:p>
          <a:p>
            <a:r>
              <a:rPr lang="it-IT" sz="2800" dirty="0" smtClean="0"/>
              <a:t>SERVIZI DI MESSAGGISTICA </a:t>
            </a:r>
          </a:p>
          <a:p>
            <a:r>
              <a:rPr lang="it-IT" sz="2800" dirty="0" smtClean="0"/>
              <a:t>BLOG</a:t>
            </a:r>
          </a:p>
          <a:p>
            <a:r>
              <a:rPr lang="it-IT" sz="2800" dirty="0" smtClean="0"/>
              <a:t>FACEBOOK</a:t>
            </a:r>
          </a:p>
          <a:p>
            <a:r>
              <a:rPr lang="it-IT" sz="2800" dirty="0" smtClean="0"/>
              <a:t>I NODI GLOBALEAKS</a:t>
            </a:r>
          </a:p>
          <a:p>
            <a:r>
              <a:rPr lang="it-IT" sz="2800" dirty="0" smtClean="0"/>
              <a:t>DOWNLOAD DEI CONTENUTI</a:t>
            </a:r>
            <a:endParaRPr lang="ru-RU" sz="2800" dirty="0"/>
          </a:p>
        </p:txBody>
      </p:sp>
      <p:pic>
        <p:nvPicPr>
          <p:cNvPr id="4" name="Shape 9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01840" y="18324"/>
            <a:ext cx="2628899" cy="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8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856984" cy="114300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558ED5"/>
                </a:solidFill>
              </a:rPr>
              <a:t>MA I GIORNALISTI COSA DICONO?</a:t>
            </a:r>
            <a:endParaRPr lang="ru-RU" sz="4000" b="1" dirty="0">
              <a:solidFill>
                <a:srgbClr val="558ED5"/>
              </a:solidFill>
            </a:endParaRPr>
          </a:p>
        </p:txBody>
      </p:sp>
      <p:pic>
        <p:nvPicPr>
          <p:cNvPr id="4" name="Shape 9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15101" y="15819"/>
            <a:ext cx="262889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Изображение 8" descr="Pl-pedo-be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8"/>
            <a:ext cx="4592553" cy="4592553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4864"/>
            <a:ext cx="4377903" cy="29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157</Words>
  <Application>Microsoft Office PowerPoint</Application>
  <PresentationFormat>On-screen Show (4:3)</PresentationFormat>
  <Paragraphs>60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di Office</vt:lpstr>
      <vt:lpstr>Deepweb: cos’è e quali sono davvero i suoi contenuti?</vt:lpstr>
      <vt:lpstr>Hermes Center for Transparency  and Digital Human Rights</vt:lpstr>
      <vt:lpstr>PowerPoint Presentation</vt:lpstr>
      <vt:lpstr>PowerPoint Presentation</vt:lpstr>
      <vt:lpstr>COS’E’ IL DEEPWEB?</vt:lpstr>
      <vt:lpstr>PERCHE’ E’ NATO IL DEEP WEB? </vt:lpstr>
      <vt:lpstr>LE RETI ALTERNATIVE AD INTERNET</vt:lpstr>
      <vt:lpstr>COSA C’E’ NEGLI HIDDEN SERVICES DI TOR</vt:lpstr>
      <vt:lpstr>MA I GIORNALISTI COSA DICONO?</vt:lpstr>
      <vt:lpstr>NAVIGARE IL DEEP WEB</vt:lpstr>
      <vt:lpstr>PowerPoint Presentation</vt:lpstr>
      <vt:lpstr>LA NOSTRA RICERCA</vt:lpstr>
      <vt:lpstr>DA RICERCHE PRESENTI IN RETE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Deepweb: cos’è e quali sono davvero i suoi contenuti?</dc:title>
  <dc:creator>Del Vecchio Davide</dc:creator>
  <cp:lastModifiedBy>user</cp:lastModifiedBy>
  <cp:revision>21</cp:revision>
  <dcterms:modified xsi:type="dcterms:W3CDTF">2015-06-29T09:16:07Z</dcterms:modified>
</cp:coreProperties>
</file>