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Lst>
  <p:notesMasterIdLst>
    <p:notesMasterId r:id="rId31"/>
  </p:notesMasterIdLst>
  <p:sldIdLst>
    <p:sldId id="256" r:id="rId3"/>
    <p:sldId id="257" r:id="rId4"/>
    <p:sldId id="269" r:id="rId5"/>
    <p:sldId id="258" r:id="rId6"/>
    <p:sldId id="259" r:id="rId7"/>
    <p:sldId id="260" r:id="rId8"/>
    <p:sldId id="261" r:id="rId9"/>
    <p:sldId id="262" r:id="rId10"/>
    <p:sldId id="263" r:id="rId11"/>
    <p:sldId id="264" r:id="rId12"/>
    <p:sldId id="265" r:id="rId13"/>
    <p:sldId id="266" r:id="rId14"/>
    <p:sldId id="268" r:id="rId15"/>
    <p:sldId id="267"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2" r:id="rId30"/>
  </p:sldIdLst>
  <p:sldSz cx="12192000" cy="6858000"/>
  <p:notesSz cx="6789738" cy="9929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A41D"/>
    <a:srgbClr val="CC0066"/>
    <a:srgbClr val="CD5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76014" autoAdjust="0"/>
  </p:normalViewPr>
  <p:slideViewPr>
    <p:cSldViewPr snapToGrid="0">
      <p:cViewPr varScale="1">
        <p:scale>
          <a:sx n="54" d="100"/>
          <a:sy n="54" d="100"/>
        </p:scale>
        <p:origin x="1296" y="66"/>
      </p:cViewPr>
      <p:guideLst/>
    </p:cSldViewPr>
  </p:slideViewPr>
  <p:outlineViewPr>
    <p:cViewPr>
      <p:scale>
        <a:sx n="33" d="100"/>
        <a:sy n="33" d="100"/>
      </p:scale>
      <p:origin x="0" y="0"/>
    </p:cViewPr>
  </p:outlineViewPr>
  <p:notesTextViewPr>
    <p:cViewPr>
      <p:scale>
        <a:sx n="1" d="1"/>
        <a:sy n="1" d="1"/>
      </p:scale>
      <p:origin x="0" y="-21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2220" cy="49821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5947" y="0"/>
            <a:ext cx="2942220" cy="498215"/>
          </a:xfrm>
          <a:prstGeom prst="rect">
            <a:avLst/>
          </a:prstGeom>
        </p:spPr>
        <p:txBody>
          <a:bodyPr vert="horz" lIns="91440" tIns="45720" rIns="91440" bIns="45720" rtlCol="0"/>
          <a:lstStyle>
            <a:lvl1pPr algn="r">
              <a:defRPr sz="1200"/>
            </a:lvl1pPr>
          </a:lstStyle>
          <a:p>
            <a:fld id="{DBD84F60-9567-4B1E-B96B-2206C94B3E21}" type="datetimeFigureOut">
              <a:rPr lang="it-IT" smtClean="0"/>
              <a:t>25/06/2015</a:t>
            </a:fld>
            <a:endParaRPr lang="it-IT"/>
          </a:p>
        </p:txBody>
      </p:sp>
      <p:sp>
        <p:nvSpPr>
          <p:cNvPr id="4" name="Segnaposto immagine diapositiva 3"/>
          <p:cNvSpPr>
            <a:spLocks noGrp="1" noRot="1" noChangeAspect="1"/>
          </p:cNvSpPr>
          <p:nvPr>
            <p:ph type="sldImg" idx="2"/>
          </p:nvPr>
        </p:nvSpPr>
        <p:spPr>
          <a:xfrm>
            <a:off x="417513" y="1241425"/>
            <a:ext cx="5954712" cy="335121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8974" y="4778722"/>
            <a:ext cx="5431790" cy="3909864"/>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31600"/>
            <a:ext cx="2942220" cy="49821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5947" y="9431600"/>
            <a:ext cx="2942220" cy="498214"/>
          </a:xfrm>
          <a:prstGeom prst="rect">
            <a:avLst/>
          </a:prstGeom>
        </p:spPr>
        <p:txBody>
          <a:bodyPr vert="horz" lIns="91440" tIns="45720" rIns="91440" bIns="45720" rtlCol="0" anchor="b"/>
          <a:lstStyle>
            <a:lvl1pPr algn="r">
              <a:defRPr sz="1200"/>
            </a:lvl1pPr>
          </a:lstStyle>
          <a:p>
            <a:fld id="{9F273AC1-87FB-4E8F-A394-8D3244D4EAC1}" type="slidenum">
              <a:rPr lang="it-IT" smtClean="0"/>
              <a:t>‹N›</a:t>
            </a:fld>
            <a:endParaRPr lang="it-IT"/>
          </a:p>
        </p:txBody>
      </p:sp>
    </p:spTree>
    <p:extLst>
      <p:ext uri="{BB962C8B-B14F-4D97-AF65-F5344CB8AC3E}">
        <p14:creationId xmlns:p14="http://schemas.microsoft.com/office/powerpoint/2010/main" val="2060726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F273AC1-87FB-4E8F-A394-8D3244D4EAC1}" type="slidenum">
              <a:rPr lang="it-IT" smtClean="0"/>
              <a:t>1</a:t>
            </a:fld>
            <a:endParaRPr lang="it-IT"/>
          </a:p>
        </p:txBody>
      </p:sp>
    </p:spTree>
    <p:extLst>
      <p:ext uri="{BB962C8B-B14F-4D97-AF65-F5344CB8AC3E}">
        <p14:creationId xmlns:p14="http://schemas.microsoft.com/office/powerpoint/2010/main" val="3411747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PRIVACY.</a:t>
            </a:r>
          </a:p>
          <a:p>
            <a:r>
              <a:rPr lang="it-IT" sz="1200" kern="1200" dirty="0" smtClean="0">
                <a:solidFill>
                  <a:schemeClr val="tx1"/>
                </a:solidFill>
                <a:effectLst/>
                <a:latin typeface="+mn-lt"/>
                <a:ea typeface="+mn-ea"/>
                <a:cs typeface="+mn-cs"/>
              </a:rPr>
              <a:t>Il termine privacy può avere diverse definizioni, mi è piaciuta quella del sito </a:t>
            </a:r>
            <a:r>
              <a:rPr lang="it-IT" sz="1200" kern="1200" dirty="0" err="1" smtClean="0">
                <a:solidFill>
                  <a:schemeClr val="tx1"/>
                </a:solidFill>
                <a:effectLst/>
                <a:latin typeface="+mn-lt"/>
                <a:ea typeface="+mn-ea"/>
                <a:cs typeface="+mn-cs"/>
              </a:rPr>
              <a:t>Federprivacy</a:t>
            </a:r>
            <a:r>
              <a:rPr lang="it-IT" sz="1200" kern="1200" dirty="0" smtClean="0">
                <a:solidFill>
                  <a:schemeClr val="tx1"/>
                </a:solidFill>
                <a:effectLst/>
                <a:latin typeface="+mn-lt"/>
                <a:ea typeface="+mn-ea"/>
                <a:cs typeface="+mn-cs"/>
              </a:rPr>
              <a:t> (15): </a:t>
            </a:r>
            <a:r>
              <a:rPr lang="it-IT" sz="1200" i="1" kern="1200" dirty="0" smtClean="0">
                <a:solidFill>
                  <a:schemeClr val="tx1"/>
                </a:solidFill>
                <a:effectLst/>
                <a:latin typeface="+mn-lt"/>
                <a:ea typeface="+mn-ea"/>
                <a:cs typeface="+mn-cs"/>
              </a:rPr>
              <a:t>il “diritto alla privacy” non è altro che il diritto di ciascuno di noi di poter decidere quali informazioni che ci riguardano possono essere divulgate e quali invece no.  </a:t>
            </a:r>
            <a:r>
              <a:rPr lang="it-IT" sz="1200" kern="1200" dirty="0" smtClean="0">
                <a:solidFill>
                  <a:schemeClr val="tx1"/>
                </a:solidFill>
                <a:effectLst/>
                <a:latin typeface="+mn-lt"/>
                <a:ea typeface="+mn-ea"/>
                <a:cs typeface="+mn-cs"/>
              </a:rPr>
              <a:t>Certo non tiene conto del fatto che, dove sussistono ragioni di interesse pubblico e di obbligo normativo, oltre che di tutela di interessi privati legittimi, questo diritto a decidere viene affievolito o annullato. Però diventano importanti e consequenziali </a:t>
            </a:r>
            <a:r>
              <a:rPr lang="it-IT" sz="1200" b="1" kern="1200" dirty="0" smtClean="0">
                <a:solidFill>
                  <a:schemeClr val="tx1"/>
                </a:solidFill>
                <a:effectLst/>
                <a:latin typeface="+mn-lt"/>
                <a:ea typeface="+mn-ea"/>
                <a:cs typeface="+mn-cs"/>
              </a:rPr>
              <a:t>i principi di necessità e proporzionalità</a:t>
            </a:r>
            <a:r>
              <a:rPr lang="it-IT" sz="1200" kern="1200" dirty="0" smtClean="0">
                <a:solidFill>
                  <a:schemeClr val="tx1"/>
                </a:solidFill>
                <a:effectLst/>
                <a:latin typeface="+mn-lt"/>
                <a:ea typeface="+mn-ea"/>
                <a:cs typeface="+mn-cs"/>
              </a:rPr>
              <a:t>, per cui non si devono raccogliere dati inutili, eccessivi rispetto alle finalità anche istituzionali, né si devono conservare per un tempo indefinito.</a:t>
            </a:r>
          </a:p>
          <a:p>
            <a:r>
              <a:rPr lang="en-US" sz="1200" kern="1200" dirty="0" smtClean="0">
                <a:solidFill>
                  <a:schemeClr val="tx1"/>
                </a:solidFill>
                <a:effectLst/>
                <a:latin typeface="+mn-lt"/>
                <a:ea typeface="+mn-ea"/>
                <a:cs typeface="+mn-cs"/>
              </a:rPr>
              <a:t>(15)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http://www.federprivacy.it/index.php?option=com_content&amp;view=article&amp;id=189:la-storia-della-privacy-&amp;catid=47:news-dai-no</a:t>
            </a:r>
            <a:r>
              <a:rPr lang="it-IT" sz="1200" kern="1200" dirty="0" err="1" smtClean="0">
                <a:solidFill>
                  <a:schemeClr val="tx1"/>
                </a:solidFill>
                <a:effectLst/>
                <a:latin typeface="+mn-lt"/>
                <a:ea typeface="+mn-ea"/>
                <a:cs typeface="+mn-cs"/>
              </a:rPr>
              <a:t>stri-iscritti&amp;Itemid</a:t>
            </a:r>
            <a:r>
              <a:rPr lang="it-IT" sz="1200" kern="1200" dirty="0" smtClean="0">
                <a:solidFill>
                  <a:schemeClr val="tx1"/>
                </a:solidFill>
                <a:effectLst/>
                <a:latin typeface="+mn-lt"/>
                <a:ea typeface="+mn-ea"/>
                <a:cs typeface="+mn-cs"/>
              </a:rPr>
              <a:t>=88</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10</a:t>
            </a:fld>
            <a:endParaRPr lang="it-IT"/>
          </a:p>
        </p:txBody>
      </p:sp>
    </p:spTree>
    <p:extLst>
      <p:ext uri="{BB962C8B-B14F-4D97-AF65-F5344CB8AC3E}">
        <p14:creationId xmlns:p14="http://schemas.microsoft.com/office/powerpoint/2010/main" val="3418560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PRIVACY.</a:t>
            </a:r>
          </a:p>
          <a:p>
            <a:r>
              <a:rPr lang="it-IT" sz="1200" kern="1200" dirty="0" smtClean="0">
                <a:solidFill>
                  <a:schemeClr val="tx1"/>
                </a:solidFill>
                <a:effectLst/>
                <a:latin typeface="+mn-lt"/>
                <a:ea typeface="+mn-ea"/>
                <a:cs typeface="+mn-cs"/>
              </a:rPr>
              <a:t>Da quanto detto si può anche notare che esiste una distinzione fra dato personale e privacy, concetti che vengono spesso confusi, a cominciare dal Garante per la protezione dei dati personali, che sul sito “garanteprivacy.it” usa indifferentemente i termini. Con l'espressione "</a:t>
            </a:r>
            <a:r>
              <a:rPr lang="it-IT" sz="1200" b="1" kern="1200" dirty="0" smtClean="0">
                <a:solidFill>
                  <a:schemeClr val="tx1"/>
                </a:solidFill>
                <a:effectLst/>
                <a:latin typeface="+mn-lt"/>
                <a:ea typeface="+mn-ea"/>
                <a:cs typeface="+mn-cs"/>
              </a:rPr>
              <a:t>dato personale</a:t>
            </a:r>
            <a:r>
              <a:rPr lang="it-IT" sz="1200" kern="1200" dirty="0" smtClean="0">
                <a:solidFill>
                  <a:schemeClr val="tx1"/>
                </a:solidFill>
                <a:effectLst/>
                <a:latin typeface="+mn-lt"/>
                <a:ea typeface="+mn-ea"/>
                <a:cs typeface="+mn-cs"/>
              </a:rPr>
              <a:t>" si intende "</a:t>
            </a:r>
            <a:r>
              <a:rPr lang="it-IT" sz="1200" i="1" kern="1200" dirty="0" smtClean="0">
                <a:solidFill>
                  <a:schemeClr val="tx1"/>
                </a:solidFill>
                <a:effectLst/>
                <a:latin typeface="+mn-lt"/>
                <a:ea typeface="+mn-ea"/>
                <a:cs typeface="+mn-cs"/>
              </a:rPr>
              <a:t>qualunque informazione relativa a persona fisica, persona giuridica, ente od associazione, identificati o identificabili, anche indirettamente, mediante riferimento a qualsiasi altra informazione, ivi compreso un numero di identificazione personale</a:t>
            </a:r>
            <a:r>
              <a:rPr lang="it-IT" sz="1200" kern="1200" dirty="0" smtClean="0">
                <a:solidFill>
                  <a:schemeClr val="tx1"/>
                </a:solidFill>
                <a:effectLst/>
                <a:latin typeface="+mn-lt"/>
                <a:ea typeface="+mn-ea"/>
                <a:cs typeface="+mn-cs"/>
              </a:rPr>
              <a:t>" (16). La privacy è invece connessa alla dignità della persona, e certo si concretizza anche nella possibilità di scegliere chi può trattare una parte selezionata e definita dei nostri dati, ma che si attua soprattutto nella protezione della nostra intimità, del nostro pensiero, delle nostre relazioni. La spesa per le vacanze è un dato, l’essere andato alla Mecca o a Lourdes riguarda la sfera intima e personale dell’individuo.</a:t>
            </a:r>
          </a:p>
          <a:p>
            <a:r>
              <a:rPr lang="it-IT" sz="1200" kern="1200" dirty="0" smtClean="0">
                <a:solidFill>
                  <a:schemeClr val="tx1"/>
                </a:solidFill>
                <a:effectLst/>
                <a:latin typeface="+mn-lt"/>
                <a:ea typeface="+mn-ea"/>
                <a:cs typeface="+mn-cs"/>
              </a:rPr>
              <a:t>(16)</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art. 4, </a:t>
            </a:r>
            <a:r>
              <a:rPr lang="it-IT" sz="1200" kern="1200" dirty="0" err="1" smtClean="0">
                <a:solidFill>
                  <a:schemeClr val="tx1"/>
                </a:solidFill>
                <a:effectLst/>
                <a:latin typeface="+mn-lt"/>
                <a:ea typeface="+mn-ea"/>
                <a:cs typeface="+mn-cs"/>
              </a:rPr>
              <a:t>lett</a:t>
            </a:r>
            <a:r>
              <a:rPr lang="it-IT" sz="1200" kern="1200" dirty="0" smtClean="0">
                <a:solidFill>
                  <a:schemeClr val="tx1"/>
                </a:solidFill>
                <a:effectLst/>
                <a:latin typeface="+mn-lt"/>
                <a:ea typeface="+mn-ea"/>
                <a:cs typeface="+mn-cs"/>
              </a:rPr>
              <a:t>. b, del Codice della Privacy – D. </a:t>
            </a:r>
            <a:r>
              <a:rPr lang="it-IT" sz="1200" kern="1200" dirty="0" err="1" smtClean="0">
                <a:solidFill>
                  <a:schemeClr val="tx1"/>
                </a:solidFill>
                <a:effectLst/>
                <a:latin typeface="+mn-lt"/>
                <a:ea typeface="+mn-ea"/>
                <a:cs typeface="+mn-cs"/>
              </a:rPr>
              <a:t>Lgs</a:t>
            </a:r>
            <a:r>
              <a:rPr lang="it-IT" sz="1200" kern="1200" dirty="0" smtClean="0">
                <a:solidFill>
                  <a:schemeClr val="tx1"/>
                </a:solidFill>
                <a:effectLst/>
                <a:latin typeface="+mn-lt"/>
                <a:ea typeface="+mn-ea"/>
                <a:cs typeface="+mn-cs"/>
              </a:rPr>
              <a:t> 196/2003</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11</a:t>
            </a:fld>
            <a:endParaRPr lang="it-IT"/>
          </a:p>
        </p:txBody>
      </p:sp>
    </p:spTree>
    <p:extLst>
      <p:ext uri="{BB962C8B-B14F-4D97-AF65-F5344CB8AC3E}">
        <p14:creationId xmlns:p14="http://schemas.microsoft.com/office/powerpoint/2010/main" val="1088383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DIRITTO ALL'OBLIO.</a:t>
            </a:r>
          </a:p>
          <a:p>
            <a:r>
              <a:rPr lang="it-IT" sz="1200" kern="1200" dirty="0" smtClean="0">
                <a:solidFill>
                  <a:schemeClr val="tx1"/>
                </a:solidFill>
                <a:effectLst/>
                <a:latin typeface="+mn-lt"/>
                <a:ea typeface="+mn-ea"/>
                <a:cs typeface="+mn-cs"/>
              </a:rPr>
              <a:t>Anche questo usato a volte a sproposito, è stato ad esempio definito da Guido Scorza come “il diritto a che nessuno riproponga nel presente un episodio che riguarda la nostra vita passata e che ciascuno di noi vorrebbe, per le ragioni più diverse, rimanesse semplicemente affidato alla storia“ (17). Già, ma anche la storia, come la cronaca, ha i suoi diritti. Se dunque uno studente di 12 anni ha ricevuto due giorni di sospensione per aver messo il </a:t>
            </a:r>
            <a:r>
              <a:rPr lang="it-IT" sz="1200" kern="1200" dirty="0" err="1" smtClean="0">
                <a:solidFill>
                  <a:schemeClr val="tx1"/>
                </a:solidFill>
                <a:effectLst/>
                <a:latin typeface="+mn-lt"/>
                <a:ea typeface="+mn-ea"/>
                <a:cs typeface="+mn-cs"/>
              </a:rPr>
              <a:t>chewing</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gum</a:t>
            </a:r>
            <a:r>
              <a:rPr lang="it-IT" sz="1200" kern="1200" dirty="0" smtClean="0">
                <a:solidFill>
                  <a:schemeClr val="tx1"/>
                </a:solidFill>
                <a:effectLst/>
                <a:latin typeface="+mn-lt"/>
                <a:ea typeface="+mn-ea"/>
                <a:cs typeface="+mn-cs"/>
              </a:rPr>
              <a:t> sulla sedia del Preside, ha certamente diritto di non trovare l'episodio sui motori di ricerca quando diventa CEO di una multinazionale quarant'anni più tardi. Ma i protagonisti degli anni di piombo, sui quali sono stati scritti libri, trattati, articoli sui giornali, il diritto all'oblio possono anche scordarselo, per usare un facile gioco di parole.</a:t>
            </a:r>
          </a:p>
          <a:p>
            <a:r>
              <a:rPr lang="it-IT" sz="1200" kern="1200" dirty="0" smtClean="0">
                <a:solidFill>
                  <a:schemeClr val="tx1"/>
                </a:solidFill>
                <a:effectLst/>
                <a:latin typeface="+mn-lt"/>
                <a:ea typeface="+mn-ea"/>
                <a:cs typeface="+mn-cs"/>
              </a:rPr>
              <a:t>(17) F. Barca, </a:t>
            </a:r>
            <a:r>
              <a:rPr lang="it-IT" sz="1200" i="1" kern="1200" dirty="0" smtClean="0">
                <a:solidFill>
                  <a:schemeClr val="tx1"/>
                </a:solidFill>
                <a:effectLst/>
                <a:latin typeface="+mn-lt"/>
                <a:ea typeface="+mn-ea"/>
                <a:cs typeface="+mn-cs"/>
              </a:rPr>
              <a:t>Diritto all'oblio e diritto alla storia – Intervista a Guido Scorza</a:t>
            </a:r>
            <a:r>
              <a:rPr lang="it-IT" sz="1200" kern="1200" dirty="0" smtClean="0">
                <a:solidFill>
                  <a:schemeClr val="tx1"/>
                </a:solidFill>
                <a:effectLst/>
                <a:latin typeface="+mn-lt"/>
                <a:ea typeface="+mn-ea"/>
                <a:cs typeface="+mn-cs"/>
              </a:rPr>
              <a:t>. Una Città, 2012. </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12</a:t>
            </a:fld>
            <a:endParaRPr lang="it-IT"/>
          </a:p>
        </p:txBody>
      </p:sp>
    </p:spTree>
    <p:extLst>
      <p:ext uri="{BB962C8B-B14F-4D97-AF65-F5344CB8AC3E}">
        <p14:creationId xmlns:p14="http://schemas.microsoft.com/office/powerpoint/2010/main" val="305419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DIRITTO ALL'OBLIO.</a:t>
            </a:r>
          </a:p>
          <a:p>
            <a:r>
              <a:rPr lang="it-IT" sz="1200" kern="1200" dirty="0" smtClean="0">
                <a:solidFill>
                  <a:schemeClr val="tx1"/>
                </a:solidFill>
                <a:effectLst/>
                <a:latin typeface="+mn-lt"/>
                <a:ea typeface="+mn-ea"/>
                <a:cs typeface="+mn-cs"/>
              </a:rPr>
              <a:t>In un recente convegno, il Garante Privacy raccontava come parecchie richieste di essere eliminati dai motori di ricerca siano state respinte (18). D’altra parte in molti casi il problema non è tanto la notizia di un’indagine o di un arresto in sé, quanto il fatto che questi episodi finiscano su tutti i giornali a titoli cubitali mentre gli esiti giudiziari, magari favorevoli ad alcuni imputati, passano di sfuggita in qualche trafiletto o vengono ignorati del tutto. In questo caso il diritto all'oblio si concretizza non tanto nel non vedersi citati in un episodio di cronaca, che, pur passato, resta ancora nella memoria della gente e dei mezzi d'informazione, quanto nel dare atto, con la stessa visibilità, che le indagini hanno sancito l'estraneità ai fatti.</a:t>
            </a:r>
          </a:p>
          <a:p>
            <a:r>
              <a:rPr lang="it-IT" sz="1200" kern="1200" dirty="0" smtClean="0">
                <a:solidFill>
                  <a:schemeClr val="tx1"/>
                </a:solidFill>
                <a:effectLst/>
                <a:latin typeface="+mn-lt"/>
                <a:ea typeface="+mn-ea"/>
                <a:cs typeface="+mn-cs"/>
              </a:rPr>
              <a:t>(18) http://www.congressoassodpo.it/</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13</a:t>
            </a:fld>
            <a:endParaRPr lang="it-IT"/>
          </a:p>
        </p:txBody>
      </p:sp>
    </p:spTree>
    <p:extLst>
      <p:ext uri="{BB962C8B-B14F-4D97-AF65-F5344CB8AC3E}">
        <p14:creationId xmlns:p14="http://schemas.microsoft.com/office/powerpoint/2010/main" val="2356403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DIRITTO ALL'OBLIO.</a:t>
            </a:r>
          </a:p>
          <a:p>
            <a:r>
              <a:rPr lang="it-IT" sz="1200" kern="1200" dirty="0" smtClean="0">
                <a:solidFill>
                  <a:schemeClr val="tx1"/>
                </a:solidFill>
                <a:effectLst/>
                <a:latin typeface="+mn-lt"/>
                <a:ea typeface="+mn-ea"/>
                <a:cs typeface="+mn-cs"/>
              </a:rPr>
              <a:t>Inoltre c’è un aspetto spesso meno considerato ma non per questo meno importante: anche dati del tutto innocenti e pubblicabili senza particolari cautele, accumulandosi nel corso degli anni, decontestualizzandosi, cambiando le persone ed i loro interessi possono creare equivoci ed imbarazzi. Ad esempio in questa sala ci sono persone che, condividendo i miei stessi interessi, incontro periodicamente a </a:t>
            </a:r>
            <a:r>
              <a:rPr lang="it-IT" sz="1200" kern="1200" dirty="0" err="1" smtClean="0">
                <a:solidFill>
                  <a:schemeClr val="tx1"/>
                </a:solidFill>
                <a:effectLst/>
                <a:latin typeface="+mn-lt"/>
                <a:ea typeface="+mn-ea"/>
                <a:cs typeface="+mn-cs"/>
              </a:rPr>
              <a:t>Nexa</a:t>
            </a:r>
            <a:r>
              <a:rPr lang="it-IT" sz="1200" kern="1200" dirty="0" smtClean="0">
                <a:solidFill>
                  <a:schemeClr val="tx1"/>
                </a:solidFill>
                <a:effectLst/>
                <a:latin typeface="+mn-lt"/>
                <a:ea typeface="+mn-ea"/>
                <a:cs typeface="+mn-cs"/>
              </a:rPr>
              <a:t> (19), ai convegni privacy, ad incontri sul software libero. Non c’è nulla di male, ma immaginiamo che fra vent’anni uno di noi assuma un ruolo chiave nella vita del Paese ed un altro divenga terrorista internazionale. Che potere può avere uno che possa andare dalle più alte cariche dello Stato e, movimenti dello </a:t>
            </a:r>
            <a:r>
              <a:rPr lang="it-IT" sz="1200" i="1" kern="1200" dirty="0" err="1" smtClean="0">
                <a:solidFill>
                  <a:schemeClr val="tx1"/>
                </a:solidFill>
                <a:effectLst/>
                <a:latin typeface="+mn-lt"/>
                <a:ea typeface="+mn-ea"/>
                <a:cs typeface="+mn-cs"/>
              </a:rPr>
              <a:t>smartphone</a:t>
            </a:r>
            <a:r>
              <a:rPr lang="it-IT" sz="1200" kern="1200" dirty="0" smtClean="0">
                <a:solidFill>
                  <a:schemeClr val="tx1"/>
                </a:solidFill>
                <a:effectLst/>
                <a:latin typeface="+mn-lt"/>
                <a:ea typeface="+mn-ea"/>
                <a:cs typeface="+mn-cs"/>
              </a:rPr>
              <a:t> alla mano, chiedere perché per anni si è incontrato periodicamente con un terrorista?</a:t>
            </a:r>
          </a:p>
          <a:p>
            <a:r>
              <a:rPr lang="it-IT" sz="1200" kern="1200" dirty="0" smtClean="0">
                <a:solidFill>
                  <a:schemeClr val="tx1"/>
                </a:solidFill>
                <a:effectLst/>
                <a:latin typeface="+mn-lt"/>
                <a:ea typeface="+mn-ea"/>
                <a:cs typeface="+mn-cs"/>
              </a:rPr>
              <a:t>In questo senso gli Enti Pubblici non sono un buon esempio, vuoi per la tendenza a fotocopiare il più possibile e non buttare via niente, perché non si sa cosa potrà mai servire, vuoi perché le procedure sullo scarto del materiale d’archivio sono piuttosto complesse (20). Si tende quindi ad attivarle solo quando non se può proprio fare a meno, ovvero si è esaurito lo spazio fisico, preferendo di solito accumulare documenti per secoli. Fra l’altro, anche in considerazione dell’anno di emissione, le norme non tengono in alcun conto i fascicoli elettronici.</a:t>
            </a:r>
          </a:p>
          <a:p>
            <a:r>
              <a:rPr lang="en-US" sz="1200" kern="1200" dirty="0" smtClean="0">
                <a:solidFill>
                  <a:schemeClr val="tx1"/>
                </a:solidFill>
                <a:effectLst/>
                <a:latin typeface="+mn-lt"/>
                <a:ea typeface="+mn-ea"/>
                <a:cs typeface="+mn-cs"/>
              </a:rPr>
              <a:t>(19) http://nexa.polito.it/</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(20) D.P.R. n. 1409/63</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14</a:t>
            </a:fld>
            <a:endParaRPr lang="it-IT"/>
          </a:p>
        </p:txBody>
      </p:sp>
    </p:spTree>
    <p:extLst>
      <p:ext uri="{BB962C8B-B14F-4D97-AF65-F5344CB8AC3E}">
        <p14:creationId xmlns:p14="http://schemas.microsoft.com/office/powerpoint/2010/main" val="3315678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Ciò premesso, occorre anche capire come i vari termini si relazionano fra di loro: </a:t>
            </a:r>
          </a:p>
          <a:p>
            <a:r>
              <a:rPr lang="it-IT" sz="1200" kern="1200" dirty="0" smtClean="0">
                <a:solidFill>
                  <a:schemeClr val="tx1"/>
                </a:solidFill>
                <a:effectLst/>
                <a:latin typeface="+mn-lt"/>
                <a:ea typeface="+mn-ea"/>
                <a:cs typeface="+mn-cs"/>
              </a:rPr>
              <a:t>- Se c'è meno privacy c'è più sicurezza</a:t>
            </a:r>
          </a:p>
          <a:p>
            <a:r>
              <a:rPr lang="it-IT" sz="1200" kern="1200" dirty="0" smtClean="0">
                <a:solidFill>
                  <a:schemeClr val="tx1"/>
                </a:solidFill>
                <a:effectLst/>
                <a:latin typeface="+mn-lt"/>
                <a:ea typeface="+mn-ea"/>
                <a:cs typeface="+mn-cs"/>
              </a:rPr>
              <a:t>- Se c'è privacy non c'è trasparenza</a:t>
            </a:r>
          </a:p>
          <a:p>
            <a:r>
              <a:rPr lang="it-IT" sz="1200" kern="1200" dirty="0" smtClean="0">
                <a:solidFill>
                  <a:schemeClr val="tx1"/>
                </a:solidFill>
                <a:effectLst/>
                <a:latin typeface="+mn-lt"/>
                <a:ea typeface="+mn-ea"/>
                <a:cs typeface="+mn-cs"/>
              </a:rPr>
              <a:t>- Gli open data e la trasparenza impediscono la corruzione</a:t>
            </a:r>
          </a:p>
          <a:p>
            <a:r>
              <a:rPr lang="it-IT" sz="1200" kern="1200" dirty="0" smtClean="0">
                <a:solidFill>
                  <a:schemeClr val="tx1"/>
                </a:solidFill>
                <a:effectLst/>
                <a:latin typeface="+mn-lt"/>
                <a:ea typeface="+mn-ea"/>
                <a:cs typeface="+mn-cs"/>
              </a:rPr>
              <a:t>- Il diritto d'accesso viola la privacy (o, più correttamente, rende pubblici dati personali)</a:t>
            </a:r>
          </a:p>
          <a:p>
            <a:r>
              <a:rPr lang="it-IT" sz="1200" kern="1200" dirty="0" smtClean="0">
                <a:solidFill>
                  <a:schemeClr val="tx1"/>
                </a:solidFill>
                <a:effectLst/>
                <a:latin typeface="+mn-lt"/>
                <a:ea typeface="+mn-ea"/>
                <a:cs typeface="+mn-cs"/>
              </a:rPr>
              <a:t>Sono alcuni dei luoghi comuni che spesso si sentono e si leggono su molti siti così come sui mezzi d'informazione. In realtà non sempre è così, e molto spesso si tratta di leggende metropolitane, che i maligni potrebbero ritenere messe in giro ad arte per fare accettare forme di controllo più o meno diffuso.</a:t>
            </a:r>
          </a:p>
          <a:p>
            <a:endParaRPr lang="it-IT" dirty="0"/>
          </a:p>
        </p:txBody>
      </p:sp>
      <p:sp>
        <p:nvSpPr>
          <p:cNvPr id="4" name="Segnaposto numero diapositiva 3"/>
          <p:cNvSpPr>
            <a:spLocks noGrp="1"/>
          </p:cNvSpPr>
          <p:nvPr>
            <p:ph type="sldNum" sz="quarter" idx="10"/>
          </p:nvPr>
        </p:nvSpPr>
        <p:spPr/>
        <p:txBody>
          <a:bodyPr/>
          <a:lstStyle/>
          <a:p>
            <a:fld id="{9F273AC1-87FB-4E8F-A394-8D3244D4EAC1}" type="slidenum">
              <a:rPr lang="it-IT" smtClean="0">
                <a:solidFill>
                  <a:prstClr val="black"/>
                </a:solidFill>
              </a:rPr>
              <a:pPr/>
              <a:t>15</a:t>
            </a:fld>
            <a:endParaRPr lang="it-IT">
              <a:solidFill>
                <a:prstClr val="black"/>
              </a:solidFill>
            </a:endParaRPr>
          </a:p>
        </p:txBody>
      </p:sp>
    </p:spTree>
    <p:extLst>
      <p:ext uri="{BB962C8B-B14F-4D97-AF65-F5344CB8AC3E}">
        <p14:creationId xmlns:p14="http://schemas.microsoft.com/office/powerpoint/2010/main" val="4243522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Anzitutto abbiamo visto che la privacy è il diritto di disporre dei propri dati. Tuttavia, poiché è impossibile vivere senza entrare in contatto con gli altri, è altrettanto impossibile che nessuno sappia alcunché di noi, anche al di fuori del nostro consenso più o meno espresso. Inoltre molti dati sono obbligatoriamente detenuti dagli Enti Pubblici, e vengono portati a conoscenza, di chiunque o sotto determinate tutele, secondo procedure previste dalla legge. I certificati di residenza e stato di famiglia, ad esempio, sono rilasciati “a chiunque ne faccia richiesta” (21), così come i certificati dello Stato Civile (22). Una coppia ha quindi tutto il diritto di vivere il proprio rapporto in clandestinità – almeno se riesce ad evitare le comari del paese – ma, nel momento in cui chiede di sposarsi, questa richiesta viene resa pubblica, così come pubblico sarà successivamente il matrimonio.</a:t>
            </a:r>
          </a:p>
          <a:p>
            <a:r>
              <a:rPr lang="it-IT" sz="1200" kern="1200" dirty="0" smtClean="0">
                <a:solidFill>
                  <a:schemeClr val="tx1"/>
                </a:solidFill>
                <a:effectLst/>
                <a:latin typeface="+mn-lt"/>
                <a:ea typeface="+mn-ea"/>
                <a:cs typeface="+mn-cs"/>
              </a:rPr>
              <a:t>Non voglio approfondire il tema privacy-sicurezza, che tanto è già stato dibattuto nelle edizioni precedenti, e che comunque occuperebbe l’intero convegno. Voglio solamente dire che su questo punto mi ritengo moderato, per cui non condivido gli estremi: a mio parere qualche volta occorre rinunciare ad un minimo di privacy, nel mondo reale come in quello virtuale, ma senza esagerazioni ed abusi, né da parte delle Istituzioni né degli operatori. </a:t>
            </a:r>
          </a:p>
          <a:p>
            <a:r>
              <a:rPr lang="en-US" sz="1200" kern="1200" dirty="0" smtClean="0">
                <a:solidFill>
                  <a:schemeClr val="tx1"/>
                </a:solidFill>
                <a:effectLst/>
                <a:latin typeface="+mn-lt"/>
                <a:ea typeface="+mn-ea"/>
                <a:cs typeface="+mn-cs"/>
              </a:rPr>
              <a:t>(21) Art. 33 c. 1 D.P.R 223/89</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(22) </a:t>
            </a:r>
            <a:r>
              <a:rPr lang="en-US" sz="1200" kern="1200" dirty="0" err="1" smtClean="0">
                <a:solidFill>
                  <a:schemeClr val="tx1"/>
                </a:solidFill>
                <a:effectLst/>
                <a:latin typeface="+mn-lt"/>
                <a:ea typeface="+mn-ea"/>
                <a:cs typeface="+mn-cs"/>
              </a:rPr>
              <a:t>Artt</a:t>
            </a:r>
            <a:r>
              <a:rPr lang="en-US" sz="1200" kern="1200" dirty="0" smtClean="0">
                <a:solidFill>
                  <a:schemeClr val="tx1"/>
                </a:solidFill>
                <a:effectLst/>
                <a:latin typeface="+mn-lt"/>
                <a:ea typeface="+mn-ea"/>
                <a:cs typeface="+mn-cs"/>
              </a:rPr>
              <a:t>. 5 e 107 D.P.R. 296/00</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16</a:t>
            </a:fld>
            <a:endParaRPr lang="it-IT"/>
          </a:p>
        </p:txBody>
      </p:sp>
    </p:spTree>
    <p:extLst>
      <p:ext uri="{BB962C8B-B14F-4D97-AF65-F5344CB8AC3E}">
        <p14:creationId xmlns:p14="http://schemas.microsoft.com/office/powerpoint/2010/main" val="2173107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Ad esempio qualche tempo fa ero stato criticato per un mio intervento sulla mailing-list di </a:t>
            </a:r>
            <a:r>
              <a:rPr lang="it-IT" sz="1200" kern="1200" dirty="0" err="1" smtClean="0">
                <a:solidFill>
                  <a:schemeClr val="tx1"/>
                </a:solidFill>
                <a:effectLst/>
                <a:latin typeface="+mn-lt"/>
                <a:ea typeface="+mn-ea"/>
                <a:cs typeface="+mn-cs"/>
              </a:rPr>
              <a:t>Nexa</a:t>
            </a:r>
            <a:r>
              <a:rPr lang="it-IT" sz="1200" kern="1200" dirty="0" smtClean="0">
                <a:solidFill>
                  <a:schemeClr val="tx1"/>
                </a:solidFill>
                <a:effectLst/>
                <a:latin typeface="+mn-lt"/>
                <a:ea typeface="+mn-ea"/>
                <a:cs typeface="+mn-cs"/>
              </a:rPr>
              <a:t>, apparentemente in favore agli </a:t>
            </a:r>
            <a:r>
              <a:rPr lang="it-IT" sz="1200" i="1" kern="1200" dirty="0" err="1" smtClean="0">
                <a:solidFill>
                  <a:schemeClr val="tx1"/>
                </a:solidFill>
                <a:effectLst/>
                <a:latin typeface="+mn-lt"/>
                <a:ea typeface="+mn-ea"/>
                <a:cs typeface="+mn-cs"/>
              </a:rPr>
              <a:t>spybot</a:t>
            </a:r>
            <a:r>
              <a:rPr lang="it-IT" sz="1200" kern="1200" dirty="0" smtClean="0">
                <a:solidFill>
                  <a:schemeClr val="tx1"/>
                </a:solidFill>
                <a:effectLst/>
                <a:latin typeface="+mn-lt"/>
                <a:ea typeface="+mn-ea"/>
                <a:cs typeface="+mn-cs"/>
              </a:rPr>
              <a:t> di Stato: un provvedimento, poi ritirato, autorizzava le forze dell’ordine ad installare sui computer dei sistemi di controllo, per contrastare terrorismo e crimini vari. Non ho mai detto che sono favorevole all’uso massiccio ed indiscriminato di un simile strumento. Ho detto che, come già esiste la possibilità di pedinare un indiziato o di effettuare intercettazioni ambientali, così uno strumento in più può aiutare il contrasto alla criminalità, che spesso oggi opera nel mondo virtuale. Il punto centrale, per me, non era quindi tanto lo strumento in sé, quanto il modo di usarlo: avrebbe potuto essere attivato dal singolo agente o solo dietro ordine del PM? Chi avrebbe controllato l’operato dei magistrati e degli operatori? Cosa sarebbe accaduto in caso di abusi?</a:t>
            </a:r>
          </a:p>
          <a:p>
            <a:r>
              <a:rPr lang="it-IT" sz="1200" kern="1200" dirty="0" smtClean="0">
                <a:solidFill>
                  <a:schemeClr val="tx1"/>
                </a:solidFill>
                <a:effectLst/>
                <a:latin typeface="+mn-lt"/>
                <a:ea typeface="+mn-ea"/>
                <a:cs typeface="+mn-cs"/>
              </a:rPr>
              <a:t>Ed in questo rapporto privacy-sicurezza chiamo anche in causa la trasparenza: se le forze dell’ordine, la magistratura, lo Stato in senso lato sanno di poter agire al di fuori di un controllo democratico gli abusi diventano scontati. Se ogni azione dovrà essere sottoposta al controllo popolare – certo, ad indagini concluse - l’approccio cambia parecchio. Ecco un caso nel quale la trasparenza è di ausilio alla privacy e non la sua nemesi.</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17</a:t>
            </a:fld>
            <a:endParaRPr lang="it-IT"/>
          </a:p>
        </p:txBody>
      </p:sp>
    </p:spTree>
    <p:extLst>
      <p:ext uri="{BB962C8B-B14F-4D97-AF65-F5344CB8AC3E}">
        <p14:creationId xmlns:p14="http://schemas.microsoft.com/office/powerpoint/2010/main" val="535459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Tornando invece a temi che riguardano direttamente gli Enti Pubblici (ma, venendo da esperienze nel privato, posso dire che corruzione se ne vede tanta anche lì, a tutti i livelli), chiediamoci se la trasparenza ed il diritto d’accesso realmente possono frenare la corruzione. Considerato che la legge 241 è del 1990 e visti i tanti recenti casi balzati al disonore delle cronache, viene da dire che l’impatto non è stato eccezionale. Forse è troppo presto, invece, per valutare l’impatto della citata norma sulla trasparenza, del 2013, o il Piano Anticorruzione, anch’esso del 2013 (23), così come gli italiani sono convinti solo al 42% che la trasparenza possa essere davvero un argine alla corruzione (24). </a:t>
            </a:r>
          </a:p>
          <a:p>
            <a:r>
              <a:rPr lang="it-IT" sz="1200" kern="1200" dirty="0" smtClean="0">
                <a:solidFill>
                  <a:schemeClr val="tx1"/>
                </a:solidFill>
                <a:effectLst/>
                <a:latin typeface="+mn-lt"/>
                <a:ea typeface="+mn-ea"/>
                <a:cs typeface="+mn-cs"/>
              </a:rPr>
              <a:t>(23) </a:t>
            </a:r>
            <a:r>
              <a:rPr lang="en-US" sz="1200" kern="1200" dirty="0" err="1" smtClean="0">
                <a:solidFill>
                  <a:schemeClr val="tx1"/>
                </a:solidFill>
                <a:effectLst/>
                <a:latin typeface="+mn-lt"/>
                <a:ea typeface="+mn-ea"/>
                <a:cs typeface="+mn-cs"/>
              </a:rPr>
              <a:t>Delibera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CiVIT</a:t>
            </a:r>
            <a:r>
              <a:rPr lang="en-US" sz="1200" kern="1200" dirty="0" smtClean="0">
                <a:solidFill>
                  <a:schemeClr val="tx1"/>
                </a:solidFill>
                <a:effectLst/>
                <a:latin typeface="+mn-lt"/>
                <a:ea typeface="+mn-ea"/>
                <a:cs typeface="+mn-cs"/>
              </a:rPr>
              <a:t> 72/2013</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(24) http://saperi.forumpa.it/story/115800/trasparenza-combattere-la-corruzione-gli-italiani-ci-credono</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18</a:t>
            </a:fld>
            <a:endParaRPr lang="it-IT"/>
          </a:p>
        </p:txBody>
      </p:sp>
    </p:spTree>
    <p:extLst>
      <p:ext uri="{BB962C8B-B14F-4D97-AF65-F5344CB8AC3E}">
        <p14:creationId xmlns:p14="http://schemas.microsoft.com/office/powerpoint/2010/main" val="3165241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Credo che la possibilità di controllo democratico possa frenare certi comportamenti, ma ritengo altrettanto utopico che da sola la pubblicazione di atti e documenti possa realmente impedire malcostumi ed abusi. Per contro, il diritto d’accesso non può essere di particolare ostacolo alla privacy, né di particolare aiuto all’anticorruzione, dato che questo diritto è limitato a chi dimostra un legittimo interesse (25), motivato (26), consente ai controinteressati di opporsi e presentare osservazioni (27), ed è comunque rivolto alla tutela di interessi legittimi specifici e non ad un generico controllo popolare.</a:t>
            </a:r>
          </a:p>
          <a:p>
            <a:r>
              <a:rPr lang="en-US" sz="1200" kern="1200" dirty="0" smtClean="0">
                <a:solidFill>
                  <a:schemeClr val="tx1"/>
                </a:solidFill>
                <a:effectLst/>
                <a:latin typeface="+mn-lt"/>
                <a:ea typeface="+mn-ea"/>
                <a:cs typeface="+mn-cs"/>
              </a:rPr>
              <a:t>(25) Art. 22 L. 241/90</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(26) Art. 25 c. 2 L. 241/90</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(27) Art. 3 D.P.R. 184/06</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19</a:t>
            </a:fld>
            <a:endParaRPr lang="it-IT"/>
          </a:p>
        </p:txBody>
      </p:sp>
    </p:spTree>
    <p:extLst>
      <p:ext uri="{BB962C8B-B14F-4D97-AF65-F5344CB8AC3E}">
        <p14:creationId xmlns:p14="http://schemas.microsoft.com/office/powerpoint/2010/main" val="417291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400" kern="1200" dirty="0" smtClean="0">
                <a:solidFill>
                  <a:schemeClr val="tx1"/>
                </a:solidFill>
                <a:effectLst/>
                <a:latin typeface="+mn-lt"/>
                <a:ea typeface="+mn-ea"/>
                <a:cs typeface="+mn-cs"/>
              </a:rPr>
              <a:t>Forse per la prima volta inizio una chiacchierata commentando lo sfondo delle slide, che questa volta non vogliono essere solo decorative ma anche simboliche, dato che queste idee di privacy e trasparenza, oltre che in parte contrapposte, hanno dei punti di contatto e tante – troppe – aree grigie dove i concetti sfumano, si sovrappongono, si confondono.</a:t>
            </a:r>
          </a:p>
          <a:p>
            <a:r>
              <a:rPr lang="it-IT" sz="1400" kern="1200" dirty="0" smtClean="0">
                <a:solidFill>
                  <a:schemeClr val="tx1"/>
                </a:solidFill>
                <a:effectLst/>
                <a:latin typeface="+mn-lt"/>
                <a:ea typeface="+mn-ea"/>
                <a:cs typeface="+mn-cs"/>
              </a:rPr>
              <a:t>Già in passato avevo insistito sul fatto che non possono esistere né una privacy assoluta, né una trasparenza illimitata, ed ho quindi apprezzato il tema di questo convegno, che permette di esplorare quel “gioco di leve e di contrappesi” che fin dalle origini ha rappresentato l’impostazione della privacy europea.</a:t>
            </a:r>
          </a:p>
          <a:p>
            <a:r>
              <a:rPr lang="it-IT" sz="1400" kern="1200" dirty="0" smtClean="0">
                <a:solidFill>
                  <a:schemeClr val="tx1"/>
                </a:solidFill>
                <a:effectLst/>
                <a:latin typeface="+mn-lt"/>
                <a:ea typeface="+mn-ea"/>
                <a:cs typeface="+mn-cs"/>
              </a:rPr>
              <a:t>IMPERIALI, Codice della Privacy, Milano, 2005, p. 102</a:t>
            </a:r>
          </a:p>
          <a:p>
            <a:endParaRPr lang="it-IT" dirty="0"/>
          </a:p>
        </p:txBody>
      </p:sp>
      <p:sp>
        <p:nvSpPr>
          <p:cNvPr id="4" name="Segnaposto numero diapositiva 3"/>
          <p:cNvSpPr>
            <a:spLocks noGrp="1"/>
          </p:cNvSpPr>
          <p:nvPr>
            <p:ph type="sldNum" sz="quarter" idx="10"/>
          </p:nvPr>
        </p:nvSpPr>
        <p:spPr/>
        <p:txBody>
          <a:bodyPr/>
          <a:lstStyle/>
          <a:p>
            <a:fld id="{9F273AC1-87FB-4E8F-A394-8D3244D4EAC1}" type="slidenum">
              <a:rPr lang="it-IT" smtClean="0"/>
              <a:t>2</a:t>
            </a:fld>
            <a:endParaRPr lang="it-IT"/>
          </a:p>
        </p:txBody>
      </p:sp>
    </p:spTree>
    <p:extLst>
      <p:ext uri="{BB962C8B-B14F-4D97-AF65-F5344CB8AC3E}">
        <p14:creationId xmlns:p14="http://schemas.microsoft.com/office/powerpoint/2010/main" val="4008694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a:t>
            </a:r>
          </a:p>
          <a:p>
            <a:endParaRPr lang="it-IT" dirty="0"/>
          </a:p>
        </p:txBody>
      </p:sp>
      <p:sp>
        <p:nvSpPr>
          <p:cNvPr id="4" name="Segnaposto numero diapositiva 3"/>
          <p:cNvSpPr>
            <a:spLocks noGrp="1"/>
          </p:cNvSpPr>
          <p:nvPr>
            <p:ph type="sldNum" sz="quarter" idx="10"/>
          </p:nvPr>
        </p:nvSpPr>
        <p:spPr/>
        <p:txBody>
          <a:bodyPr/>
          <a:lstStyle/>
          <a:p>
            <a:fld id="{9F273AC1-87FB-4E8F-A394-8D3244D4EAC1}" type="slidenum">
              <a:rPr lang="it-IT" smtClean="0">
                <a:solidFill>
                  <a:prstClr val="black"/>
                </a:solidFill>
              </a:rPr>
              <a:pPr/>
              <a:t>20</a:t>
            </a:fld>
            <a:endParaRPr lang="it-IT">
              <a:solidFill>
                <a:prstClr val="black"/>
              </a:solidFill>
            </a:endParaRPr>
          </a:p>
        </p:txBody>
      </p:sp>
    </p:spTree>
    <p:extLst>
      <p:ext uri="{BB962C8B-B14F-4D97-AF65-F5344CB8AC3E}">
        <p14:creationId xmlns:p14="http://schemas.microsoft.com/office/powerpoint/2010/main" val="3161215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Per contro, la normativa sulla trasparenza, prevedendo un obbligo di pubblicazione dei dati in modo definito e strutturato (28), quindi pensato per offrire dati </a:t>
            </a:r>
            <a:r>
              <a:rPr lang="it-IT" sz="1200" i="1" kern="1200" dirty="0" smtClean="0">
                <a:solidFill>
                  <a:schemeClr val="tx1"/>
                </a:solidFill>
                <a:effectLst/>
                <a:latin typeface="+mn-lt"/>
                <a:ea typeface="+mn-ea"/>
                <a:cs typeface="+mn-cs"/>
              </a:rPr>
              <a:t>machine </a:t>
            </a:r>
            <a:r>
              <a:rPr lang="it-IT" sz="1200" i="1" kern="1200" dirty="0" err="1" smtClean="0">
                <a:solidFill>
                  <a:schemeClr val="tx1"/>
                </a:solidFill>
                <a:effectLst/>
                <a:latin typeface="+mn-lt"/>
                <a:ea typeface="+mn-ea"/>
                <a:cs typeface="+mn-cs"/>
              </a:rPr>
              <a:t>readable</a:t>
            </a:r>
            <a:r>
              <a:rPr lang="it-IT" sz="1200" kern="1200" dirty="0" smtClean="0">
                <a:solidFill>
                  <a:schemeClr val="tx1"/>
                </a:solidFill>
                <a:effectLst/>
                <a:latin typeface="+mn-lt"/>
                <a:ea typeface="+mn-ea"/>
                <a:cs typeface="+mn-cs"/>
              </a:rPr>
              <a:t>, può essere di stimolo, come accennavo all’inizio, a presentarsi al meglio e migliorare tanto il livello tecnologico quanto la sicurezza dei dati. Ad esempio quasi tutti gli Enti si sono dotati di sistemi integrati che pubblicano sul WEB in automatico, a partire dai programmi di gestione di determine e delibere. Oppure nel nostro Ente è piuttosto scomodo adempiere all’obbligo di pubblicare i dati su ferie e mutua dei dipendenti (29). Anzitutto, se un dipendente che non fa mai assenze sta improvvisamente a casa sei mesi è implicitamente sintomo di qualcosa di molto serio, con riflessi negativi sulla privacy della persona, come sottolineato dalla Corte di Cassazione (30) (senza peraltro che la norma sia stata modificata). Il problema centrale, comunque, è che con poche risorse diventa difficile andare ogni mese a leggere i cartellini di cartoncino stampato, fare i calcoli e pubblicare la tabella. A questo punto ci sono due alternative: o ignorare l’adempimento, col rischio di incorrere in sanzioni (31), oppure dotarsi di un sistema elettronico che fa tutto in automatico, e che, con lo stesso badge, magari controlla anche gli accessi, incrementando quindi il livello di sicurezza degli accessi in senso fisico. Un’occasione per evolvere e migliorarsi.</a:t>
            </a:r>
          </a:p>
          <a:p>
            <a:r>
              <a:rPr lang="en-US" sz="1200" kern="1200" dirty="0" smtClean="0">
                <a:solidFill>
                  <a:schemeClr val="tx1"/>
                </a:solidFill>
                <a:effectLst/>
                <a:latin typeface="+mn-lt"/>
                <a:ea typeface="+mn-ea"/>
                <a:cs typeface="+mn-cs"/>
              </a:rPr>
              <a:t>(28) All. 1 </a:t>
            </a:r>
            <a:r>
              <a:rPr lang="en-US" sz="1200" kern="1200" dirty="0" err="1" smtClean="0">
                <a:solidFill>
                  <a:schemeClr val="tx1"/>
                </a:solidFill>
                <a:effectLst/>
                <a:latin typeface="+mn-lt"/>
                <a:ea typeface="+mn-ea"/>
                <a:cs typeface="+mn-cs"/>
              </a:rPr>
              <a:t>D.Lgs</a:t>
            </a:r>
            <a:r>
              <a:rPr lang="en-US" sz="1200" kern="1200" dirty="0" smtClean="0">
                <a:solidFill>
                  <a:schemeClr val="tx1"/>
                </a:solidFill>
                <a:effectLst/>
                <a:latin typeface="+mn-lt"/>
                <a:ea typeface="+mn-ea"/>
                <a:cs typeface="+mn-cs"/>
              </a:rPr>
              <a:t>. 33/13</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(29) Art. 21 L. 69/09</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(30) Cass. sent. 18980/13</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(31) La prima sentenza in merito che mi risulti, viene dalla Corte dei Conti del Lazio, la n. 81/2015, che ha condannato la dirigenza ad una somma di circa 350 euro, quindi sostanzialmente simbolica.</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21</a:t>
            </a:fld>
            <a:endParaRPr lang="it-IT"/>
          </a:p>
        </p:txBody>
      </p:sp>
    </p:spTree>
    <p:extLst>
      <p:ext uri="{BB962C8B-B14F-4D97-AF65-F5344CB8AC3E}">
        <p14:creationId xmlns:p14="http://schemas.microsoft.com/office/powerpoint/2010/main" val="4026626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Ma un’occasione per evolvere ed essere più preparati e consapevoli viene anche dalla necessità di bilanciamento fra privacy e trasparenza citata all’inizio: l’attività dell’Ente deve essere pubblica, aperta, senza scelte nascoste. Ma un Comune si è visto arrivare una sanzione di 20mila euro per aver pubblicato il destinatario di un Trattamento Sanitario Obbligatorio (32). Giusto rendere pubblico che quel giorno è stata svolta una certa attività, sbagliato pubblicare il nominativo. Oppure i benefici economici: anche se in passato era stato tentato di imporre un obbligo di pubblicazione dei nominativi di tutti i beneficiari (33), il Garante ed il legislatore hanno successivamente limitato quest’obbligo a cifre superiori a 1000 euro (34) e comunque senza la possibilità, anche per cifre superiori, di pubblicazione se dal contributo può essere desunto lo stato di salute (35). Diverso è invece il discorso dell’evasione fiscale, laddove la Corte di Cassazione ha ritenuto utilizzabile una lista di presunti evasori, sottratta ad una banca svizzera da un dipendente infedele, ritenendo prevalente il principio espresso dall’art. 53 della Costituzione rispetto al diritto alla riservatezza (36).</a:t>
            </a:r>
          </a:p>
          <a:p>
            <a:r>
              <a:rPr lang="en-US" sz="1200" kern="1200" dirty="0" smtClean="0">
                <a:solidFill>
                  <a:schemeClr val="tx1"/>
                </a:solidFill>
                <a:effectLst/>
                <a:latin typeface="+mn-lt"/>
                <a:ea typeface="+mn-ea"/>
                <a:cs typeface="+mn-cs"/>
              </a:rPr>
              <a:t>(32) http://www.garanteprivacy.it/web/guest/home/docweb/-/docweb-display/docweb/2322248</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(33) Art. 18 L. 134/12, poi abrogato dal </a:t>
            </a:r>
            <a:r>
              <a:rPr lang="it-IT" sz="1200" kern="1200" dirty="0" err="1" smtClean="0">
                <a:solidFill>
                  <a:schemeClr val="tx1"/>
                </a:solidFill>
                <a:effectLst/>
                <a:latin typeface="+mn-lt"/>
                <a:ea typeface="+mn-ea"/>
                <a:cs typeface="+mn-cs"/>
              </a:rPr>
              <a:t>D.Lgs.</a:t>
            </a:r>
            <a:r>
              <a:rPr lang="it-IT" sz="1200" kern="1200" dirty="0" smtClean="0">
                <a:solidFill>
                  <a:schemeClr val="tx1"/>
                </a:solidFill>
                <a:effectLst/>
                <a:latin typeface="+mn-lt"/>
                <a:ea typeface="+mn-ea"/>
                <a:cs typeface="+mn-cs"/>
              </a:rPr>
              <a:t> 33/13</a:t>
            </a:r>
          </a:p>
          <a:p>
            <a:r>
              <a:rPr lang="en-US" sz="1200" kern="1200" dirty="0" smtClean="0">
                <a:solidFill>
                  <a:schemeClr val="tx1"/>
                </a:solidFill>
                <a:effectLst/>
                <a:latin typeface="+mn-lt"/>
                <a:ea typeface="+mn-ea"/>
                <a:cs typeface="+mn-cs"/>
              </a:rPr>
              <a:t>(34) Art. 26 c. 2, </a:t>
            </a:r>
            <a:r>
              <a:rPr lang="en-US" sz="1200" kern="1200" dirty="0" err="1" smtClean="0">
                <a:solidFill>
                  <a:schemeClr val="tx1"/>
                </a:solidFill>
                <a:effectLst/>
                <a:latin typeface="+mn-lt"/>
                <a:ea typeface="+mn-ea"/>
                <a:cs typeface="+mn-cs"/>
              </a:rPr>
              <a:t>D.Lgs</a:t>
            </a:r>
            <a:r>
              <a:rPr lang="en-US" sz="1200" kern="1200" dirty="0" smtClean="0">
                <a:solidFill>
                  <a:schemeClr val="tx1"/>
                </a:solidFill>
                <a:effectLst/>
                <a:latin typeface="+mn-lt"/>
                <a:ea typeface="+mn-ea"/>
                <a:cs typeface="+mn-cs"/>
              </a:rPr>
              <a:t>. 33/13</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(35) http://www.garanteprivacy.it/web/guest/home/docweb/-/docweb-display/docweb/3488002</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(36) </a:t>
            </a:r>
            <a:r>
              <a:rPr lang="it-IT" sz="1200" kern="1200" dirty="0" err="1" smtClean="0">
                <a:solidFill>
                  <a:schemeClr val="tx1"/>
                </a:solidFill>
                <a:effectLst/>
                <a:latin typeface="+mn-lt"/>
                <a:ea typeface="+mn-ea"/>
                <a:cs typeface="+mn-cs"/>
              </a:rPr>
              <a:t>Cass</a:t>
            </a:r>
            <a:r>
              <a:rPr lang="it-IT" sz="1200" kern="1200" dirty="0" smtClean="0">
                <a:solidFill>
                  <a:schemeClr val="tx1"/>
                </a:solidFill>
                <a:effectLst/>
                <a:latin typeface="+mn-lt"/>
                <a:ea typeface="+mn-ea"/>
                <a:cs typeface="+mn-cs"/>
              </a:rPr>
              <a:t>. Ordinanze 8605/15 e 8606/15 del 28/4/2015. Riferite alla cosiddetta “Lista Falciani”</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22</a:t>
            </a:fld>
            <a:endParaRPr lang="it-IT"/>
          </a:p>
        </p:txBody>
      </p:sp>
    </p:spTree>
    <p:extLst>
      <p:ext uri="{BB962C8B-B14F-4D97-AF65-F5344CB8AC3E}">
        <p14:creationId xmlns:p14="http://schemas.microsoft.com/office/powerpoint/2010/main" val="1797524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Un’altra occasione di crescita professionale nasce dalla sentenza di condanna ad una sanzione piuttosto pesante ad un Comune (75 mila euro) per avere trasferito, insieme al fascicolo elettorale, anche la documentazione di cambio di sesso della cittadina che si era trasferita (37). La Corte ha ritenuto inutile trasferire un dato di questo tipo, anche se internamente agli uffici; certamente una forma di diritto all’oblio. Ma se anziché trasferirsi la persona fosse andato in pensione il responsabile dell’ufficio elettorale? Anche per il collega che subentra è un dato inutile, bisognerebbe purgare gli archivi ogni volta che si sposta un funzionario? Già un buon inizio, anche se non è questo il caso, è non accumulare dati inutili; anche una certa attenzione al modo di protocollare aiuta: inutile tenere ben secretati i dati sulle adozioni (38), se poi all’arrivo qualcuno scrive sul protocollo “adozione di…”. Comunque l’innovazione tecnologica in questo caso viene in aiuto: dal 1 gennaio 2015 i fascicoli elettorali vengono scambiati fra Comuni in formato elettronico (39) , secondo una schema xml, standard e definito, ed è quindi impossibile trasferire dati in eccesso. Magari resta il problema dell’interdizione temporanea, che non è ancora gestita, ma la stragrande maggioranza delle situazioni non può più essere trasferita in modo errato.</a:t>
            </a:r>
          </a:p>
          <a:p>
            <a:r>
              <a:rPr lang="it-IT" sz="1200" kern="1200" dirty="0" smtClean="0">
                <a:solidFill>
                  <a:schemeClr val="tx1"/>
                </a:solidFill>
                <a:effectLst/>
                <a:latin typeface="+mn-lt"/>
                <a:ea typeface="+mn-ea"/>
                <a:cs typeface="+mn-cs"/>
              </a:rPr>
              <a:t>(37) </a:t>
            </a:r>
            <a:r>
              <a:rPr lang="it-IT" sz="1200" kern="1200" dirty="0" err="1" smtClean="0">
                <a:solidFill>
                  <a:schemeClr val="tx1"/>
                </a:solidFill>
                <a:effectLst/>
                <a:latin typeface="+mn-lt"/>
                <a:ea typeface="+mn-ea"/>
                <a:cs typeface="+mn-cs"/>
              </a:rPr>
              <a:t>Cass</a:t>
            </a:r>
            <a:r>
              <a:rPr lang="it-IT" sz="1200" kern="1200" dirty="0" smtClean="0">
                <a:solidFill>
                  <a:schemeClr val="tx1"/>
                </a:solidFill>
                <a:effectLst/>
                <a:latin typeface="+mn-lt"/>
                <a:ea typeface="+mn-ea"/>
                <a:cs typeface="+mn-cs"/>
              </a:rPr>
              <a:t>. n. 9785 del 26 febbraio 2015 </a:t>
            </a:r>
          </a:p>
          <a:p>
            <a:r>
              <a:rPr lang="it-IT" sz="1200" kern="1200" dirty="0" smtClean="0">
                <a:solidFill>
                  <a:schemeClr val="tx1"/>
                </a:solidFill>
                <a:effectLst/>
                <a:latin typeface="+mn-lt"/>
                <a:ea typeface="+mn-ea"/>
                <a:cs typeface="+mn-cs"/>
              </a:rPr>
              <a:t>(38) Art. 73 c. 2 L. 4 maggio 1983 n. 184</a:t>
            </a:r>
          </a:p>
          <a:p>
            <a:r>
              <a:rPr lang="it-IT" sz="1200" kern="1200" dirty="0" smtClean="0">
                <a:solidFill>
                  <a:schemeClr val="tx1"/>
                </a:solidFill>
                <a:effectLst/>
                <a:latin typeface="+mn-lt"/>
                <a:ea typeface="+mn-ea"/>
                <a:cs typeface="+mn-cs"/>
              </a:rPr>
              <a:t>(39) L. n. 35/12; D.M. 12 febbraio 2014 in G.U. n. 46 del 25 febbraio 2014, Circolare Ministero dell’Interno n. 43/14</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23</a:t>
            </a:fld>
            <a:endParaRPr lang="it-IT"/>
          </a:p>
        </p:txBody>
      </p:sp>
    </p:spTree>
    <p:extLst>
      <p:ext uri="{BB962C8B-B14F-4D97-AF65-F5344CB8AC3E}">
        <p14:creationId xmlns:p14="http://schemas.microsoft.com/office/powerpoint/2010/main" val="1368078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Certo, per quanto si studi e si cerchi di progredire, qualche area grigia resta sempre. Io, ad esempio, ho qualche difficoltà ad applicare l’art. 6 c. 2 D.P.R. 62/13: “</a:t>
            </a:r>
            <a:r>
              <a:rPr lang="it-IT" sz="1200" i="1" kern="1200" dirty="0" smtClean="0">
                <a:solidFill>
                  <a:schemeClr val="tx1"/>
                </a:solidFill>
                <a:effectLst/>
                <a:latin typeface="+mn-lt"/>
                <a:ea typeface="+mn-ea"/>
                <a:cs typeface="+mn-cs"/>
              </a:rPr>
              <a:t>Il dipendente si astiene dal prendere decisioni o svolgere attività inerenti alle sue mansioni in situazioni di conflitto, anche potenziale, di interessi con interessi personali, del coniuge, di conviventi, di parenti, di affini entro il secondo grado.  Il conflitto può riguardare interessi di qualsiasi natura, anche non patrimoniali, come quelli derivanti dall'intento di voler assecondare pressioni politiche, sindacali o dei superiori gerarchici”.</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Giusto il principio, ma mia moglie è avvocato ed il codice deontologico forense prevede che l’avvocato non possa rivelare i nomi dei propri clienti (40). Dunque devo astenermi da decisioni che riguardino clienti di mia moglie, ma non posso sapere chi sono; per fortuna lavoro nei servizi demografici e non all’ufficio tecnico, che è certamente più esposto.</a:t>
            </a:r>
          </a:p>
          <a:p>
            <a:r>
              <a:rPr lang="it-IT" sz="1200" kern="1200" dirty="0" smtClean="0">
                <a:solidFill>
                  <a:schemeClr val="tx1"/>
                </a:solidFill>
                <a:effectLst/>
                <a:latin typeface="+mn-lt"/>
                <a:ea typeface="+mn-ea"/>
                <a:cs typeface="+mn-cs"/>
              </a:rPr>
              <a:t>(40) Codice deontologico forense artt. 9 e 17.</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24</a:t>
            </a:fld>
            <a:endParaRPr lang="it-IT"/>
          </a:p>
        </p:txBody>
      </p:sp>
    </p:spTree>
    <p:extLst>
      <p:ext uri="{BB962C8B-B14F-4D97-AF65-F5344CB8AC3E}">
        <p14:creationId xmlns:p14="http://schemas.microsoft.com/office/powerpoint/2010/main" val="2197513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Ora, per le riflessioni conclusive, tre il serio ed il faceto vi porto alquanto indietro nel tempo. Non al 1800, quando la privacy ha mosso i primi passi, o nel mondo romano quando non solo le terme ma anche le </a:t>
            </a:r>
            <a:r>
              <a:rPr lang="it-IT" sz="1200" i="1" kern="1200" dirty="0" smtClean="0">
                <a:solidFill>
                  <a:schemeClr val="tx1"/>
                </a:solidFill>
                <a:effectLst/>
                <a:latin typeface="+mn-lt"/>
                <a:ea typeface="+mn-ea"/>
                <a:cs typeface="+mn-cs"/>
              </a:rPr>
              <a:t>toilette </a:t>
            </a:r>
            <a:r>
              <a:rPr lang="it-IT" sz="1200" kern="1200" dirty="0" smtClean="0">
                <a:solidFill>
                  <a:schemeClr val="tx1"/>
                </a:solidFill>
                <a:effectLst/>
                <a:latin typeface="+mn-lt"/>
                <a:ea typeface="+mn-ea"/>
                <a:cs typeface="+mn-cs"/>
              </a:rPr>
              <a:t>erano collettive e rappresentavano un punto di aggregazione sociale. Vi porto nel Cambriano, ovvero all’incirca 540 milioni di anni fa. Quel periodo è stato caratterizzato dalla cosiddetta esplosione cambriana, ovvero dalla nascita in tempi brevi, in senso geologico, di una pletora di </a:t>
            </a:r>
            <a:r>
              <a:rPr lang="it-IT" sz="1200" i="1" kern="1200" dirty="0" smtClean="0">
                <a:solidFill>
                  <a:schemeClr val="tx1"/>
                </a:solidFill>
                <a:effectLst/>
                <a:latin typeface="+mn-lt"/>
                <a:ea typeface="+mn-ea"/>
                <a:cs typeface="+mn-cs"/>
              </a:rPr>
              <a:t>phyla,</a:t>
            </a:r>
            <a:r>
              <a:rPr lang="it-IT" sz="1200" kern="1200" dirty="0" smtClean="0">
                <a:solidFill>
                  <a:schemeClr val="tx1"/>
                </a:solidFill>
                <a:effectLst/>
                <a:latin typeface="+mn-lt"/>
                <a:ea typeface="+mn-ea"/>
                <a:cs typeface="+mn-cs"/>
              </a:rPr>
              <a:t> ossia</a:t>
            </a:r>
            <a:r>
              <a:rPr lang="it-IT" sz="1200" i="1" kern="120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di tipi di forma di vita estremamente varie per morfologia e dotazione organica: in quel periodo nacquero occhi, zampe, tentacoli e tanti altri strumenti utili alla percezione del pericolo come all’individuazione della preda, alla fuga come alla caccia. </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25</a:t>
            </a:fld>
            <a:endParaRPr lang="it-IT"/>
          </a:p>
        </p:txBody>
      </p:sp>
    </p:spTree>
    <p:extLst>
      <p:ext uri="{BB962C8B-B14F-4D97-AF65-F5344CB8AC3E}">
        <p14:creationId xmlns:p14="http://schemas.microsoft.com/office/powerpoint/2010/main" val="2041409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Cosa c’entra con quanto ci siamo detti finora? Non ho mischiato l’intervento con gli appunti di un altro convegno: recenti studi (41) fanno risalire questa spinta evoluzionistica e questi profondi cambiamenti nel comportamento all’aumentata trasparenza degli oceani: il fatto che attraverso l’acqua ora si potesse vedere ha consentito lo sviluppo della vista; e poiché vedere una preda o il predatore senza potersi muovere è inutile, ha dato l’impulso verso la possibilità di decidere dove andare, sviluppando sistemi di controllo e locomozione. Oggi Internet, social media, </a:t>
            </a:r>
            <a:r>
              <a:rPr lang="it-IT" sz="1200" i="1" kern="1200" dirty="0" err="1" smtClean="0">
                <a:solidFill>
                  <a:schemeClr val="tx1"/>
                </a:solidFill>
                <a:effectLst/>
                <a:latin typeface="+mn-lt"/>
                <a:ea typeface="+mn-ea"/>
                <a:cs typeface="+mn-cs"/>
              </a:rPr>
              <a:t>smartphone</a:t>
            </a:r>
            <a:r>
              <a:rPr lang="it-IT" sz="1200" kern="1200" dirty="0" smtClean="0">
                <a:solidFill>
                  <a:schemeClr val="tx1"/>
                </a:solidFill>
                <a:effectLst/>
                <a:latin typeface="+mn-lt"/>
                <a:ea typeface="+mn-ea"/>
                <a:cs typeface="+mn-cs"/>
              </a:rPr>
              <a:t>, droni diffusi in modo pervasivo in ogni angolo della società hanno reso la marea umana trasparente, ed evolvono tanto rapidamente che anche gli esperti, tanto di informatica quanto di sociologia, faticano a tenere il passo. </a:t>
            </a:r>
          </a:p>
          <a:p>
            <a:r>
              <a:rPr lang="en-US" sz="1200" i="1" kern="1200" dirty="0" smtClean="0">
                <a:solidFill>
                  <a:schemeClr val="tx1"/>
                </a:solidFill>
                <a:effectLst/>
                <a:latin typeface="+mn-lt"/>
                <a:ea typeface="+mn-ea"/>
                <a:cs typeface="+mn-cs"/>
              </a:rPr>
              <a:t>(41) In the Blink of an Eye</a:t>
            </a:r>
            <a:r>
              <a:rPr lang="en-US" sz="1200" kern="1200" dirty="0" smtClean="0">
                <a:solidFill>
                  <a:schemeClr val="tx1"/>
                </a:solidFill>
                <a:effectLst/>
                <a:latin typeface="+mn-lt"/>
                <a:ea typeface="+mn-ea"/>
                <a:cs typeface="+mn-cs"/>
              </a:rPr>
              <a:t>, Parker, Basic Books, NY, 2003</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26</a:t>
            </a:fld>
            <a:endParaRPr lang="it-IT"/>
          </a:p>
        </p:txBody>
      </p:sp>
    </p:spTree>
    <p:extLst>
      <p:ext uri="{BB962C8B-B14F-4D97-AF65-F5344CB8AC3E}">
        <p14:creationId xmlns:p14="http://schemas.microsoft.com/office/powerpoint/2010/main" val="4276208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La Pubblica Amministrazione, i singoli cittadini, le imprese non potranno che evolvere in forme varie e fantasiose, per vincere la scommessa globale e non lasciarsi predare dai cacciatori di dati e di intimità, godendo degli immensi benefici che la tecnologia può offrire, senza lasciarsi depredare della propria individualità e dei</a:t>
            </a:r>
            <a:r>
              <a:rPr lang="it-IT" sz="1200" kern="1200" baseline="0" dirty="0" smtClean="0">
                <a:solidFill>
                  <a:schemeClr val="tx1"/>
                </a:solidFill>
                <a:effectLst/>
                <a:latin typeface="+mn-lt"/>
                <a:ea typeface="+mn-ea"/>
                <a:cs typeface="+mn-cs"/>
              </a:rPr>
              <a:t> propri sentimenti</a:t>
            </a:r>
            <a:r>
              <a:rPr lang="it-IT" sz="1200" kern="1200" dirty="0" smtClean="0">
                <a:solidFill>
                  <a:schemeClr val="tx1"/>
                </a:solidFill>
                <a:effectLst/>
                <a:latin typeface="+mn-lt"/>
                <a:ea typeface="+mn-ea"/>
                <a:cs typeface="+mn-cs"/>
              </a:rPr>
              <a:t>. Ben vengano dunque occasioni di incontro come questa e gruppi come Progetto Winston Smith, che, diffondendo la conoscenza e proponendo soluzioni tecnologiche, contribuiscono alla consapevolezza e quindi ad imboccare una linea evolutiva che proponga soluzioni fantasiose ed efficienti per adattarsi alla nuova trasparenza di un mondo dove i confini fra reale e virtuale sono sempre più labili e confusi.</a:t>
            </a:r>
          </a:p>
        </p:txBody>
      </p:sp>
      <p:sp>
        <p:nvSpPr>
          <p:cNvPr id="4" name="Segnaposto numero diapositiva 3"/>
          <p:cNvSpPr>
            <a:spLocks noGrp="1"/>
          </p:cNvSpPr>
          <p:nvPr>
            <p:ph type="sldNum" sz="quarter" idx="10"/>
          </p:nvPr>
        </p:nvSpPr>
        <p:spPr/>
        <p:txBody>
          <a:bodyPr/>
          <a:lstStyle/>
          <a:p>
            <a:fld id="{9F273AC1-87FB-4E8F-A394-8D3244D4EAC1}" type="slidenum">
              <a:rPr lang="it-IT" smtClean="0"/>
              <a:t>27</a:t>
            </a:fld>
            <a:endParaRPr lang="it-IT"/>
          </a:p>
        </p:txBody>
      </p:sp>
    </p:spTree>
    <p:extLst>
      <p:ext uri="{BB962C8B-B14F-4D97-AF65-F5344CB8AC3E}">
        <p14:creationId xmlns:p14="http://schemas.microsoft.com/office/powerpoint/2010/main" val="2614412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28</a:t>
            </a:fld>
            <a:endParaRPr lang="it-IT"/>
          </a:p>
        </p:txBody>
      </p:sp>
    </p:spTree>
    <p:extLst>
      <p:ext uri="{BB962C8B-B14F-4D97-AF65-F5344CB8AC3E}">
        <p14:creationId xmlns:p14="http://schemas.microsoft.com/office/powerpoint/2010/main" val="219010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Anzitutto voglio iniziare con l’esaminare cosa significano alcuni dei termini più comuni. Mi scuso se andrò ad esprimere alcuni concetti che in questo consesso sono sicuramente ovvi; purtroppo, però, c’è in giro molta confusione su varie parole oggi di moda, per cui c’è chi pensa che trasparenza, pubblicità o open data siano sinonimi, oppure che privacy e trasparenza siano inconciliabili.</a:t>
            </a:r>
          </a:p>
          <a:p>
            <a:r>
              <a:rPr lang="it-IT" sz="1200" kern="1200" dirty="0" smtClean="0">
                <a:solidFill>
                  <a:schemeClr val="tx1"/>
                </a:solidFill>
                <a:effectLst/>
                <a:latin typeface="+mn-lt"/>
                <a:ea typeface="+mn-ea"/>
                <a:cs typeface="+mn-cs"/>
              </a:rPr>
              <a:t>Poiché le registrazioni </a:t>
            </a:r>
            <a:r>
              <a:rPr lang="it-IT" sz="1200" kern="1200" dirty="0" smtClean="0">
                <a:solidFill>
                  <a:schemeClr val="tx1"/>
                </a:solidFill>
                <a:effectLst/>
                <a:latin typeface="+mn-lt"/>
                <a:ea typeface="+mn-ea"/>
                <a:cs typeface="+mn-cs"/>
              </a:rPr>
              <a:t>degli</a:t>
            </a:r>
            <a:r>
              <a:rPr lang="it-IT" sz="1200" kern="1200" baseline="0" dirty="0" smtClean="0">
                <a:solidFill>
                  <a:schemeClr val="tx1"/>
                </a:solidFill>
                <a:effectLst/>
                <a:latin typeface="+mn-lt"/>
                <a:ea typeface="+mn-ea"/>
                <a:cs typeface="+mn-cs"/>
              </a:rPr>
              <a:t> interventi </a:t>
            </a:r>
            <a:r>
              <a:rPr lang="it-IT" sz="1200" kern="1200" dirty="0" smtClean="0">
                <a:solidFill>
                  <a:schemeClr val="tx1"/>
                </a:solidFill>
                <a:effectLst/>
                <a:latin typeface="+mn-lt"/>
                <a:ea typeface="+mn-ea"/>
                <a:cs typeface="+mn-cs"/>
              </a:rPr>
              <a:t>andranno </a:t>
            </a:r>
            <a:r>
              <a:rPr lang="it-IT" sz="1200" kern="1200" dirty="0" smtClean="0">
                <a:solidFill>
                  <a:schemeClr val="tx1"/>
                </a:solidFill>
                <a:effectLst/>
                <a:latin typeface="+mn-lt"/>
                <a:ea typeface="+mn-ea"/>
                <a:cs typeface="+mn-cs"/>
              </a:rPr>
              <a:t>oltre queste mura che ci ospitano, credo sia quindi indispensabile iniziare chiarendo meglio cosa intendiamo – e cosa NON intendiamo – con un certo lessico.</a:t>
            </a:r>
          </a:p>
          <a:p>
            <a:endParaRPr lang="it-IT" dirty="0"/>
          </a:p>
        </p:txBody>
      </p:sp>
      <p:sp>
        <p:nvSpPr>
          <p:cNvPr id="4" name="Segnaposto numero diapositiva 3"/>
          <p:cNvSpPr>
            <a:spLocks noGrp="1"/>
          </p:cNvSpPr>
          <p:nvPr>
            <p:ph type="sldNum" sz="quarter" idx="10"/>
          </p:nvPr>
        </p:nvSpPr>
        <p:spPr/>
        <p:txBody>
          <a:bodyPr/>
          <a:lstStyle/>
          <a:p>
            <a:fld id="{9F273AC1-87FB-4E8F-A394-8D3244D4EAC1}" type="slidenum">
              <a:rPr lang="it-IT" smtClean="0"/>
              <a:t>3</a:t>
            </a:fld>
            <a:endParaRPr lang="it-IT"/>
          </a:p>
        </p:txBody>
      </p:sp>
    </p:spTree>
    <p:extLst>
      <p:ext uri="{BB962C8B-B14F-4D97-AF65-F5344CB8AC3E}">
        <p14:creationId xmlns:p14="http://schemas.microsoft.com/office/powerpoint/2010/main" val="166876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TRASPARENZA:  </a:t>
            </a:r>
          </a:p>
          <a:p>
            <a:r>
              <a:rPr lang="it-IT" sz="1200" kern="1200" dirty="0" smtClean="0">
                <a:solidFill>
                  <a:schemeClr val="tx1"/>
                </a:solidFill>
                <a:effectLst/>
                <a:latin typeface="+mn-lt"/>
                <a:ea typeface="+mn-ea"/>
                <a:cs typeface="+mn-cs"/>
              </a:rPr>
              <a:t>«Dove un superiore pubblico interesse non imponga un </a:t>
            </a:r>
            <a:r>
              <a:rPr lang="it-IT" sz="1200" b="1" kern="1200" dirty="0" smtClean="0">
                <a:solidFill>
                  <a:schemeClr val="tx1"/>
                </a:solidFill>
                <a:effectLst/>
                <a:latin typeface="+mn-lt"/>
                <a:ea typeface="+mn-ea"/>
                <a:cs typeface="+mn-cs"/>
              </a:rPr>
              <a:t>momentaneo</a:t>
            </a:r>
            <a:r>
              <a:rPr lang="it-IT" sz="1200" kern="1200" dirty="0" smtClean="0">
                <a:solidFill>
                  <a:schemeClr val="tx1"/>
                </a:solidFill>
                <a:effectLst/>
                <a:latin typeface="+mn-lt"/>
                <a:ea typeface="+mn-ea"/>
                <a:cs typeface="+mn-cs"/>
              </a:rPr>
              <a:t> segreto, la casa dell’amministrazione dovrebbe essere di vetro». Filippo Turati (1908).</a:t>
            </a:r>
          </a:p>
          <a:p>
            <a:r>
              <a:rPr lang="it-IT" sz="1200" kern="1200" dirty="0" smtClean="0">
                <a:solidFill>
                  <a:schemeClr val="tx1"/>
                </a:solidFill>
                <a:effectLst/>
                <a:latin typeface="+mn-lt"/>
                <a:ea typeface="+mn-ea"/>
                <a:cs typeface="+mn-cs"/>
              </a:rPr>
              <a:t>Dal latino trans, “attraverso” e pareo, “mostrarsi, apparire”; anche dal greco φα</a:t>
            </a:r>
            <a:r>
              <a:rPr lang="it-IT" sz="1200" kern="1200" dirty="0" err="1" smtClean="0">
                <a:solidFill>
                  <a:schemeClr val="tx1"/>
                </a:solidFill>
                <a:effectLst/>
                <a:latin typeface="+mn-lt"/>
                <a:ea typeface="+mn-ea"/>
                <a:cs typeface="+mn-cs"/>
              </a:rPr>
              <a:t>ίνω</a:t>
            </a:r>
            <a:r>
              <a:rPr lang="it-IT" sz="1200" kern="1200" dirty="0" smtClean="0">
                <a:solidFill>
                  <a:schemeClr val="tx1"/>
                </a:solidFill>
                <a:effectLst/>
                <a:latin typeface="+mn-lt"/>
                <a:ea typeface="+mn-ea"/>
                <a:cs typeface="+mn-cs"/>
              </a:rPr>
              <a:t>, - FANO - da cui peraltro deriva il nostro “epifania”. Dunque un’amministrazione pubblica trasparente si mette in mostra, si fa vedere, come in una casa di vetro. Questo è un primo spunto di riflessione interessante: molto spesso le incombenze legate al </a:t>
            </a:r>
            <a:r>
              <a:rPr lang="it-IT" sz="1200" kern="1200" dirty="0" err="1" smtClean="0">
                <a:solidFill>
                  <a:schemeClr val="tx1"/>
                </a:solidFill>
                <a:effectLst/>
                <a:latin typeface="+mn-lt"/>
                <a:ea typeface="+mn-ea"/>
                <a:cs typeface="+mn-cs"/>
              </a:rPr>
              <a:t>D.Lgs.</a:t>
            </a:r>
            <a:r>
              <a:rPr lang="it-IT" sz="1200" kern="1200" dirty="0" smtClean="0">
                <a:solidFill>
                  <a:schemeClr val="tx1"/>
                </a:solidFill>
                <a:effectLst/>
                <a:latin typeface="+mn-lt"/>
                <a:ea typeface="+mn-ea"/>
                <a:cs typeface="+mn-cs"/>
              </a:rPr>
              <a:t> 33/13 sulla trasparenza amministrativa vengono percepite – anche giustamente – come un ulteriore onere che grava sugli uffici, troppo spesso sotto organico. Però si tratta non solo di un obbligo a mostrarsi, ma anche di un’occasione per vedersi, per ripensare alle procedure interne, per esaminarsi nel modo di operare; come oggi prima di venire qui mi sono controllato allo specchio che la camicia non fosse macchiata e la cravatta fosse più o meno a posto, così una qualunque organizzazione, pubblica o privata, che debba presentarsi ad un’autorità, ricevere un cliente o comunque mettersi in mostra si controlla per presentare il meglio di sé. </a:t>
            </a:r>
            <a:endParaRPr lang="it-IT" dirty="0"/>
          </a:p>
        </p:txBody>
      </p:sp>
      <p:sp>
        <p:nvSpPr>
          <p:cNvPr id="4" name="Segnaposto numero diapositiva 3"/>
          <p:cNvSpPr>
            <a:spLocks noGrp="1"/>
          </p:cNvSpPr>
          <p:nvPr>
            <p:ph type="sldNum" sz="quarter" idx="10"/>
          </p:nvPr>
        </p:nvSpPr>
        <p:spPr/>
        <p:txBody>
          <a:bodyPr/>
          <a:lstStyle/>
          <a:p>
            <a:fld id="{9F273AC1-87FB-4E8F-A394-8D3244D4EAC1}" type="slidenum">
              <a:rPr lang="it-IT" smtClean="0"/>
              <a:t>4</a:t>
            </a:fld>
            <a:endParaRPr lang="it-IT"/>
          </a:p>
        </p:txBody>
      </p:sp>
    </p:spTree>
    <p:extLst>
      <p:ext uri="{BB962C8B-B14F-4D97-AF65-F5344CB8AC3E}">
        <p14:creationId xmlns:p14="http://schemas.microsoft.com/office/powerpoint/2010/main" val="1211503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Ma un vetro è, di solito, trasparente da ambo i lati, per cui una casa di vetro consente non solo ai cittadini di vedere cosa avviene in un’amministrazione pubblica, ma permette anche alla PA di vedere i suoi cittadini, per rendersi conto di cosa avviene nella società civile ed adattare i propri comportamenti alle mutate esigenze della gente.</a:t>
            </a:r>
          </a:p>
          <a:p>
            <a:r>
              <a:rPr lang="it-IT" sz="1200" kern="1200" dirty="0" smtClean="0">
                <a:solidFill>
                  <a:schemeClr val="tx1"/>
                </a:solidFill>
                <a:effectLst/>
                <a:latin typeface="+mn-lt"/>
                <a:ea typeface="+mn-ea"/>
                <a:cs typeface="+mn-cs"/>
              </a:rPr>
              <a:t>Resta però da trattare la prima parte, ovvero vedere, o farsi vedere, “attraverso”. Attraverso cosa? L’immagine della casa di vetro poteva essere efficace prima dell’avvento di Internet, ma oggi il mondo lo si guarda (anche troppo spesso) attraverso un monitor, anziché attraverso una finestra. Dunque la Pubblica Amministrazione deve comunicare – che è il termine che meglio sintetizza il concetto di reciprocità nell’osservare e farsi osservare – attraverso il WEB, ovvero attraverso il proprio sito istituzionale, i social, le </a:t>
            </a:r>
            <a:r>
              <a:rPr lang="it-IT" sz="1200" kern="1200" dirty="0" err="1" smtClean="0">
                <a:solidFill>
                  <a:schemeClr val="tx1"/>
                </a:solidFill>
                <a:effectLst/>
                <a:latin typeface="+mn-lt"/>
                <a:ea typeface="+mn-ea"/>
                <a:cs typeface="+mn-cs"/>
              </a:rPr>
              <a:t>apps</a:t>
            </a:r>
            <a:r>
              <a:rPr lang="it-IT" sz="1200"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Torneremo, naturalmente, a parlare di trasparenza nella PA, ma occorre prima definire altri termini come gli OPEN DATA</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5</a:t>
            </a:fld>
            <a:endParaRPr lang="it-IT"/>
          </a:p>
        </p:txBody>
      </p:sp>
    </p:spTree>
    <p:extLst>
      <p:ext uri="{BB962C8B-B14F-4D97-AF65-F5344CB8AC3E}">
        <p14:creationId xmlns:p14="http://schemas.microsoft.com/office/powerpoint/2010/main" val="393605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OPEN DATA, </a:t>
            </a:r>
          </a:p>
          <a:p>
            <a:r>
              <a:rPr lang="it-IT" sz="1200" kern="1200" dirty="0" smtClean="0">
                <a:solidFill>
                  <a:schemeClr val="tx1"/>
                </a:solidFill>
                <a:effectLst/>
                <a:latin typeface="+mn-lt"/>
                <a:ea typeface="+mn-ea"/>
                <a:cs typeface="+mn-cs"/>
              </a:rPr>
              <a:t>che sono certamente funzionali alla trasparenza, ma esprimono un diverso significato sia tecnico quanto politico. Anzitutto occorre distinguere, anche per non lasciarsi fuorviare da problemi di traduzione: un conto sono i dati in </a:t>
            </a:r>
            <a:r>
              <a:rPr lang="it-IT" sz="1200" b="1" kern="1200" dirty="0" smtClean="0">
                <a:solidFill>
                  <a:schemeClr val="tx1"/>
                </a:solidFill>
                <a:effectLst/>
                <a:latin typeface="+mn-lt"/>
                <a:ea typeface="+mn-ea"/>
                <a:cs typeface="+mn-cs"/>
              </a:rPr>
              <a:t>formato aperto</a:t>
            </a:r>
            <a:r>
              <a:rPr lang="it-IT" sz="1200" kern="1200" dirty="0" smtClean="0">
                <a:solidFill>
                  <a:schemeClr val="tx1"/>
                </a:solidFill>
                <a:effectLst/>
                <a:latin typeface="+mn-lt"/>
                <a:ea typeface="+mn-ea"/>
                <a:cs typeface="+mn-cs"/>
              </a:rPr>
              <a:t>, ovvero la pubblicazione di delibere, determine, documenti in genere in formati leggibili e maneggiabili da un calcolatore, anziché realizzati con scansioni più o meno decenti. C’è chi pensa che “formato aperto” coincida con “formato editabile”, per cui pubblica in Word anziché in pdf, mentre l’elenco dei formati aperti è decisamente più vasto e naturalmente comprende anche formati non modificabili (2), stante il fatto che </a:t>
            </a:r>
            <a:r>
              <a:rPr lang="it-IT" sz="1200" i="1" kern="1200" dirty="0" smtClean="0">
                <a:solidFill>
                  <a:schemeClr val="tx1"/>
                </a:solidFill>
                <a:effectLst/>
                <a:latin typeface="+mn-lt"/>
                <a:ea typeface="+mn-ea"/>
                <a:cs typeface="+mn-cs"/>
              </a:rPr>
              <a:t>Il formato dei dati digitali si definisce "aperto" quando ne viene resa pubblica, mediante esaustiva documentazione, la sintassi, la semantica, il contesto operativo e le modalità di utilizzo </a:t>
            </a:r>
            <a:r>
              <a:rPr lang="it-IT" sz="1200" i="0" kern="1200" dirty="0" smtClean="0">
                <a:solidFill>
                  <a:schemeClr val="tx1"/>
                </a:solidFill>
                <a:effectLst/>
                <a:latin typeface="+mn-lt"/>
                <a:ea typeface="+mn-ea"/>
                <a:cs typeface="+mn-cs"/>
              </a:rPr>
              <a:t>(3)</a:t>
            </a:r>
            <a:r>
              <a:rPr lang="it-IT" sz="1200" i="1" kern="1200" dirty="0" smtClean="0">
                <a:solidFill>
                  <a:schemeClr val="tx1"/>
                </a:solidFill>
                <a:effectLst/>
                <a:latin typeface="+mn-lt"/>
                <a:ea typeface="+mn-ea"/>
                <a:cs typeface="+mn-cs"/>
              </a:rPr>
              <a:t>.</a:t>
            </a:r>
            <a:r>
              <a:rPr lang="it-IT" sz="1200" kern="1200" dirty="0" smtClean="0">
                <a:solidFill>
                  <a:schemeClr val="tx1"/>
                </a:solidFill>
                <a:effectLst/>
                <a:latin typeface="+mn-lt"/>
                <a:ea typeface="+mn-ea"/>
                <a:cs typeface="+mn-cs"/>
              </a:rPr>
              <a:t> Diverso è mettere a disposizione, </a:t>
            </a:r>
            <a:r>
              <a:rPr lang="it-IT" sz="1200" b="1" kern="1200" dirty="0" smtClean="0">
                <a:solidFill>
                  <a:schemeClr val="tx1"/>
                </a:solidFill>
                <a:effectLst/>
                <a:latin typeface="+mn-lt"/>
                <a:ea typeface="+mn-ea"/>
                <a:cs typeface="+mn-cs"/>
              </a:rPr>
              <a:t>gratuitamente ed in formato fruibile</a:t>
            </a:r>
            <a:r>
              <a:rPr lang="it-IT" sz="1200" kern="1200" dirty="0" smtClean="0">
                <a:solidFill>
                  <a:schemeClr val="tx1"/>
                </a:solidFill>
                <a:effectLst/>
                <a:latin typeface="+mn-lt"/>
                <a:ea typeface="+mn-ea"/>
                <a:cs typeface="+mn-cs"/>
              </a:rPr>
              <a:t>, la mole di dati che la PA possiede e che possono dare impulso alla ricerca ed alla libera iniziativa. Sapere quanti bambini ci sono in una zona, qual è il flusso del traffico, l’orario, permette ad esempio di aprire un asilo nel luogo giusto e nelle ore appropriate. Le opportunità, tanto per lo studio quanto per il business sono immense, pensiamo, </a:t>
            </a:r>
            <a:r>
              <a:rPr lang="it-IT" sz="1200" i="1" kern="1200" dirty="0" smtClean="0">
                <a:solidFill>
                  <a:schemeClr val="tx1"/>
                </a:solidFill>
                <a:effectLst/>
                <a:latin typeface="+mn-lt"/>
                <a:ea typeface="+mn-ea"/>
                <a:cs typeface="+mn-cs"/>
              </a:rPr>
              <a:t>ex </a:t>
            </a:r>
            <a:r>
              <a:rPr lang="it-IT" sz="1200" i="1" kern="1200" dirty="0" err="1" smtClean="0">
                <a:solidFill>
                  <a:schemeClr val="tx1"/>
                </a:solidFill>
                <a:effectLst/>
                <a:latin typeface="+mn-lt"/>
                <a:ea typeface="+mn-ea"/>
                <a:cs typeface="+mn-cs"/>
              </a:rPr>
              <a:t>multis</a:t>
            </a:r>
            <a:r>
              <a:rPr lang="it-IT" sz="1200" kern="1200" dirty="0" smtClean="0">
                <a:solidFill>
                  <a:schemeClr val="tx1"/>
                </a:solidFill>
                <a:effectLst/>
                <a:latin typeface="+mn-lt"/>
                <a:ea typeface="+mn-ea"/>
                <a:cs typeface="+mn-cs"/>
              </a:rPr>
              <a:t>, ai dati di tutte le elezioni della Repubblica Italiana (4)</a:t>
            </a:r>
            <a:r>
              <a:rPr lang="it-IT" sz="1200" kern="1200" baseline="3000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ai lavori di questa Camera che ci ospita (5). Naturalmente i dati dovranno essere </a:t>
            </a:r>
            <a:r>
              <a:rPr lang="it-IT" sz="1200" b="1" kern="1200" dirty="0" smtClean="0">
                <a:solidFill>
                  <a:schemeClr val="tx1"/>
                </a:solidFill>
                <a:effectLst/>
                <a:latin typeface="+mn-lt"/>
                <a:ea typeface="+mn-ea"/>
                <a:cs typeface="+mn-cs"/>
              </a:rPr>
              <a:t>anonimi ed aggregati</a:t>
            </a:r>
            <a:r>
              <a:rPr lang="it-IT" sz="1200" kern="1200" dirty="0" smtClean="0">
                <a:solidFill>
                  <a:schemeClr val="tx1"/>
                </a:solidFill>
                <a:effectLst/>
                <a:latin typeface="+mn-lt"/>
                <a:ea typeface="+mn-ea"/>
                <a:cs typeface="+mn-cs"/>
              </a:rPr>
              <a:t>, facendo attenzione che lo siano per davvero, anche alla luce delle possibilità di analisi dei big data. Rischio tanto più concreto quanto più piccola è la realtà; io, ad esempio, ho una via dove al momento risiede una sola famiglia, vie con 5-10 famiglie, raggruppamenti per nazionalità che contano due-tre individui, quando non uno soltanto. </a:t>
            </a:r>
          </a:p>
          <a:p>
            <a:r>
              <a:rPr lang="it-IT" sz="1200" kern="1200" dirty="0" smtClean="0">
                <a:solidFill>
                  <a:schemeClr val="tx1"/>
                </a:solidFill>
                <a:effectLst/>
                <a:latin typeface="+mn-lt"/>
                <a:ea typeface="+mn-ea"/>
                <a:cs typeface="+mn-cs"/>
              </a:rPr>
              <a:t>Che un dato in formato aperto e reso disponibile sul WEB sia una manifestazione di trasparenza non c’è dubbio, ma si può essere trasparenti anche offrendo dati accessibili con qualche difficoltà, così come si può non essere trasparenti anche pubblicando una miriade di numeri e di informazioni, ma celando le motivazioni, le scelte, i punti chiave che hanno portato ad una determinata soluzione. Oppure si può essere oscuri per eccesso di trasparenza, ovvero ingolfando la pubblicazione con una mole di dati, eccessiva e disorganizzata, per cui nessuno può capire cosa accade, mentre l’Ente può sempre dichiarare di essere stato assolutamente trasparente avendo messo a disposizione tutto quanto.</a:t>
            </a:r>
          </a:p>
          <a:p>
            <a:r>
              <a:rPr lang="it-IT" sz="1200" kern="1200" dirty="0" smtClean="0">
                <a:solidFill>
                  <a:schemeClr val="tx1"/>
                </a:solidFill>
                <a:effectLst/>
                <a:latin typeface="+mn-lt"/>
                <a:ea typeface="+mn-ea"/>
                <a:cs typeface="+mn-cs"/>
              </a:rPr>
              <a:t>(2) http://archivio.digitpa.gov.it/sites/default/files/allegati_tec/Repertorio%20formati%20aperti%20vers%20%201%200b_1.pdf</a:t>
            </a:r>
          </a:p>
          <a:p>
            <a:r>
              <a:rPr lang="it-IT" sz="1200" kern="1200" dirty="0" smtClean="0">
                <a:solidFill>
                  <a:schemeClr val="tx1"/>
                </a:solidFill>
                <a:effectLst/>
                <a:latin typeface="+mn-lt"/>
                <a:ea typeface="+mn-ea"/>
                <a:cs typeface="+mn-cs"/>
              </a:rPr>
              <a:t>(3) http://archivio.digitpa.gov.it/formati-aperti</a:t>
            </a:r>
          </a:p>
          <a:p>
            <a:r>
              <a:rPr lang="it-IT" sz="1200" kern="1200" dirty="0" smtClean="0">
                <a:solidFill>
                  <a:schemeClr val="tx1"/>
                </a:solidFill>
                <a:effectLst/>
                <a:latin typeface="+mn-lt"/>
                <a:ea typeface="+mn-ea"/>
                <a:cs typeface="+mn-cs"/>
              </a:rPr>
              <a:t>(4) http://elezionistorico.interno.it/</a:t>
            </a:r>
          </a:p>
          <a:p>
            <a:r>
              <a:rPr lang="it-IT" sz="1200" kern="1200" dirty="0" smtClean="0">
                <a:solidFill>
                  <a:schemeClr val="tx1"/>
                </a:solidFill>
                <a:effectLst/>
                <a:latin typeface="+mn-lt"/>
                <a:ea typeface="+mn-ea"/>
                <a:cs typeface="+mn-cs"/>
              </a:rPr>
              <a:t>(5) http://dati.camera.it/it/</a:t>
            </a:r>
          </a:p>
          <a:p>
            <a:endParaRPr lang="it-IT" dirty="0"/>
          </a:p>
        </p:txBody>
      </p:sp>
      <p:sp>
        <p:nvSpPr>
          <p:cNvPr id="4" name="Segnaposto numero diapositiva 3"/>
          <p:cNvSpPr>
            <a:spLocks noGrp="1"/>
          </p:cNvSpPr>
          <p:nvPr>
            <p:ph type="sldNum" sz="quarter" idx="10"/>
          </p:nvPr>
        </p:nvSpPr>
        <p:spPr/>
        <p:txBody>
          <a:bodyPr/>
          <a:lstStyle/>
          <a:p>
            <a:fld id="{9F273AC1-87FB-4E8F-A394-8D3244D4EAC1}" type="slidenum">
              <a:rPr lang="it-IT" smtClean="0"/>
              <a:t>6</a:t>
            </a:fld>
            <a:endParaRPr lang="it-IT"/>
          </a:p>
        </p:txBody>
      </p:sp>
    </p:spTree>
    <p:extLst>
      <p:ext uri="{BB962C8B-B14F-4D97-AF65-F5344CB8AC3E}">
        <p14:creationId xmlns:p14="http://schemas.microsoft.com/office/powerpoint/2010/main" val="87523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DIRITTO DI ACCESSO</a:t>
            </a:r>
          </a:p>
          <a:p>
            <a:r>
              <a:rPr lang="it-IT" sz="1200" kern="1200" dirty="0" smtClean="0">
                <a:solidFill>
                  <a:schemeClr val="tx1"/>
                </a:solidFill>
                <a:effectLst/>
                <a:latin typeface="+mn-lt"/>
                <a:ea typeface="+mn-ea"/>
                <a:cs typeface="+mn-cs"/>
              </a:rPr>
              <a:t>Anche questo è spesso considerato – a torto – sinonimo di trasparenza. In realtà il diritto di accesso, già previsto a livello normativo con la L. 241/90, quindi quasi un quarto di secolo prima della norma sulla trasparenza, il </a:t>
            </a:r>
            <a:r>
              <a:rPr lang="it-IT" sz="1200" kern="1200" dirty="0" err="1" smtClean="0">
                <a:solidFill>
                  <a:schemeClr val="tx1"/>
                </a:solidFill>
                <a:effectLst/>
                <a:latin typeface="+mn-lt"/>
                <a:ea typeface="+mn-ea"/>
                <a:cs typeface="+mn-cs"/>
              </a:rPr>
              <a:t>D.Lgs.</a:t>
            </a:r>
            <a:r>
              <a:rPr lang="it-IT" sz="1200" kern="1200" dirty="0" smtClean="0">
                <a:solidFill>
                  <a:schemeClr val="tx1"/>
                </a:solidFill>
                <a:effectLst/>
                <a:latin typeface="+mn-lt"/>
                <a:ea typeface="+mn-ea"/>
                <a:cs typeface="+mn-cs"/>
              </a:rPr>
              <a:t> 33/13, richiede una richiesta specifica e motivata, alla quale la PA risponde “concedendo” di vedere – ed a volte anche di copiare, ma si tratta di due accessi distinti – qualche atto al quale si è interessati. Dunque occorre dimostrare un interesse (6) e sapere che quell'atto esiste. Trasparenza significa rendere disponibile il materiale</a:t>
            </a:r>
            <a:r>
              <a:rPr lang="it-IT" sz="1200" i="1" kern="1200" dirty="0" smtClean="0">
                <a:solidFill>
                  <a:schemeClr val="tx1"/>
                </a:solidFill>
                <a:effectLst/>
                <a:latin typeface="+mn-lt"/>
                <a:ea typeface="+mn-ea"/>
                <a:cs typeface="+mn-cs"/>
              </a:rPr>
              <a:t> by default</a:t>
            </a:r>
            <a:r>
              <a:rPr lang="it-IT" sz="1200" kern="1200" dirty="0" smtClean="0">
                <a:solidFill>
                  <a:schemeClr val="tx1"/>
                </a:solidFill>
                <a:effectLst/>
                <a:latin typeface="+mn-lt"/>
                <a:ea typeface="+mn-ea"/>
                <a:cs typeface="+mn-cs"/>
              </a:rPr>
              <a:t>, senza che qualcuno si debba presentare. Il </a:t>
            </a:r>
            <a:r>
              <a:rPr lang="it-IT" sz="1200" kern="1200" dirty="0" err="1" smtClean="0">
                <a:solidFill>
                  <a:schemeClr val="tx1"/>
                </a:solidFill>
                <a:effectLst/>
                <a:latin typeface="+mn-lt"/>
                <a:ea typeface="+mn-ea"/>
                <a:cs typeface="+mn-cs"/>
              </a:rPr>
              <a:t>D.Lgs</a:t>
            </a:r>
            <a:r>
              <a:rPr lang="it-IT" sz="1200" kern="1200" dirty="0" smtClean="0">
                <a:solidFill>
                  <a:schemeClr val="tx1"/>
                </a:solidFill>
                <a:effectLst/>
                <a:latin typeface="+mn-lt"/>
                <a:ea typeface="+mn-ea"/>
                <a:cs typeface="+mn-cs"/>
              </a:rPr>
              <a:t> 33/13 ha infatti ribaltato la prospettiva della L. 241/910: questa prevedeva che non fossero “</a:t>
            </a:r>
            <a:r>
              <a:rPr lang="it-IT" sz="1200" i="1" kern="1200" dirty="0" smtClean="0">
                <a:solidFill>
                  <a:schemeClr val="tx1"/>
                </a:solidFill>
                <a:effectLst/>
                <a:latin typeface="+mn-lt"/>
                <a:ea typeface="+mn-ea"/>
                <a:cs typeface="+mn-cs"/>
              </a:rPr>
              <a:t>ammissibili istanze di accesso preordinate ad un controllo generalizzato dell'operato delle pubbliche amministrazioni</a:t>
            </a:r>
            <a:r>
              <a:rPr lang="it-IT" sz="1200" kern="1200" dirty="0" smtClean="0">
                <a:solidFill>
                  <a:schemeClr val="tx1"/>
                </a:solidFill>
                <a:effectLst/>
                <a:latin typeface="+mn-lt"/>
                <a:ea typeface="+mn-ea"/>
                <a:cs typeface="+mn-cs"/>
              </a:rPr>
              <a:t>” (7), il </a:t>
            </a:r>
            <a:r>
              <a:rPr lang="it-IT" sz="1200" kern="1200" dirty="0" err="1" smtClean="0">
                <a:solidFill>
                  <a:schemeClr val="tx1"/>
                </a:solidFill>
                <a:effectLst/>
                <a:latin typeface="+mn-lt"/>
                <a:ea typeface="+mn-ea"/>
                <a:cs typeface="+mn-cs"/>
              </a:rPr>
              <a:t>D.Lgs</a:t>
            </a:r>
            <a:r>
              <a:rPr lang="it-IT" sz="1200" kern="1200" dirty="0" smtClean="0">
                <a:solidFill>
                  <a:schemeClr val="tx1"/>
                </a:solidFill>
                <a:effectLst/>
                <a:latin typeface="+mn-lt"/>
                <a:ea typeface="+mn-ea"/>
                <a:cs typeface="+mn-cs"/>
              </a:rPr>
              <a:t> 33/13 si apre invece con lo “</a:t>
            </a:r>
            <a:r>
              <a:rPr lang="it-IT" sz="1200" i="1" kern="1200" dirty="0" smtClean="0">
                <a:solidFill>
                  <a:schemeClr val="tx1"/>
                </a:solidFill>
                <a:effectLst/>
                <a:latin typeface="+mn-lt"/>
                <a:ea typeface="+mn-ea"/>
                <a:cs typeface="+mn-cs"/>
              </a:rPr>
              <a:t>scopo di favorire forme diffuse di controllo</a:t>
            </a:r>
            <a:r>
              <a:rPr lang="it-IT" sz="1200" kern="1200" dirty="0" smtClean="0">
                <a:solidFill>
                  <a:schemeClr val="tx1"/>
                </a:solidFill>
                <a:effectLst/>
                <a:latin typeface="+mn-lt"/>
                <a:ea typeface="+mn-ea"/>
                <a:cs typeface="+mn-cs"/>
              </a:rPr>
              <a:t>” (8) In quest'ottica è assolutamente deprecabile l'abitudine di molti Enti Pubblici di pubblicare delibere e determine senza allegati, rimandando l'accesso ad una richiesta specifica. </a:t>
            </a:r>
          </a:p>
          <a:p>
            <a:r>
              <a:rPr lang="en-US" sz="1200" kern="1200" dirty="0" smtClean="0">
                <a:solidFill>
                  <a:schemeClr val="tx1"/>
                </a:solidFill>
                <a:effectLst/>
                <a:latin typeface="+mn-lt"/>
                <a:ea typeface="+mn-ea"/>
                <a:cs typeface="+mn-cs"/>
              </a:rPr>
              <a:t>(6) Art. 22 L. 241/90</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(7) Art. 24 c.3 L. 241/90</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 Art. 1 </a:t>
            </a:r>
            <a:r>
              <a:rPr lang="en-US" sz="1200" kern="1200" dirty="0" err="1" smtClean="0">
                <a:solidFill>
                  <a:schemeClr val="tx1"/>
                </a:solidFill>
                <a:effectLst/>
                <a:latin typeface="+mn-lt"/>
                <a:ea typeface="+mn-ea"/>
                <a:cs typeface="+mn-cs"/>
              </a:rPr>
              <a:t>D.Lgs</a:t>
            </a:r>
            <a:r>
              <a:rPr lang="en-US" sz="1200" kern="1200" dirty="0" smtClean="0">
                <a:solidFill>
                  <a:schemeClr val="tx1"/>
                </a:solidFill>
                <a:effectLst/>
                <a:latin typeface="+mn-lt"/>
                <a:ea typeface="+mn-ea"/>
                <a:cs typeface="+mn-cs"/>
              </a:rPr>
              <a:t>. 33/13</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7</a:t>
            </a:fld>
            <a:endParaRPr lang="it-IT"/>
          </a:p>
        </p:txBody>
      </p:sp>
    </p:spTree>
    <p:extLst>
      <p:ext uri="{BB962C8B-B14F-4D97-AF65-F5344CB8AC3E}">
        <p14:creationId xmlns:p14="http://schemas.microsoft.com/office/powerpoint/2010/main" val="310348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PRIVACY.</a:t>
            </a:r>
          </a:p>
          <a:p>
            <a:r>
              <a:rPr lang="it-IT" sz="1200" kern="1200" dirty="0" smtClean="0">
                <a:solidFill>
                  <a:schemeClr val="tx1"/>
                </a:solidFill>
                <a:effectLst/>
                <a:latin typeface="+mn-lt"/>
                <a:ea typeface="+mn-ea"/>
                <a:cs typeface="+mn-cs"/>
              </a:rPr>
              <a:t>Largamente usata ed abusata, è una parola entrata nel nostro vocabolario in tempi relativamente recenti. Si usa far partire gli studi sulla privacy, che può essere (approssimativamente) tradotta con “riservatezza”, ad un articolo del 1890 (9), ed all'epoca si intendeva più in senso fisico, ovvero un diritto a star soli (10), a non essere spiati in casa o nelle proprie attività mondane. Fra l’altro è interessante osservare che già allora la privacy era legata alle nuove tecnologie dell’epoca: la stampa rotativa (11) e la possibilità di stampare immagini con una certa facilità (12) aprivano nuove possibilità al giornalismo, ma creavano nuovi pericoli per gli individui e la società. </a:t>
            </a:r>
          </a:p>
          <a:p>
            <a:r>
              <a:rPr lang="it-IT" sz="1200" kern="1200" dirty="0" smtClean="0">
                <a:solidFill>
                  <a:schemeClr val="tx1"/>
                </a:solidFill>
                <a:effectLst/>
                <a:latin typeface="+mn-lt"/>
                <a:ea typeface="+mn-ea"/>
                <a:cs typeface="+mn-cs"/>
              </a:rPr>
              <a:t>In Italia, pur se la nostra Costituzione del 1948, anche come reazione a certi abusi del fascismo, già prevedeva una serie di garanzie a tutela della sfera privata dell’individuo (segretezza della corrispondenza, inviolabilità del domicilio, limiti alla perquisizione…), una prima normativa organica e finalizzata sulla protezione dei dati personali è stata la L. 675 del 31 dicembre 1996. </a:t>
            </a:r>
          </a:p>
          <a:p>
            <a:r>
              <a:rPr lang="it-IT" sz="1200" kern="1200" dirty="0" smtClean="0">
                <a:solidFill>
                  <a:schemeClr val="tx1"/>
                </a:solidFill>
                <a:effectLst/>
                <a:latin typeface="+mn-lt"/>
                <a:ea typeface="+mn-ea"/>
                <a:cs typeface="+mn-cs"/>
              </a:rPr>
              <a:t>(9) </a:t>
            </a:r>
            <a:r>
              <a:rPr lang="en-US" sz="1200" kern="1200" dirty="0" smtClean="0">
                <a:solidFill>
                  <a:schemeClr val="tx1"/>
                </a:solidFill>
                <a:effectLst/>
                <a:latin typeface="+mn-lt"/>
                <a:ea typeface="+mn-ea"/>
                <a:cs typeface="+mn-cs"/>
              </a:rPr>
              <a:t>S.D. Warren – L.D. Brandeis – The right to privacy</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(10) T.M. Cooley – A treatise on the Law of Torts, Chicago, 1888</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(11) Brevettata nel 1847</a:t>
            </a:r>
          </a:p>
          <a:p>
            <a:r>
              <a:rPr lang="it-IT" sz="1200" kern="1200" dirty="0" smtClean="0">
                <a:solidFill>
                  <a:schemeClr val="tx1"/>
                </a:solidFill>
                <a:effectLst/>
                <a:latin typeface="+mn-lt"/>
                <a:ea typeface="+mn-ea"/>
                <a:cs typeface="+mn-cs"/>
              </a:rPr>
              <a:t>(12) In Italia i primi giornali illustrati da fotografie furono "L'illustrazione italiana" (7 novembre 1863) e "L'illustrazione universale" (3 gennaio 1864), mentre </a:t>
            </a:r>
            <a:r>
              <a:rPr lang="it-IT" sz="1200" kern="1200" dirty="0" smtClean="0">
                <a:solidFill>
                  <a:schemeClr val="tx1"/>
                </a:solidFill>
                <a:effectLst/>
                <a:latin typeface="+mn-lt"/>
                <a:ea typeface="+mn-ea"/>
                <a:cs typeface="+mn-cs"/>
              </a:rPr>
              <a:t>sono </a:t>
            </a:r>
            <a:r>
              <a:rPr lang="it-IT" sz="1200" kern="1200" dirty="0" smtClean="0">
                <a:solidFill>
                  <a:schemeClr val="tx1"/>
                </a:solidFill>
                <a:effectLst/>
                <a:latin typeface="+mn-lt"/>
                <a:ea typeface="+mn-ea"/>
                <a:cs typeface="+mn-cs"/>
              </a:rPr>
              <a:t>del 1888 l’invenzione del flash al magnesio e della prima Kodak portatile, </a:t>
            </a:r>
            <a:r>
              <a:rPr lang="it-IT" sz="1200" kern="1200" dirty="0" err="1" smtClean="0">
                <a:solidFill>
                  <a:schemeClr val="tx1"/>
                </a:solidFill>
                <a:effectLst/>
                <a:latin typeface="+mn-lt"/>
                <a:ea typeface="+mn-ea"/>
                <a:cs typeface="+mn-cs"/>
              </a:rPr>
              <a:t>precaricaricata</a:t>
            </a:r>
            <a:r>
              <a:rPr lang="it-IT" sz="1200" kern="1200" dirty="0" smtClean="0">
                <a:solidFill>
                  <a:schemeClr val="tx1"/>
                </a:solidFill>
                <a:effectLst/>
                <a:latin typeface="+mn-lt"/>
                <a:ea typeface="+mn-ea"/>
                <a:cs typeface="+mn-cs"/>
              </a:rPr>
              <a:t> di carta fotosensibile, sostituita nel 1891 dalla celluloide.</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8</a:t>
            </a:fld>
            <a:endParaRPr lang="it-IT"/>
          </a:p>
        </p:txBody>
      </p:sp>
    </p:spTree>
    <p:extLst>
      <p:ext uri="{BB962C8B-B14F-4D97-AF65-F5344CB8AC3E}">
        <p14:creationId xmlns:p14="http://schemas.microsoft.com/office/powerpoint/2010/main" val="103753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PRIVACY.</a:t>
            </a:r>
          </a:p>
          <a:p>
            <a:r>
              <a:rPr lang="it-IT" sz="1200" kern="1200" dirty="0" smtClean="0">
                <a:solidFill>
                  <a:schemeClr val="tx1"/>
                </a:solidFill>
                <a:effectLst/>
                <a:latin typeface="+mn-lt"/>
                <a:ea typeface="+mn-ea"/>
                <a:cs typeface="+mn-cs"/>
              </a:rPr>
              <a:t>Fino al 2004 l'art. 51 D.P.R 223/67 stabiliva che “Chiunque può copiare, stampare o mettere in vendita le liste elettorali del Comune”, rendendo in pratica disponibili nominativi, indirizzi, professione (eliminata dalle liste nel 2003 (13), in quanto inutile ai fini dell’espressione del voto ed oramai superflua anche nell’aiutare ad identificare l’individuo) e rapporti di coniugo del 99,9% degli adulti residenti. Questa disposizione è poi stata modificata in: "</a:t>
            </a:r>
            <a:r>
              <a:rPr lang="it-IT" sz="1200" i="1" kern="1200" dirty="0" smtClean="0">
                <a:solidFill>
                  <a:schemeClr val="tx1"/>
                </a:solidFill>
                <a:effectLst/>
                <a:latin typeface="+mn-lt"/>
                <a:ea typeface="+mn-ea"/>
                <a:cs typeface="+mn-cs"/>
              </a:rPr>
              <a:t>Le liste elettorali possono essere rilasciate in copia per finalità di applicazione della disciplina in materia di elettorato attivo e passivo, di studio, di ricerca statistica, scientifica o storica, o carattere socio-assistenziale o per il perseguimento di un interesse collettivo o </a:t>
            </a:r>
            <a:r>
              <a:rPr lang="it-IT" sz="1200" i="1" kern="1200" smtClean="0">
                <a:solidFill>
                  <a:schemeClr val="tx1"/>
                </a:solidFill>
                <a:effectLst/>
                <a:latin typeface="+mn-lt"/>
                <a:ea typeface="+mn-ea"/>
                <a:cs typeface="+mn-cs"/>
              </a:rPr>
              <a:t>diffuso</a:t>
            </a:r>
            <a:r>
              <a:rPr lang="it-IT" sz="1200" kern="1200" smtClean="0">
                <a:solidFill>
                  <a:schemeClr val="tx1"/>
                </a:solidFill>
                <a:effectLst/>
                <a:latin typeface="+mn-lt"/>
                <a:ea typeface="+mn-ea"/>
                <a:cs typeface="+mn-cs"/>
              </a:rPr>
              <a:t>." (14). </a:t>
            </a:r>
            <a:r>
              <a:rPr lang="it-IT" sz="1200" kern="1200" dirty="0" smtClean="0">
                <a:solidFill>
                  <a:schemeClr val="tx1"/>
                </a:solidFill>
                <a:effectLst/>
                <a:latin typeface="+mn-lt"/>
                <a:ea typeface="+mn-ea"/>
                <a:cs typeface="+mn-cs"/>
              </a:rPr>
              <a:t>In questo modo si tutelano i dati dei cittadini senza perdere quel patrimonio statistico che può essere utile per migliorare la Società ed ottimizzare le risorse.</a:t>
            </a:r>
          </a:p>
          <a:p>
            <a:r>
              <a:rPr lang="en-US" sz="1200" kern="1200" dirty="0" smtClean="0">
                <a:solidFill>
                  <a:schemeClr val="tx1"/>
                </a:solidFill>
                <a:effectLst/>
                <a:latin typeface="+mn-lt"/>
                <a:ea typeface="+mn-ea"/>
                <a:cs typeface="+mn-cs"/>
              </a:rPr>
              <a:t>(13) Art. 177 c. 4 </a:t>
            </a:r>
            <a:r>
              <a:rPr lang="en-US" sz="1200" kern="1200" dirty="0" err="1" smtClean="0">
                <a:solidFill>
                  <a:schemeClr val="tx1"/>
                </a:solidFill>
                <a:effectLst/>
                <a:latin typeface="+mn-lt"/>
                <a:ea typeface="+mn-ea"/>
                <a:cs typeface="+mn-cs"/>
              </a:rPr>
              <a:t>D.Lgs</a:t>
            </a:r>
            <a:r>
              <a:rPr lang="en-US" sz="1200" kern="1200" dirty="0" smtClean="0">
                <a:solidFill>
                  <a:schemeClr val="tx1"/>
                </a:solidFill>
                <a:effectLst/>
                <a:latin typeface="+mn-lt"/>
                <a:ea typeface="+mn-ea"/>
                <a:cs typeface="+mn-cs"/>
              </a:rPr>
              <a:t> 196/03</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(14) Art. 177 c. 5 </a:t>
            </a:r>
            <a:r>
              <a:rPr lang="en-US" sz="1200" kern="1200" dirty="0" err="1" smtClean="0">
                <a:solidFill>
                  <a:schemeClr val="tx1"/>
                </a:solidFill>
                <a:effectLst/>
                <a:latin typeface="+mn-lt"/>
                <a:ea typeface="+mn-ea"/>
                <a:cs typeface="+mn-cs"/>
              </a:rPr>
              <a:t>D.Lgs</a:t>
            </a:r>
            <a:r>
              <a:rPr lang="en-US" sz="1200" kern="1200" dirty="0" smtClean="0">
                <a:solidFill>
                  <a:schemeClr val="tx1"/>
                </a:solidFill>
                <a:effectLst/>
                <a:latin typeface="+mn-lt"/>
                <a:ea typeface="+mn-ea"/>
                <a:cs typeface="+mn-cs"/>
              </a:rPr>
              <a:t> 196/03</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9F273AC1-87FB-4E8F-A394-8D3244D4EAC1}" type="slidenum">
              <a:rPr lang="it-IT" smtClean="0"/>
              <a:t>9</a:t>
            </a:fld>
            <a:endParaRPr lang="it-IT"/>
          </a:p>
        </p:txBody>
      </p:sp>
    </p:spTree>
    <p:extLst>
      <p:ext uri="{BB962C8B-B14F-4D97-AF65-F5344CB8AC3E}">
        <p14:creationId xmlns:p14="http://schemas.microsoft.com/office/powerpoint/2010/main" val="663054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normAutofit/>
          </a:bodyPr>
          <a:lstStyle>
            <a:lvl1pPr algn="ctr">
              <a:defRPr sz="5400">
                <a:solidFill>
                  <a:srgbClr val="990033"/>
                </a:solidFill>
                <a:effectLst>
                  <a:outerShdw blurRad="50800" dist="50800" dir="5400000" algn="ctr" rotWithShape="0">
                    <a:srgbClr val="990033"/>
                  </a:outerShdw>
                </a:effectLst>
                <a:latin typeface="Arial Black" panose="020B0A04020102020204" pitchFamily="34" charset="0"/>
                <a:cs typeface="Aharoni" panose="02010803020104030203" pitchFamily="2" charset="-79"/>
              </a:defRPr>
            </a:lvl1p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524000" y="3602038"/>
            <a:ext cx="9144000" cy="1655762"/>
          </a:xfrm>
        </p:spPr>
        <p:txBody>
          <a:bodyPr>
            <a:normAutofit/>
          </a:bodyPr>
          <a:lstStyle>
            <a:lvl1pPr marL="0" indent="0" algn="ctr">
              <a:buNone/>
              <a:defRPr sz="4400" b="1">
                <a:solidFill>
                  <a:srgbClr val="990033"/>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smtClean="0"/>
              <a:t>Fare clic per modificare lo stile del sottotitolo dello schema</a:t>
            </a:r>
            <a:endParaRPr lang="it-IT" dirty="0"/>
          </a:p>
        </p:txBody>
      </p:sp>
      <p:sp>
        <p:nvSpPr>
          <p:cNvPr id="8" name="Segnaposto data 3"/>
          <p:cNvSpPr>
            <a:spLocks noGrp="1"/>
          </p:cNvSpPr>
          <p:nvPr>
            <p:ph type="dt" sz="half" idx="10"/>
          </p:nvPr>
        </p:nvSpPr>
        <p:spPr>
          <a:xfrm>
            <a:off x="-1" y="6570482"/>
            <a:ext cx="3902697" cy="274801"/>
          </a:xfrm>
        </p:spPr>
        <p:txBody>
          <a:bodyPr/>
          <a:lstStyle>
            <a:lvl1pPr>
              <a:defRPr>
                <a:solidFill>
                  <a:srgbClr val="990033"/>
                </a:solidFill>
                <a:latin typeface="Estrangelo Edessa" panose="03080600000000000000" pitchFamily="66" charset="0"/>
                <a:ea typeface="Verdana" panose="020B0604030504040204" pitchFamily="34" charset="0"/>
                <a:cs typeface="Estrangelo Edessa" panose="03080600000000000000" pitchFamily="66" charset="0"/>
              </a:defRPr>
            </a:lvl1pPr>
          </a:lstStyle>
          <a:p>
            <a:r>
              <a:rPr lang="it-IT" dirty="0" smtClean="0"/>
              <a:t>Diego Giorio - e-privacy XVII (2015)  ROMA 2 luglio 2015</a:t>
            </a:r>
            <a:endParaRPr lang="it-IT" dirty="0"/>
          </a:p>
        </p:txBody>
      </p:sp>
    </p:spTree>
    <p:extLst>
      <p:ext uri="{BB962C8B-B14F-4D97-AF65-F5344CB8AC3E}">
        <p14:creationId xmlns:p14="http://schemas.microsoft.com/office/powerpoint/2010/main" val="116388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normAutofit/>
          </a:bodyPr>
          <a:lstStyle>
            <a:lvl1pPr algn="ctr">
              <a:defRPr sz="5400">
                <a:solidFill>
                  <a:srgbClr val="990033"/>
                </a:solidFill>
                <a:effectLst>
                  <a:outerShdw blurRad="50800" dist="50800" dir="5400000" algn="ctr" rotWithShape="0">
                    <a:srgbClr val="990033"/>
                  </a:outerShdw>
                </a:effectLst>
                <a:latin typeface="Arial Black" panose="020B0A04020102020204" pitchFamily="34" charset="0"/>
                <a:cs typeface="Aharoni" panose="02010803020104030203" pitchFamily="2" charset="-79"/>
              </a:defRPr>
            </a:lvl1p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524000" y="3602038"/>
            <a:ext cx="9144000" cy="1655762"/>
          </a:xfrm>
        </p:spPr>
        <p:txBody>
          <a:bodyPr>
            <a:normAutofit/>
          </a:bodyPr>
          <a:lstStyle>
            <a:lvl1pPr marL="0" indent="0" algn="ctr">
              <a:buNone/>
              <a:defRPr sz="4400" b="1">
                <a:solidFill>
                  <a:srgbClr val="990033"/>
                </a:solidFill>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smtClean="0"/>
              <a:t>Fare clic per modificare lo stile del sottotitolo dello schema</a:t>
            </a:r>
            <a:endParaRPr lang="it-IT" dirty="0"/>
          </a:p>
        </p:txBody>
      </p:sp>
      <p:sp>
        <p:nvSpPr>
          <p:cNvPr id="4" name="Segnaposto data 3"/>
          <p:cNvSpPr>
            <a:spLocks noGrp="1"/>
          </p:cNvSpPr>
          <p:nvPr>
            <p:ph type="dt" sz="half" idx="10"/>
          </p:nvPr>
        </p:nvSpPr>
        <p:spPr>
          <a:xfrm>
            <a:off x="-1" y="6570482"/>
            <a:ext cx="3902697" cy="274801"/>
          </a:xfrm>
        </p:spPr>
        <p:txBody>
          <a:bodyPr/>
          <a:lstStyle>
            <a:lvl1pPr>
              <a:defRPr>
                <a:solidFill>
                  <a:srgbClr val="990033"/>
                </a:solidFill>
                <a:latin typeface="Estrangelo Edessa" panose="03080600000000000000" pitchFamily="66" charset="0"/>
                <a:ea typeface="Verdana" panose="020B0604030504040204" pitchFamily="34" charset="0"/>
                <a:cs typeface="Estrangelo Edessa" panose="03080600000000000000" pitchFamily="66" charset="0"/>
              </a:defRPr>
            </a:lvl1pPr>
          </a:lstStyle>
          <a:p>
            <a:r>
              <a:rPr lang="it-IT" dirty="0" smtClean="0"/>
              <a:t>Diego Giorio - e-privacy XVII (2015)  ROMA 2 luglio 2015</a:t>
            </a:r>
            <a:endParaRPr lang="it-IT" dirty="0"/>
          </a:p>
        </p:txBody>
      </p:sp>
      <p:pic>
        <p:nvPicPr>
          <p:cNvPr id="8" name="Immagine 7"/>
          <p:cNvPicPr>
            <a:picLocks noChangeAspect="1"/>
          </p:cNvPicPr>
          <p:nvPr userDrawn="1"/>
        </p:nvPicPr>
        <p:blipFill>
          <a:blip r:embed="rId2">
            <a:clrChange>
              <a:clrFrom>
                <a:srgbClr val="FFFFFF"/>
              </a:clrFrom>
              <a:clrTo>
                <a:srgbClr val="FFFFFF">
                  <a:alpha val="0"/>
                </a:srgbClr>
              </a:clrTo>
            </a:clrChange>
          </a:blip>
          <a:stretch>
            <a:fillRect/>
          </a:stretch>
        </p:blipFill>
        <p:spPr>
          <a:xfrm>
            <a:off x="9519078" y="1"/>
            <a:ext cx="2672922" cy="1122362"/>
          </a:xfrm>
          <a:prstGeom prst="rect">
            <a:avLst/>
          </a:prstGeom>
        </p:spPr>
      </p:pic>
      <p:pic>
        <p:nvPicPr>
          <p:cNvPr id="10" name="Immagine 9"/>
          <p:cNvPicPr>
            <a:picLocks noChangeAspect="1"/>
          </p:cNvPicPr>
          <p:nvPr userDrawn="1"/>
        </p:nvPicPr>
        <p:blipFill>
          <a:blip r:embed="rId3">
            <a:clrChange>
              <a:clrFrom>
                <a:srgbClr val="D4D2D3"/>
              </a:clrFrom>
              <a:clrTo>
                <a:srgbClr val="D4D2D3">
                  <a:alpha val="0"/>
                </a:srgbClr>
              </a:clrTo>
            </a:clrChange>
          </a:blip>
          <a:stretch>
            <a:fillRect/>
          </a:stretch>
        </p:blipFill>
        <p:spPr>
          <a:xfrm>
            <a:off x="-12281" y="1"/>
            <a:ext cx="1113501" cy="1122362"/>
          </a:xfrm>
          <a:prstGeom prst="rect">
            <a:avLst/>
          </a:prstGeom>
        </p:spPr>
      </p:pic>
      <p:sp>
        <p:nvSpPr>
          <p:cNvPr id="13" name="CasellaDiTesto 12"/>
          <p:cNvSpPr txBox="1"/>
          <p:nvPr userDrawn="1"/>
        </p:nvSpPr>
        <p:spPr>
          <a:xfrm>
            <a:off x="1101219" y="111423"/>
            <a:ext cx="1499938" cy="1015663"/>
          </a:xfrm>
          <a:prstGeom prst="rect">
            <a:avLst/>
          </a:prstGeom>
          <a:noFill/>
        </p:spPr>
        <p:txBody>
          <a:bodyPr wrap="square" rtlCol="0">
            <a:spAutoFit/>
          </a:bodyPr>
          <a:lstStyle/>
          <a:p>
            <a:r>
              <a:rPr lang="it-IT" sz="2000" dirty="0" smtClean="0">
                <a:solidFill>
                  <a:srgbClr val="990033"/>
                </a:solidFill>
                <a:effectLst>
                  <a:outerShdw blurRad="50800" dist="38100" dir="2700000" algn="tl" rotWithShape="0">
                    <a:srgbClr val="FFA41D">
                      <a:alpha val="40000"/>
                    </a:srgbClr>
                  </a:outerShdw>
                </a:effectLst>
                <a:latin typeface="Aharoni" panose="02010803020104030203" pitchFamily="2" charset="-79"/>
                <a:cs typeface="Aharoni" panose="02010803020104030203" pitchFamily="2" charset="-79"/>
              </a:rPr>
              <a:t>Comune</a:t>
            </a:r>
            <a:r>
              <a:rPr lang="it-IT" sz="2000" baseline="0" dirty="0" smtClean="0">
                <a:solidFill>
                  <a:srgbClr val="990033"/>
                </a:solidFill>
                <a:effectLst>
                  <a:outerShdw blurRad="50800" dist="38100" dir="2700000" algn="tl" rotWithShape="0">
                    <a:srgbClr val="FFA41D">
                      <a:alpha val="40000"/>
                    </a:srgbClr>
                  </a:outerShdw>
                </a:effectLst>
                <a:latin typeface="Aharoni" panose="02010803020104030203" pitchFamily="2" charset="-79"/>
                <a:cs typeface="Aharoni" panose="02010803020104030203" pitchFamily="2" charset="-79"/>
              </a:rPr>
              <a:t> di </a:t>
            </a:r>
          </a:p>
          <a:p>
            <a:r>
              <a:rPr lang="it-IT" sz="2000" baseline="0" dirty="0" smtClean="0">
                <a:solidFill>
                  <a:srgbClr val="990033"/>
                </a:solidFill>
                <a:effectLst>
                  <a:outerShdw blurRad="50800" dist="38100" dir="2700000" algn="tl" rotWithShape="0">
                    <a:srgbClr val="FFA41D">
                      <a:alpha val="40000"/>
                    </a:srgbClr>
                  </a:outerShdw>
                </a:effectLst>
                <a:latin typeface="Aharoni" panose="02010803020104030203" pitchFamily="2" charset="-79"/>
                <a:cs typeface="Aharoni" panose="02010803020104030203" pitchFamily="2" charset="-79"/>
              </a:rPr>
              <a:t>Villanova </a:t>
            </a:r>
          </a:p>
          <a:p>
            <a:r>
              <a:rPr lang="it-IT" sz="2000" baseline="0" dirty="0" smtClean="0">
                <a:solidFill>
                  <a:srgbClr val="990033"/>
                </a:solidFill>
                <a:effectLst>
                  <a:outerShdw blurRad="50800" dist="38100" dir="2700000" algn="tl" rotWithShape="0">
                    <a:srgbClr val="FFA41D">
                      <a:alpha val="40000"/>
                    </a:srgbClr>
                  </a:outerShdw>
                </a:effectLst>
                <a:latin typeface="Aharoni" panose="02010803020104030203" pitchFamily="2" charset="-79"/>
                <a:cs typeface="Aharoni" panose="02010803020104030203" pitchFamily="2" charset="-79"/>
              </a:rPr>
              <a:t>Canavese</a:t>
            </a:r>
            <a:endParaRPr lang="it-IT" sz="2000" dirty="0">
              <a:solidFill>
                <a:srgbClr val="990033"/>
              </a:solidFill>
              <a:effectLst>
                <a:outerShdw blurRad="50800" dist="38100" dir="2700000" algn="tl" rotWithShape="0">
                  <a:srgbClr val="FFA41D">
                    <a:alpha val="40000"/>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9785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lvl1pPr>
              <a:defRPr>
                <a:solidFill>
                  <a:srgbClr val="990033"/>
                </a:solidFill>
                <a:effectLst>
                  <a:outerShdw blurRad="50800" dist="38100" dir="2700000" algn="tl" rotWithShape="0">
                    <a:srgbClr val="FFA41D">
                      <a:alpha val="40000"/>
                    </a:srgbClr>
                  </a:outerShdw>
                </a:effectLst>
                <a:latin typeface="Arial Rounded MT Bold" panose="020F0704030504030204" pitchFamily="34" charset="0"/>
                <a:ea typeface="Verdana" panose="020B0604030504040204" pitchFamily="34" charset="0"/>
                <a:cs typeface="Verdana" panose="020B0604030504040204" pitchFamily="34" charset="0"/>
              </a:defRPr>
            </a:lvl1pPr>
            <a:lvl2pPr marL="685800" indent="-228600">
              <a:buFont typeface="Courier New" panose="02070309020205020404" pitchFamily="49" charset="0"/>
              <a:buChar char="o"/>
              <a:defRPr>
                <a:solidFill>
                  <a:srgbClr val="990033"/>
                </a:solidFill>
                <a:effectLst>
                  <a:outerShdw blurRad="50800" dist="38100" dir="2700000" algn="tl" rotWithShape="0">
                    <a:srgbClr val="FFA41D">
                      <a:alpha val="40000"/>
                    </a:srgbClr>
                  </a:outerShdw>
                </a:effectLst>
                <a:latin typeface="Arial Rounded MT Bold" panose="020F070403050403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rgbClr val="990033"/>
                </a:solidFill>
                <a:effectLst>
                  <a:outerShdw blurRad="50800" dist="38100" dir="2700000" algn="tl" rotWithShape="0">
                    <a:srgbClr val="FFA41D">
                      <a:alpha val="40000"/>
                    </a:srgbClr>
                  </a:outerShdw>
                </a:effectLst>
                <a:latin typeface="Arial Rounded MT Bold" panose="020F0704030504030204" pitchFamily="34" charset="0"/>
                <a:ea typeface="Verdana" panose="020B0604030504040204" pitchFamily="34" charset="0"/>
                <a:cs typeface="Verdana" panose="020B0604030504040204" pitchFamily="34" charset="0"/>
              </a:defRPr>
            </a:lvl3pPr>
            <a:lvl4pPr>
              <a:defRPr>
                <a:solidFill>
                  <a:srgbClr val="990033"/>
                </a:solidFill>
                <a:effectLst>
                  <a:outerShdw blurRad="50800" dist="38100" dir="2700000" algn="tl" rotWithShape="0">
                    <a:srgbClr val="FFA41D">
                      <a:alpha val="40000"/>
                    </a:srgbClr>
                  </a:outerShdw>
                </a:effectLst>
                <a:latin typeface="Arial Rounded MT Bold" panose="020F0704030504030204" pitchFamily="34" charset="0"/>
                <a:ea typeface="Verdana" panose="020B0604030504040204" pitchFamily="34" charset="0"/>
                <a:cs typeface="Verdana" panose="020B0604030504040204" pitchFamily="34" charset="0"/>
              </a:defRPr>
            </a:lvl4pPr>
            <a:lvl5pPr>
              <a:defRPr>
                <a:solidFill>
                  <a:srgbClr val="990033"/>
                </a:solidFill>
                <a:effectLst>
                  <a:outerShdw blurRad="50800" dist="38100" dir="2700000" algn="tl" rotWithShape="0">
                    <a:srgbClr val="FFA41D">
                      <a:alpha val="40000"/>
                    </a:srgbClr>
                  </a:outerShdw>
                </a:effectLst>
                <a:latin typeface="Arial Rounded MT Bold" panose="020F0704030504030204" pitchFamily="34" charset="0"/>
                <a:ea typeface="Verdana" panose="020B0604030504040204" pitchFamily="34" charset="0"/>
                <a:cs typeface="Verdana" panose="020B0604030504040204" pitchFamily="34"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B9561C87-C70B-4E49-9775-10E17827DDAE}" type="datetimeFigureOut">
              <a:rPr lang="it-IT" smtClean="0">
                <a:solidFill>
                  <a:prstClr val="black">
                    <a:tint val="75000"/>
                  </a:prstClr>
                </a:solidFill>
              </a:rPr>
              <a:pPr/>
              <a:t>25/06/2015</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4D0BF54-0F81-4D11-A5FF-8763FF6A07EF}" type="slidenum">
              <a:rPr lang="it-IT" smtClean="0">
                <a:solidFill>
                  <a:prstClr val="black">
                    <a:tint val="75000"/>
                  </a:prstClr>
                </a:solidFill>
              </a:rPr>
              <a:pPr/>
              <a:t>‹N›</a:t>
            </a:fld>
            <a:endParaRPr lang="it-IT">
              <a:solidFill>
                <a:prstClr val="black">
                  <a:tint val="75000"/>
                </a:prstClr>
              </a:solidFill>
            </a:endParaRPr>
          </a:p>
        </p:txBody>
      </p:sp>
      <p:pic>
        <p:nvPicPr>
          <p:cNvPr id="8" name="Immagine 7"/>
          <p:cNvPicPr>
            <a:picLocks noChangeAspect="1"/>
          </p:cNvPicPr>
          <p:nvPr userDrawn="1"/>
        </p:nvPicPr>
        <p:blipFill>
          <a:blip r:embed="rId2">
            <a:clrChange>
              <a:clrFrom>
                <a:srgbClr val="FFFFFF"/>
              </a:clrFrom>
              <a:clrTo>
                <a:srgbClr val="FFFFFF">
                  <a:alpha val="0"/>
                </a:srgbClr>
              </a:clrTo>
            </a:clrChange>
          </a:blip>
          <a:stretch>
            <a:fillRect/>
          </a:stretch>
        </p:blipFill>
        <p:spPr>
          <a:xfrm>
            <a:off x="9519078" y="1"/>
            <a:ext cx="2672922" cy="1122362"/>
          </a:xfrm>
          <a:prstGeom prst="rect">
            <a:avLst/>
          </a:prstGeom>
        </p:spPr>
      </p:pic>
      <p:pic>
        <p:nvPicPr>
          <p:cNvPr id="9" name="Immagine 8"/>
          <p:cNvPicPr>
            <a:picLocks noChangeAspect="1"/>
          </p:cNvPicPr>
          <p:nvPr userDrawn="1"/>
        </p:nvPicPr>
        <p:blipFill>
          <a:blip r:embed="rId3">
            <a:clrChange>
              <a:clrFrom>
                <a:srgbClr val="D4D2D3"/>
              </a:clrFrom>
              <a:clrTo>
                <a:srgbClr val="D4D2D3">
                  <a:alpha val="0"/>
                </a:srgbClr>
              </a:clrTo>
            </a:clrChange>
          </a:blip>
          <a:stretch>
            <a:fillRect/>
          </a:stretch>
        </p:blipFill>
        <p:spPr>
          <a:xfrm>
            <a:off x="-12281" y="1"/>
            <a:ext cx="1113501" cy="1122362"/>
          </a:xfrm>
          <a:prstGeom prst="rect">
            <a:avLst/>
          </a:prstGeom>
        </p:spPr>
      </p:pic>
      <p:sp>
        <p:nvSpPr>
          <p:cNvPr id="10" name="CasellaDiTesto 9"/>
          <p:cNvSpPr txBox="1"/>
          <p:nvPr userDrawn="1"/>
        </p:nvSpPr>
        <p:spPr>
          <a:xfrm>
            <a:off x="1101219" y="111423"/>
            <a:ext cx="1499938" cy="1015663"/>
          </a:xfrm>
          <a:prstGeom prst="rect">
            <a:avLst/>
          </a:prstGeom>
          <a:noFill/>
        </p:spPr>
        <p:txBody>
          <a:bodyPr wrap="square" rtlCol="0">
            <a:spAutoFit/>
          </a:bodyPr>
          <a:lstStyle/>
          <a:p>
            <a:r>
              <a:rPr lang="it-IT" sz="2000" dirty="0" smtClean="0">
                <a:solidFill>
                  <a:srgbClr val="990033"/>
                </a:solidFill>
                <a:effectLst>
                  <a:outerShdw blurRad="50800" dist="38100" dir="2700000" algn="tl" rotWithShape="0">
                    <a:srgbClr val="FFA41D">
                      <a:alpha val="40000"/>
                    </a:srgbClr>
                  </a:outerShdw>
                </a:effectLst>
                <a:latin typeface="Aharoni" panose="02010803020104030203" pitchFamily="2" charset="-79"/>
                <a:cs typeface="Aharoni" panose="02010803020104030203" pitchFamily="2" charset="-79"/>
              </a:rPr>
              <a:t>Comune</a:t>
            </a:r>
            <a:r>
              <a:rPr lang="it-IT" sz="2000" baseline="0" dirty="0" smtClean="0">
                <a:solidFill>
                  <a:srgbClr val="990033"/>
                </a:solidFill>
                <a:effectLst>
                  <a:outerShdw blurRad="50800" dist="38100" dir="2700000" algn="tl" rotWithShape="0">
                    <a:srgbClr val="FFA41D">
                      <a:alpha val="40000"/>
                    </a:srgbClr>
                  </a:outerShdw>
                </a:effectLst>
                <a:latin typeface="Aharoni" panose="02010803020104030203" pitchFamily="2" charset="-79"/>
                <a:cs typeface="Aharoni" panose="02010803020104030203" pitchFamily="2" charset="-79"/>
              </a:rPr>
              <a:t> di </a:t>
            </a:r>
          </a:p>
          <a:p>
            <a:r>
              <a:rPr lang="it-IT" sz="2000" baseline="0" dirty="0" smtClean="0">
                <a:solidFill>
                  <a:srgbClr val="990033"/>
                </a:solidFill>
                <a:effectLst>
                  <a:outerShdw blurRad="50800" dist="38100" dir="2700000" algn="tl" rotWithShape="0">
                    <a:srgbClr val="FFA41D">
                      <a:alpha val="40000"/>
                    </a:srgbClr>
                  </a:outerShdw>
                </a:effectLst>
                <a:latin typeface="Aharoni" panose="02010803020104030203" pitchFamily="2" charset="-79"/>
                <a:cs typeface="Aharoni" panose="02010803020104030203" pitchFamily="2" charset="-79"/>
              </a:rPr>
              <a:t>Villanova </a:t>
            </a:r>
          </a:p>
          <a:p>
            <a:r>
              <a:rPr lang="it-IT" sz="2000" baseline="0" dirty="0" smtClean="0">
                <a:solidFill>
                  <a:srgbClr val="990033"/>
                </a:solidFill>
                <a:effectLst>
                  <a:outerShdw blurRad="50800" dist="38100" dir="2700000" algn="tl" rotWithShape="0">
                    <a:srgbClr val="FFA41D">
                      <a:alpha val="40000"/>
                    </a:srgbClr>
                  </a:outerShdw>
                </a:effectLst>
                <a:latin typeface="Aharoni" panose="02010803020104030203" pitchFamily="2" charset="-79"/>
                <a:cs typeface="Aharoni" panose="02010803020104030203" pitchFamily="2" charset="-79"/>
              </a:rPr>
              <a:t>Canavese</a:t>
            </a:r>
            <a:endParaRPr lang="it-IT" sz="2000" dirty="0">
              <a:solidFill>
                <a:srgbClr val="990033"/>
              </a:solidFill>
              <a:effectLst>
                <a:outerShdw blurRad="50800" dist="38100" dir="2700000" algn="tl" rotWithShape="0">
                  <a:srgbClr val="FFA41D">
                    <a:alpha val="40000"/>
                  </a:srgbClr>
                </a:outerShdw>
              </a:effectLst>
              <a:latin typeface="Aharoni" panose="02010803020104030203" pitchFamily="2" charset="-79"/>
              <a:cs typeface="Aharoni" panose="02010803020104030203" pitchFamily="2" charset="-79"/>
            </a:endParaRPr>
          </a:p>
        </p:txBody>
      </p:sp>
      <p:pic>
        <p:nvPicPr>
          <p:cNvPr id="2" name="Immagine 1"/>
          <p:cNvPicPr>
            <a:picLocks noChangeAspect="1"/>
          </p:cNvPicPr>
          <p:nvPr userDrawn="1"/>
        </p:nvPicPr>
        <p:blipFill>
          <a:blip r:embed="rId4"/>
          <a:stretch>
            <a:fillRect/>
          </a:stretch>
        </p:blipFill>
        <p:spPr>
          <a:xfrm>
            <a:off x="0" y="6528787"/>
            <a:ext cx="3901778" cy="329213"/>
          </a:xfrm>
          <a:prstGeom prst="rect">
            <a:avLst/>
          </a:prstGeom>
        </p:spPr>
      </p:pic>
    </p:spTree>
    <p:extLst>
      <p:ext uri="{BB962C8B-B14F-4D97-AF65-F5344CB8AC3E}">
        <p14:creationId xmlns:p14="http://schemas.microsoft.com/office/powerpoint/2010/main" val="236486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lvl1pPr>
              <a:defRPr>
                <a:solidFill>
                  <a:srgbClr val="990033"/>
                </a:solidFill>
                <a:effectLst>
                  <a:outerShdw blurRad="50800" dist="38100" dir="2700000" algn="tl" rotWithShape="0">
                    <a:srgbClr val="FFA41D">
                      <a:alpha val="40000"/>
                    </a:srgbClr>
                  </a:outerShdw>
                </a:effectLst>
                <a:latin typeface="Verdana" panose="020B0604030504040204" pitchFamily="34" charset="0"/>
                <a:ea typeface="Verdana" panose="020B0604030504040204" pitchFamily="34" charset="0"/>
                <a:cs typeface="Verdana" panose="020B0604030504040204" pitchFamily="34" charset="0"/>
              </a:defRPr>
            </a:lvl1pPr>
            <a:lvl2pPr marL="685800" indent="-228600">
              <a:buFont typeface="Courier New" panose="02070309020205020404" pitchFamily="49" charset="0"/>
              <a:buChar char="o"/>
              <a:defRPr>
                <a:solidFill>
                  <a:srgbClr val="990033"/>
                </a:solidFill>
                <a:effectLst>
                  <a:outerShdw blurRad="50800" dist="38100" dir="2700000" algn="tl" rotWithShape="0">
                    <a:srgbClr val="FFA41D">
                      <a:alpha val="40000"/>
                    </a:srgbClr>
                  </a:outerShdw>
                </a:effectLst>
                <a:latin typeface="Verdana" panose="020B0604030504040204" pitchFamily="34" charset="0"/>
                <a:ea typeface="Verdana" panose="020B0604030504040204" pitchFamily="34" charset="0"/>
                <a:cs typeface="Verdana" panose="020B0604030504040204" pitchFamily="34" charset="0"/>
              </a:defRPr>
            </a:lvl2pPr>
            <a:lvl3pPr marL="1143000" indent="-228600">
              <a:buFont typeface="Verdana" panose="020B0604030504040204" pitchFamily="34" charset="0"/>
              <a:buChar char="−"/>
              <a:defRPr>
                <a:solidFill>
                  <a:srgbClr val="990033"/>
                </a:solidFill>
                <a:effectLst>
                  <a:outerShdw blurRad="50800" dist="38100" dir="2700000" algn="tl" rotWithShape="0">
                    <a:srgbClr val="FFA41D">
                      <a:alpha val="40000"/>
                    </a:srgbClr>
                  </a:outerShdw>
                </a:effectLst>
                <a:latin typeface="Verdana" panose="020B0604030504040204" pitchFamily="34" charset="0"/>
                <a:ea typeface="Verdana" panose="020B0604030504040204" pitchFamily="34" charset="0"/>
                <a:cs typeface="Verdana" panose="020B0604030504040204" pitchFamily="34" charset="0"/>
              </a:defRPr>
            </a:lvl3pPr>
            <a:lvl4pPr>
              <a:defRPr>
                <a:solidFill>
                  <a:srgbClr val="990033"/>
                </a:solidFill>
                <a:effectLst>
                  <a:outerShdw blurRad="50800" dist="38100" dir="2700000" algn="tl" rotWithShape="0">
                    <a:srgbClr val="FFA41D">
                      <a:alpha val="40000"/>
                    </a:srgbClr>
                  </a:outerShdw>
                </a:effectLst>
                <a:latin typeface="Verdana" panose="020B0604030504040204" pitchFamily="34" charset="0"/>
                <a:ea typeface="Verdana" panose="020B0604030504040204" pitchFamily="34" charset="0"/>
                <a:cs typeface="Verdana" panose="020B0604030504040204" pitchFamily="34" charset="0"/>
              </a:defRPr>
            </a:lvl4pPr>
            <a:lvl5pPr>
              <a:defRPr>
                <a:solidFill>
                  <a:srgbClr val="990033"/>
                </a:solidFill>
                <a:effectLst>
                  <a:outerShdw blurRad="50800" dist="38100" dir="2700000" algn="tl" rotWithShape="0">
                    <a:srgbClr val="FFA41D">
                      <a:alpha val="40000"/>
                    </a:srgbClr>
                  </a:outerShdw>
                </a:effectLst>
                <a:latin typeface="Verdana" panose="020B0604030504040204" pitchFamily="34" charset="0"/>
                <a:ea typeface="Verdana" panose="020B0604030504040204" pitchFamily="34" charset="0"/>
                <a:cs typeface="Verdana" panose="020B0604030504040204" pitchFamily="34"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B9561C87-C70B-4E49-9775-10E17827DDAE}" type="datetimeFigureOut">
              <a:rPr lang="it-IT" smtClean="0">
                <a:solidFill>
                  <a:prstClr val="black">
                    <a:tint val="75000"/>
                  </a:prstClr>
                </a:solidFill>
              </a:rPr>
              <a:pPr/>
              <a:t>25/06/2015</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4D0BF54-0F81-4D11-A5FF-8763FF6A07EF}" type="slidenum">
              <a:rPr lang="it-IT" smtClean="0">
                <a:solidFill>
                  <a:prstClr val="black">
                    <a:tint val="75000"/>
                  </a:prstClr>
                </a:solidFill>
              </a:rPr>
              <a:pPr/>
              <a:t>‹N›</a:t>
            </a:fld>
            <a:endParaRPr lang="it-IT">
              <a:solidFill>
                <a:prstClr val="black">
                  <a:tint val="75000"/>
                </a:prstClr>
              </a:solidFill>
            </a:endParaRPr>
          </a:p>
        </p:txBody>
      </p:sp>
      <p:pic>
        <p:nvPicPr>
          <p:cNvPr id="8" name="Immagine 7"/>
          <p:cNvPicPr>
            <a:picLocks noChangeAspect="1"/>
          </p:cNvPicPr>
          <p:nvPr userDrawn="1"/>
        </p:nvPicPr>
        <p:blipFill>
          <a:blip r:embed="rId2">
            <a:clrChange>
              <a:clrFrom>
                <a:srgbClr val="FFFFFF"/>
              </a:clrFrom>
              <a:clrTo>
                <a:srgbClr val="FFFFFF">
                  <a:alpha val="0"/>
                </a:srgbClr>
              </a:clrTo>
            </a:clrChange>
          </a:blip>
          <a:stretch>
            <a:fillRect/>
          </a:stretch>
        </p:blipFill>
        <p:spPr>
          <a:xfrm>
            <a:off x="9519078" y="1"/>
            <a:ext cx="2672922" cy="1122362"/>
          </a:xfrm>
          <a:prstGeom prst="rect">
            <a:avLst/>
          </a:prstGeom>
        </p:spPr>
      </p:pic>
      <p:pic>
        <p:nvPicPr>
          <p:cNvPr id="9" name="Immagine 8"/>
          <p:cNvPicPr>
            <a:picLocks noChangeAspect="1"/>
          </p:cNvPicPr>
          <p:nvPr userDrawn="1"/>
        </p:nvPicPr>
        <p:blipFill>
          <a:blip r:embed="rId3">
            <a:clrChange>
              <a:clrFrom>
                <a:srgbClr val="D4D2D3"/>
              </a:clrFrom>
              <a:clrTo>
                <a:srgbClr val="D4D2D3">
                  <a:alpha val="0"/>
                </a:srgbClr>
              </a:clrTo>
            </a:clrChange>
          </a:blip>
          <a:stretch>
            <a:fillRect/>
          </a:stretch>
        </p:blipFill>
        <p:spPr>
          <a:xfrm>
            <a:off x="-12281" y="1"/>
            <a:ext cx="1113501" cy="1122362"/>
          </a:xfrm>
          <a:prstGeom prst="rect">
            <a:avLst/>
          </a:prstGeom>
        </p:spPr>
      </p:pic>
      <p:sp>
        <p:nvSpPr>
          <p:cNvPr id="10" name="CasellaDiTesto 9"/>
          <p:cNvSpPr txBox="1"/>
          <p:nvPr userDrawn="1"/>
        </p:nvSpPr>
        <p:spPr>
          <a:xfrm>
            <a:off x="1101219" y="111423"/>
            <a:ext cx="1499938" cy="1015663"/>
          </a:xfrm>
          <a:prstGeom prst="rect">
            <a:avLst/>
          </a:prstGeom>
          <a:noFill/>
        </p:spPr>
        <p:txBody>
          <a:bodyPr wrap="square" rtlCol="0">
            <a:spAutoFit/>
          </a:bodyPr>
          <a:lstStyle/>
          <a:p>
            <a:r>
              <a:rPr lang="it-IT" sz="2000" dirty="0" smtClean="0">
                <a:solidFill>
                  <a:srgbClr val="990033"/>
                </a:solidFill>
                <a:effectLst>
                  <a:outerShdw blurRad="50800" dist="38100" dir="2700000" algn="tl" rotWithShape="0">
                    <a:srgbClr val="FFA41D">
                      <a:alpha val="40000"/>
                    </a:srgbClr>
                  </a:outerShdw>
                </a:effectLst>
                <a:latin typeface="Aharoni" panose="02010803020104030203" pitchFamily="2" charset="-79"/>
                <a:cs typeface="Aharoni" panose="02010803020104030203" pitchFamily="2" charset="-79"/>
              </a:rPr>
              <a:t>Comune</a:t>
            </a:r>
            <a:r>
              <a:rPr lang="it-IT" sz="2000" baseline="0" dirty="0" smtClean="0">
                <a:solidFill>
                  <a:srgbClr val="990033"/>
                </a:solidFill>
                <a:effectLst>
                  <a:outerShdw blurRad="50800" dist="38100" dir="2700000" algn="tl" rotWithShape="0">
                    <a:srgbClr val="FFA41D">
                      <a:alpha val="40000"/>
                    </a:srgbClr>
                  </a:outerShdw>
                </a:effectLst>
                <a:latin typeface="Aharoni" panose="02010803020104030203" pitchFamily="2" charset="-79"/>
                <a:cs typeface="Aharoni" panose="02010803020104030203" pitchFamily="2" charset="-79"/>
              </a:rPr>
              <a:t> di </a:t>
            </a:r>
          </a:p>
          <a:p>
            <a:r>
              <a:rPr lang="it-IT" sz="2000" baseline="0" dirty="0" smtClean="0">
                <a:solidFill>
                  <a:srgbClr val="990033"/>
                </a:solidFill>
                <a:effectLst>
                  <a:outerShdw blurRad="50800" dist="38100" dir="2700000" algn="tl" rotWithShape="0">
                    <a:srgbClr val="FFA41D">
                      <a:alpha val="40000"/>
                    </a:srgbClr>
                  </a:outerShdw>
                </a:effectLst>
                <a:latin typeface="Aharoni" panose="02010803020104030203" pitchFamily="2" charset="-79"/>
                <a:cs typeface="Aharoni" panose="02010803020104030203" pitchFamily="2" charset="-79"/>
              </a:rPr>
              <a:t>Villanova </a:t>
            </a:r>
          </a:p>
          <a:p>
            <a:r>
              <a:rPr lang="it-IT" sz="2000" baseline="0" dirty="0" smtClean="0">
                <a:solidFill>
                  <a:srgbClr val="990033"/>
                </a:solidFill>
                <a:effectLst>
                  <a:outerShdw blurRad="50800" dist="38100" dir="2700000" algn="tl" rotWithShape="0">
                    <a:srgbClr val="FFA41D">
                      <a:alpha val="40000"/>
                    </a:srgbClr>
                  </a:outerShdw>
                </a:effectLst>
                <a:latin typeface="Aharoni" panose="02010803020104030203" pitchFamily="2" charset="-79"/>
                <a:cs typeface="Aharoni" panose="02010803020104030203" pitchFamily="2" charset="-79"/>
              </a:rPr>
              <a:t>Canavese</a:t>
            </a:r>
            <a:endParaRPr lang="it-IT" sz="2000" dirty="0">
              <a:solidFill>
                <a:srgbClr val="990033"/>
              </a:solidFill>
              <a:effectLst>
                <a:outerShdw blurRad="50800" dist="38100" dir="2700000" algn="tl" rotWithShape="0">
                  <a:srgbClr val="FFA41D">
                    <a:alpha val="40000"/>
                  </a:srgbClr>
                </a:outerShdw>
              </a:effectLst>
              <a:latin typeface="Aharoni" panose="02010803020104030203" pitchFamily="2" charset="-79"/>
              <a:cs typeface="Aharoni" panose="02010803020104030203" pitchFamily="2" charset="-79"/>
            </a:endParaRPr>
          </a:p>
        </p:txBody>
      </p:sp>
      <p:pic>
        <p:nvPicPr>
          <p:cNvPr id="2" name="Immagine 1"/>
          <p:cNvPicPr>
            <a:picLocks noChangeAspect="1"/>
          </p:cNvPicPr>
          <p:nvPr userDrawn="1"/>
        </p:nvPicPr>
        <p:blipFill>
          <a:blip r:embed="rId4"/>
          <a:stretch>
            <a:fillRect/>
          </a:stretch>
        </p:blipFill>
        <p:spPr>
          <a:xfrm>
            <a:off x="0" y="6528787"/>
            <a:ext cx="3901778" cy="329213"/>
          </a:xfrm>
          <a:prstGeom prst="rect">
            <a:avLst/>
          </a:prstGeom>
        </p:spPr>
      </p:pic>
    </p:spTree>
    <p:extLst>
      <p:ext uri="{BB962C8B-B14F-4D97-AF65-F5344CB8AC3E}">
        <p14:creationId xmlns:p14="http://schemas.microsoft.com/office/powerpoint/2010/main" val="648540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13000" b="-13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61C87-C70B-4E49-9775-10E17827DDAE}" type="datetimeFigureOut">
              <a:rPr lang="it-IT" smtClean="0">
                <a:solidFill>
                  <a:prstClr val="black">
                    <a:tint val="75000"/>
                  </a:prstClr>
                </a:solidFill>
              </a:rPr>
              <a:pPr/>
              <a:t>25/06/2015</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0BF54-0F81-4D11-A5FF-8763FF6A07E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003632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61C87-C70B-4E49-9775-10E17827DDAE}" type="datetimeFigureOut">
              <a:rPr lang="it-IT" smtClean="0">
                <a:solidFill>
                  <a:prstClr val="black">
                    <a:tint val="75000"/>
                  </a:prstClr>
                </a:solidFill>
              </a:rPr>
              <a:pPr/>
              <a:t>25/06/2015</a:t>
            </a:fld>
            <a:endParaRPr lang="it-IT">
              <a:solidFill>
                <a:prstClr val="black">
                  <a:tint val="75000"/>
                </a:prstClr>
              </a:solidFill>
            </a:endParaRPr>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0BF54-0F81-4D11-A5FF-8763FF6A07EF}"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01526893"/>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986671" y="746290"/>
            <a:ext cx="10316066" cy="1771666"/>
          </a:xfrm>
        </p:spPr>
        <p:txBody>
          <a:bodyPr/>
          <a:lstStyle/>
          <a:p>
            <a:r>
              <a:rPr lang="it-IT" dirty="0" smtClean="0"/>
              <a:t>PRIVACY E TRASPARENZA</a:t>
            </a:r>
            <a:endParaRPr lang="it-IT" dirty="0"/>
          </a:p>
        </p:txBody>
      </p:sp>
      <p:sp>
        <p:nvSpPr>
          <p:cNvPr id="7" name="Sottotitolo 6"/>
          <p:cNvSpPr>
            <a:spLocks noGrp="1"/>
          </p:cNvSpPr>
          <p:nvPr>
            <p:ph type="subTitle" idx="1"/>
          </p:nvPr>
        </p:nvSpPr>
        <p:spPr>
          <a:xfrm>
            <a:off x="1307181" y="2715180"/>
            <a:ext cx="9675043" cy="1655762"/>
          </a:xfrm>
        </p:spPr>
        <p:txBody>
          <a:bodyPr>
            <a:normAutofit fontScale="92500" lnSpcReduction="20000"/>
          </a:bodyPr>
          <a:lstStyle/>
          <a:p>
            <a:r>
              <a:rPr lang="it-IT" dirty="0" smtClean="0"/>
              <a:t>Sinonimi antonimi o variabili indipendenti?</a:t>
            </a:r>
          </a:p>
          <a:p>
            <a:r>
              <a:rPr lang="it-IT" dirty="0" smtClean="0"/>
              <a:t>L'esperienza degli enti pubblici</a:t>
            </a:r>
            <a:endParaRPr lang="it-IT" dirty="0"/>
          </a:p>
        </p:txBody>
      </p:sp>
      <p:sp>
        <p:nvSpPr>
          <p:cNvPr id="8" name="Sottotitolo 6"/>
          <p:cNvSpPr txBox="1">
            <a:spLocks/>
          </p:cNvSpPr>
          <p:nvPr/>
        </p:nvSpPr>
        <p:spPr>
          <a:xfrm>
            <a:off x="1307182" y="4920433"/>
            <a:ext cx="9675043" cy="10249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rgbClr val="990033"/>
                </a:solidFill>
                <a:latin typeface="Arial Rounded MT Bold" panose="020F07040305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3200" dirty="0" smtClean="0"/>
              <a:t>Diego Giorio – e-privacy XVII </a:t>
            </a:r>
            <a:endParaRPr lang="it-IT" sz="3200" dirty="0"/>
          </a:p>
        </p:txBody>
      </p:sp>
    </p:spTree>
    <p:extLst>
      <p:ext uri="{BB962C8B-B14F-4D97-AF65-F5344CB8AC3E}">
        <p14:creationId xmlns:p14="http://schemas.microsoft.com/office/powerpoint/2010/main" val="2877901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01157" y="227187"/>
            <a:ext cx="6649375"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Privacy</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838199" y="1272988"/>
            <a:ext cx="11013141" cy="5414683"/>
          </a:xfrm>
        </p:spPr>
        <p:txBody>
          <a:bodyPr>
            <a:normAutofit/>
          </a:bodyPr>
          <a:lstStyle/>
          <a:p>
            <a:r>
              <a:rPr lang="it-IT" dirty="0" smtClean="0">
                <a:latin typeface="Arial Rounded MT Bold" panose="020F0704030504030204" pitchFamily="34" charset="0"/>
              </a:rPr>
              <a:t>Il </a:t>
            </a:r>
            <a:r>
              <a:rPr lang="it-IT" dirty="0">
                <a:latin typeface="Arial Rounded MT Bold" panose="020F0704030504030204" pitchFamily="34" charset="0"/>
              </a:rPr>
              <a:t>“diritto alla privacy” non è altro che il diritto di ciascuno di noi di poter decidere quali informazioni che ci riguardano possono essere divulgate e quali invece no. </a:t>
            </a:r>
            <a:r>
              <a:rPr lang="it-IT" dirty="0" smtClean="0">
                <a:latin typeface="Arial Rounded MT Bold" panose="020F0704030504030204" pitchFamily="34" charset="0"/>
              </a:rPr>
              <a:t>                               </a:t>
            </a:r>
            <a:r>
              <a:rPr lang="it-IT" sz="2000" dirty="0">
                <a:latin typeface="Arial Rounded MT Bold" panose="020F0704030504030204" pitchFamily="34" charset="0"/>
              </a:rPr>
              <a:t>(dal sito http://www.federprivacy.it)</a:t>
            </a:r>
            <a:endParaRPr lang="it-IT" dirty="0">
              <a:latin typeface="Arial Rounded MT Bold" panose="020F0704030504030204" pitchFamily="34" charset="0"/>
            </a:endParaRPr>
          </a:p>
          <a:p>
            <a:r>
              <a:rPr lang="it-IT" dirty="0">
                <a:latin typeface="Arial Rounded MT Bold" panose="020F0704030504030204" pitchFamily="34" charset="0"/>
              </a:rPr>
              <a:t>Questa definizione non tiene conto del fatto che, dove sussistono ragioni di interesse pubblico e di obbligo normativo, oltre che di tutela di interessi privati legittimi, questo diritto a decidere viene affievolito o annullato.</a:t>
            </a:r>
          </a:p>
          <a:p>
            <a:r>
              <a:rPr lang="it-IT" dirty="0">
                <a:latin typeface="Arial Rounded MT Bold" panose="020F0704030504030204" pitchFamily="34" charset="0"/>
              </a:rPr>
              <a:t>Importanti e consequenziali i principi di necessità e proporzionalità.</a:t>
            </a:r>
          </a:p>
          <a:p>
            <a:r>
              <a:rPr lang="it-IT" dirty="0">
                <a:latin typeface="Arial Rounded MT Bold" panose="020F0704030504030204" pitchFamily="34" charset="0"/>
              </a:rPr>
              <a:t>Non si devono raccogliere dati inutili, eccessivi rispetto alle finalità anche istituzionali, né si devono conservare per un tempo indefinito.</a:t>
            </a:r>
          </a:p>
          <a:p>
            <a:endParaRPr lang="it-IT" dirty="0" smtClean="0"/>
          </a:p>
        </p:txBody>
      </p:sp>
    </p:spTree>
    <p:extLst>
      <p:ext uri="{BB962C8B-B14F-4D97-AF65-F5344CB8AC3E}">
        <p14:creationId xmlns:p14="http://schemas.microsoft.com/office/powerpoint/2010/main" val="175975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01157" y="227187"/>
            <a:ext cx="6649375"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Privacy</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856129" y="1703295"/>
            <a:ext cx="10515600" cy="2133600"/>
          </a:xfrm>
        </p:spPr>
        <p:txBody>
          <a:bodyPr>
            <a:normAutofit/>
          </a:bodyPr>
          <a:lstStyle/>
          <a:p>
            <a:r>
              <a:rPr lang="it-IT" dirty="0">
                <a:latin typeface="Arial Rounded MT Bold" panose="020F0704030504030204" pitchFamily="34" charset="0"/>
              </a:rPr>
              <a:t>Esiste una differenza fra privacy e dato personale</a:t>
            </a:r>
          </a:p>
          <a:p>
            <a:r>
              <a:rPr lang="it-IT" dirty="0">
                <a:latin typeface="Arial Rounded MT Bold" panose="020F0704030504030204" pitchFamily="34" charset="0"/>
              </a:rPr>
              <a:t>La spesa per le vacanze è un dato, l’essere andato alla Mecca o a Lourdes riguarda la sfera intima e personale dell’individuo.</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535" y="3487271"/>
            <a:ext cx="3429000" cy="28956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049" y="3487271"/>
            <a:ext cx="3810000" cy="2857500"/>
          </a:xfrm>
          <a:prstGeom prst="rect">
            <a:avLst/>
          </a:prstGeom>
        </p:spPr>
      </p:pic>
    </p:spTree>
    <p:extLst>
      <p:ext uri="{BB962C8B-B14F-4D97-AF65-F5344CB8AC3E}">
        <p14:creationId xmlns:p14="http://schemas.microsoft.com/office/powerpoint/2010/main" val="28638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01157" y="227187"/>
            <a:ext cx="6649375"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Diritto all'oblio</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838199" y="1559859"/>
            <a:ext cx="10833847" cy="5127812"/>
          </a:xfrm>
        </p:spPr>
        <p:txBody>
          <a:bodyPr>
            <a:normAutofit/>
          </a:bodyPr>
          <a:lstStyle/>
          <a:p>
            <a:r>
              <a:rPr lang="it-IT" dirty="0">
                <a:latin typeface="Arial Rounded MT Bold" panose="020F0704030504030204" pitchFamily="34" charset="0"/>
              </a:rPr>
              <a:t>E' “il diritto a che nessuno riproponga nel presente un episodio che riguarda la nostra vita passata e che ciascuno di noi vorrebbe, per le ragioni più diverse, rimanesse semplicemente affidato alla storia“. </a:t>
            </a:r>
            <a:r>
              <a:rPr lang="it-IT" sz="2000" dirty="0">
                <a:latin typeface="Arial Rounded MT Bold" panose="020F0704030504030204" pitchFamily="34" charset="0"/>
              </a:rPr>
              <a:t>(Guido Scorza)</a:t>
            </a:r>
          </a:p>
          <a:p>
            <a:r>
              <a:rPr lang="it-IT" dirty="0">
                <a:latin typeface="Arial Rounded MT Bold" panose="020F0704030504030204" pitchFamily="34" charset="0"/>
              </a:rPr>
              <a:t>Anche la storia, come la cronaca, ha però i suoi diritti.</a:t>
            </a:r>
          </a:p>
          <a:p>
            <a:r>
              <a:rPr lang="it-IT" dirty="0">
                <a:latin typeface="Arial Rounded MT Bold" panose="020F0704030504030204" pitchFamily="34" charset="0"/>
              </a:rPr>
              <a:t>Uno studente sospeso a 12 anni ha il diritto di non trovare l'episodio sui motori di ricerca quando da adulto diventa CEO di una multinazionale. </a:t>
            </a:r>
          </a:p>
          <a:p>
            <a:r>
              <a:rPr lang="it-IT" dirty="0">
                <a:latin typeface="Arial Rounded MT Bold" panose="020F0704030504030204" pitchFamily="34" charset="0"/>
              </a:rPr>
              <a:t>I protagonisti degli anni di piombo, sui quali sono stati scritti libri, trattati, articoli sui giornali, il diritto all'oblio possono </a:t>
            </a:r>
            <a:r>
              <a:rPr lang="it-IT" dirty="0" smtClean="0">
                <a:latin typeface="Arial Rounded MT Bold" panose="020F0704030504030204" pitchFamily="34" charset="0"/>
              </a:rPr>
              <a:t>scordarselo</a:t>
            </a:r>
            <a:r>
              <a:rPr lang="it-IT" dirty="0">
                <a:latin typeface="Arial Rounded MT Bold" panose="020F0704030504030204" pitchFamily="34" charset="0"/>
              </a:rPr>
              <a:t>.</a:t>
            </a:r>
          </a:p>
          <a:p>
            <a:endParaRPr lang="it-IT" sz="1800" dirty="0"/>
          </a:p>
        </p:txBody>
      </p:sp>
    </p:spTree>
    <p:extLst>
      <p:ext uri="{BB962C8B-B14F-4D97-AF65-F5344CB8AC3E}">
        <p14:creationId xmlns:p14="http://schemas.microsoft.com/office/powerpoint/2010/main" val="16444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01157" y="227187"/>
            <a:ext cx="6649375"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Diritto all'oblio</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172492" y="1858835"/>
            <a:ext cx="6695219" cy="4012575"/>
          </a:xfrm>
        </p:spPr>
        <p:txBody>
          <a:bodyPr>
            <a:normAutofit fontScale="92500" lnSpcReduction="10000"/>
          </a:bodyPr>
          <a:lstStyle/>
          <a:p>
            <a:r>
              <a:rPr lang="it-IT" dirty="0">
                <a:latin typeface="Arial Rounded MT Bold" panose="020F0704030504030204" pitchFamily="34" charset="0"/>
              </a:rPr>
              <a:t>Lo stesso Garante ha respinto svariate domande di eliminazione dai motori di ricerca.</a:t>
            </a:r>
          </a:p>
          <a:p>
            <a:r>
              <a:rPr lang="it-IT" dirty="0">
                <a:latin typeface="Arial Rounded MT Bold" panose="020F0704030504030204" pitchFamily="34" charset="0"/>
              </a:rPr>
              <a:t>In alcuni </a:t>
            </a:r>
            <a:r>
              <a:rPr lang="it-IT" dirty="0" smtClean="0">
                <a:latin typeface="Arial Rounded MT Bold" panose="020F0704030504030204" pitchFamily="34" charset="0"/>
              </a:rPr>
              <a:t>casi </a:t>
            </a:r>
            <a:r>
              <a:rPr lang="it-IT" dirty="0">
                <a:latin typeface="Arial Rounded MT Bold" panose="020F0704030504030204" pitchFamily="34" charset="0"/>
              </a:rPr>
              <a:t>il diritto all'oblio si concretizza non tanto nell'eliminare episodi passati quanto nel riportare anche la conclusione.</a:t>
            </a:r>
          </a:p>
          <a:p>
            <a:r>
              <a:rPr lang="it-IT" dirty="0">
                <a:latin typeface="Arial Rounded MT Bold" panose="020F0704030504030204" pitchFamily="34" charset="0"/>
              </a:rPr>
              <a:t>Ad esempio per un indagato, poi assolto, è più importante riportare l'assoluzione che non eliminare la vicenda.</a:t>
            </a:r>
          </a:p>
          <a:p>
            <a:endParaRPr lang="it-IT" dirty="0"/>
          </a:p>
          <a:p>
            <a:endParaRPr lang="it-IT" sz="1800" dirty="0"/>
          </a:p>
        </p:txBody>
      </p:sp>
      <p:pic>
        <p:nvPicPr>
          <p:cNvPr id="4" name="Immagine 3"/>
          <p:cNvPicPr>
            <a:picLocks noChangeAspect="1"/>
          </p:cNvPicPr>
          <p:nvPr/>
        </p:nvPicPr>
        <p:blipFill>
          <a:blip r:embed="rId3"/>
          <a:stretch>
            <a:fillRect/>
          </a:stretch>
        </p:blipFill>
        <p:spPr>
          <a:xfrm>
            <a:off x="7052079" y="1509920"/>
            <a:ext cx="5139921" cy="5348079"/>
          </a:xfrm>
          <a:prstGeom prst="rect">
            <a:avLst/>
          </a:prstGeom>
        </p:spPr>
      </p:pic>
    </p:spTree>
    <p:extLst>
      <p:ext uri="{BB962C8B-B14F-4D97-AF65-F5344CB8AC3E}">
        <p14:creationId xmlns:p14="http://schemas.microsoft.com/office/powerpoint/2010/main" val="291766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out)">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01157" y="227187"/>
            <a:ext cx="6649375"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Diritto all'oblio</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340659" y="2223247"/>
            <a:ext cx="11277600" cy="4464424"/>
          </a:xfrm>
        </p:spPr>
        <p:txBody>
          <a:bodyPr>
            <a:normAutofit/>
          </a:bodyPr>
          <a:lstStyle/>
          <a:p>
            <a:r>
              <a:rPr lang="it-IT" dirty="0">
                <a:latin typeface="Arial Rounded MT Bold" panose="020F0704030504030204" pitchFamily="34" charset="0"/>
              </a:rPr>
              <a:t>Anche dati innocenti possono, col tempo, violare la privacy.</a:t>
            </a:r>
          </a:p>
          <a:p>
            <a:r>
              <a:rPr lang="it-IT" dirty="0">
                <a:latin typeface="Arial Rounded MT Bold" panose="020F0704030504030204" pitchFamily="34" charset="0"/>
              </a:rPr>
              <a:t>Ad esempio una frequentazione giovanile può, col passare degli anni ed il mutare delle persone, diventare fonte d'imbarazzo.</a:t>
            </a:r>
          </a:p>
          <a:p>
            <a:r>
              <a:rPr lang="it-IT" dirty="0">
                <a:latin typeface="Arial Rounded MT Bold" panose="020F0704030504030204" pitchFamily="34" charset="0"/>
              </a:rPr>
              <a:t>Gli Enti Pubblici, purtroppo, hanno la tendenza ad accumulare molti dati, e, sia per abitudine che per legge, a non eliminarli mai.</a:t>
            </a:r>
          </a:p>
          <a:p>
            <a:endParaRPr lang="it-IT" dirty="0"/>
          </a:p>
          <a:p>
            <a:endParaRPr lang="it-IT" sz="1800" dirty="0"/>
          </a:p>
        </p:txBody>
      </p:sp>
    </p:spTree>
    <p:extLst>
      <p:ext uri="{BB962C8B-B14F-4D97-AF65-F5344CB8AC3E}">
        <p14:creationId xmlns:p14="http://schemas.microsoft.com/office/powerpoint/2010/main" val="220724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80998" y="2994211"/>
            <a:ext cx="11273119" cy="1674041"/>
          </a:xfrm>
        </p:spPr>
        <p:txBody>
          <a:bodyPr>
            <a:normAutofit/>
          </a:bodyPr>
          <a:lstStyle/>
          <a:p>
            <a:r>
              <a:rPr lang="it-IT" sz="3600" dirty="0" smtClean="0"/>
              <a:t>Rapporti fra questi concetti</a:t>
            </a:r>
            <a:endParaRPr lang="it-IT" sz="1600" dirty="0"/>
          </a:p>
          <a:p>
            <a:pPr marL="571500" indent="-571500" algn="l">
              <a:buFont typeface="Arial" panose="020B0604020202020204" pitchFamily="34" charset="0"/>
              <a:buChar char="•"/>
            </a:pPr>
            <a:endParaRPr lang="it-IT" sz="3600" dirty="0"/>
          </a:p>
        </p:txBody>
      </p:sp>
      <p:sp>
        <p:nvSpPr>
          <p:cNvPr id="4" name="Segnaposto data 3"/>
          <p:cNvSpPr>
            <a:spLocks noGrp="1"/>
          </p:cNvSpPr>
          <p:nvPr>
            <p:ph type="dt" sz="half" idx="10"/>
          </p:nvPr>
        </p:nvSpPr>
        <p:spPr>
          <a:xfrm>
            <a:off x="-1" y="6570482"/>
            <a:ext cx="3902697" cy="274801"/>
          </a:xfrm>
        </p:spPr>
        <p:txBody>
          <a:bodyPr/>
          <a:lstStyle>
            <a:lvl1pPr>
              <a:defRPr>
                <a:solidFill>
                  <a:srgbClr val="990033"/>
                </a:solidFill>
                <a:latin typeface="Estrangelo Edessa" panose="03080600000000000000" pitchFamily="66" charset="0"/>
                <a:ea typeface="Verdana" panose="020B0604030504040204" pitchFamily="34" charset="0"/>
                <a:cs typeface="Estrangelo Edessa" panose="03080600000000000000" pitchFamily="66" charset="0"/>
              </a:defRPr>
            </a:lvl1pPr>
          </a:lstStyle>
          <a:p>
            <a:r>
              <a:rPr lang="it-IT" dirty="0" smtClean="0"/>
              <a:t>Diego Giorio - e-privacy XVII (2015)  ROMA 2 luglio 2015</a:t>
            </a:r>
            <a:endParaRPr lang="it-IT" dirty="0"/>
          </a:p>
        </p:txBody>
      </p:sp>
    </p:spTree>
    <p:extLst>
      <p:ext uri="{BB962C8B-B14F-4D97-AF65-F5344CB8AC3E}">
        <p14:creationId xmlns:p14="http://schemas.microsoft.com/office/powerpoint/2010/main" val="65338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01157" y="227187"/>
            <a:ext cx="6649375"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Privacy e sicurezza</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340658" y="1918447"/>
            <a:ext cx="11654117" cy="3639672"/>
          </a:xfrm>
        </p:spPr>
        <p:txBody>
          <a:bodyPr>
            <a:normAutofit/>
          </a:bodyPr>
          <a:lstStyle/>
          <a:p>
            <a:r>
              <a:rPr lang="it-IT" dirty="0" smtClean="0"/>
              <a:t>Come premessa, è impossibile una riservatezza assoluta.</a:t>
            </a:r>
          </a:p>
          <a:p>
            <a:r>
              <a:rPr lang="it-IT" dirty="0" smtClean="0"/>
              <a:t>Molte informazioni sono pubbliche per normali rapporti umani.</a:t>
            </a:r>
          </a:p>
          <a:p>
            <a:r>
              <a:rPr lang="it-IT" dirty="0" smtClean="0"/>
              <a:t>Molti dati sono raccolti per legge dalla PA e sono resi pubblici.</a:t>
            </a:r>
          </a:p>
          <a:p>
            <a:r>
              <a:rPr lang="it-IT" dirty="0" smtClean="0"/>
              <a:t>In alcuni casi cedere un minimo di privacy in cambio di sicurezza può essere necessario e legittimo.</a:t>
            </a:r>
          </a:p>
          <a:p>
            <a:r>
              <a:rPr lang="it-IT" dirty="0" smtClean="0"/>
              <a:t>Una raccolta massiva ed indiscriminata di dati viola la dignità dell'individuo e non aiuta la sicurezza.</a:t>
            </a:r>
            <a:endParaRPr lang="it-IT" dirty="0"/>
          </a:p>
          <a:p>
            <a:endParaRPr lang="it-IT" dirty="0"/>
          </a:p>
          <a:p>
            <a:endParaRPr lang="it-IT" sz="1800" dirty="0"/>
          </a:p>
        </p:txBody>
      </p:sp>
    </p:spTree>
    <p:extLst>
      <p:ext uri="{BB962C8B-B14F-4D97-AF65-F5344CB8AC3E}">
        <p14:creationId xmlns:p14="http://schemas.microsoft.com/office/powerpoint/2010/main" val="254453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01157" y="227187"/>
            <a:ext cx="6793855"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Privacy, sicurezza e trasparenza</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304800" y="1577788"/>
            <a:ext cx="11654117" cy="4805083"/>
          </a:xfrm>
        </p:spPr>
        <p:txBody>
          <a:bodyPr>
            <a:normAutofit/>
          </a:bodyPr>
          <a:lstStyle/>
          <a:p>
            <a:r>
              <a:rPr lang="it-IT" dirty="0" smtClean="0"/>
              <a:t>Ad esempio, tempo fa era stato proposto di consentire alle forze dell'ordine di installare degli </a:t>
            </a:r>
            <a:r>
              <a:rPr lang="it-IT" i="1" dirty="0" err="1" smtClean="0"/>
              <a:t>spybot</a:t>
            </a:r>
            <a:r>
              <a:rPr lang="it-IT" dirty="0" smtClean="0"/>
              <a:t> sui computer.</a:t>
            </a:r>
          </a:p>
          <a:p>
            <a:r>
              <a:rPr lang="it-IT" dirty="0" smtClean="0"/>
              <a:t>Io non ero sfavorevole in linea di principio, ma avrei voluto capire i termini per l'installazione.</a:t>
            </a:r>
          </a:p>
          <a:p>
            <a:r>
              <a:rPr lang="it-IT" dirty="0" smtClean="0"/>
              <a:t>Molti si sono concentrati sullo strumento in sé, non sulle modalità di utilizzo.</a:t>
            </a:r>
          </a:p>
          <a:p>
            <a:r>
              <a:rPr lang="it-IT" dirty="0" smtClean="0"/>
              <a:t>Un controllo popolare, anche a posteriori, dell'operato degli inquirenti, garantisce un utilizzo legittimo.</a:t>
            </a:r>
          </a:p>
          <a:p>
            <a:r>
              <a:rPr lang="it-IT" dirty="0" smtClean="0"/>
              <a:t>In questo caso la trasparenza è di ausilio alla privacy e non la sua nemesi.</a:t>
            </a:r>
            <a:endParaRPr lang="it-IT" dirty="0"/>
          </a:p>
          <a:p>
            <a:endParaRPr lang="it-IT" dirty="0"/>
          </a:p>
          <a:p>
            <a:endParaRPr lang="it-IT" sz="1800" dirty="0"/>
          </a:p>
        </p:txBody>
      </p:sp>
    </p:spTree>
    <p:extLst>
      <p:ext uri="{BB962C8B-B14F-4D97-AF65-F5344CB8AC3E}">
        <p14:creationId xmlns:p14="http://schemas.microsoft.com/office/powerpoint/2010/main" val="4115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75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75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17063" y="626657"/>
            <a:ext cx="7744114"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Trasparenza, accesso e corruzione</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340658" y="2205318"/>
            <a:ext cx="11654117" cy="3729318"/>
          </a:xfrm>
        </p:spPr>
        <p:txBody>
          <a:bodyPr>
            <a:normAutofit/>
          </a:bodyPr>
          <a:lstStyle/>
          <a:p>
            <a:r>
              <a:rPr lang="it-IT" dirty="0" smtClean="0"/>
              <a:t>Trasparenza e diritto d'accesso sono un freno alla corruzione?</a:t>
            </a:r>
          </a:p>
          <a:p>
            <a:r>
              <a:rPr lang="it-IT" dirty="0" smtClean="0"/>
              <a:t>Solo il 42% degli italiani pensa che la trasparenza sia utile.</a:t>
            </a:r>
          </a:p>
          <a:p>
            <a:r>
              <a:rPr lang="it-IT" dirty="0" smtClean="0"/>
              <a:t>La L. 241/90, contenente il diritto d'accesso, non sembra essere stata efficace.</a:t>
            </a:r>
          </a:p>
          <a:p>
            <a:r>
              <a:rPr lang="it-IT" dirty="0" smtClean="0"/>
              <a:t>E' presto, invece, </a:t>
            </a:r>
            <a:r>
              <a:rPr lang="it-IT" dirty="0"/>
              <a:t>per valutare l’impatto </a:t>
            </a:r>
            <a:r>
              <a:rPr lang="it-IT" dirty="0" smtClean="0"/>
              <a:t>del </a:t>
            </a:r>
            <a:r>
              <a:rPr lang="it-IT" dirty="0" err="1" smtClean="0"/>
              <a:t>D.Lgs</a:t>
            </a:r>
            <a:r>
              <a:rPr lang="it-IT" dirty="0" smtClean="0"/>
              <a:t> 33/13</a:t>
            </a:r>
            <a:r>
              <a:rPr lang="it-IT" dirty="0"/>
              <a:t>, o il Piano Anticorruzione, anch’esso del </a:t>
            </a:r>
            <a:r>
              <a:rPr lang="it-IT" dirty="0" smtClean="0"/>
              <a:t>2013.</a:t>
            </a:r>
          </a:p>
        </p:txBody>
      </p:sp>
    </p:spTree>
    <p:extLst>
      <p:ext uri="{BB962C8B-B14F-4D97-AF65-F5344CB8AC3E}">
        <p14:creationId xmlns:p14="http://schemas.microsoft.com/office/powerpoint/2010/main" val="318268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17063" y="626657"/>
            <a:ext cx="7744114"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Trasparenza, accesso e corruzione</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340658" y="2008093"/>
            <a:ext cx="11654117" cy="3980331"/>
          </a:xfrm>
        </p:spPr>
        <p:txBody>
          <a:bodyPr>
            <a:normAutofit/>
          </a:bodyPr>
          <a:lstStyle/>
          <a:p>
            <a:r>
              <a:rPr lang="it-IT" dirty="0" smtClean="0"/>
              <a:t>La possibilità di controllo democratico può essere un freno a determinati comportamenti.</a:t>
            </a:r>
          </a:p>
          <a:p>
            <a:r>
              <a:rPr lang="it-IT" dirty="0" smtClean="0"/>
              <a:t>E' utopico pensare che la mera pubblicazione di atti e documenti possa impedire malcostumi ed abusi.</a:t>
            </a:r>
          </a:p>
          <a:p>
            <a:r>
              <a:rPr lang="it-IT" dirty="0" smtClean="0"/>
              <a:t>Il diritto d'accesso non ha particolare impatto, essendo limitato a chi ha un interesse legittimo e motivato.</a:t>
            </a:r>
          </a:p>
          <a:p>
            <a:r>
              <a:rPr lang="it-IT" dirty="0" smtClean="0"/>
              <a:t>E' rivolto </a:t>
            </a:r>
            <a:r>
              <a:rPr lang="it-IT" dirty="0"/>
              <a:t>alla tutela di interessi legittimi specifici e non ad un generico controllo popolare.</a:t>
            </a:r>
            <a:endParaRPr lang="it-IT" dirty="0" smtClean="0"/>
          </a:p>
          <a:p>
            <a:endParaRPr lang="it-IT" dirty="0" smtClean="0"/>
          </a:p>
          <a:p>
            <a:endParaRPr lang="it-IT" dirty="0" smtClean="0"/>
          </a:p>
        </p:txBody>
      </p:sp>
    </p:spTree>
    <p:extLst>
      <p:ext uri="{BB962C8B-B14F-4D97-AF65-F5344CB8AC3E}">
        <p14:creationId xmlns:p14="http://schemas.microsoft.com/office/powerpoint/2010/main" val="303208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80998" y="1985211"/>
            <a:ext cx="11685496" cy="2683042"/>
          </a:xfrm>
        </p:spPr>
        <p:txBody>
          <a:bodyPr>
            <a:normAutofit/>
          </a:bodyPr>
          <a:lstStyle/>
          <a:p>
            <a:pPr marL="571500" indent="-571500" algn="l">
              <a:buFont typeface="Arial" panose="020B0604020202020204" pitchFamily="34" charset="0"/>
              <a:buChar char="•"/>
            </a:pPr>
            <a:r>
              <a:rPr lang="it-IT" sz="3200" dirty="0" smtClean="0"/>
              <a:t>Non può esistere una privacy assoluta.</a:t>
            </a:r>
          </a:p>
          <a:p>
            <a:pPr marL="571500" indent="-571500" algn="l">
              <a:buFont typeface="Arial" panose="020B0604020202020204" pitchFamily="34" charset="0"/>
              <a:buChar char="•"/>
            </a:pPr>
            <a:r>
              <a:rPr lang="it-IT" sz="3200" dirty="0" smtClean="0"/>
              <a:t>Non può esistere una trasparenza illimitata.</a:t>
            </a:r>
          </a:p>
          <a:p>
            <a:pPr marL="571500" indent="-571500" algn="l">
              <a:buFont typeface="Arial" panose="020B0604020202020204" pitchFamily="34" charset="0"/>
              <a:buChar char="•"/>
            </a:pPr>
            <a:r>
              <a:rPr lang="it-IT" sz="3200" dirty="0" smtClean="0"/>
              <a:t>Questi valori sono regolati da "un gioco di leve e </a:t>
            </a:r>
            <a:r>
              <a:rPr lang="it-IT" sz="3200" dirty="0"/>
              <a:t>di contrappesi</a:t>
            </a:r>
            <a:r>
              <a:rPr lang="it-IT" sz="3200" dirty="0" smtClean="0"/>
              <a:t>".</a:t>
            </a:r>
            <a:r>
              <a:rPr lang="it-IT" sz="1600" dirty="0" smtClean="0">
                <a:latin typeface="Verdana" panose="020B0604030504040204" pitchFamily="34" charset="0"/>
                <a:ea typeface="Verdana" panose="020B0604030504040204" pitchFamily="34" charset="0"/>
                <a:cs typeface="Verdana" panose="020B0604030504040204" pitchFamily="34" charset="0"/>
              </a:rPr>
              <a:t> </a:t>
            </a:r>
            <a:r>
              <a:rPr lang="it-IT" sz="1800" dirty="0" smtClean="0">
                <a:latin typeface="Verdana" panose="020B0604030504040204" pitchFamily="34" charset="0"/>
                <a:ea typeface="Verdana" panose="020B0604030504040204" pitchFamily="34" charset="0"/>
                <a:cs typeface="Verdana" panose="020B0604030504040204" pitchFamily="34" charset="0"/>
              </a:rPr>
              <a:t>Imperiali, </a:t>
            </a:r>
            <a:r>
              <a:rPr lang="it-IT" sz="1800" dirty="0">
                <a:latin typeface="Verdana" panose="020B0604030504040204" pitchFamily="34" charset="0"/>
                <a:ea typeface="Verdana" panose="020B0604030504040204" pitchFamily="34" charset="0"/>
                <a:cs typeface="Verdana" panose="020B0604030504040204" pitchFamily="34" charset="0"/>
              </a:rPr>
              <a:t>Codice della Privacy, Milano, 2005, </a:t>
            </a:r>
            <a:r>
              <a:rPr lang="it-IT" sz="1800" dirty="0" smtClean="0">
                <a:latin typeface="Verdana" panose="020B0604030504040204" pitchFamily="34" charset="0"/>
                <a:ea typeface="Verdana" panose="020B0604030504040204" pitchFamily="34" charset="0"/>
                <a:cs typeface="Verdana" panose="020B0604030504040204" pitchFamily="34" charset="0"/>
              </a:rPr>
              <a:t>p. 102</a:t>
            </a:r>
            <a:endParaRPr lang="it-IT" sz="1800" dirty="0">
              <a:latin typeface="Verdana" panose="020B0604030504040204" pitchFamily="34" charset="0"/>
              <a:ea typeface="Verdana" panose="020B0604030504040204" pitchFamily="34" charset="0"/>
              <a:cs typeface="Verdana" panose="020B0604030504040204" pitchFamily="34" charset="0"/>
            </a:endParaRPr>
          </a:p>
          <a:p>
            <a:pPr marL="571500" indent="-571500" algn="l">
              <a:buFont typeface="Arial" panose="020B0604020202020204" pitchFamily="34" charset="0"/>
              <a:buChar char="•"/>
            </a:pPr>
            <a:endParaRPr lang="it-IT" sz="1800" dirty="0">
              <a:latin typeface="Verdana" panose="020B0604030504040204" pitchFamily="34" charset="0"/>
              <a:ea typeface="Verdana" panose="020B0604030504040204" pitchFamily="34" charset="0"/>
              <a:cs typeface="Verdana" panose="020B0604030504040204" pitchFamily="34" charset="0"/>
            </a:endParaRPr>
          </a:p>
        </p:txBody>
      </p:sp>
      <p:sp>
        <p:nvSpPr>
          <p:cNvPr id="6" name="Segnaposto data 3"/>
          <p:cNvSpPr>
            <a:spLocks noGrp="1"/>
          </p:cNvSpPr>
          <p:nvPr>
            <p:ph type="dt" sz="half" idx="10"/>
          </p:nvPr>
        </p:nvSpPr>
        <p:spPr>
          <a:xfrm>
            <a:off x="-1" y="6570482"/>
            <a:ext cx="3902697" cy="274801"/>
          </a:xfrm>
        </p:spPr>
        <p:txBody>
          <a:bodyPr/>
          <a:lstStyle>
            <a:lvl1pPr>
              <a:defRPr>
                <a:solidFill>
                  <a:srgbClr val="990033"/>
                </a:solidFill>
                <a:latin typeface="Estrangelo Edessa" panose="03080600000000000000" pitchFamily="66" charset="0"/>
                <a:ea typeface="Verdana" panose="020B0604030504040204" pitchFamily="34" charset="0"/>
                <a:cs typeface="Estrangelo Edessa" panose="03080600000000000000" pitchFamily="66" charset="0"/>
              </a:defRPr>
            </a:lvl1pPr>
          </a:lstStyle>
          <a:p>
            <a:r>
              <a:rPr lang="it-IT" dirty="0" smtClean="0"/>
              <a:t>Diego Giorio - e-privacy XVII (2015)  ROMA 2 luglio 2015</a:t>
            </a:r>
            <a:endParaRPr lang="it-IT" dirty="0"/>
          </a:p>
        </p:txBody>
      </p:sp>
    </p:spTree>
    <p:extLst>
      <p:ext uri="{BB962C8B-B14F-4D97-AF65-F5344CB8AC3E}">
        <p14:creationId xmlns:p14="http://schemas.microsoft.com/office/powerpoint/2010/main" val="340660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80998" y="2994211"/>
            <a:ext cx="11273119" cy="1674041"/>
          </a:xfrm>
        </p:spPr>
        <p:txBody>
          <a:bodyPr>
            <a:normAutofit/>
          </a:bodyPr>
          <a:lstStyle/>
          <a:p>
            <a:r>
              <a:rPr lang="it-IT" sz="3600" dirty="0" smtClean="0"/>
              <a:t>Opportunità e difficoltà</a:t>
            </a:r>
            <a:endParaRPr lang="it-IT" sz="1600" dirty="0"/>
          </a:p>
          <a:p>
            <a:pPr marL="571500" indent="-571500" algn="l">
              <a:buFont typeface="Arial" panose="020B0604020202020204" pitchFamily="34" charset="0"/>
              <a:buChar char="•"/>
            </a:pPr>
            <a:endParaRPr lang="it-IT" sz="3600" dirty="0"/>
          </a:p>
        </p:txBody>
      </p:sp>
      <p:sp>
        <p:nvSpPr>
          <p:cNvPr id="4" name="Segnaposto data 3"/>
          <p:cNvSpPr>
            <a:spLocks noGrp="1"/>
          </p:cNvSpPr>
          <p:nvPr>
            <p:ph type="dt" sz="half" idx="10"/>
          </p:nvPr>
        </p:nvSpPr>
        <p:spPr>
          <a:xfrm>
            <a:off x="-1" y="6570482"/>
            <a:ext cx="3902697" cy="274801"/>
          </a:xfrm>
        </p:spPr>
        <p:txBody>
          <a:bodyPr/>
          <a:lstStyle>
            <a:lvl1pPr>
              <a:defRPr>
                <a:solidFill>
                  <a:srgbClr val="990033"/>
                </a:solidFill>
                <a:latin typeface="Estrangelo Edessa" panose="03080600000000000000" pitchFamily="66" charset="0"/>
                <a:ea typeface="Verdana" panose="020B0604030504040204" pitchFamily="34" charset="0"/>
                <a:cs typeface="Estrangelo Edessa" panose="03080600000000000000" pitchFamily="66" charset="0"/>
              </a:defRPr>
            </a:lvl1pPr>
          </a:lstStyle>
          <a:p>
            <a:r>
              <a:rPr lang="it-IT" dirty="0" smtClean="0"/>
              <a:t>Diego Giorio - e-privacy XVII (2015)  ROMA 2 luglio 2015</a:t>
            </a:r>
            <a:endParaRPr lang="it-IT" dirty="0"/>
          </a:p>
        </p:txBody>
      </p:sp>
    </p:spTree>
    <p:extLst>
      <p:ext uri="{BB962C8B-B14F-4D97-AF65-F5344CB8AC3E}">
        <p14:creationId xmlns:p14="http://schemas.microsoft.com/office/powerpoint/2010/main" val="3330250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34992" y="179294"/>
            <a:ext cx="7744114"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 Occasioni di progresso</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340658" y="1864659"/>
            <a:ext cx="11654117" cy="4052047"/>
          </a:xfrm>
        </p:spPr>
        <p:txBody>
          <a:bodyPr>
            <a:normAutofit/>
          </a:bodyPr>
          <a:lstStyle/>
          <a:p>
            <a:r>
              <a:rPr lang="it-IT" dirty="0" smtClean="0"/>
              <a:t>Il </a:t>
            </a:r>
            <a:r>
              <a:rPr lang="it-IT" dirty="0" err="1" smtClean="0"/>
              <a:t>D.Lgs.</a:t>
            </a:r>
            <a:r>
              <a:rPr lang="it-IT" dirty="0" smtClean="0"/>
              <a:t> 33/13 precede un obbligo di pubblicazione definita e strutturata</a:t>
            </a:r>
            <a:r>
              <a:rPr lang="it-IT" dirty="0"/>
              <a:t>. </a:t>
            </a:r>
            <a:r>
              <a:rPr lang="it-IT" sz="2000" dirty="0" smtClean="0"/>
              <a:t>(</a:t>
            </a:r>
            <a:r>
              <a:rPr lang="it-IT" sz="2000" dirty="0" err="1" smtClean="0"/>
              <a:t>All</a:t>
            </a:r>
            <a:r>
              <a:rPr lang="it-IT" sz="2000" dirty="0"/>
              <a:t>. 1 </a:t>
            </a:r>
            <a:r>
              <a:rPr lang="it-IT" sz="2000" dirty="0" err="1"/>
              <a:t>D.Lgs.</a:t>
            </a:r>
            <a:r>
              <a:rPr lang="it-IT" sz="2000" dirty="0"/>
              <a:t> </a:t>
            </a:r>
            <a:r>
              <a:rPr lang="it-IT" sz="2000" dirty="0" smtClean="0"/>
              <a:t>33/13)</a:t>
            </a:r>
          </a:p>
          <a:p>
            <a:r>
              <a:rPr lang="it-IT" dirty="0" smtClean="0"/>
              <a:t>Per adeguarsi molti Enti hanno elevato la dotazione tecnologica.</a:t>
            </a:r>
          </a:p>
          <a:p>
            <a:r>
              <a:rPr lang="it-IT" dirty="0" smtClean="0"/>
              <a:t>Sistemi integrati gestiscono protocollo, iter di approvazione delle delibere o determine, pubblicazione sul WEB.</a:t>
            </a:r>
          </a:p>
          <a:p>
            <a:r>
              <a:rPr lang="it-IT" dirty="0" smtClean="0"/>
              <a:t>Altre innovazioni, soprattutto quando il personale scarseggia, possono essere implementate per ottemperare agli obblighi senza dispendio di risorse.</a:t>
            </a:r>
          </a:p>
          <a:p>
            <a:endParaRPr lang="it-IT" dirty="0" smtClean="0"/>
          </a:p>
        </p:txBody>
      </p:sp>
    </p:spTree>
    <p:extLst>
      <p:ext uri="{BB962C8B-B14F-4D97-AF65-F5344CB8AC3E}">
        <p14:creationId xmlns:p14="http://schemas.microsoft.com/office/powerpoint/2010/main" val="348948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34992" y="179294"/>
            <a:ext cx="7744114" cy="1200329"/>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 Occasioni di progresso:</a:t>
            </a:r>
          </a:p>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consapevolezza e bilanciamento</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340658" y="1739153"/>
            <a:ext cx="11654117" cy="4948518"/>
          </a:xfrm>
        </p:spPr>
        <p:txBody>
          <a:bodyPr>
            <a:normAutofit/>
          </a:bodyPr>
          <a:lstStyle/>
          <a:p>
            <a:r>
              <a:rPr lang="it-IT" dirty="0" smtClean="0"/>
              <a:t>L'attività dell'Ente dev'essere pubblica, trasparente.</a:t>
            </a:r>
          </a:p>
          <a:p>
            <a:r>
              <a:rPr lang="it-IT" dirty="0" smtClean="0"/>
              <a:t>Un Comune è stato sanzionato di 20mila euro per aver pubblicato il destinatario di un TSO.</a:t>
            </a:r>
          </a:p>
          <a:p>
            <a:r>
              <a:rPr lang="it-IT" dirty="0" smtClean="0"/>
              <a:t>Giusto l'obbligo di pubblicazione generico, sbagliato pubblicare il nominativo</a:t>
            </a:r>
            <a:r>
              <a:rPr lang="it-IT" dirty="0"/>
              <a:t>. </a:t>
            </a:r>
            <a:endParaRPr lang="it-IT" dirty="0" smtClean="0"/>
          </a:p>
          <a:p>
            <a:r>
              <a:rPr lang="it-IT" dirty="0" smtClean="0"/>
              <a:t>Come sbagliato è pubblicare i destinatari di benefici economici di modesta entità, o dai quali possa essere desunto lo stato di salute</a:t>
            </a:r>
            <a:r>
              <a:rPr lang="it-IT" dirty="0"/>
              <a:t>.</a:t>
            </a:r>
            <a:r>
              <a:rPr lang="it-IT" sz="2000" dirty="0"/>
              <a:t> (Art. 26 c. 2, </a:t>
            </a:r>
            <a:r>
              <a:rPr lang="it-IT" sz="2000" dirty="0" err="1"/>
              <a:t>D.Lgs.</a:t>
            </a:r>
            <a:r>
              <a:rPr lang="it-IT" sz="2000" dirty="0"/>
              <a:t> 33/13)</a:t>
            </a:r>
            <a:endParaRPr lang="it-IT" dirty="0"/>
          </a:p>
          <a:p>
            <a:pPr>
              <a:spcBef>
                <a:spcPts val="0"/>
              </a:spcBef>
            </a:pPr>
            <a:r>
              <a:rPr lang="it-IT" dirty="0" smtClean="0"/>
              <a:t>Diversa invece è la lotta all'evasione, </a:t>
            </a:r>
            <a:r>
              <a:rPr lang="it-IT" dirty="0"/>
              <a:t>considerata </a:t>
            </a:r>
            <a:r>
              <a:rPr lang="it-IT" dirty="0" smtClean="0"/>
              <a:t>dalla Corte di Cassazione più importante della </a:t>
            </a:r>
            <a:r>
              <a:rPr lang="it-IT" dirty="0" smtClean="0"/>
              <a:t>privacy. </a:t>
            </a:r>
            <a:endParaRPr lang="it-IT" dirty="0" smtClean="0"/>
          </a:p>
          <a:p>
            <a:pPr marL="0" indent="0">
              <a:spcBef>
                <a:spcPts val="0"/>
              </a:spcBef>
              <a:buNone/>
              <a:tabLst>
                <a:tab pos="268288" algn="l"/>
              </a:tabLst>
            </a:pPr>
            <a:r>
              <a:rPr lang="it-IT" sz="1800" dirty="0"/>
              <a:t>	</a:t>
            </a:r>
            <a:r>
              <a:rPr lang="it-IT" sz="1800" dirty="0" smtClean="0"/>
              <a:t>(</a:t>
            </a:r>
            <a:r>
              <a:rPr lang="it-IT" sz="1800" dirty="0" err="1"/>
              <a:t>Cass</a:t>
            </a:r>
            <a:r>
              <a:rPr lang="it-IT" sz="1800" dirty="0"/>
              <a:t>. </a:t>
            </a:r>
            <a:r>
              <a:rPr lang="it-IT" sz="1800" dirty="0" smtClean="0"/>
              <a:t>Ordinanze </a:t>
            </a:r>
            <a:r>
              <a:rPr lang="it-IT" sz="1800" dirty="0"/>
              <a:t>8605/15 e 8606/15 del 28/4/2015)</a:t>
            </a:r>
          </a:p>
        </p:txBody>
      </p:sp>
    </p:spTree>
    <p:extLst>
      <p:ext uri="{BB962C8B-B14F-4D97-AF65-F5344CB8AC3E}">
        <p14:creationId xmlns:p14="http://schemas.microsoft.com/office/powerpoint/2010/main" val="233505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75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75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750" fill="hold"/>
                                        <p:tgtEl>
                                          <p:spTgt spid="5">
                                            <p:txEl>
                                              <p:pRg st="4" end="4"/>
                                            </p:txEl>
                                          </p:spTgt>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75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6" dur="75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34992" y="179294"/>
            <a:ext cx="7744114" cy="1200329"/>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 Occasioni di progresso:</a:t>
            </a:r>
          </a:p>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consapevolezza e bilanciamento</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352690" y="1584160"/>
            <a:ext cx="11654117" cy="4948518"/>
          </a:xfrm>
        </p:spPr>
        <p:txBody>
          <a:bodyPr>
            <a:normAutofit lnSpcReduction="10000"/>
          </a:bodyPr>
          <a:lstStyle/>
          <a:p>
            <a:r>
              <a:rPr lang="it-IT" dirty="0" smtClean="0"/>
              <a:t>Altro caso interessante viene dalla sanzione di 75mila euro comminata ad un Comune:</a:t>
            </a:r>
          </a:p>
          <a:p>
            <a:pPr lvl="1">
              <a:buFont typeface="Wingdings" panose="05000000000000000000" pitchFamily="2" charset="2"/>
              <a:buChar char="§"/>
            </a:pPr>
            <a:r>
              <a:rPr lang="it-IT" dirty="0" smtClean="0"/>
              <a:t>Un uomo cambia sesso e diviene donna.</a:t>
            </a:r>
          </a:p>
          <a:p>
            <a:pPr lvl="1">
              <a:buFont typeface="Wingdings" panose="05000000000000000000" pitchFamily="2" charset="2"/>
              <a:buChar char="§"/>
            </a:pPr>
            <a:r>
              <a:rPr lang="it-IT" dirty="0" smtClean="0"/>
              <a:t>Vengono aggiornati i dati elettorali.</a:t>
            </a:r>
          </a:p>
          <a:p>
            <a:pPr lvl="1">
              <a:buFont typeface="Wingdings" panose="05000000000000000000" pitchFamily="2" charset="2"/>
              <a:buChar char="§"/>
            </a:pPr>
            <a:r>
              <a:rPr lang="it-IT" dirty="0" smtClean="0"/>
              <a:t>Cambia residenza.</a:t>
            </a:r>
          </a:p>
          <a:p>
            <a:pPr lvl="1">
              <a:buFont typeface="Wingdings" panose="05000000000000000000" pitchFamily="2" charset="2"/>
              <a:buChar char="§"/>
            </a:pPr>
            <a:r>
              <a:rPr lang="it-IT" dirty="0" smtClean="0"/>
              <a:t>Viene trasferito l'intero fascicolo elettorale.</a:t>
            </a:r>
          </a:p>
          <a:p>
            <a:pPr lvl="1">
              <a:buFont typeface="Wingdings" panose="05000000000000000000" pitchFamily="2" charset="2"/>
              <a:buChar char="§"/>
            </a:pPr>
            <a:r>
              <a:rPr lang="it-IT" dirty="0" smtClean="0"/>
              <a:t>Anche se si tratta di un atto d'ufficio, si viola il principio di necessità.</a:t>
            </a:r>
          </a:p>
          <a:p>
            <a:r>
              <a:rPr lang="it-IT" dirty="0" smtClean="0"/>
              <a:t>In pratica è una forma di diritto all'oblio.</a:t>
            </a:r>
          </a:p>
          <a:p>
            <a:r>
              <a:rPr lang="it-IT" dirty="0" smtClean="0"/>
              <a:t>Per fortuna ora i fascicoli elettorali sono elettronici: è impossibile trasferire dati superflui.</a:t>
            </a:r>
          </a:p>
          <a:p>
            <a:r>
              <a:rPr lang="it-IT" dirty="0" smtClean="0"/>
              <a:t>Inoltre occorre fare attenzione a come si protocolla, per non rivelare dati riservati semplicemente dal titolo.</a:t>
            </a:r>
            <a:endParaRPr lang="it-IT" dirty="0"/>
          </a:p>
        </p:txBody>
      </p:sp>
    </p:spTree>
    <p:extLst>
      <p:ext uri="{BB962C8B-B14F-4D97-AF65-F5344CB8AC3E}">
        <p14:creationId xmlns:p14="http://schemas.microsoft.com/office/powerpoint/2010/main" val="320922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75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75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75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75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75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75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75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75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75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34992" y="179294"/>
            <a:ext cx="7744114" cy="1200329"/>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 Occasioni di progresso:</a:t>
            </a:r>
          </a:p>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consapevolezza e bilanciamento</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340658" y="2008094"/>
            <a:ext cx="11654117" cy="3771310"/>
          </a:xfrm>
        </p:spPr>
        <p:txBody>
          <a:bodyPr>
            <a:normAutofit/>
          </a:bodyPr>
          <a:lstStyle/>
          <a:p>
            <a:r>
              <a:rPr lang="it-IT" dirty="0" smtClean="0"/>
              <a:t>Aree grigie ne restano comunque tante.</a:t>
            </a:r>
          </a:p>
          <a:p>
            <a:r>
              <a:rPr lang="it-IT" dirty="0" smtClean="0"/>
              <a:t>Ad esempio, un pubblico dipendente non può prendere decisioni in conflitto di interesse proprio, del coniuge o di parenti stretti</a:t>
            </a:r>
            <a:r>
              <a:rPr lang="it-IT" dirty="0"/>
              <a:t>. </a:t>
            </a:r>
            <a:r>
              <a:rPr lang="it-IT" sz="2000" dirty="0"/>
              <a:t>(</a:t>
            </a:r>
            <a:r>
              <a:rPr lang="it-IT" sz="2000" dirty="0" smtClean="0"/>
              <a:t>art</a:t>
            </a:r>
            <a:r>
              <a:rPr lang="it-IT" sz="2000" dirty="0"/>
              <a:t>. 6 c. 2 D.P.R. </a:t>
            </a:r>
            <a:r>
              <a:rPr lang="it-IT" sz="2000" dirty="0" smtClean="0"/>
              <a:t>62/13)</a:t>
            </a:r>
          </a:p>
          <a:p>
            <a:pPr>
              <a:spcBef>
                <a:spcPts val="0"/>
              </a:spcBef>
            </a:pPr>
            <a:r>
              <a:rPr lang="it-IT" dirty="0" smtClean="0"/>
              <a:t>Giusto il principio, ma mia moglie è avvocato e, secondo il codice deontologico forense, non può far conoscere i propri clienti</a:t>
            </a:r>
            <a:r>
              <a:rPr lang="it-IT" dirty="0"/>
              <a:t>. </a:t>
            </a:r>
            <a:endParaRPr lang="it-IT" dirty="0" smtClean="0"/>
          </a:p>
          <a:p>
            <a:pPr marL="0" indent="0">
              <a:spcBef>
                <a:spcPts val="0"/>
              </a:spcBef>
              <a:buNone/>
              <a:tabLst>
                <a:tab pos="268288" algn="l"/>
              </a:tabLst>
            </a:pPr>
            <a:r>
              <a:rPr lang="it-IT" sz="2000" dirty="0"/>
              <a:t>	</a:t>
            </a:r>
            <a:r>
              <a:rPr lang="it-IT" sz="2000" dirty="0" smtClean="0"/>
              <a:t>(</a:t>
            </a:r>
            <a:r>
              <a:rPr lang="it-IT" sz="2000" dirty="0"/>
              <a:t>Codice deontologico forense artt. 9 e </a:t>
            </a:r>
            <a:r>
              <a:rPr lang="it-IT" sz="2000" dirty="0" smtClean="0"/>
              <a:t>17)</a:t>
            </a:r>
          </a:p>
          <a:p>
            <a:r>
              <a:rPr lang="it-IT" dirty="0" smtClean="0"/>
              <a:t>Io non posso quindi prendere decisioni che riguardino clienti di mia moglie, ma non posso sapere chi sono.</a:t>
            </a:r>
            <a:endParaRPr lang="it-IT" dirty="0"/>
          </a:p>
        </p:txBody>
      </p:sp>
    </p:spTree>
    <p:extLst>
      <p:ext uri="{BB962C8B-B14F-4D97-AF65-F5344CB8AC3E}">
        <p14:creationId xmlns:p14="http://schemas.microsoft.com/office/powerpoint/2010/main" val="231970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75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75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099133" y="233082"/>
            <a:ext cx="7744114"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 Considerazioni conclusive</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pic>
        <p:nvPicPr>
          <p:cNvPr id="2" name="Segnaposto contenuto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6378" y="1184088"/>
            <a:ext cx="10619664" cy="5270500"/>
          </a:xfrm>
        </p:spPr>
      </p:pic>
    </p:spTree>
    <p:extLst>
      <p:ext uri="{BB962C8B-B14F-4D97-AF65-F5344CB8AC3E}">
        <p14:creationId xmlns:p14="http://schemas.microsoft.com/office/powerpoint/2010/main" val="231583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099133" y="233082"/>
            <a:ext cx="7744114"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 Considerazioni conclusive</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340658" y="1739153"/>
            <a:ext cx="11654117" cy="4948518"/>
          </a:xfrm>
        </p:spPr>
        <p:txBody>
          <a:bodyPr>
            <a:normAutofit/>
          </a:bodyPr>
          <a:lstStyle/>
          <a:p>
            <a:r>
              <a:rPr lang="it-IT" dirty="0" smtClean="0"/>
              <a:t>Recenti studi teorizzano che l'esplosione cambriana sia stata provocata dall'aumento della trasparenza degli oceani.</a:t>
            </a:r>
          </a:p>
          <a:p>
            <a:r>
              <a:rPr lang="it-IT" dirty="0" smtClean="0"/>
              <a:t>La visibilità ha costretto prede e predatori a sviluppare nuovi comportamenti, nuovi strumenti di caccia e di difesa.</a:t>
            </a:r>
          </a:p>
          <a:p>
            <a:r>
              <a:rPr lang="it-IT" dirty="0" smtClean="0"/>
              <a:t>Analogamente, la società di oggi è resa trasparente dall'utilizzo pervasivo di Internet, dei </a:t>
            </a:r>
            <a:r>
              <a:rPr lang="it-IT" i="1" dirty="0" smtClean="0"/>
              <a:t>Social Network</a:t>
            </a:r>
            <a:r>
              <a:rPr lang="it-IT" dirty="0" smtClean="0"/>
              <a:t>, dei droni.</a:t>
            </a:r>
          </a:p>
          <a:p>
            <a:r>
              <a:rPr lang="it-IT" dirty="0" smtClean="0"/>
              <a:t>Gli stessi esperti, tanto di informatica quanto di sociologia, faticano a tenere il passo.</a:t>
            </a:r>
            <a:endParaRPr lang="it-IT" dirty="0"/>
          </a:p>
        </p:txBody>
      </p:sp>
    </p:spTree>
    <p:extLst>
      <p:ext uri="{BB962C8B-B14F-4D97-AF65-F5344CB8AC3E}">
        <p14:creationId xmlns:p14="http://schemas.microsoft.com/office/powerpoint/2010/main" val="408107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099133" y="233082"/>
            <a:ext cx="7744114"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 Considerazioni conclusive</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340658" y="1380565"/>
            <a:ext cx="11654117" cy="5307106"/>
          </a:xfrm>
        </p:spPr>
        <p:txBody>
          <a:bodyPr>
            <a:normAutofit/>
          </a:bodyPr>
          <a:lstStyle/>
          <a:p>
            <a:r>
              <a:rPr lang="it-IT" dirty="0"/>
              <a:t>La Pubblica Amministrazione, i singoli cittadini, le imprese non potranno che evolvere in forme varie e </a:t>
            </a:r>
            <a:r>
              <a:rPr lang="it-IT" dirty="0" smtClean="0"/>
              <a:t>fantasiose. </a:t>
            </a:r>
          </a:p>
          <a:p>
            <a:r>
              <a:rPr lang="it-IT" dirty="0" smtClean="0"/>
              <a:t>Sarà un modo di </a:t>
            </a:r>
            <a:r>
              <a:rPr lang="it-IT" dirty="0"/>
              <a:t>vincere la scommessa globale e non lasciarsi predare dai cacciatori di dati e di </a:t>
            </a:r>
            <a:r>
              <a:rPr lang="it-IT" dirty="0" smtClean="0"/>
              <a:t>intimità</a:t>
            </a:r>
            <a:r>
              <a:rPr lang="it-IT" dirty="0"/>
              <a:t>.</a:t>
            </a:r>
            <a:endParaRPr lang="it-IT" dirty="0" smtClean="0"/>
          </a:p>
          <a:p>
            <a:r>
              <a:rPr lang="it-IT" dirty="0" smtClean="0"/>
              <a:t>E' importante godere </a:t>
            </a:r>
            <a:r>
              <a:rPr lang="it-IT" dirty="0"/>
              <a:t>degli immensi benefici che la tecnologia può offrire, senza lasciarsi depredare della propria individualità e </a:t>
            </a:r>
            <a:r>
              <a:rPr lang="it-IT" dirty="0" smtClean="0"/>
              <a:t>dei propri sentimenti. </a:t>
            </a:r>
          </a:p>
          <a:p>
            <a:r>
              <a:rPr lang="it-IT" dirty="0" smtClean="0"/>
              <a:t>Ben </a:t>
            </a:r>
            <a:r>
              <a:rPr lang="it-IT" dirty="0"/>
              <a:t>vengano dunque occasioni </a:t>
            </a:r>
            <a:r>
              <a:rPr lang="it-IT" dirty="0" smtClean="0"/>
              <a:t>come questa, </a:t>
            </a:r>
            <a:r>
              <a:rPr lang="it-IT" smtClean="0"/>
              <a:t>che aiutino </a:t>
            </a:r>
            <a:r>
              <a:rPr lang="it-IT" dirty="0" smtClean="0"/>
              <a:t>ad imboccare linee evolutive efficienti </a:t>
            </a:r>
            <a:r>
              <a:rPr lang="it-IT" dirty="0"/>
              <a:t>per adattarsi alla nuova trasparenza di un mondo dove i confini fra reale e virtuale sono sempre più labili e confusi.</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265" y="5838825"/>
            <a:ext cx="2047875" cy="1019175"/>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9364" y="5695705"/>
            <a:ext cx="1362635" cy="1138201"/>
          </a:xfrm>
          <a:prstGeom prst="rect">
            <a:avLst/>
          </a:prstGeom>
        </p:spPr>
      </p:pic>
    </p:spTree>
    <p:extLst>
      <p:ext uri="{BB962C8B-B14F-4D97-AF65-F5344CB8AC3E}">
        <p14:creationId xmlns:p14="http://schemas.microsoft.com/office/powerpoint/2010/main" val="332064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75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125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99133" y="3523128"/>
            <a:ext cx="7744114" cy="1631216"/>
          </a:xfrm>
          <a:prstGeom prst="rect">
            <a:avLst/>
          </a:prstGeom>
          <a:noFill/>
        </p:spPr>
        <p:txBody>
          <a:bodyPr wrap="square" lIns="91440" tIns="45720" rIns="91440" bIns="45720">
            <a:spAutoFit/>
          </a:bodyPr>
          <a:lstStyle/>
          <a:p>
            <a:pPr algn="ctr"/>
            <a:r>
              <a:rPr lang="it-IT" sz="3600" dirty="0">
                <a:solidFill>
                  <a:srgbClr val="990033"/>
                </a:solidFill>
                <a:effectLst>
                  <a:outerShdw blurRad="50800" dist="50800" dir="5400000" algn="ctr" rotWithShape="0">
                    <a:srgbClr val="990033"/>
                  </a:outerShdw>
                </a:effectLst>
                <a:latin typeface="Arial Black" panose="020B0A04020102020204" pitchFamily="34" charset="0"/>
                <a:ea typeface="+mj-ea"/>
                <a:cs typeface="Aharoni" panose="02010803020104030203" pitchFamily="2" charset="-79"/>
              </a:rPr>
              <a:t> </a:t>
            </a:r>
            <a:r>
              <a:rPr lang="it-IT" sz="3600" dirty="0">
                <a:solidFill>
                  <a:srgbClr val="990033"/>
                </a:solidFill>
                <a:latin typeface="Arial Rounded MT Bold" panose="020F0704030504030204" pitchFamily="34" charset="0"/>
                <a:ea typeface="+mj-ea"/>
                <a:cs typeface="Aharoni" panose="02010803020104030203" pitchFamily="2" charset="-79"/>
              </a:rPr>
              <a:t>Diego </a:t>
            </a:r>
            <a:r>
              <a:rPr lang="it-IT" sz="3600" dirty="0" err="1">
                <a:solidFill>
                  <a:srgbClr val="990033"/>
                </a:solidFill>
                <a:latin typeface="Arial Rounded MT Bold" panose="020F0704030504030204" pitchFamily="34" charset="0"/>
                <a:ea typeface="+mj-ea"/>
                <a:cs typeface="Aharoni" panose="02010803020104030203" pitchFamily="2" charset="-79"/>
              </a:rPr>
              <a:t>Giorio</a:t>
            </a:r>
            <a:endParaRPr lang="it-IT" sz="3600" dirty="0">
              <a:solidFill>
                <a:srgbClr val="990033"/>
              </a:solidFill>
              <a:latin typeface="Arial Rounded MT Bold" panose="020F0704030504030204" pitchFamily="34" charset="0"/>
              <a:ea typeface="+mj-ea"/>
              <a:cs typeface="Aharoni" panose="02010803020104030203" pitchFamily="2" charset="-79"/>
            </a:endParaRPr>
          </a:p>
          <a:p>
            <a:pPr algn="ctr"/>
            <a:endParaRPr lang="it-IT" sz="3200" dirty="0">
              <a:solidFill>
                <a:srgbClr val="990033"/>
              </a:solidFill>
              <a:effectLst>
                <a:outerShdw blurRad="50800" dist="50800" dir="5400000" algn="ctr" rotWithShape="0">
                  <a:srgbClr val="990033"/>
                </a:outerShdw>
              </a:effectLst>
              <a:latin typeface="Arial Rounded MT Bold" panose="020F0704030504030204" pitchFamily="34" charset="0"/>
              <a:ea typeface="+mj-ea"/>
              <a:cs typeface="Aharoni" panose="02010803020104030203" pitchFamily="2" charset="-79"/>
            </a:endParaRPr>
          </a:p>
          <a:p>
            <a:pPr algn="ctr"/>
            <a:r>
              <a:rPr lang="it-IT" sz="2800" dirty="0">
                <a:solidFill>
                  <a:srgbClr val="990033"/>
                </a:solidFill>
                <a:latin typeface="Arial Rounded MT Bold" panose="020F0704030504030204" pitchFamily="34" charset="0"/>
                <a:ea typeface="+mj-ea"/>
                <a:cs typeface="Aharoni" panose="02010803020104030203" pitchFamily="2" charset="-79"/>
              </a:rPr>
              <a:t>diegio@diegogiorio.com</a:t>
            </a:r>
          </a:p>
        </p:txBody>
      </p:sp>
      <p:sp>
        <p:nvSpPr>
          <p:cNvPr id="7" name="Titolo 6"/>
          <p:cNvSpPr>
            <a:spLocks noGrp="1"/>
          </p:cNvSpPr>
          <p:nvPr>
            <p:ph type="ctrTitle"/>
          </p:nvPr>
        </p:nvSpPr>
        <p:spPr>
          <a:xfrm>
            <a:off x="1524000" y="870596"/>
            <a:ext cx="9144000" cy="2387600"/>
          </a:xfrm>
        </p:spPr>
        <p:txBody>
          <a:bodyPr/>
          <a:lstStyle/>
          <a:p>
            <a:r>
              <a:rPr lang="it-IT" dirty="0" smtClean="0"/>
              <a:t>Grazie per l'attenzione</a:t>
            </a:r>
            <a:endParaRPr lang="it-IT" dirty="0"/>
          </a:p>
        </p:txBody>
      </p:sp>
    </p:spTree>
    <p:extLst>
      <p:ext uri="{BB962C8B-B14F-4D97-AF65-F5344CB8AC3E}">
        <p14:creationId xmlns:p14="http://schemas.microsoft.com/office/powerpoint/2010/main" val="2696334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80998" y="2994211"/>
            <a:ext cx="11273119" cy="1674041"/>
          </a:xfrm>
        </p:spPr>
        <p:txBody>
          <a:bodyPr>
            <a:normAutofit/>
          </a:bodyPr>
          <a:lstStyle/>
          <a:p>
            <a:r>
              <a:rPr lang="it-IT" sz="3600" dirty="0" smtClean="0"/>
              <a:t>Parole in libertà (vigilata)</a:t>
            </a:r>
            <a:endParaRPr lang="it-IT" sz="1600" dirty="0"/>
          </a:p>
          <a:p>
            <a:pPr marL="571500" indent="-571500" algn="l">
              <a:buFont typeface="Arial" panose="020B0604020202020204" pitchFamily="34" charset="0"/>
              <a:buChar char="•"/>
            </a:pPr>
            <a:endParaRPr lang="it-IT" sz="3600" dirty="0"/>
          </a:p>
        </p:txBody>
      </p:sp>
      <p:sp>
        <p:nvSpPr>
          <p:cNvPr id="5" name="Segnaposto data 3"/>
          <p:cNvSpPr>
            <a:spLocks noGrp="1"/>
          </p:cNvSpPr>
          <p:nvPr>
            <p:ph type="dt" sz="half" idx="10"/>
          </p:nvPr>
        </p:nvSpPr>
        <p:spPr>
          <a:xfrm>
            <a:off x="-1" y="6570482"/>
            <a:ext cx="3902697" cy="274801"/>
          </a:xfrm>
        </p:spPr>
        <p:txBody>
          <a:bodyPr/>
          <a:lstStyle>
            <a:lvl1pPr>
              <a:defRPr>
                <a:solidFill>
                  <a:srgbClr val="990033"/>
                </a:solidFill>
                <a:latin typeface="Estrangelo Edessa" panose="03080600000000000000" pitchFamily="66" charset="0"/>
                <a:ea typeface="Verdana" panose="020B0604030504040204" pitchFamily="34" charset="0"/>
                <a:cs typeface="Estrangelo Edessa" panose="03080600000000000000" pitchFamily="66" charset="0"/>
              </a:defRPr>
            </a:lvl1pPr>
          </a:lstStyle>
          <a:p>
            <a:r>
              <a:rPr lang="it-IT" dirty="0" smtClean="0"/>
              <a:t>Diego Giorio - e-privacy XVII (2015)  ROMA 2 luglio 2015</a:t>
            </a:r>
            <a:endParaRPr lang="it-IT" dirty="0"/>
          </a:p>
        </p:txBody>
      </p:sp>
    </p:spTree>
    <p:extLst>
      <p:ext uri="{BB962C8B-B14F-4D97-AF65-F5344CB8AC3E}">
        <p14:creationId xmlns:p14="http://schemas.microsoft.com/office/powerpoint/2010/main" val="1680484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5378" y="4173740"/>
            <a:ext cx="4046621" cy="2684259"/>
          </a:xfrm>
          <a:prstGeom prst="rect">
            <a:avLst/>
          </a:prstGeom>
        </p:spPr>
      </p:pic>
      <p:sp>
        <p:nvSpPr>
          <p:cNvPr id="2" name="Segnaposto contenuto 1"/>
          <p:cNvSpPr>
            <a:spLocks noGrp="1"/>
          </p:cNvSpPr>
          <p:nvPr>
            <p:ph idx="1"/>
          </p:nvPr>
        </p:nvSpPr>
        <p:spPr>
          <a:xfrm>
            <a:off x="300789" y="2743200"/>
            <a:ext cx="11526253" cy="2021306"/>
          </a:xfrm>
        </p:spPr>
        <p:txBody>
          <a:bodyPr>
            <a:normAutofit/>
          </a:bodyPr>
          <a:lstStyle/>
          <a:p>
            <a:r>
              <a:rPr lang="it-IT" dirty="0">
                <a:latin typeface="Arial Rounded MT Bold" panose="020F0704030504030204" pitchFamily="34" charset="0"/>
              </a:rPr>
              <a:t>Dal latino trans, “attraverso” e pareo, “mostrarsi, apparire”.</a:t>
            </a:r>
          </a:p>
          <a:p>
            <a:r>
              <a:rPr lang="it-IT" dirty="0">
                <a:latin typeface="Arial Rounded MT Bold" panose="020F0704030504030204" pitchFamily="34" charset="0"/>
              </a:rPr>
              <a:t>Anche dal greco </a:t>
            </a:r>
            <a:r>
              <a:rPr lang="el-GR" dirty="0">
                <a:latin typeface="Arial Rounded MT Bold" panose="020F0704030504030204" pitchFamily="34" charset="0"/>
              </a:rPr>
              <a:t>φαίνω</a:t>
            </a:r>
            <a:r>
              <a:rPr lang="it-IT" dirty="0">
                <a:latin typeface="Arial Rounded MT Bold" panose="020F0704030504030204" pitchFamily="34" charset="0"/>
              </a:rPr>
              <a:t>.</a:t>
            </a:r>
          </a:p>
          <a:p>
            <a:r>
              <a:rPr lang="it-IT" dirty="0">
                <a:latin typeface="Arial Rounded MT Bold" panose="020F0704030504030204" pitchFamily="34" charset="0"/>
              </a:rPr>
              <a:t>Un’amministrazione pubblica trasparente si mette in mostra, si fa vedere, come in una casa di vetro.</a:t>
            </a:r>
          </a:p>
        </p:txBody>
      </p:sp>
      <p:sp>
        <p:nvSpPr>
          <p:cNvPr id="3" name="Rettangolo 2"/>
          <p:cNvSpPr/>
          <p:nvPr/>
        </p:nvSpPr>
        <p:spPr>
          <a:xfrm>
            <a:off x="2601157" y="227187"/>
            <a:ext cx="6649375"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TRASPARENZA</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4" name="Rettangolo 3"/>
          <p:cNvSpPr/>
          <p:nvPr/>
        </p:nvSpPr>
        <p:spPr>
          <a:xfrm>
            <a:off x="300788" y="1249053"/>
            <a:ext cx="11526253" cy="1421928"/>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it-IT" sz="3200" dirty="0">
                <a:solidFill>
                  <a:srgbClr val="990033"/>
                </a:solidFill>
                <a:effectLst>
                  <a:outerShdw blurRad="50800" dist="38100" dir="2700000" algn="tl" rotWithShape="0">
                    <a:srgbClr val="FFA41D">
                      <a:alpha val="40000"/>
                    </a:srgbClr>
                  </a:outerShdw>
                </a:effectLst>
                <a:latin typeface="Arial Rounded MT Bold" panose="020F0704030504030204" pitchFamily="34" charset="0"/>
                <a:ea typeface="Verdana" panose="020B0604030504040204" pitchFamily="34" charset="0"/>
                <a:cs typeface="Verdana" panose="020B0604030504040204" pitchFamily="34" charset="0"/>
              </a:rPr>
              <a:t>«Dove un superiore pubblico interesse non imponga un </a:t>
            </a:r>
            <a:r>
              <a:rPr lang="it-IT" sz="3200" b="1" dirty="0">
                <a:solidFill>
                  <a:srgbClr val="990033"/>
                </a:solidFill>
                <a:effectLst>
                  <a:outerShdw blurRad="50800" dist="38100" dir="2700000" algn="tl" rotWithShape="0">
                    <a:srgbClr val="FFA41D">
                      <a:alpha val="40000"/>
                    </a:srgbClr>
                  </a:outerShdw>
                </a:effectLst>
                <a:latin typeface="Arial Rounded MT Bold" panose="020F0704030504030204" pitchFamily="34" charset="0"/>
                <a:ea typeface="Verdana" panose="020B0604030504040204" pitchFamily="34" charset="0"/>
                <a:cs typeface="Verdana" panose="020B0604030504040204" pitchFamily="34" charset="0"/>
              </a:rPr>
              <a:t>momentaneo</a:t>
            </a:r>
            <a:r>
              <a:rPr lang="it-IT" sz="3200" dirty="0">
                <a:solidFill>
                  <a:srgbClr val="990033"/>
                </a:solidFill>
                <a:effectLst>
                  <a:outerShdw blurRad="50800" dist="38100" dir="2700000" algn="tl" rotWithShape="0">
                    <a:srgbClr val="FFA41D">
                      <a:alpha val="40000"/>
                    </a:srgbClr>
                  </a:outerShdw>
                </a:effectLst>
                <a:latin typeface="Arial Rounded MT Bold" panose="020F0704030504030204" pitchFamily="34" charset="0"/>
                <a:ea typeface="Verdana" panose="020B0604030504040204" pitchFamily="34" charset="0"/>
                <a:cs typeface="Verdana" panose="020B0604030504040204" pitchFamily="34" charset="0"/>
              </a:rPr>
              <a:t> segreto, la casa dell’amministrazione dovrebbe essere di vetro». </a:t>
            </a:r>
            <a:r>
              <a:rPr lang="it-IT" sz="2400" dirty="0">
                <a:solidFill>
                  <a:srgbClr val="990033"/>
                </a:solidFill>
                <a:effectLst>
                  <a:outerShdw blurRad="50800" dist="38100" dir="2700000" algn="tl" rotWithShape="0">
                    <a:srgbClr val="FFA41D">
                      <a:alpha val="40000"/>
                    </a:srgbClr>
                  </a:outerShdw>
                </a:effectLst>
                <a:latin typeface="Arial Rounded MT Bold" panose="020F0704030504030204" pitchFamily="34" charset="0"/>
                <a:ea typeface="Verdana" panose="020B0604030504040204" pitchFamily="34" charset="0"/>
                <a:cs typeface="Verdana" panose="020B0604030504040204" pitchFamily="34" charset="0"/>
              </a:rPr>
              <a:t>Filippo Turati (1908)</a:t>
            </a:r>
          </a:p>
        </p:txBody>
      </p:sp>
    </p:spTree>
    <p:extLst>
      <p:ext uri="{BB962C8B-B14F-4D97-AF65-F5344CB8AC3E}">
        <p14:creationId xmlns:p14="http://schemas.microsoft.com/office/powerpoint/2010/main" val="339960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85010" y="2034163"/>
            <a:ext cx="11806990" cy="2761128"/>
          </a:xfrm>
        </p:spPr>
        <p:txBody>
          <a:bodyPr>
            <a:normAutofit/>
          </a:bodyPr>
          <a:lstStyle/>
          <a:p>
            <a:r>
              <a:rPr lang="it-IT" dirty="0">
                <a:latin typeface="Arial Rounded MT Bold" panose="020F0704030504030204" pitchFamily="34" charset="0"/>
              </a:rPr>
              <a:t>Però un vetro è, di solito, trasparente da ambo i lati.</a:t>
            </a:r>
          </a:p>
          <a:p>
            <a:r>
              <a:rPr lang="it-IT" dirty="0">
                <a:latin typeface="Arial Rounded MT Bold" panose="020F0704030504030204" pitchFamily="34" charset="0"/>
              </a:rPr>
              <a:t>Una PA non deve solo farsi vedere, ma anche vedere ciò che accade nella società civile.</a:t>
            </a:r>
          </a:p>
          <a:p>
            <a:r>
              <a:rPr lang="it-IT" dirty="0">
                <a:latin typeface="Arial Rounded MT Bold" panose="020F0704030504030204" pitchFamily="34" charset="0"/>
              </a:rPr>
              <a:t>Il punto centrale è informare e farsi informare dai cittadini.</a:t>
            </a:r>
          </a:p>
          <a:p>
            <a:r>
              <a:rPr lang="it-IT" dirty="0">
                <a:latin typeface="Arial Rounded MT Bold" panose="020F0704030504030204" pitchFamily="34" charset="0"/>
              </a:rPr>
              <a:t>La pubblica amministrazione oggi comunica attraverso il WEB.</a:t>
            </a:r>
          </a:p>
        </p:txBody>
      </p:sp>
      <p:sp>
        <p:nvSpPr>
          <p:cNvPr id="3" name="Rettangolo 2"/>
          <p:cNvSpPr/>
          <p:nvPr/>
        </p:nvSpPr>
        <p:spPr>
          <a:xfrm>
            <a:off x="2601157" y="227187"/>
            <a:ext cx="6649375"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TRASPARENZA</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pic>
        <p:nvPicPr>
          <p:cNvPr id="8" name="Immagine 7"/>
          <p:cNvPicPr>
            <a:picLocks noChangeAspect="1"/>
          </p:cNvPicPr>
          <p:nvPr/>
        </p:nvPicPr>
        <p:blipFill>
          <a:blip r:embed="rId3"/>
          <a:stretch>
            <a:fillRect/>
          </a:stretch>
        </p:blipFill>
        <p:spPr>
          <a:xfrm>
            <a:off x="5655783" y="5955937"/>
            <a:ext cx="6171258" cy="902063"/>
          </a:xfrm>
          <a:prstGeom prst="rect">
            <a:avLst/>
          </a:prstGeom>
        </p:spPr>
      </p:pic>
    </p:spTree>
    <p:extLst>
      <p:ext uri="{BB962C8B-B14F-4D97-AF65-F5344CB8AC3E}">
        <p14:creationId xmlns:p14="http://schemas.microsoft.com/office/powerpoint/2010/main" val="262338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01157" y="227187"/>
            <a:ext cx="6649375"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Open data</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838200" y="1272988"/>
            <a:ext cx="10515600" cy="4903975"/>
          </a:xfrm>
        </p:spPr>
        <p:txBody>
          <a:bodyPr>
            <a:normAutofit/>
          </a:bodyPr>
          <a:lstStyle/>
          <a:p>
            <a:r>
              <a:rPr lang="it-IT" dirty="0">
                <a:latin typeface="Arial Rounded MT Bold" panose="020F0704030504030204" pitchFamily="34" charset="0"/>
              </a:rPr>
              <a:t>Gli Open </a:t>
            </a:r>
            <a:r>
              <a:rPr lang="it-IT" dirty="0" smtClean="0">
                <a:latin typeface="Arial Rounded MT Bold" panose="020F0704030504030204" pitchFamily="34" charset="0"/>
              </a:rPr>
              <a:t>Data </a:t>
            </a:r>
            <a:r>
              <a:rPr lang="it-IT" dirty="0">
                <a:latin typeface="Arial Rounded MT Bold" panose="020F0704030504030204" pitchFamily="34" charset="0"/>
              </a:rPr>
              <a:t>sono funzionali alla trasparenza.</a:t>
            </a:r>
          </a:p>
          <a:p>
            <a:r>
              <a:rPr lang="it-IT" dirty="0">
                <a:latin typeface="Arial Rounded MT Bold" panose="020F0704030504030204" pitchFamily="34" charset="0"/>
              </a:rPr>
              <a:t>Esprimono un diverso significato tecnico e politico.</a:t>
            </a:r>
          </a:p>
          <a:p>
            <a:r>
              <a:rPr lang="it-IT" dirty="0">
                <a:latin typeface="Arial Rounded MT Bold" panose="020F0704030504030204" pitchFamily="34" charset="0"/>
              </a:rPr>
              <a:t>Devono contenere dati anonimi ed aggregati.</a:t>
            </a:r>
          </a:p>
          <a:p>
            <a:r>
              <a:rPr lang="it-IT" dirty="0">
                <a:latin typeface="Arial Rounded MT Bold" panose="020F0704030504030204" pitchFamily="34" charset="0"/>
              </a:rPr>
              <a:t>Occorre fare attenzione che non sia possibile ricavare i nominativi.</a:t>
            </a:r>
          </a:p>
          <a:p>
            <a:r>
              <a:rPr lang="it-IT" dirty="0">
                <a:latin typeface="Arial Rounded MT Bold" panose="020F0704030504030204" pitchFamily="34" charset="0"/>
              </a:rPr>
              <a:t>Ma Open Data non è sempre sinonimo di trasparenza:</a:t>
            </a:r>
          </a:p>
          <a:p>
            <a:pPr lvl="1" defTabSz="896938">
              <a:buFont typeface="Wingdings" panose="05000000000000000000" pitchFamily="2" charset="2"/>
              <a:buChar char="§"/>
            </a:pPr>
            <a:r>
              <a:rPr lang="it-IT" dirty="0">
                <a:latin typeface="Arial Rounded MT Bold" panose="020F0704030504030204" pitchFamily="34" charset="0"/>
              </a:rPr>
              <a:t>Si può essere "aperti" anche se il dato richiede un po' di lavoro per essere estratto.</a:t>
            </a:r>
          </a:p>
          <a:p>
            <a:pPr lvl="1" defTabSz="896938">
              <a:buFont typeface="Wingdings" panose="05000000000000000000" pitchFamily="2" charset="2"/>
              <a:buChar char="§"/>
            </a:pPr>
            <a:r>
              <a:rPr lang="it-IT" dirty="0">
                <a:latin typeface="Arial Rounded MT Bold" panose="020F0704030504030204" pitchFamily="34" charset="0"/>
              </a:rPr>
              <a:t>Si può essere oscuri pubblicando una quantità di dati, inutile e disorganizzata, senza spiegare le motivazioni di una scelta.</a:t>
            </a:r>
          </a:p>
          <a:p>
            <a:endParaRPr lang="it-IT" dirty="0"/>
          </a:p>
        </p:txBody>
      </p:sp>
    </p:spTree>
    <p:extLst>
      <p:ext uri="{BB962C8B-B14F-4D97-AF65-F5344CB8AC3E}">
        <p14:creationId xmlns:p14="http://schemas.microsoft.com/office/powerpoint/2010/main" val="18390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75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75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75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01157" y="227187"/>
            <a:ext cx="6649375"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Diritto d'accesso</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838200" y="1577788"/>
            <a:ext cx="10515600" cy="4599175"/>
          </a:xfrm>
        </p:spPr>
        <p:txBody>
          <a:bodyPr/>
          <a:lstStyle/>
          <a:p>
            <a:r>
              <a:rPr lang="it-IT" dirty="0">
                <a:latin typeface="Arial Rounded MT Bold" panose="020F0704030504030204" pitchFamily="34" charset="0"/>
              </a:rPr>
              <a:t>Non è sinonimo di trasparenza.</a:t>
            </a:r>
          </a:p>
          <a:p>
            <a:r>
              <a:rPr lang="it-IT" dirty="0">
                <a:latin typeface="Arial Rounded MT Bold" panose="020F0704030504030204" pitchFamily="34" charset="0"/>
              </a:rPr>
              <a:t>E' regolato dalla L. 241/90, mentre la trasparenza è normata dal </a:t>
            </a:r>
            <a:r>
              <a:rPr lang="it-IT" dirty="0" err="1">
                <a:latin typeface="Arial Rounded MT Bold" panose="020F0704030504030204" pitchFamily="34" charset="0"/>
              </a:rPr>
              <a:t>D.Lgs.</a:t>
            </a:r>
            <a:r>
              <a:rPr lang="it-IT" dirty="0">
                <a:latin typeface="Arial Rounded MT Bold" panose="020F0704030504030204" pitchFamily="34" charset="0"/>
              </a:rPr>
              <a:t> 33/13.</a:t>
            </a:r>
          </a:p>
          <a:p>
            <a:r>
              <a:rPr lang="it-IT" dirty="0">
                <a:latin typeface="Arial Rounded MT Bold" panose="020F0704030504030204" pitchFamily="34" charset="0"/>
              </a:rPr>
              <a:t>Non è finalizzato ad un controllo popolare dell'operato della P.A.</a:t>
            </a:r>
          </a:p>
          <a:p>
            <a:r>
              <a:rPr lang="it-IT" dirty="0">
                <a:latin typeface="Arial Rounded MT Bold" panose="020F0704030504030204" pitchFamily="34" charset="0"/>
              </a:rPr>
              <a:t>Nasce per tutelare interessi legittimi.</a:t>
            </a:r>
          </a:p>
          <a:p>
            <a:r>
              <a:rPr lang="it-IT" dirty="0">
                <a:latin typeface="Arial Rounded MT Bold" panose="020F0704030504030204" pitchFamily="34" charset="0"/>
              </a:rPr>
              <a:t>Il Decreto 33/13 nasce invece con lo “scopo di favorire forme diffuse di controllo”.</a:t>
            </a:r>
          </a:p>
          <a:p>
            <a:endParaRPr lang="it-IT" dirty="0"/>
          </a:p>
        </p:txBody>
      </p:sp>
    </p:spTree>
    <p:extLst>
      <p:ext uri="{BB962C8B-B14F-4D97-AF65-F5344CB8AC3E}">
        <p14:creationId xmlns:p14="http://schemas.microsoft.com/office/powerpoint/2010/main" val="26941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75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75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01157" y="227187"/>
            <a:ext cx="6649375"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Privacy</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838200" y="1577788"/>
            <a:ext cx="10515600" cy="4599175"/>
          </a:xfrm>
        </p:spPr>
        <p:txBody>
          <a:bodyPr/>
          <a:lstStyle/>
          <a:p>
            <a:r>
              <a:rPr lang="it-IT" dirty="0">
                <a:latin typeface="Arial Rounded MT Bold" panose="020F0704030504030204" pitchFamily="34" charset="0"/>
              </a:rPr>
              <a:t>Entra nel vocabolario in tempi relativamente recenti.</a:t>
            </a:r>
          </a:p>
          <a:p>
            <a:r>
              <a:rPr lang="it-IT" dirty="0">
                <a:latin typeface="Arial Rounded MT Bold" panose="020F0704030504030204" pitchFamily="34" charset="0"/>
              </a:rPr>
              <a:t>Traducibile approssimativamente con "riservatezza", si fa risalire ad un articolo di Warren </a:t>
            </a:r>
            <a:r>
              <a:rPr lang="it-IT" dirty="0" smtClean="0">
                <a:latin typeface="Arial Rounded MT Bold" panose="020F0704030504030204" pitchFamily="34" charset="0"/>
              </a:rPr>
              <a:t>– </a:t>
            </a:r>
            <a:r>
              <a:rPr lang="it-IT" dirty="0" err="1" smtClean="0">
                <a:latin typeface="Arial Rounded MT Bold" panose="020F0704030504030204" pitchFamily="34" charset="0"/>
              </a:rPr>
              <a:t>Brandeis</a:t>
            </a:r>
            <a:r>
              <a:rPr lang="it-IT" dirty="0" smtClean="0">
                <a:latin typeface="Arial Rounded MT Bold" panose="020F0704030504030204" pitchFamily="34" charset="0"/>
              </a:rPr>
              <a:t> </a:t>
            </a:r>
            <a:r>
              <a:rPr lang="it-IT" dirty="0">
                <a:latin typeface="Arial Rounded MT Bold" panose="020F0704030504030204" pitchFamily="34" charset="0"/>
              </a:rPr>
              <a:t>del 1890.</a:t>
            </a:r>
          </a:p>
          <a:p>
            <a:r>
              <a:rPr lang="it-IT" dirty="0">
                <a:latin typeface="Arial Rounded MT Bold" panose="020F0704030504030204" pitchFamily="34" charset="0"/>
              </a:rPr>
              <a:t>Già all'epoca era un concetto legato alle nuove tecnologie (stampa rotativa, giornali con immagini…).</a:t>
            </a:r>
          </a:p>
          <a:p>
            <a:r>
              <a:rPr lang="it-IT" dirty="0">
                <a:latin typeface="Arial Rounded MT Bold" panose="020F0704030504030204" pitchFamily="34" charset="0"/>
              </a:rPr>
              <a:t>In Italia la Costituzione del 1948 prevede diverse tutele (segretezza della corrispondenza, inviolabilità del domicilio, limiti alla perquisizione…).</a:t>
            </a:r>
          </a:p>
          <a:p>
            <a:r>
              <a:rPr lang="it-IT" dirty="0">
                <a:latin typeface="Arial Rounded MT Bold" panose="020F0704030504030204" pitchFamily="34" charset="0"/>
              </a:rPr>
              <a:t>Una prima normativa organica finalizzata alla protezione dei dati arriva solamente a fine 1996.</a:t>
            </a:r>
          </a:p>
          <a:p>
            <a:endParaRPr lang="it-IT" dirty="0"/>
          </a:p>
        </p:txBody>
      </p:sp>
    </p:spTree>
    <p:extLst>
      <p:ext uri="{BB962C8B-B14F-4D97-AF65-F5344CB8AC3E}">
        <p14:creationId xmlns:p14="http://schemas.microsoft.com/office/powerpoint/2010/main" val="15045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75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01157" y="227187"/>
            <a:ext cx="6649375" cy="646331"/>
          </a:xfrm>
          <a:prstGeom prst="rect">
            <a:avLst/>
          </a:prstGeom>
          <a:noFill/>
        </p:spPr>
        <p:txBody>
          <a:bodyPr wrap="square" lIns="91440" tIns="45720" rIns="91440" bIns="45720">
            <a:spAutoFit/>
          </a:bodyPr>
          <a:lstStyle/>
          <a:p>
            <a:pPr algn="ctr"/>
            <a:r>
              <a:rPr lang="it-IT" sz="3600" dirty="0" smtClean="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rPr>
              <a:t>Privacy</a:t>
            </a:r>
            <a:endParaRPr lang="it-IT" sz="3600" dirty="0">
              <a:ln w="9525">
                <a:solidFill>
                  <a:srgbClr val="CC0066"/>
                </a:solidFill>
                <a:prstDash val="solid"/>
              </a:ln>
              <a:solidFill>
                <a:srgbClr val="990033"/>
              </a:solidFill>
              <a:effectLst>
                <a:outerShdw blurRad="50800" dist="38100" algn="l" rotWithShape="0">
                  <a:srgbClr val="CD5D09">
                    <a:alpha val="40000"/>
                  </a:srgbClr>
                </a:outerShdw>
              </a:effectLst>
              <a:latin typeface="Arimo" panose="020B0604020202020204" pitchFamily="34" charset="0"/>
              <a:ea typeface="Arimo" panose="020B0604020202020204" pitchFamily="34" charset="0"/>
              <a:cs typeface="Arimo" panose="020B0604020202020204" pitchFamily="34" charset="0"/>
            </a:endParaRPr>
          </a:p>
        </p:txBody>
      </p:sp>
      <p:sp>
        <p:nvSpPr>
          <p:cNvPr id="5" name="Segnaposto contenuto 4"/>
          <p:cNvSpPr>
            <a:spLocks noGrp="1"/>
          </p:cNvSpPr>
          <p:nvPr>
            <p:ph idx="1"/>
          </p:nvPr>
        </p:nvSpPr>
        <p:spPr>
          <a:xfrm>
            <a:off x="838200" y="1272988"/>
            <a:ext cx="10515600" cy="5163671"/>
          </a:xfrm>
        </p:spPr>
        <p:txBody>
          <a:bodyPr>
            <a:normAutofit/>
          </a:bodyPr>
          <a:lstStyle/>
          <a:p>
            <a:r>
              <a:rPr lang="it-IT" dirty="0">
                <a:latin typeface="Arial Rounded MT Bold" panose="020F0704030504030204" pitchFamily="34" charset="0"/>
              </a:rPr>
              <a:t>Ad esempio, </a:t>
            </a:r>
            <a:r>
              <a:rPr lang="it-IT" dirty="0" smtClean="0">
                <a:latin typeface="Arial Rounded MT Bold" panose="020F0704030504030204" pitchFamily="34" charset="0"/>
              </a:rPr>
              <a:t>le liste elettorali:</a:t>
            </a:r>
          </a:p>
          <a:p>
            <a:pPr lvl="1">
              <a:buFont typeface="Wingdings" panose="05000000000000000000" pitchFamily="2" charset="2"/>
              <a:buChar char="§"/>
            </a:pPr>
            <a:r>
              <a:rPr lang="it-IT" dirty="0" smtClean="0">
                <a:latin typeface="Arial Rounded MT Bold" panose="020F0704030504030204" pitchFamily="34" charset="0"/>
              </a:rPr>
              <a:t>Fino </a:t>
            </a:r>
            <a:r>
              <a:rPr lang="it-IT" dirty="0">
                <a:latin typeface="Arial Rounded MT Bold" panose="020F0704030504030204" pitchFamily="34" charset="0"/>
              </a:rPr>
              <a:t>al 2004, "Chiunque può copiare, stampare o mettere in vendita le liste elettorali del Comune". </a:t>
            </a:r>
            <a:r>
              <a:rPr lang="it-IT" dirty="0" smtClean="0">
                <a:latin typeface="Arial Rounded MT Bold" panose="020F0704030504030204" pitchFamily="34" charset="0"/>
              </a:rPr>
              <a:t>                                               </a:t>
            </a:r>
            <a:r>
              <a:rPr lang="it-IT" sz="1600" dirty="0" smtClean="0">
                <a:latin typeface="Arial Rounded MT Bold" panose="020F0704030504030204" pitchFamily="34" charset="0"/>
              </a:rPr>
              <a:t>(</a:t>
            </a:r>
            <a:r>
              <a:rPr lang="it-IT" sz="1600" dirty="0">
                <a:latin typeface="Arial Rounded MT Bold" panose="020F0704030504030204" pitchFamily="34" charset="0"/>
              </a:rPr>
              <a:t>art. 51 D.P.R 223/67 vigente fino al 2004</a:t>
            </a:r>
            <a:r>
              <a:rPr lang="it-IT" sz="1600" dirty="0" smtClean="0">
                <a:latin typeface="Arial Rounded MT Bold" panose="020F0704030504030204" pitchFamily="34" charset="0"/>
              </a:rPr>
              <a:t>)        </a:t>
            </a:r>
            <a:endParaRPr lang="it-IT" sz="1600" dirty="0">
              <a:latin typeface="Arial Rounded MT Bold" panose="020F0704030504030204" pitchFamily="34" charset="0"/>
            </a:endParaRPr>
          </a:p>
          <a:p>
            <a:pPr lvl="1">
              <a:buFont typeface="Wingdings" panose="05000000000000000000" pitchFamily="2" charset="2"/>
              <a:buChar char="§"/>
            </a:pPr>
            <a:r>
              <a:rPr lang="it-IT" dirty="0">
                <a:latin typeface="Arial Rounded MT Bold" panose="020F0704030504030204" pitchFamily="34" charset="0"/>
              </a:rPr>
              <a:t>Oggi "Le liste elettorali possono essere rilasciate in copia per finalità di applicazione della disciplina in materia di elettorato attivo e passivo, di studio, di ricerca statistica, scientifica o storica, o carattere socio-assistenziale o per il perseguimento di un interesse collettivo o diffuso." </a:t>
            </a:r>
            <a:r>
              <a:rPr lang="it-IT" dirty="0" smtClean="0">
                <a:latin typeface="Arial Rounded MT Bold" panose="020F0704030504030204" pitchFamily="34" charset="0"/>
              </a:rPr>
              <a:t>                                                          </a:t>
            </a:r>
            <a:r>
              <a:rPr lang="it-IT" sz="1600" dirty="0" smtClean="0">
                <a:latin typeface="Arial Rounded MT Bold" panose="020F0704030504030204" pitchFamily="34" charset="0"/>
              </a:rPr>
              <a:t>(</a:t>
            </a:r>
            <a:r>
              <a:rPr lang="it-IT" sz="1600" dirty="0">
                <a:latin typeface="Arial Rounded MT Bold" panose="020F0704030504030204" pitchFamily="34" charset="0"/>
              </a:rPr>
              <a:t>art. 51 D.P.R 223/67 vigente oggi)</a:t>
            </a:r>
            <a:endParaRPr lang="it-IT" dirty="0">
              <a:latin typeface="Arial Rounded MT Bold" panose="020F0704030504030204" pitchFamily="34" charset="0"/>
            </a:endParaRPr>
          </a:p>
          <a:p>
            <a:r>
              <a:rPr lang="it-IT" dirty="0">
                <a:latin typeface="Arial Rounded MT Bold" panose="020F0704030504030204" pitchFamily="34" charset="0"/>
              </a:rPr>
              <a:t>Ad esempio nel 2003 è stata eliminata la professione dalle liste elettorali, dato assolutamente inutile ai fini dell'espressione di voto.</a:t>
            </a:r>
          </a:p>
          <a:p>
            <a:endParaRPr lang="it-IT" dirty="0"/>
          </a:p>
        </p:txBody>
      </p:sp>
    </p:spTree>
    <p:extLst>
      <p:ext uri="{BB962C8B-B14F-4D97-AF65-F5344CB8AC3E}">
        <p14:creationId xmlns:p14="http://schemas.microsoft.com/office/powerpoint/2010/main" val="165326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75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75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75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i Offic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1519</TotalTime>
  <Words>6926</Words>
  <Application>Microsoft Office PowerPoint</Application>
  <PresentationFormat>Widescreen</PresentationFormat>
  <Paragraphs>259</Paragraphs>
  <Slides>28</Slides>
  <Notes>28</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28</vt:i4>
      </vt:variant>
    </vt:vector>
  </HeadingPairs>
  <TitlesOfParts>
    <vt:vector size="41" baseType="lpstr">
      <vt:lpstr>Aharoni</vt:lpstr>
      <vt:lpstr>Arial</vt:lpstr>
      <vt:lpstr>Arial Black</vt:lpstr>
      <vt:lpstr>Arial Rounded MT Bold</vt:lpstr>
      <vt:lpstr>Arimo</vt:lpstr>
      <vt:lpstr>Calibri</vt:lpstr>
      <vt:lpstr>Cambria</vt:lpstr>
      <vt:lpstr>Courier New</vt:lpstr>
      <vt:lpstr>Estrangelo Edessa</vt:lpstr>
      <vt:lpstr>Verdana</vt:lpstr>
      <vt:lpstr>Wingdings</vt:lpstr>
      <vt:lpstr>1_Tema di Office</vt:lpstr>
      <vt:lpstr>Tema di Office</vt:lpstr>
      <vt:lpstr>PRIVACY E TRASPARENZA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Diego</dc:creator>
  <cp:lastModifiedBy>Diego</cp:lastModifiedBy>
  <cp:revision>76</cp:revision>
  <cp:lastPrinted>2015-06-22T09:17:49Z</cp:lastPrinted>
  <dcterms:created xsi:type="dcterms:W3CDTF">2015-06-17T20:48:37Z</dcterms:created>
  <dcterms:modified xsi:type="dcterms:W3CDTF">2015-06-25T16:26:12Z</dcterms:modified>
</cp:coreProperties>
</file>